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81" r:id="rId5"/>
    <p:sldId id="283" r:id="rId6"/>
    <p:sldId id="256" r:id="rId7"/>
    <p:sldId id="315" r:id="rId8"/>
    <p:sldId id="316" r:id="rId9"/>
    <p:sldId id="317" r:id="rId10"/>
    <p:sldId id="282" r:id="rId11"/>
    <p:sldId id="318" r:id="rId12"/>
    <p:sldId id="319" r:id="rId13"/>
    <p:sldId id="286" r:id="rId14"/>
    <p:sldId id="314" r:id="rId15"/>
    <p:sldId id="291" r:id="rId16"/>
    <p:sldId id="292" r:id="rId17"/>
    <p:sldId id="293" r:id="rId18"/>
    <p:sldId id="320" r:id="rId19"/>
    <p:sldId id="321" r:id="rId20"/>
    <p:sldId id="300" r:id="rId21"/>
    <p:sldId id="322" r:id="rId22"/>
    <p:sldId id="294" r:id="rId23"/>
    <p:sldId id="323" r:id="rId24"/>
    <p:sldId id="302" r:id="rId25"/>
    <p:sldId id="324" r:id="rId26"/>
    <p:sldId id="325" r:id="rId27"/>
    <p:sldId id="295" r:id="rId28"/>
    <p:sldId id="296" r:id="rId29"/>
    <p:sldId id="31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73" autoAdjust="0"/>
    <p:restoredTop sz="94660"/>
  </p:normalViewPr>
  <p:slideViewPr>
    <p:cSldViewPr snapToGrid="0">
      <p:cViewPr varScale="1">
        <p:scale>
          <a:sx n="127" d="100"/>
          <a:sy n="127" d="100"/>
        </p:scale>
        <p:origin x="1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884FA2E-E323-4A33-A645-D3C1812F0506}" type="datetimeFigureOut">
              <a:rPr lang="en-US" smtClean="0"/>
              <a:t>12/18/2022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152188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11103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884FA2E-E323-4A33-A645-D3C1812F0506}" type="datetimeFigureOut">
              <a:rPr lang="en-US" smtClean="0"/>
              <a:t>12/18/2022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414393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388403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12/18/2022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263569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4FA2E-E323-4A33-A645-D3C1812F0506}"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1192071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4FA2E-E323-4A33-A645-D3C1812F0506}" type="datetimeFigureOut">
              <a:rPr lang="en-US" smtClean="0"/>
              <a:t>12/18/2022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55805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884FA2E-E323-4A33-A645-D3C1812F0506}"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31060-5C85-4FB0-A70A-45E32D603670}"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532139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4FA2E-E323-4A33-A645-D3C1812F0506}" type="datetimeFigureOut">
              <a:rPr lang="en-US" smtClean="0"/>
              <a:t>12/18/2022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306861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12/18/2022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67450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884FA2E-E323-4A33-A645-D3C1812F0506}"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1187985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884FA2E-E323-4A33-A645-D3C1812F0506}" type="datetimeFigureOut">
              <a:rPr lang="en-US" smtClean="0"/>
              <a:t>12/18/2022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1331060-5C85-4FB0-A70A-45E32D60367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68419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0.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0.xml"/><Relationship Id="rId5" Type="http://schemas.openxmlformats.org/officeDocument/2006/relationships/image" Target="../media/image3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2.png"/><Relationship Id="rId7" Type="http://schemas.openxmlformats.org/officeDocument/2006/relationships/image" Target="../media/image340.png"/><Relationship Id="rId2" Type="http://schemas.openxmlformats.org/officeDocument/2006/relationships/image" Target="../media/image34.png"/><Relationship Id="rId1" Type="http://schemas.openxmlformats.org/officeDocument/2006/relationships/slideLayout" Target="../slideLayouts/slideLayout10.xml"/><Relationship Id="rId6" Type="http://schemas.openxmlformats.org/officeDocument/2006/relationships/image" Target="../media/image330.png"/><Relationship Id="rId5" Type="http://schemas.openxmlformats.org/officeDocument/2006/relationships/image" Target="../media/image321.png"/><Relationship Id="rId4" Type="http://schemas.openxmlformats.org/officeDocument/2006/relationships/image" Target="../media/image311.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20.png"/><Relationship Id="rId7"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39.png"/><Relationship Id="rId9" Type="http://schemas.openxmlformats.org/officeDocument/2006/relationships/image" Target="../media/image310.png"/></Relationships>
</file>

<file path=ppt/slides/_rels/slide1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2.png"/><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5.emf"/><Relationship Id="rId7"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2.png"/><Relationship Id="rId1" Type="http://schemas.openxmlformats.org/officeDocument/2006/relationships/slideLayout" Target="../slideLayouts/slideLayout10.xml"/><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52.emf"/><Relationship Id="rId7"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10.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png"/><Relationship Id="rId1" Type="http://schemas.openxmlformats.org/officeDocument/2006/relationships/slideLayout" Target="../slideLayouts/slideLayout10.xml"/><Relationship Id="rId5" Type="http://schemas.openxmlformats.org/officeDocument/2006/relationships/image" Target="../media/image61.pn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png"/><Relationship Id="rId1" Type="http://schemas.openxmlformats.org/officeDocument/2006/relationships/slideLayout" Target="../slideLayouts/slideLayout10.xml"/><Relationship Id="rId5" Type="http://schemas.openxmlformats.org/officeDocument/2006/relationships/image" Target="../media/image66.png"/><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2.png"/><Relationship Id="rId1" Type="http://schemas.openxmlformats.org/officeDocument/2006/relationships/slideLayout" Target="../slideLayouts/slideLayout10.xml"/><Relationship Id="rId4" Type="http://schemas.openxmlformats.org/officeDocument/2006/relationships/image" Target="../media/image7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emf"/><Relationship Id="rId7"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emf"/><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32.png"/><Relationship Id="rId4" Type="http://schemas.openxmlformats.org/officeDocument/2006/relationships/image" Target="../media/image23.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Foundation SCIENCE A</a:t>
            </a:r>
          </a:p>
        </p:txBody>
      </p:sp>
      <p:sp>
        <p:nvSpPr>
          <p:cNvPr id="3" name="Subtitle 2"/>
          <p:cNvSpPr>
            <a:spLocks noGrp="1"/>
          </p:cNvSpPr>
          <p:nvPr>
            <p:ph type="subTitle" idx="1"/>
          </p:nvPr>
        </p:nvSpPr>
        <p:spPr/>
        <p:txBody>
          <a:bodyPr>
            <a:normAutofit/>
          </a:bodyPr>
          <a:lstStyle/>
          <a:p>
            <a:r>
              <a:rPr lang="en-US" sz="2400" b="1" dirty="0"/>
              <a:t>FSA Revision QUESTIONS AND Answers</a:t>
            </a:r>
          </a:p>
        </p:txBody>
      </p:sp>
      <p:pic>
        <p:nvPicPr>
          <p:cNvPr id="4"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b="18803"/>
          <a:stretch/>
        </p:blipFill>
        <p:spPr bwMode="auto">
          <a:xfrm>
            <a:off x="9138132" y="1841610"/>
            <a:ext cx="2436608" cy="95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284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80204" y="2090172"/>
            <a:ext cx="8079729" cy="2677656"/>
          </a:xfrm>
          <a:prstGeom prst="rect">
            <a:avLst/>
          </a:prstGeom>
          <a:noFill/>
        </p:spPr>
        <p:txBody>
          <a:bodyPr wrap="square" rtlCol="0">
            <a:spAutoFit/>
          </a:bodyPr>
          <a:lstStyle/>
          <a:p>
            <a:r>
              <a:rPr lang="en-US" sz="2400" b="1" dirty="0">
                <a:solidFill>
                  <a:srgbClr val="0070C0"/>
                </a:solidFill>
              </a:rPr>
              <a:t>QUESTION 3:</a:t>
            </a:r>
          </a:p>
          <a:p>
            <a:endParaRPr lang="en-US" sz="2400" b="1" dirty="0">
              <a:solidFill>
                <a:srgbClr val="0070C0"/>
              </a:solidFill>
            </a:endParaRPr>
          </a:p>
          <a:p>
            <a:r>
              <a:rPr lang="en-US" sz="2400" dirty="0"/>
              <a:t>Two masses mA = 2.0 kg and </a:t>
            </a:r>
            <a:r>
              <a:rPr lang="en-US" sz="2400" dirty="0" err="1"/>
              <a:t>mB</a:t>
            </a:r>
            <a:r>
              <a:rPr lang="en-US" sz="2400" dirty="0"/>
              <a:t> = 5.0 kg are on inclines and are connected together by a string as shown in the figure below. The coefficient of kinetic friction between each mass and its incline is </a:t>
            </a:r>
            <a:r>
              <a:rPr lang="en-US" sz="2400" dirty="0" err="1"/>
              <a:t>μk</a:t>
            </a:r>
            <a:r>
              <a:rPr lang="en-US" sz="2400" dirty="0"/>
              <a:t> = 0.30. If mA moves up, and </a:t>
            </a:r>
            <a:r>
              <a:rPr lang="en-US" sz="2400" dirty="0" err="1"/>
              <a:t>mB</a:t>
            </a:r>
            <a:r>
              <a:rPr lang="en-US" sz="2400" dirty="0"/>
              <a:t> moves down, determine their acceleration.</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976590" y="2318487"/>
            <a:ext cx="2773920" cy="1133954"/>
          </a:xfrm>
          <a:prstGeom prst="rect">
            <a:avLst/>
          </a:prstGeom>
        </p:spPr>
      </p:pic>
    </p:spTree>
    <p:extLst>
      <p:ext uri="{BB962C8B-B14F-4D97-AF65-F5344CB8AC3E}">
        <p14:creationId xmlns:p14="http://schemas.microsoft.com/office/powerpoint/2010/main" val="36306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703324" y="5356536"/>
            <a:ext cx="3672936" cy="1501464"/>
          </a:xfrm>
          <a:prstGeom prst="rect">
            <a:avLst/>
          </a:prstGeom>
        </p:spPr>
      </p:pic>
      <p:sp>
        <p:nvSpPr>
          <p:cNvPr id="9" name="TextBox 8">
            <a:extLst>
              <a:ext uri="{FF2B5EF4-FFF2-40B4-BE49-F238E27FC236}">
                <a16:creationId xmlns:a16="http://schemas.microsoft.com/office/drawing/2014/main" id="{4C9E3290-46B6-4DB9-948B-87657E63D981}"/>
              </a:ext>
            </a:extLst>
          </p:cNvPr>
          <p:cNvSpPr txBox="1"/>
          <p:nvPr/>
        </p:nvSpPr>
        <p:spPr>
          <a:xfrm>
            <a:off x="432485" y="1863819"/>
            <a:ext cx="11022229" cy="461665"/>
          </a:xfrm>
          <a:prstGeom prst="rect">
            <a:avLst/>
          </a:prstGeom>
          <a:noFill/>
        </p:spPr>
        <p:txBody>
          <a:bodyPr wrap="square" rtlCol="0">
            <a:spAutoFit/>
          </a:bodyPr>
          <a:lstStyle/>
          <a:p>
            <a:r>
              <a:rPr lang="en-US" sz="2400" b="1" dirty="0">
                <a:solidFill>
                  <a:srgbClr val="7030A0"/>
                </a:solidFill>
              </a:rPr>
              <a:t>Answer:</a:t>
            </a:r>
          </a:p>
        </p:txBody>
      </p:sp>
      <p:pic>
        <p:nvPicPr>
          <p:cNvPr id="3" name="Picture 2">
            <a:extLst>
              <a:ext uri="{FF2B5EF4-FFF2-40B4-BE49-F238E27FC236}">
                <a16:creationId xmlns:a16="http://schemas.microsoft.com/office/drawing/2014/main" id="{CCEFCB2E-D1FB-4AA6-AE7B-95A9D161F6E3}"/>
              </a:ext>
            </a:extLst>
          </p:cNvPr>
          <p:cNvPicPr>
            <a:picLocks noChangeAspect="1"/>
          </p:cNvPicPr>
          <p:nvPr/>
        </p:nvPicPr>
        <p:blipFill>
          <a:blip r:embed="rId5"/>
          <a:stretch>
            <a:fillRect/>
          </a:stretch>
        </p:blipFill>
        <p:spPr>
          <a:xfrm>
            <a:off x="581192" y="2340617"/>
            <a:ext cx="10179573" cy="3015919"/>
          </a:xfrm>
          <a:prstGeom prst="rect">
            <a:avLst/>
          </a:prstGeom>
        </p:spPr>
      </p:pic>
    </p:spTree>
    <p:extLst>
      <p:ext uri="{BB962C8B-B14F-4D97-AF65-F5344CB8AC3E}">
        <p14:creationId xmlns:p14="http://schemas.microsoft.com/office/powerpoint/2010/main" val="101897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8382547" y="2440806"/>
            <a:ext cx="3491878" cy="1427449"/>
          </a:xfrm>
          <a:prstGeom prst="rect">
            <a:avLst/>
          </a:prstGeom>
        </p:spPr>
      </p:pic>
      <p:pic>
        <p:nvPicPr>
          <p:cNvPr id="7" name="Picture 10"/>
          <p:cNvPicPr>
            <a:picLocks noChangeAspect="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32485" y="1863819"/>
            <a:ext cx="11022229" cy="461665"/>
          </a:xfrm>
          <a:prstGeom prst="rect">
            <a:avLst/>
          </a:prstGeom>
          <a:noFill/>
        </p:spPr>
        <p:txBody>
          <a:bodyPr wrap="square" rtlCol="0">
            <a:spAutoFit/>
          </a:bodyPr>
          <a:lstStyle/>
          <a:p>
            <a:r>
              <a:rPr lang="en-US" sz="2400" b="1" dirty="0">
                <a:solidFill>
                  <a:srgbClr val="7030A0"/>
                </a:solidFill>
              </a:rPr>
              <a:t>Answer:</a:t>
            </a:r>
          </a:p>
        </p:txBody>
      </p:sp>
      <p:sp>
        <p:nvSpPr>
          <p:cNvPr id="11" name="Title 1"/>
          <p:cNvSpPr>
            <a:spLocks noGrp="1"/>
          </p:cNvSpPr>
          <p:nvPr>
            <p:ph type="title"/>
          </p:nvPr>
        </p:nvSpPr>
        <p:spPr>
          <a:xfrm>
            <a:off x="581192" y="702156"/>
            <a:ext cx="11029616" cy="1013800"/>
          </a:xfrm>
        </p:spPr>
        <p:txBody>
          <a:bodyPr/>
          <a:lstStyle/>
          <a:p>
            <a:endParaRPr lang="en-US" dirty="0"/>
          </a:p>
        </p:txBody>
      </p:sp>
      <p:sp>
        <p:nvSpPr>
          <p:cNvPr id="2" name="Rectangle 1"/>
          <p:cNvSpPr/>
          <p:nvPr/>
        </p:nvSpPr>
        <p:spPr>
          <a:xfrm>
            <a:off x="493380" y="2602483"/>
            <a:ext cx="1072088" cy="369332"/>
          </a:xfrm>
          <a:prstGeom prst="rect">
            <a:avLst/>
          </a:prstGeom>
        </p:spPr>
        <p:txBody>
          <a:bodyPr wrap="none">
            <a:spAutoFit/>
          </a:bodyPr>
          <a:lstStyle/>
          <a:p>
            <a:r>
              <a:rPr lang="en-US" b="1" dirty="0">
                <a:solidFill>
                  <a:schemeClr val="accent1">
                    <a:lumMod val="60000"/>
                    <a:lumOff val="40000"/>
                  </a:schemeClr>
                </a:solidFill>
              </a:rPr>
              <a:t>Block A:</a:t>
            </a:r>
          </a:p>
        </p:txBody>
      </p:sp>
      <mc:AlternateContent xmlns:mc="http://schemas.openxmlformats.org/markup-compatibility/2006" xmlns:a14="http://schemas.microsoft.com/office/drawing/2010/main">
        <mc:Choice Requires="a14">
          <p:sp>
            <p:nvSpPr>
              <p:cNvPr id="3" name="Rectangle 2"/>
              <p:cNvSpPr/>
              <p:nvPr/>
            </p:nvSpPr>
            <p:spPr>
              <a:xfrm>
                <a:off x="1681009" y="2552693"/>
                <a:ext cx="4414991" cy="490840"/>
              </a:xfrm>
              <a:prstGeom prst="rect">
                <a:avLst/>
              </a:prstGeom>
            </p:spPr>
            <p:txBody>
              <a:bodyPr wrap="none">
                <a:spAutoFit/>
              </a:bodyPr>
              <a:lstStyle/>
              <a:p>
                <a14:m>
                  <m:oMath xmlns:m="http://schemas.openxmlformats.org/officeDocument/2006/math">
                    <m:nary>
                      <m:naryPr>
                        <m:chr m:val="∑"/>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𝐹</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𝑦𝐴</m:t>
                            </m:r>
                          </m:sub>
                        </m:sSub>
                      </m:e>
                    </m:nary>
                  </m:oMath>
                </a14:m>
                <a:r>
                  <a:rPr lang="en-US" sz="2400" dirty="0">
                    <a:latin typeface="Calibri" panose="020F0502020204030204" pitchFamily="34"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𝑁𝐴</m:t>
                        </m:r>
                        <m:r>
                          <a:rPr lang="en-US" sz="2400" i="1">
                            <a:latin typeface="Cambria Math" panose="02040503050406030204" pitchFamily="18" charset="0"/>
                          </a:rPr>
                          <m:t> </m:t>
                        </m:r>
                      </m:sub>
                    </m:sSub>
                  </m:oMath>
                </a14:m>
                <a:r>
                  <a:rPr lang="en-US" sz="2400" dirty="0">
                    <a:latin typeface="Calibri" panose="020F0502020204030204"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𝐴</m:t>
                        </m:r>
                      </m:sub>
                    </m:sSub>
                  </m:oMath>
                </a14:m>
                <a:r>
                  <a:rPr lang="en-US" sz="2400" i="1" dirty="0">
                    <a:latin typeface="Calibri" panose="020F0502020204030204" pitchFamily="34" charset="0"/>
                  </a:rPr>
                  <a:t>.</a:t>
                </a:r>
                <a:r>
                  <a:rPr lang="en-US" sz="2400" i="1" dirty="0" err="1">
                    <a:latin typeface="Calibri" panose="020F0502020204030204" pitchFamily="34" charset="0"/>
                  </a:rPr>
                  <a:t>g</a:t>
                </a:r>
                <a:r>
                  <a:rPr lang="en-US" sz="2400" dirty="0" err="1">
                    <a:latin typeface="Calibri" panose="020F0502020204030204" pitchFamily="34" charset="0"/>
                  </a:rPr>
                  <a:t>.cos</a:t>
                </a:r>
                <a:r>
                  <a:rPr lang="en-US" sz="2400" i="1" dirty="0" err="1">
                    <a:latin typeface="Calibri" panose="020F0502020204030204" pitchFamily="34" charset="0"/>
                    <a:sym typeface="Symbol" panose="05050102010706020507" pitchFamily="18" charset="2"/>
                  </a:rPr>
                  <a:t></a:t>
                </a:r>
                <a:r>
                  <a:rPr lang="en-US" sz="2400" baseline="-25000" dirty="0" err="1">
                    <a:latin typeface="Calibri" panose="020F0502020204030204" pitchFamily="34" charset="0"/>
                    <a:sym typeface="Symbol" panose="05050102010706020507" pitchFamily="18" charset="2"/>
                  </a:rPr>
                  <a:t>A</a:t>
                </a:r>
                <a:r>
                  <a:rPr lang="en-US" sz="2400" dirty="0">
                    <a:latin typeface="Calibri" panose="020F0502020204030204" pitchFamily="34" charset="0"/>
                  </a:rPr>
                  <a:t> = 0</a:t>
                </a:r>
              </a:p>
            </p:txBody>
          </p:sp>
        </mc:Choice>
        <mc:Fallback xmlns="">
          <p:sp>
            <p:nvSpPr>
              <p:cNvPr id="3" name="Rectangle 2"/>
              <p:cNvSpPr>
                <a:spLocks noRot="1" noChangeAspect="1" noMove="1" noResize="1" noEditPoints="1" noAdjustHandles="1" noChangeArrowheads="1" noChangeShapeType="1" noTextEdit="1"/>
              </p:cNvSpPr>
              <p:nvPr/>
            </p:nvSpPr>
            <p:spPr>
              <a:xfrm>
                <a:off x="1681009" y="2552693"/>
                <a:ext cx="4414991" cy="490840"/>
              </a:xfrm>
              <a:prstGeom prst="rect">
                <a:avLst/>
              </a:prstGeom>
              <a:blipFill>
                <a:blip r:embed="rId4"/>
                <a:stretch>
                  <a:fillRect l="-10773" t="-122500" r="-1381" b="-18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673776" y="3272073"/>
                <a:ext cx="5565498" cy="461665"/>
              </a:xfrm>
              <a:prstGeom prst="rect">
                <a:avLst/>
              </a:prstGeom>
            </p:spPr>
            <p:txBody>
              <a:bodyPr wrap="none">
                <a:spAutoFit/>
              </a:bodyPr>
              <a:lstStyle/>
              <a:p>
                <a14:m>
                  <m:oMath xmlns:m="http://schemas.openxmlformats.org/officeDocument/2006/math">
                    <m:nary>
                      <m:naryPr>
                        <m:chr m:val="∑"/>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𝑥𝐴</m:t>
                            </m:r>
                          </m:sub>
                        </m:sSub>
                      </m:e>
                    </m:nary>
                  </m:oMath>
                </a14:m>
                <a:r>
                  <a:rPr lang="en-US" sz="2400" dirty="0">
                    <a:latin typeface="Calibri" panose="020F0502020204030204" pitchFamily="34"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𝑇</m:t>
                        </m:r>
                        <m:r>
                          <a:rPr lang="en-US" sz="2400" i="1">
                            <a:latin typeface="Cambria Math" panose="02040503050406030204" pitchFamily="18" charset="0"/>
                          </a:rPr>
                          <m:t> </m:t>
                        </m:r>
                      </m:sub>
                    </m:sSub>
                  </m:oMath>
                </a14:m>
                <a:r>
                  <a:rPr lang="en-US" sz="2400" dirty="0">
                    <a:latin typeface="Calibri" panose="020F0502020204030204"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𝐴</m:t>
                        </m:r>
                      </m:sub>
                    </m:sSub>
                  </m:oMath>
                </a14:m>
                <a:r>
                  <a:rPr lang="en-US" sz="2400" i="1" dirty="0">
                    <a:latin typeface="Calibri" panose="020F0502020204030204" pitchFamily="34" charset="0"/>
                  </a:rPr>
                  <a:t>.</a:t>
                </a:r>
                <a:r>
                  <a:rPr lang="en-US" sz="2400" i="1" dirty="0" err="1">
                    <a:latin typeface="Calibri" panose="020F0502020204030204" pitchFamily="34" charset="0"/>
                  </a:rPr>
                  <a:t>g</a:t>
                </a:r>
                <a:r>
                  <a:rPr lang="en-US" sz="2400" dirty="0" err="1">
                    <a:latin typeface="Calibri" panose="020F0502020204030204" pitchFamily="34" charset="0"/>
                  </a:rPr>
                  <a:t>.sin</a:t>
                </a:r>
                <a:r>
                  <a:rPr lang="en-US" sz="2400" i="1" dirty="0" err="1">
                    <a:latin typeface="Calibri" panose="020F0502020204030204" pitchFamily="34" charset="0"/>
                    <a:sym typeface="Symbol" panose="05050102010706020507" pitchFamily="18" charset="2"/>
                  </a:rPr>
                  <a:t></a:t>
                </a:r>
                <a:r>
                  <a:rPr lang="en-US" sz="2400" baseline="-25000" dirty="0" err="1">
                    <a:latin typeface="Calibri" panose="020F0502020204030204" pitchFamily="34" charset="0"/>
                    <a:sym typeface="Symbol" panose="05050102010706020507" pitchFamily="18" charset="2"/>
                  </a:rPr>
                  <a:t>A</a:t>
                </a:r>
                <a:r>
                  <a:rPr lang="en-US" sz="2400" dirty="0">
                    <a:latin typeface="Calibri" panose="020F0502020204030204" pitchFamily="34"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m:rPr>
                            <m:sty m:val="p"/>
                          </m:rPr>
                          <a:rPr lang="en-US" sz="2400">
                            <a:latin typeface="Cambria Math" panose="02040503050406030204" pitchFamily="18" charset="0"/>
                          </a:rPr>
                          <m:t>frA</m:t>
                        </m:r>
                        <m:r>
                          <a:rPr lang="en-US" sz="2400">
                            <a:latin typeface="Cambria Math" panose="02040503050406030204" pitchFamily="18" charset="0"/>
                          </a:rPr>
                          <m:t> </m:t>
                        </m:r>
                      </m:sub>
                    </m:sSub>
                  </m:oMath>
                </a14:m>
                <a:r>
                  <a:rPr lang="en-US" sz="2400" dirty="0">
                    <a:latin typeface="Calibri" panose="020F0502020204030204" pitchFamily="34"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𝐴</m:t>
                        </m:r>
                      </m:sub>
                    </m:sSub>
                  </m:oMath>
                </a14:m>
                <a:r>
                  <a:rPr lang="en-US" sz="2400" dirty="0">
                    <a:latin typeface="Calibri" panose="020F0502020204030204" pitchFamily="34" charset="0"/>
                  </a:rPr>
                  <a:t>. </a:t>
                </a:r>
                <a14:m>
                  <m:oMath xmlns:m="http://schemas.openxmlformats.org/officeDocument/2006/math">
                    <m:r>
                      <a:rPr lang="en-US" sz="2400" i="1">
                        <a:latin typeface="Cambria Math" panose="02040503050406030204" pitchFamily="18" charset="0"/>
                      </a:rPr>
                      <m:t>𝑎</m:t>
                    </m:r>
                  </m:oMath>
                </a14:m>
                <a:endParaRPr lang="en-US" sz="2400" dirty="0">
                  <a:latin typeface="Calibri" panose="020F0502020204030204"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1673776" y="3272073"/>
                <a:ext cx="5565498" cy="461665"/>
              </a:xfrm>
              <a:prstGeom prst="rect">
                <a:avLst/>
              </a:prstGeom>
              <a:blipFill>
                <a:blip r:embed="rId5"/>
                <a:stretch>
                  <a:fillRect l="-8543" t="-132000" b="-19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115054" y="2537112"/>
                <a:ext cx="2513509" cy="461665"/>
              </a:xfrm>
              <a:prstGeom prst="rect">
                <a:avLst/>
              </a:prstGeom>
            </p:spPr>
            <p:txBody>
              <a:bodyPr wrap="none">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𝑁𝐴</m:t>
                        </m:r>
                        <m:r>
                          <a:rPr lang="en-US" sz="2400" i="1">
                            <a:latin typeface="Cambria Math" panose="02040503050406030204" pitchFamily="18" charset="0"/>
                          </a:rPr>
                          <m:t> </m:t>
                        </m:r>
                      </m:sub>
                    </m:sSub>
                    <m:r>
                      <a:rPr lang="en-US" sz="2400">
                        <a:latin typeface="Cambria Math" panose="02040503050406030204" pitchFamily="18" charset="0"/>
                      </a:rPr>
                      <m:t>=</m:t>
                    </m:r>
                  </m:oMath>
                </a14:m>
                <a:r>
                  <a:rPr lang="en-US" sz="2400" dirty="0">
                    <a:latin typeface="Calibri" panose="020F0502020204030204"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𝐴</m:t>
                        </m:r>
                      </m:sub>
                    </m:sSub>
                  </m:oMath>
                </a14:m>
                <a:r>
                  <a:rPr lang="en-US" sz="2400" i="1" dirty="0">
                    <a:latin typeface="Calibri" panose="020F0502020204030204" pitchFamily="34" charset="0"/>
                  </a:rPr>
                  <a:t>.</a:t>
                </a:r>
                <a:r>
                  <a:rPr lang="en-US" sz="2400" i="1" dirty="0" err="1">
                    <a:latin typeface="Calibri" panose="020F0502020204030204" pitchFamily="34" charset="0"/>
                  </a:rPr>
                  <a:t>g</a:t>
                </a:r>
                <a:r>
                  <a:rPr lang="en-US" sz="2400" dirty="0" err="1">
                    <a:latin typeface="Calibri" panose="020F0502020204030204" pitchFamily="34" charset="0"/>
                  </a:rPr>
                  <a:t>.cos</a:t>
                </a:r>
                <a:r>
                  <a:rPr lang="en-US" sz="2400" i="1" dirty="0" err="1">
                    <a:latin typeface="Calibri" panose="020F0502020204030204" pitchFamily="34" charset="0"/>
                    <a:sym typeface="Symbol" panose="05050102010706020507" pitchFamily="18" charset="2"/>
                  </a:rPr>
                  <a:t></a:t>
                </a:r>
                <a:r>
                  <a:rPr lang="en-US" sz="2400" baseline="-25000" dirty="0" err="1">
                    <a:latin typeface="Calibri" panose="020F0502020204030204" pitchFamily="34" charset="0"/>
                    <a:sym typeface="Symbol" panose="05050102010706020507" pitchFamily="18" charset="2"/>
                  </a:rPr>
                  <a:t>A</a:t>
                </a:r>
                <a:endParaRPr lang="en-US" sz="2400" dirty="0">
                  <a:latin typeface="Calibri" panose="020F0502020204030204" pitchFamily="34"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6115054" y="2537112"/>
                <a:ext cx="2513509" cy="461665"/>
              </a:xfrm>
              <a:prstGeom prst="rect">
                <a:avLst/>
              </a:prstGeom>
              <a:blipFill>
                <a:blip r:embed="rId6"/>
                <a:stretch>
                  <a:fillRect l="-485" t="-13158" r="-728" b="-28947"/>
                </a:stretch>
              </a:blipFill>
            </p:spPr>
            <p:txBody>
              <a:bodyPr/>
              <a:lstStyle/>
              <a:p>
                <a:r>
                  <a:rPr lang="en-US">
                    <a:noFill/>
                  </a:rPr>
                  <a:t> </a:t>
                </a:r>
              </a:p>
            </p:txBody>
          </p:sp>
        </mc:Fallback>
      </mc:AlternateContent>
      <p:sp>
        <p:nvSpPr>
          <p:cNvPr id="14" name="Rectangle 13"/>
          <p:cNvSpPr/>
          <p:nvPr/>
        </p:nvSpPr>
        <p:spPr>
          <a:xfrm>
            <a:off x="490654" y="4332634"/>
            <a:ext cx="1077539" cy="369332"/>
          </a:xfrm>
          <a:prstGeom prst="rect">
            <a:avLst/>
          </a:prstGeom>
        </p:spPr>
        <p:txBody>
          <a:bodyPr wrap="none">
            <a:spAutoFit/>
          </a:bodyPr>
          <a:lstStyle/>
          <a:p>
            <a:r>
              <a:rPr lang="en-US" b="1" dirty="0">
                <a:solidFill>
                  <a:schemeClr val="accent1">
                    <a:lumMod val="60000"/>
                    <a:lumOff val="40000"/>
                  </a:schemeClr>
                </a:solidFill>
              </a:rPr>
              <a:t>Block B:</a:t>
            </a:r>
            <a:endParaRPr lang="en-US" dirty="0"/>
          </a:p>
        </p:txBody>
      </p:sp>
      <mc:AlternateContent xmlns:mc="http://schemas.openxmlformats.org/markup-compatibility/2006" xmlns:a14="http://schemas.microsoft.com/office/drawing/2010/main">
        <mc:Choice Requires="a14">
          <p:sp>
            <p:nvSpPr>
              <p:cNvPr id="15" name="Rectangle 14"/>
              <p:cNvSpPr/>
              <p:nvPr/>
            </p:nvSpPr>
            <p:spPr>
              <a:xfrm>
                <a:off x="1681009" y="4305543"/>
                <a:ext cx="4558236" cy="490840"/>
              </a:xfrm>
              <a:prstGeom prst="rect">
                <a:avLst/>
              </a:prstGeom>
            </p:spPr>
            <p:txBody>
              <a:bodyPr wrap="none">
                <a:spAutoFit/>
              </a:bodyPr>
              <a:lstStyle/>
              <a:p>
                <a14:m>
                  <m:oMath xmlns:m="http://schemas.openxmlformats.org/officeDocument/2006/math">
                    <m:nary>
                      <m:naryPr>
                        <m:chr m:val="∑"/>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𝑦𝐵</m:t>
                            </m:r>
                          </m:sub>
                        </m:sSub>
                      </m:e>
                    </m:nary>
                  </m:oMath>
                </a14:m>
                <a:r>
                  <a:rPr lang="en-US" sz="2400" dirty="0">
                    <a:latin typeface="Calibri" panose="020F0502020204030204" pitchFamily="34"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𝑁𝐵</m:t>
                        </m:r>
                        <m:r>
                          <a:rPr lang="en-US" sz="2400" i="1">
                            <a:latin typeface="Cambria Math" panose="02040503050406030204" pitchFamily="18" charset="0"/>
                          </a:rPr>
                          <m:t> </m:t>
                        </m:r>
                      </m:sub>
                    </m:sSub>
                  </m:oMath>
                </a14:m>
                <a:r>
                  <a:rPr lang="en-US" sz="2400" dirty="0">
                    <a:latin typeface="Calibri" panose="020F0502020204030204"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𝐵</m:t>
                        </m:r>
                      </m:sub>
                    </m:sSub>
                  </m:oMath>
                </a14:m>
                <a:r>
                  <a:rPr lang="en-US" sz="2400" i="1" dirty="0">
                    <a:latin typeface="Calibri" panose="020F0502020204030204" pitchFamily="34" charset="0"/>
                  </a:rPr>
                  <a:t>.</a:t>
                </a:r>
                <a:r>
                  <a:rPr lang="en-US" sz="2400" i="1" dirty="0" err="1">
                    <a:latin typeface="Calibri" panose="020F0502020204030204" pitchFamily="34" charset="0"/>
                  </a:rPr>
                  <a:t>g</a:t>
                </a:r>
                <a:r>
                  <a:rPr lang="en-US" sz="2400" dirty="0" err="1">
                    <a:latin typeface="Calibri" panose="020F0502020204030204" pitchFamily="34" charset="0"/>
                  </a:rPr>
                  <a:t>.cos</a:t>
                </a:r>
                <a:r>
                  <a:rPr lang="en-US" sz="2400" i="1" dirty="0" err="1">
                    <a:latin typeface="Calibri" panose="020F0502020204030204" pitchFamily="34" charset="0"/>
                    <a:sym typeface="Symbol" panose="05050102010706020507" pitchFamily="18" charset="2"/>
                  </a:rPr>
                  <a:t></a:t>
                </a:r>
                <a:r>
                  <a:rPr lang="en-US" sz="2400" baseline="-25000" dirty="0" err="1">
                    <a:latin typeface="Calibri" panose="020F0502020204030204" pitchFamily="34" charset="0"/>
                    <a:sym typeface="Symbol" panose="05050102010706020507" pitchFamily="18" charset="2"/>
                  </a:rPr>
                  <a:t>B</a:t>
                </a:r>
                <a:r>
                  <a:rPr lang="en-US" sz="2400" dirty="0">
                    <a:latin typeface="Calibri" panose="020F0502020204030204" pitchFamily="34" charset="0"/>
                  </a:rPr>
                  <a:t> = 0</a:t>
                </a:r>
              </a:p>
            </p:txBody>
          </p:sp>
        </mc:Choice>
        <mc:Fallback xmlns="">
          <p:sp>
            <p:nvSpPr>
              <p:cNvPr id="15" name="Rectangle 14"/>
              <p:cNvSpPr>
                <a:spLocks noRot="1" noChangeAspect="1" noMove="1" noResize="1" noEditPoints="1" noAdjustHandles="1" noChangeArrowheads="1" noChangeShapeType="1" noTextEdit="1"/>
              </p:cNvSpPr>
              <p:nvPr/>
            </p:nvSpPr>
            <p:spPr>
              <a:xfrm>
                <a:off x="1681009" y="4305543"/>
                <a:ext cx="4558236" cy="490840"/>
              </a:xfrm>
              <a:prstGeom prst="rect">
                <a:avLst/>
              </a:prstGeom>
              <a:blipFill>
                <a:blip r:embed="rId7"/>
                <a:stretch>
                  <a:fillRect l="-10442" t="-120988" b="-17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664359" y="5061167"/>
                <a:ext cx="5740739" cy="461665"/>
              </a:xfrm>
              <a:prstGeom prst="rect">
                <a:avLst/>
              </a:prstGeom>
            </p:spPr>
            <p:txBody>
              <a:bodyPr wrap="none">
                <a:spAutoFit/>
              </a:bodyPr>
              <a:lstStyle/>
              <a:p>
                <a14:m>
                  <m:oMath xmlns:m="http://schemas.openxmlformats.org/officeDocument/2006/math">
                    <m:nary>
                      <m:naryPr>
                        <m:chr m:val="∑"/>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𝐹</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𝑥</m:t>
                            </m:r>
                            <m:r>
                              <a:rPr lang="en-US" sz="2400" b="0" i="1" smtClean="0">
                                <a:latin typeface="Cambria Math" panose="02040503050406030204" pitchFamily="18" charset="0"/>
                              </a:rPr>
                              <m:t>𝐵</m:t>
                            </m:r>
                          </m:sub>
                        </m:sSub>
                      </m:e>
                    </m:nary>
                  </m:oMath>
                </a14:m>
                <a:r>
                  <a:rPr lang="en-US" sz="2400" dirty="0">
                    <a:latin typeface="Calibri" panose="020F0502020204030204" pitchFamily="34"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𝐵</m:t>
                        </m:r>
                      </m:sub>
                    </m:sSub>
                  </m:oMath>
                </a14:m>
                <a:r>
                  <a:rPr lang="en-US" sz="2400" i="1" dirty="0">
                    <a:latin typeface="Calibri" panose="020F0502020204030204" pitchFamily="34" charset="0"/>
                  </a:rPr>
                  <a:t>.</a:t>
                </a:r>
                <a:r>
                  <a:rPr lang="en-US" sz="2400" i="1" dirty="0" err="1">
                    <a:latin typeface="Calibri" panose="020F0502020204030204" pitchFamily="34" charset="0"/>
                  </a:rPr>
                  <a:t>g</a:t>
                </a:r>
                <a:r>
                  <a:rPr lang="en-US" sz="2400" dirty="0" err="1">
                    <a:latin typeface="Calibri" panose="020F0502020204030204" pitchFamily="34" charset="0"/>
                  </a:rPr>
                  <a:t>.sin</a:t>
                </a:r>
                <a:r>
                  <a:rPr lang="en-US" sz="2400" i="1" dirty="0" err="1">
                    <a:latin typeface="Calibri" panose="020F0502020204030204" pitchFamily="34" charset="0"/>
                    <a:sym typeface="Symbol" panose="05050102010706020507" pitchFamily="18" charset="2"/>
                  </a:rPr>
                  <a:t></a:t>
                </a:r>
                <a:r>
                  <a:rPr lang="en-US" sz="2400" baseline="-25000" dirty="0" err="1">
                    <a:latin typeface="Calibri" panose="020F0502020204030204" pitchFamily="34" charset="0"/>
                    <a:sym typeface="Symbol" panose="05050102010706020507" pitchFamily="18" charset="2"/>
                  </a:rPr>
                  <a:t>B</a:t>
                </a:r>
                <a:r>
                  <a:rPr lang="en-US" sz="2400" dirty="0">
                    <a:latin typeface="Calibri" panose="020F0502020204030204" pitchFamily="34"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m:rPr>
                            <m:sty m:val="p"/>
                          </m:rPr>
                          <a:rPr lang="en-US" sz="2400">
                            <a:latin typeface="Cambria Math" panose="02040503050406030204" pitchFamily="18" charset="0"/>
                          </a:rPr>
                          <m:t>frB</m:t>
                        </m:r>
                        <m:r>
                          <a:rPr lang="en-US" sz="2400">
                            <a:latin typeface="Cambria Math" panose="02040503050406030204" pitchFamily="18" charset="0"/>
                          </a:rPr>
                          <m:t> </m:t>
                        </m:r>
                      </m:sub>
                    </m:sSub>
                  </m:oMath>
                </a14:m>
                <a:r>
                  <a:rPr lang="en-US" sz="2400" dirty="0">
                    <a:latin typeface="Calibri" panose="020F0502020204030204" pitchFamily="34" charset="0"/>
                  </a:rPr>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𝐹</m:t>
                        </m:r>
                      </m:e>
                      <m:sub>
                        <m:r>
                          <a:rPr lang="en-US" sz="2400" i="1">
                            <a:solidFill>
                              <a:prstClr val="black"/>
                            </a:solidFill>
                            <a:latin typeface="Cambria Math" panose="02040503050406030204" pitchFamily="18" charset="0"/>
                          </a:rPr>
                          <m:t>𝑇</m:t>
                        </m:r>
                        <m:r>
                          <a:rPr lang="en-US" sz="2400" i="1">
                            <a:solidFill>
                              <a:prstClr val="black"/>
                            </a:solidFill>
                            <a:latin typeface="Cambria Math" panose="02040503050406030204" pitchFamily="18" charset="0"/>
                          </a:rPr>
                          <m:t> </m:t>
                        </m:r>
                      </m:sub>
                    </m:sSub>
                    <m:r>
                      <a:rPr lang="en-US" sz="2400" i="1">
                        <a:solidFill>
                          <a:prstClr val="black"/>
                        </a:solidFill>
                        <a:latin typeface="Cambria Math" panose="02040503050406030204" pitchFamily="18" charset="0"/>
                      </a:rPr>
                      <m:t> </m:t>
                    </m:r>
                  </m:oMath>
                </a14:m>
                <a:r>
                  <a:rPr lang="en-US" sz="2400" dirty="0">
                    <a:latin typeface="Calibri" panose="020F0502020204030204"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𝐵</m:t>
                        </m:r>
                      </m:sub>
                    </m:sSub>
                  </m:oMath>
                </a14:m>
                <a:r>
                  <a:rPr lang="en-US" sz="2400" dirty="0">
                    <a:latin typeface="Calibri" panose="020F0502020204030204" pitchFamily="34" charset="0"/>
                  </a:rPr>
                  <a:t>. </a:t>
                </a:r>
                <a14:m>
                  <m:oMath xmlns:m="http://schemas.openxmlformats.org/officeDocument/2006/math">
                    <m:r>
                      <a:rPr lang="en-US" sz="2400" i="1">
                        <a:latin typeface="Cambria Math" panose="02040503050406030204" pitchFamily="18" charset="0"/>
                      </a:rPr>
                      <m:t>𝑎</m:t>
                    </m:r>
                  </m:oMath>
                </a14:m>
                <a:endParaRPr lang="en-US" sz="2400" dirty="0">
                  <a:latin typeface="Calibri" panose="020F0502020204030204" pitchFamily="34"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1664359" y="5061167"/>
                <a:ext cx="5740739" cy="461665"/>
              </a:xfrm>
              <a:prstGeom prst="rect">
                <a:avLst/>
              </a:prstGeom>
              <a:blipFill>
                <a:blip r:embed="rId8"/>
                <a:stretch>
                  <a:fillRect l="-8174" t="-130263"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115054" y="4320130"/>
                <a:ext cx="2532563" cy="461665"/>
              </a:xfrm>
              <a:prstGeom prst="rect">
                <a:avLst/>
              </a:prstGeom>
            </p:spPr>
            <p:txBody>
              <a:bodyPr wrap="square">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𝑁𝐵</m:t>
                        </m:r>
                        <m:r>
                          <a:rPr lang="en-US" sz="2400" i="1">
                            <a:latin typeface="Cambria Math" panose="02040503050406030204" pitchFamily="18" charset="0"/>
                          </a:rPr>
                          <m:t> </m:t>
                        </m:r>
                      </m:sub>
                    </m:sSub>
                    <m:r>
                      <a:rPr lang="en-US" sz="2400">
                        <a:latin typeface="Cambria Math" panose="02040503050406030204" pitchFamily="18" charset="0"/>
                      </a:rPr>
                      <m:t>=</m:t>
                    </m:r>
                  </m:oMath>
                </a14:m>
                <a:r>
                  <a:rPr lang="en-US" sz="2400" dirty="0">
                    <a:latin typeface="Calibri" panose="020F0502020204030204"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𝐵</m:t>
                        </m:r>
                      </m:sub>
                    </m:sSub>
                  </m:oMath>
                </a14:m>
                <a:r>
                  <a:rPr lang="en-US" sz="2400" i="1" dirty="0">
                    <a:latin typeface="Calibri" panose="020F0502020204030204" pitchFamily="34" charset="0"/>
                  </a:rPr>
                  <a:t>.</a:t>
                </a:r>
                <a:r>
                  <a:rPr lang="en-US" sz="2400" i="1" dirty="0" err="1">
                    <a:latin typeface="Calibri" panose="020F0502020204030204" pitchFamily="34" charset="0"/>
                  </a:rPr>
                  <a:t>g</a:t>
                </a:r>
                <a:r>
                  <a:rPr lang="en-US" sz="2400" dirty="0" err="1">
                    <a:latin typeface="Calibri" panose="020F0502020204030204" pitchFamily="34" charset="0"/>
                  </a:rPr>
                  <a:t>.cos</a:t>
                </a:r>
                <a:r>
                  <a:rPr lang="en-US" sz="2400" i="1" dirty="0" err="1">
                    <a:latin typeface="Calibri" panose="020F0502020204030204" pitchFamily="34" charset="0"/>
                    <a:sym typeface="Symbol" panose="05050102010706020507" pitchFamily="18" charset="2"/>
                  </a:rPr>
                  <a:t></a:t>
                </a:r>
                <a:r>
                  <a:rPr lang="en-US" sz="2400" baseline="-25000" dirty="0" err="1">
                    <a:latin typeface="Calibri" panose="020F0502020204030204" pitchFamily="34" charset="0"/>
                    <a:sym typeface="Symbol" panose="05050102010706020507" pitchFamily="18" charset="2"/>
                  </a:rPr>
                  <a:t>B</a:t>
                </a:r>
                <a:endParaRPr lang="en-US" sz="2400" baseline="-25000" dirty="0">
                  <a:latin typeface="Calibri" panose="020F0502020204030204" pitchFamily="34"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6115054" y="4320130"/>
                <a:ext cx="2532563" cy="461665"/>
              </a:xfrm>
              <a:prstGeom prst="rect">
                <a:avLst/>
              </a:prstGeom>
              <a:blipFill>
                <a:blip r:embed="rId9"/>
                <a:stretch>
                  <a:fillRect l="-481" t="-13333" r="-962" b="-30667"/>
                </a:stretch>
              </a:blipFill>
            </p:spPr>
            <p:txBody>
              <a:bodyPr/>
              <a:lstStyle/>
              <a:p>
                <a:r>
                  <a:rPr lang="en-US">
                    <a:noFill/>
                  </a:rPr>
                  <a:t> </a:t>
                </a:r>
              </a:p>
            </p:txBody>
          </p:sp>
        </mc:Fallback>
      </mc:AlternateContent>
    </p:spTree>
    <p:extLst>
      <p:ext uri="{BB962C8B-B14F-4D97-AF65-F5344CB8AC3E}">
        <p14:creationId xmlns:p14="http://schemas.microsoft.com/office/powerpoint/2010/main" val="320107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2" grpId="0"/>
      <p:bldP spid="14" grpId="0"/>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518750" y="2125172"/>
                <a:ext cx="10741572" cy="860620"/>
              </a:xfrm>
              <a:prstGeom prst="rect">
                <a:avLst/>
              </a:prstGeom>
              <a:noFill/>
            </p:spPr>
            <p:txBody>
              <a:bodyPr wrap="square" rtlCol="0">
                <a:spAutoFit/>
              </a:bodyPr>
              <a:lstStyle/>
              <a:p>
                <a:r>
                  <a:rPr lang="en-US" sz="2400" dirty="0">
                    <a:solidFill>
                      <a:schemeClr val="accent1">
                        <a:lumMod val="60000"/>
                        <a:lumOff val="40000"/>
                      </a:schemeClr>
                    </a:solidFill>
                  </a:rPr>
                  <a:t>Add the final equations together from both analyses and solve for the acceleration, noting that in both cases the friction force is found as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𝑓𝑟</m:t>
                        </m:r>
                      </m:sub>
                    </m:sSub>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𝜇</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𝑁</m:t>
                        </m:r>
                      </m:sub>
                    </m:sSub>
                    <m:r>
                      <a:rPr lang="en-US" sz="2400" i="1">
                        <a:latin typeface="Cambria Math" panose="02040503050406030204" pitchFamily="18" charset="0"/>
                        <a:ea typeface="Cambria Math" panose="02040503050406030204" pitchFamily="18" charset="0"/>
                      </a:rPr>
                      <m:t>.</m:t>
                    </m:r>
                  </m:oMath>
                </a14:m>
                <a:r>
                  <a:rPr lang="en-US" sz="2400" dirty="0">
                    <a:solidFill>
                      <a:schemeClr val="accent5"/>
                    </a:solidFill>
                  </a:rPr>
                  <a:t> </a:t>
                </a:r>
              </a:p>
            </p:txBody>
          </p:sp>
        </mc:Choice>
        <mc:Fallback xmlns="">
          <p:sp>
            <p:nvSpPr>
              <p:cNvPr id="4" name="TextBox 3"/>
              <p:cNvSpPr txBox="1">
                <a:spLocks noRot="1" noChangeAspect="1" noMove="1" noResize="1" noEditPoints="1" noAdjustHandles="1" noChangeArrowheads="1" noChangeShapeType="1" noTextEdit="1"/>
              </p:cNvSpPr>
              <p:nvPr/>
            </p:nvSpPr>
            <p:spPr>
              <a:xfrm>
                <a:off x="518750" y="2125172"/>
                <a:ext cx="10741572" cy="860620"/>
              </a:xfrm>
              <a:prstGeom prst="rect">
                <a:avLst/>
              </a:prstGeom>
              <a:blipFill>
                <a:blip r:embed="rId3"/>
                <a:stretch>
                  <a:fillRect l="-851" t="-5674" b="-120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61998" y="3097777"/>
                <a:ext cx="5461175"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𝐴</m:t>
                        </m:r>
                      </m:sub>
                    </m:sSub>
                  </m:oMath>
                </a14:m>
                <a:r>
                  <a:rPr lang="en-US" sz="2400" dirty="0">
                    <a:latin typeface="Calibri" panose="020F0502020204030204" pitchFamily="34" charset="0"/>
                  </a:rPr>
                  <a:t>.</a:t>
                </a:r>
                <a14:m>
                  <m:oMath xmlns:m="http://schemas.openxmlformats.org/officeDocument/2006/math">
                    <m:r>
                      <a:rPr lang="en-US" sz="2400" i="1">
                        <a:latin typeface="Cambria Math" panose="02040503050406030204" pitchFamily="18" charset="0"/>
                      </a:rPr>
                      <m:t>𝑎</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𝑇</m:t>
                        </m:r>
                        <m:r>
                          <a:rPr lang="en-US" sz="2400" i="1">
                            <a:latin typeface="Cambria Math" panose="02040503050406030204" pitchFamily="18" charset="0"/>
                          </a:rPr>
                          <m:t> </m:t>
                        </m:r>
                      </m:sub>
                    </m:sSub>
                    <m:r>
                      <m:rPr>
                        <m:nor/>
                      </m:rPr>
                      <a:rPr lang="en-US" sz="2400" dirty="0">
                        <a:latin typeface="Calibri" panose="020F0502020204030204" pitchFamily="34"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𝐴</m:t>
                        </m:r>
                      </m:sub>
                    </m:sSub>
                    <m:r>
                      <m:rPr>
                        <m:nor/>
                      </m:rPr>
                      <a:rPr lang="en-US" sz="2400" i="1" dirty="0">
                        <a:latin typeface="Calibri" panose="020F0502020204030204" pitchFamily="34" charset="0"/>
                      </a:rPr>
                      <m:t>.</m:t>
                    </m:r>
                    <m:r>
                      <m:rPr>
                        <m:nor/>
                      </m:rPr>
                      <a:rPr lang="en-US" sz="2400" i="1" dirty="0" err="1">
                        <a:latin typeface="Calibri" panose="020F0502020204030204" pitchFamily="34" charset="0"/>
                      </a:rPr>
                      <m:t>g</m:t>
                    </m:r>
                    <m:r>
                      <m:rPr>
                        <m:nor/>
                      </m:rPr>
                      <a:rPr lang="en-US" sz="2400" dirty="0" err="1">
                        <a:latin typeface="Calibri" panose="020F0502020204030204" pitchFamily="34" charset="0"/>
                      </a:rPr>
                      <m:t>.</m:t>
                    </m:r>
                    <m:r>
                      <m:rPr>
                        <m:nor/>
                      </m:rPr>
                      <a:rPr lang="en-US" sz="2400" dirty="0" err="1">
                        <a:latin typeface="Calibri" panose="020F0502020204030204" pitchFamily="34" charset="0"/>
                      </a:rPr>
                      <m:t>sin</m:t>
                    </m:r>
                    <m:r>
                      <m:rPr>
                        <m:nor/>
                      </m:rPr>
                      <a:rPr lang="en-US" sz="2400" i="1" dirty="0" err="1">
                        <a:latin typeface="Calibri" panose="020F0502020204030204" pitchFamily="34" charset="0"/>
                        <a:sym typeface="Symbol" panose="05050102010706020507" pitchFamily="18" charset="2"/>
                      </a:rPr>
                      <m:t></m:t>
                    </m:r>
                    <m:r>
                      <m:rPr>
                        <m:nor/>
                      </m:rPr>
                      <a:rPr lang="en-US" sz="2400" baseline="-25000" dirty="0" err="1">
                        <a:latin typeface="Calibri" panose="020F0502020204030204" pitchFamily="34" charset="0"/>
                        <a:sym typeface="Symbol" panose="05050102010706020507" pitchFamily="18" charset="2"/>
                      </a:rPr>
                      <m:t>A</m:t>
                    </m:r>
                  </m:oMath>
                </a14:m>
                <a:r>
                  <a:rPr lang="en-US" sz="2400" dirty="0">
                    <a:latin typeface="Calibri" panose="020F0502020204030204" pitchFamily="34" charset="0"/>
                  </a:rPr>
                  <a:t> - </a:t>
                </a:r>
                <a:r>
                  <a:rPr lang="en-US" sz="2400" i="1" dirty="0">
                    <a:latin typeface="Calibri" panose="020F0502020204030204" pitchFamily="34" charset="0"/>
                  </a:rPr>
                  <a:t>µ</a:t>
                </a:r>
                <a:r>
                  <a:rPr lang="en-US" sz="2400" baseline="-25000" dirty="0">
                    <a:latin typeface="Calibri" panose="020F0502020204030204" pitchFamily="34" charset="0"/>
                  </a:rPr>
                  <a:t>A</a:t>
                </a:r>
                <a:r>
                  <a:rPr lang="en-US" sz="2400" dirty="0">
                    <a:latin typeface="Calibri" panose="020F0502020204030204" pitchFamily="34" charset="0"/>
                  </a:rPr>
                  <a:t>.</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𝐴</m:t>
                        </m:r>
                      </m:sub>
                    </m:sSub>
                  </m:oMath>
                </a14:m>
                <a:r>
                  <a:rPr lang="en-US" sz="2400" i="1" dirty="0">
                    <a:latin typeface="Calibri" panose="020F0502020204030204" pitchFamily="34" charset="0"/>
                  </a:rPr>
                  <a:t>.</a:t>
                </a:r>
                <a:r>
                  <a:rPr lang="en-US" sz="2400" i="1" dirty="0" err="1">
                    <a:latin typeface="Calibri" panose="020F0502020204030204" pitchFamily="34" charset="0"/>
                  </a:rPr>
                  <a:t>g</a:t>
                </a:r>
                <a:r>
                  <a:rPr lang="en-US" sz="2400" dirty="0" err="1">
                    <a:latin typeface="Calibri" panose="020F0502020204030204" pitchFamily="34" charset="0"/>
                  </a:rPr>
                  <a:t>.cos</a:t>
                </a:r>
                <a:r>
                  <a:rPr lang="en-US" sz="2400" i="1" dirty="0" err="1">
                    <a:latin typeface="Calibri" panose="020F0502020204030204" pitchFamily="34" charset="0"/>
                    <a:sym typeface="Symbol" panose="05050102010706020507" pitchFamily="18" charset="2"/>
                  </a:rPr>
                  <a:t></a:t>
                </a:r>
                <a:r>
                  <a:rPr lang="en-US" sz="2400" baseline="-25000" dirty="0" err="1">
                    <a:latin typeface="Calibri" panose="020F0502020204030204" pitchFamily="34" charset="0"/>
                    <a:sym typeface="Symbol" panose="05050102010706020507" pitchFamily="18" charset="2"/>
                  </a:rPr>
                  <a:t>A</a:t>
                </a:r>
                <a:r>
                  <a:rPr lang="en-US" sz="2400" dirty="0">
                    <a:latin typeface="Calibri" panose="020F0502020204030204" pitchFamily="34" charset="0"/>
                  </a:rPr>
                  <a:t>   </a:t>
                </a:r>
              </a:p>
            </p:txBody>
          </p:sp>
        </mc:Choice>
        <mc:Fallback xmlns="">
          <p:sp>
            <p:nvSpPr>
              <p:cNvPr id="3" name="Rectangle 2"/>
              <p:cNvSpPr>
                <a:spLocks noRot="1" noChangeAspect="1" noMove="1" noResize="1" noEditPoints="1" noAdjustHandles="1" noChangeArrowheads="1" noChangeShapeType="1" noTextEdit="1"/>
              </p:cNvSpPr>
              <p:nvPr/>
            </p:nvSpPr>
            <p:spPr>
              <a:xfrm>
                <a:off x="761998" y="3097777"/>
                <a:ext cx="5461175" cy="461665"/>
              </a:xfrm>
              <a:prstGeom prst="rect">
                <a:avLst/>
              </a:prstGeom>
              <a:blipFill>
                <a:blip r:embed="rId5"/>
                <a:stretch>
                  <a:fillRect t="-13158"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044599" y="3081722"/>
                <a:ext cx="5215723" cy="461665"/>
              </a:xfrm>
              <a:prstGeom prst="rect">
                <a:avLst/>
              </a:prstGeom>
            </p:spPr>
            <p:txBody>
              <a:bodyPr wrap="none">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𝐵</m:t>
                        </m:r>
                      </m:sub>
                    </m:sSub>
                  </m:oMath>
                </a14:m>
                <a:r>
                  <a:rPr lang="en-US" sz="2400" dirty="0">
                    <a:latin typeface="Calibri" panose="020F0502020204030204" pitchFamily="34" charset="0"/>
                  </a:rPr>
                  <a:t>.</a:t>
                </a:r>
                <a14:m>
                  <m:oMath xmlns:m="http://schemas.openxmlformats.org/officeDocument/2006/math">
                    <m:r>
                      <a:rPr lang="en-US" sz="2400" i="1">
                        <a:latin typeface="Cambria Math" panose="02040503050406030204" pitchFamily="18" charset="0"/>
                      </a:rPr>
                      <m:t>𝑎</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𝐵</m:t>
                        </m:r>
                      </m:sub>
                    </m:sSub>
                    <m:r>
                      <m:rPr>
                        <m:nor/>
                      </m:rPr>
                      <a:rPr lang="en-US" sz="2400" i="1" dirty="0">
                        <a:latin typeface="Calibri" panose="020F0502020204030204" pitchFamily="34" charset="0"/>
                      </a:rPr>
                      <m:t>.</m:t>
                    </m:r>
                    <m:r>
                      <m:rPr>
                        <m:nor/>
                      </m:rPr>
                      <a:rPr lang="en-US" sz="2400" i="1" dirty="0" err="1">
                        <a:latin typeface="Calibri" panose="020F0502020204030204" pitchFamily="34" charset="0"/>
                      </a:rPr>
                      <m:t>g</m:t>
                    </m:r>
                    <m:r>
                      <m:rPr>
                        <m:nor/>
                      </m:rPr>
                      <a:rPr lang="en-US" sz="2400" dirty="0" err="1">
                        <a:latin typeface="Calibri" panose="020F0502020204030204" pitchFamily="34" charset="0"/>
                      </a:rPr>
                      <m:t>.</m:t>
                    </m:r>
                    <m:r>
                      <m:rPr>
                        <m:nor/>
                      </m:rPr>
                      <a:rPr lang="en-US" sz="2400" dirty="0" err="1">
                        <a:latin typeface="Calibri" panose="020F0502020204030204" pitchFamily="34" charset="0"/>
                      </a:rPr>
                      <m:t>sin</m:t>
                    </m:r>
                    <m:r>
                      <m:rPr>
                        <m:nor/>
                      </m:rPr>
                      <a:rPr lang="en-US" sz="2400" i="1" dirty="0" err="1">
                        <a:latin typeface="Calibri" panose="020F0502020204030204" pitchFamily="34" charset="0"/>
                        <a:sym typeface="Symbol" panose="05050102010706020507" pitchFamily="18" charset="2"/>
                      </a:rPr>
                      <m:t></m:t>
                    </m:r>
                    <m:r>
                      <m:rPr>
                        <m:nor/>
                      </m:rPr>
                      <a:rPr lang="en-US" sz="2400" baseline="-25000" dirty="0">
                        <a:latin typeface="Calibri" panose="020F0502020204030204" pitchFamily="34" charset="0"/>
                        <a:sym typeface="Symbol" panose="05050102010706020507" pitchFamily="18" charset="2"/>
                      </a:rPr>
                      <m:t>B</m:t>
                    </m:r>
                  </m:oMath>
                </a14:m>
                <a:r>
                  <a:rPr lang="en-US" sz="2400" dirty="0">
                    <a:latin typeface="Calibri" panose="020F0502020204030204" pitchFamily="34" charset="0"/>
                  </a:rPr>
                  <a:t> - </a:t>
                </a:r>
                <a:r>
                  <a:rPr lang="en-US" sz="2400" i="1" dirty="0">
                    <a:latin typeface="Calibri" panose="020F0502020204030204" pitchFamily="34" charset="0"/>
                  </a:rPr>
                  <a:t>µ</a:t>
                </a:r>
                <a:r>
                  <a:rPr lang="en-US" sz="2400" baseline="-25000" dirty="0">
                    <a:latin typeface="Calibri" panose="020F0502020204030204" pitchFamily="34" charset="0"/>
                  </a:rPr>
                  <a:t>B</a:t>
                </a:r>
                <a:r>
                  <a:rPr lang="en-US" sz="2400" dirty="0">
                    <a:latin typeface="Calibri" panose="020F0502020204030204" pitchFamily="34" charset="0"/>
                  </a:rPr>
                  <a:t>.</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𝐵</m:t>
                        </m:r>
                      </m:sub>
                    </m:sSub>
                  </m:oMath>
                </a14:m>
                <a:r>
                  <a:rPr lang="en-US" sz="2400" i="1" dirty="0">
                    <a:latin typeface="Calibri" panose="020F0502020204030204" pitchFamily="34" charset="0"/>
                  </a:rPr>
                  <a:t>.</a:t>
                </a:r>
                <a:r>
                  <a:rPr lang="en-US" sz="2400" i="1" dirty="0" err="1">
                    <a:latin typeface="Calibri" panose="020F0502020204030204" pitchFamily="34" charset="0"/>
                  </a:rPr>
                  <a:t>g</a:t>
                </a:r>
                <a:r>
                  <a:rPr lang="en-US" sz="2400" dirty="0" err="1">
                    <a:latin typeface="Calibri" panose="020F0502020204030204" pitchFamily="34" charset="0"/>
                  </a:rPr>
                  <a:t>.cos</a:t>
                </a:r>
                <a:r>
                  <a:rPr lang="en-US" sz="2400" i="1" dirty="0" err="1">
                    <a:latin typeface="Calibri" panose="020F0502020204030204" pitchFamily="34" charset="0"/>
                    <a:sym typeface="Symbol" panose="05050102010706020507" pitchFamily="18" charset="2"/>
                  </a:rPr>
                  <a:t></a:t>
                </a:r>
                <a:r>
                  <a:rPr lang="en-US" sz="2400" baseline="-25000" dirty="0" err="1">
                    <a:latin typeface="Calibri" panose="020F0502020204030204" pitchFamily="34" charset="0"/>
                    <a:sym typeface="Symbol" panose="05050102010706020507" pitchFamily="18" charset="2"/>
                  </a:rPr>
                  <a:t>B</a:t>
                </a:r>
                <a:r>
                  <a:rPr lang="en-US" sz="2400" dirty="0">
                    <a:latin typeface="Calibri" panose="020F0502020204030204" pitchFamily="34"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𝑇</m:t>
                        </m:r>
                        <m:r>
                          <a:rPr lang="en-US" sz="2400" i="1">
                            <a:latin typeface="Cambria Math" panose="02040503050406030204" pitchFamily="18" charset="0"/>
                          </a:rPr>
                          <m:t> </m:t>
                        </m:r>
                      </m:sub>
                    </m:sSub>
                  </m:oMath>
                </a14:m>
                <a:endParaRPr lang="en-US" sz="2400" dirty="0">
                  <a:latin typeface="Calibri" panose="020F0502020204030204"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6044599" y="3081722"/>
                <a:ext cx="5215723" cy="461665"/>
              </a:xfrm>
              <a:prstGeom prst="rect">
                <a:avLst/>
              </a:prstGeom>
              <a:blipFill>
                <a:blip r:embed="rId6"/>
                <a:stretch>
                  <a:fillRect t="-1333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43103" y="3822185"/>
                <a:ext cx="10744865" cy="461665"/>
              </a:xfrm>
              <a:prstGeom prst="rect">
                <a:avLst/>
              </a:prstGeom>
            </p:spPr>
            <p:txBody>
              <a:bodyPr wrap="square">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𝐴</m:t>
                        </m:r>
                      </m:sub>
                    </m:sSub>
                  </m:oMath>
                </a14:m>
                <a:r>
                  <a:rPr lang="en-US" sz="2400" dirty="0">
                    <a:latin typeface="Calibri" panose="020F0502020204030204" pitchFamily="34" charset="0"/>
                  </a:rPr>
                  <a:t>.</a:t>
                </a:r>
                <a14:m>
                  <m:oMath xmlns:m="http://schemas.openxmlformats.org/officeDocument/2006/math">
                    <m:r>
                      <a:rPr lang="en-US" sz="2400" i="1">
                        <a:latin typeface="Cambria Math" panose="02040503050406030204" pitchFamily="18" charset="0"/>
                      </a:rPr>
                      <m:t>𝑎</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𝐵</m:t>
                        </m:r>
                      </m:sub>
                    </m:sSub>
                    <m:r>
                      <m:rPr>
                        <m:nor/>
                      </m:rPr>
                      <a:rPr lang="en-US" sz="2400" dirty="0">
                        <a:latin typeface="Calibri" panose="020F0502020204030204" pitchFamily="34" charset="0"/>
                      </a:rPr>
                      <m:t>.</m:t>
                    </m:r>
                    <m:r>
                      <a:rPr lang="en-US" sz="2400" i="1">
                        <a:latin typeface="Cambria Math" panose="02040503050406030204" pitchFamily="18" charset="0"/>
                      </a:rPr>
                      <m:t>𝑎</m:t>
                    </m:r>
                  </m:oMath>
                </a14:m>
                <a:r>
                  <a:rPr lang="en-US" sz="2400" dirty="0">
                    <a:latin typeface="Calibri" panose="020F0502020204030204" pitchFamily="34"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𝑇</m:t>
                        </m:r>
                        <m:r>
                          <a:rPr lang="en-US" sz="2400" i="1">
                            <a:latin typeface="Cambria Math" panose="02040503050406030204" pitchFamily="18" charset="0"/>
                          </a:rPr>
                          <m:t> </m:t>
                        </m:r>
                      </m:sub>
                    </m:sSub>
                    <m:r>
                      <m:rPr>
                        <m:nor/>
                      </m:rPr>
                      <a:rPr lang="en-US" sz="2400" dirty="0">
                        <a:latin typeface="Calibri" panose="020F0502020204030204" pitchFamily="34"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𝐴</m:t>
                        </m:r>
                      </m:sub>
                    </m:sSub>
                    <m:r>
                      <m:rPr>
                        <m:nor/>
                      </m:rPr>
                      <a:rPr lang="en-US" sz="2400" i="1" dirty="0">
                        <a:latin typeface="Calibri" panose="020F0502020204030204" pitchFamily="34" charset="0"/>
                      </a:rPr>
                      <m:t>.</m:t>
                    </m:r>
                    <m:r>
                      <m:rPr>
                        <m:nor/>
                      </m:rPr>
                      <a:rPr lang="en-US" sz="2400" i="1" dirty="0" err="1">
                        <a:latin typeface="Calibri" panose="020F0502020204030204" pitchFamily="34" charset="0"/>
                      </a:rPr>
                      <m:t>g</m:t>
                    </m:r>
                    <m:r>
                      <m:rPr>
                        <m:nor/>
                      </m:rPr>
                      <a:rPr lang="en-US" sz="2400" dirty="0" err="1">
                        <a:latin typeface="Calibri" panose="020F0502020204030204" pitchFamily="34" charset="0"/>
                      </a:rPr>
                      <m:t>.</m:t>
                    </m:r>
                    <m:r>
                      <m:rPr>
                        <m:nor/>
                      </m:rPr>
                      <a:rPr lang="en-US" sz="2400" dirty="0" err="1">
                        <a:latin typeface="Calibri" panose="020F0502020204030204" pitchFamily="34" charset="0"/>
                      </a:rPr>
                      <m:t>sin</m:t>
                    </m:r>
                    <m:r>
                      <m:rPr>
                        <m:nor/>
                      </m:rPr>
                      <a:rPr lang="en-US" sz="2400" i="1" dirty="0" err="1">
                        <a:latin typeface="Calibri" panose="020F0502020204030204" pitchFamily="34" charset="0"/>
                        <a:sym typeface="Symbol" panose="05050102010706020507" pitchFamily="18" charset="2"/>
                      </a:rPr>
                      <m:t></m:t>
                    </m:r>
                    <m:r>
                      <m:rPr>
                        <m:nor/>
                      </m:rPr>
                      <a:rPr lang="en-US" sz="2400" baseline="-25000" dirty="0" err="1">
                        <a:latin typeface="Calibri" panose="020F0502020204030204" pitchFamily="34" charset="0"/>
                        <a:sym typeface="Symbol" panose="05050102010706020507" pitchFamily="18" charset="2"/>
                      </a:rPr>
                      <m:t>A</m:t>
                    </m:r>
                  </m:oMath>
                </a14:m>
                <a:r>
                  <a:rPr lang="en-US" sz="2400" dirty="0">
                    <a:latin typeface="Calibri" panose="020F0502020204030204" pitchFamily="34" charset="0"/>
                  </a:rPr>
                  <a:t> - </a:t>
                </a:r>
                <a:r>
                  <a:rPr lang="en-US" sz="2400" i="1" dirty="0">
                    <a:latin typeface="Calibri" panose="020F0502020204030204" pitchFamily="34" charset="0"/>
                  </a:rPr>
                  <a:t>µ</a:t>
                </a:r>
                <a:r>
                  <a:rPr lang="en-US" sz="2400" baseline="-25000" dirty="0">
                    <a:latin typeface="Calibri" panose="020F0502020204030204" pitchFamily="34" charset="0"/>
                  </a:rPr>
                  <a:t>A</a:t>
                </a:r>
                <a:r>
                  <a:rPr lang="en-US" sz="2400" dirty="0">
                    <a:latin typeface="Calibri" panose="020F0502020204030204" pitchFamily="34" charset="0"/>
                  </a:rPr>
                  <a:t>.</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𝐴</m:t>
                        </m:r>
                      </m:sub>
                    </m:sSub>
                  </m:oMath>
                </a14:m>
                <a:r>
                  <a:rPr lang="en-US" sz="2400" i="1" dirty="0">
                    <a:latin typeface="Calibri" panose="020F0502020204030204" pitchFamily="34" charset="0"/>
                  </a:rPr>
                  <a:t>.</a:t>
                </a:r>
                <a:r>
                  <a:rPr lang="en-US" sz="2400" i="1" dirty="0" err="1">
                    <a:latin typeface="Calibri" panose="020F0502020204030204" pitchFamily="34" charset="0"/>
                  </a:rPr>
                  <a:t>g</a:t>
                </a:r>
                <a:r>
                  <a:rPr lang="en-US" sz="2400" dirty="0" err="1">
                    <a:latin typeface="Calibri" panose="020F0502020204030204" pitchFamily="34" charset="0"/>
                  </a:rPr>
                  <a:t>.cos</a:t>
                </a:r>
                <a:r>
                  <a:rPr lang="en-US" sz="2400" i="1" dirty="0" err="1">
                    <a:latin typeface="Calibri" panose="020F0502020204030204" pitchFamily="34" charset="0"/>
                    <a:sym typeface="Symbol" panose="05050102010706020507" pitchFamily="18" charset="2"/>
                  </a:rPr>
                  <a:t></a:t>
                </a:r>
                <a:r>
                  <a:rPr lang="en-US" sz="2400" baseline="-25000" dirty="0" err="1">
                    <a:latin typeface="Calibri" panose="020F0502020204030204" pitchFamily="34" charset="0"/>
                    <a:sym typeface="Symbol" panose="05050102010706020507" pitchFamily="18" charset="2"/>
                  </a:rPr>
                  <a:t>A</a:t>
                </a:r>
                <a:r>
                  <a:rPr lang="en-US" sz="2400" dirty="0">
                    <a:latin typeface="Calibri" panose="020F0502020204030204" pitchFamily="34"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𝐵</m:t>
                        </m:r>
                      </m:sub>
                    </m:sSub>
                    <m:r>
                      <m:rPr>
                        <m:nor/>
                      </m:rPr>
                      <a:rPr lang="en-US" sz="2400" i="1" dirty="0">
                        <a:latin typeface="Calibri" panose="020F0502020204030204" pitchFamily="34" charset="0"/>
                      </a:rPr>
                      <m:t>.</m:t>
                    </m:r>
                    <m:r>
                      <m:rPr>
                        <m:nor/>
                      </m:rPr>
                      <a:rPr lang="en-US" sz="2400" i="1" dirty="0" err="1">
                        <a:latin typeface="Calibri" panose="020F0502020204030204" pitchFamily="34" charset="0"/>
                      </a:rPr>
                      <m:t>g</m:t>
                    </m:r>
                    <m:r>
                      <m:rPr>
                        <m:nor/>
                      </m:rPr>
                      <a:rPr lang="en-US" sz="2400" dirty="0" err="1">
                        <a:latin typeface="Calibri" panose="020F0502020204030204" pitchFamily="34" charset="0"/>
                      </a:rPr>
                      <m:t>.</m:t>
                    </m:r>
                    <m:r>
                      <m:rPr>
                        <m:nor/>
                      </m:rPr>
                      <a:rPr lang="en-US" sz="2400" dirty="0" err="1">
                        <a:latin typeface="Calibri" panose="020F0502020204030204" pitchFamily="34" charset="0"/>
                      </a:rPr>
                      <m:t>sin</m:t>
                    </m:r>
                    <m:r>
                      <m:rPr>
                        <m:nor/>
                      </m:rPr>
                      <a:rPr lang="en-US" sz="2400" i="1" dirty="0" err="1">
                        <a:latin typeface="Calibri" panose="020F0502020204030204" pitchFamily="34" charset="0"/>
                        <a:sym typeface="Symbol" panose="05050102010706020507" pitchFamily="18" charset="2"/>
                      </a:rPr>
                      <m:t></m:t>
                    </m:r>
                    <m:r>
                      <m:rPr>
                        <m:nor/>
                      </m:rPr>
                      <a:rPr lang="en-US" sz="2400" baseline="-25000" dirty="0">
                        <a:latin typeface="Calibri" panose="020F0502020204030204" pitchFamily="34" charset="0"/>
                        <a:sym typeface="Symbol" panose="05050102010706020507" pitchFamily="18" charset="2"/>
                      </a:rPr>
                      <m:t>B</m:t>
                    </m:r>
                  </m:oMath>
                </a14:m>
                <a:r>
                  <a:rPr lang="en-US" sz="2400" dirty="0">
                    <a:latin typeface="Calibri" panose="020F0502020204030204" pitchFamily="34" charset="0"/>
                  </a:rPr>
                  <a:t> - </a:t>
                </a:r>
                <a:r>
                  <a:rPr lang="en-US" sz="2400" i="1" dirty="0">
                    <a:latin typeface="Calibri" panose="020F0502020204030204" pitchFamily="34" charset="0"/>
                  </a:rPr>
                  <a:t>µ</a:t>
                </a:r>
                <a:r>
                  <a:rPr lang="en-US" sz="2400" baseline="-25000" dirty="0">
                    <a:latin typeface="Calibri" panose="020F0502020204030204" pitchFamily="34" charset="0"/>
                  </a:rPr>
                  <a:t>B</a:t>
                </a:r>
                <a:r>
                  <a:rPr lang="en-US" sz="2400" dirty="0">
                    <a:latin typeface="Calibri" panose="020F0502020204030204" pitchFamily="34" charset="0"/>
                  </a:rPr>
                  <a:t>.</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𝐵</m:t>
                        </m:r>
                      </m:sub>
                    </m:sSub>
                  </m:oMath>
                </a14:m>
                <a:r>
                  <a:rPr lang="en-US" sz="2400" i="1" dirty="0">
                    <a:latin typeface="Calibri" panose="020F0502020204030204" pitchFamily="34" charset="0"/>
                  </a:rPr>
                  <a:t>.</a:t>
                </a:r>
                <a:r>
                  <a:rPr lang="en-US" sz="2400" i="1" dirty="0" err="1">
                    <a:latin typeface="Calibri" panose="020F0502020204030204" pitchFamily="34" charset="0"/>
                  </a:rPr>
                  <a:t>g</a:t>
                </a:r>
                <a:r>
                  <a:rPr lang="en-US" sz="2400" dirty="0" err="1">
                    <a:latin typeface="Calibri" panose="020F0502020204030204" pitchFamily="34" charset="0"/>
                  </a:rPr>
                  <a:t>.cos</a:t>
                </a:r>
                <a:r>
                  <a:rPr lang="en-US" sz="2400" i="1" dirty="0" err="1">
                    <a:latin typeface="Calibri" panose="020F0502020204030204" pitchFamily="34" charset="0"/>
                    <a:sym typeface="Symbol" panose="05050102010706020507" pitchFamily="18" charset="2"/>
                  </a:rPr>
                  <a:t></a:t>
                </a:r>
                <a:r>
                  <a:rPr lang="en-US" sz="2400" baseline="-25000" dirty="0" err="1">
                    <a:latin typeface="Calibri" panose="020F0502020204030204" pitchFamily="34" charset="0"/>
                    <a:sym typeface="Symbol" panose="05050102010706020507" pitchFamily="18" charset="2"/>
                  </a:rPr>
                  <a:t>B</a:t>
                </a:r>
                <a:r>
                  <a:rPr lang="en-US" sz="2400" dirty="0">
                    <a:latin typeface="Calibri" panose="020F0502020204030204" pitchFamily="34"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𝑇</m:t>
                        </m:r>
                        <m:r>
                          <a:rPr lang="en-US" sz="2400" i="1">
                            <a:latin typeface="Cambria Math" panose="02040503050406030204" pitchFamily="18" charset="0"/>
                          </a:rPr>
                          <m:t> </m:t>
                        </m:r>
                      </m:sub>
                    </m:sSub>
                  </m:oMath>
                </a14:m>
                <a:endParaRPr lang="en-US" sz="2400" dirty="0">
                  <a:latin typeface="Calibri" panose="020F0502020204030204"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743103" y="3822185"/>
                <a:ext cx="10744865" cy="461665"/>
              </a:xfrm>
              <a:prstGeom prst="rect">
                <a:avLst/>
              </a:prstGeom>
              <a:blipFill>
                <a:blip r:embed="rId7"/>
                <a:stretch>
                  <a:fillRect t="-13158"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43103" y="4445188"/>
                <a:ext cx="7502375"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𝑔</m:t>
                      </m:r>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𝐴</m:t>
                                  </m:r>
                                </m:sub>
                              </m:sSub>
                              <m:d>
                                <m:dPr>
                                  <m:ctrlPr>
                                    <a:rPr lang="en-US" sz="2400" i="1">
                                      <a:latin typeface="Cambria Math" panose="02040503050406030204" pitchFamily="18" charset="0"/>
                                    </a:rPr>
                                  </m:ctrlPr>
                                </m:dPr>
                                <m:e>
                                  <m:r>
                                    <m:rPr>
                                      <m:nor/>
                                    </m:rPr>
                                    <a:rPr lang="en-US" sz="2400" dirty="0">
                                      <a:latin typeface="Calibri" panose="020F0502020204030204" pitchFamily="34" charset="0"/>
                                    </a:rPr>
                                    <m:t>sin</m:t>
                                  </m:r>
                                  <m:sSub>
                                    <m:sSubPr>
                                      <m:ctrlPr>
                                        <a:rPr lang="en-US" sz="2400" i="1" dirty="0">
                                          <a:latin typeface="Cambria Math" panose="02040503050406030204" pitchFamily="18" charset="0"/>
                                        </a:rPr>
                                      </m:ctrlPr>
                                    </m:sSubPr>
                                    <m:e>
                                      <m:r>
                                        <m:rPr>
                                          <m:nor/>
                                        </m:rPr>
                                        <a:rPr lang="en-US" sz="2400" i="1" dirty="0">
                                          <a:latin typeface="Calibri" panose="020F0502020204030204" pitchFamily="34" charset="0"/>
                                          <a:sym typeface="Symbol" panose="05050102010706020507" pitchFamily="18" charset="2"/>
                                        </a:rPr>
                                        <m:t></m:t>
                                      </m:r>
                                    </m:e>
                                    <m:sub>
                                      <m:r>
                                        <a:rPr lang="en-US" sz="2400" i="1" dirty="0">
                                          <a:latin typeface="Cambria Math" panose="02040503050406030204" pitchFamily="18" charset="0"/>
                                        </a:rPr>
                                        <m:t>𝐴</m:t>
                                      </m:r>
                                    </m:sub>
                                  </m:sSub>
                                  <m:r>
                                    <m:rPr>
                                      <m:nor/>
                                    </m:rPr>
                                    <a:rPr lang="en-US" sz="2400" dirty="0">
                                      <a:latin typeface="Calibri" panose="020F0502020204030204" pitchFamily="34" charset="0"/>
                                      <a:sym typeface="Symbol" panose="05050102010706020507" pitchFamily="18" charset="2"/>
                                    </a:rPr>
                                    <m:t> +</m:t>
                                  </m:r>
                                  <m:r>
                                    <m:rPr>
                                      <m:nor/>
                                    </m:rPr>
                                    <a:rPr lang="en-US" sz="2400" i="1" dirty="0">
                                      <a:latin typeface="Calibri" panose="020F0502020204030204" pitchFamily="34" charset="0"/>
                                      <a:sym typeface="Symbol" panose="05050102010706020507" pitchFamily="18" charset="2"/>
                                    </a:rPr>
                                    <m:t> </m:t>
                                  </m:r>
                                  <m:r>
                                    <m:rPr>
                                      <m:nor/>
                                    </m:rPr>
                                    <a:rPr lang="en-US" sz="2400" i="1" dirty="0">
                                      <a:latin typeface="Calibri" panose="020F0502020204030204" pitchFamily="34" charset="0"/>
                                    </a:rPr>
                                    <m:t>µ</m:t>
                                  </m:r>
                                  <m:r>
                                    <m:rPr>
                                      <m:nor/>
                                    </m:rPr>
                                    <a:rPr lang="en-US" sz="2400" baseline="-25000" dirty="0">
                                      <a:latin typeface="Calibri" panose="020F0502020204030204" pitchFamily="34" charset="0"/>
                                    </a:rPr>
                                    <m:t>A</m:t>
                                  </m:r>
                                  <m:r>
                                    <m:rPr>
                                      <m:nor/>
                                    </m:rPr>
                                    <a:rPr lang="en-US" sz="2400" dirty="0">
                                      <a:latin typeface="Calibri" panose="020F0502020204030204" pitchFamily="34" charset="0"/>
                                    </a:rPr>
                                    <m:t>.</m:t>
                                  </m:r>
                                  <m:r>
                                    <a:rPr lang="en-US" sz="2400" i="1">
                                      <a:latin typeface="Cambria Math" panose="02040503050406030204" pitchFamily="18" charset="0"/>
                                    </a:rPr>
                                    <m:t> </m:t>
                                  </m:r>
                                  <m:r>
                                    <m:rPr>
                                      <m:nor/>
                                    </m:rPr>
                                    <a:rPr lang="en-US" sz="2400" dirty="0" err="1">
                                      <a:latin typeface="Calibri" panose="020F0502020204030204" pitchFamily="34" charset="0"/>
                                    </a:rPr>
                                    <m:t>cos</m:t>
                                  </m:r>
                                  <m:r>
                                    <m:rPr>
                                      <m:nor/>
                                    </m:rPr>
                                    <a:rPr lang="en-US" sz="2400" i="1" dirty="0" err="1">
                                      <a:latin typeface="Calibri" panose="020F0502020204030204" pitchFamily="34" charset="0"/>
                                      <a:sym typeface="Symbol" panose="05050102010706020507" pitchFamily="18" charset="2"/>
                                    </a:rPr>
                                    <m:t></m:t>
                                  </m:r>
                                  <m:r>
                                    <m:rPr>
                                      <m:nor/>
                                    </m:rPr>
                                    <a:rPr lang="en-US" sz="2400" baseline="-25000" dirty="0" err="1">
                                      <a:latin typeface="Calibri" panose="020F0502020204030204" pitchFamily="34" charset="0"/>
                                      <a:sym typeface="Symbol" panose="05050102010706020507" pitchFamily="18" charset="2"/>
                                    </a:rPr>
                                    <m:t>A</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𝐵</m:t>
                                  </m:r>
                                </m:sub>
                              </m:sSub>
                              <m:d>
                                <m:dPr>
                                  <m:ctrlPr>
                                    <a:rPr lang="en-US" sz="2400" i="1">
                                      <a:latin typeface="Cambria Math" panose="02040503050406030204" pitchFamily="18" charset="0"/>
                                    </a:rPr>
                                  </m:ctrlPr>
                                </m:dPr>
                                <m:e>
                                  <m:r>
                                    <m:rPr>
                                      <m:nor/>
                                    </m:rPr>
                                    <a:rPr lang="en-US" sz="2400" dirty="0">
                                      <a:latin typeface="Calibri" panose="020F0502020204030204" pitchFamily="34" charset="0"/>
                                    </a:rPr>
                                    <m:t>sin</m:t>
                                  </m:r>
                                  <m:sSub>
                                    <m:sSubPr>
                                      <m:ctrlPr>
                                        <a:rPr lang="en-US" sz="2400" i="1" dirty="0">
                                          <a:latin typeface="Cambria Math" panose="02040503050406030204" pitchFamily="18" charset="0"/>
                                        </a:rPr>
                                      </m:ctrlPr>
                                    </m:sSubPr>
                                    <m:e>
                                      <m:r>
                                        <m:rPr>
                                          <m:nor/>
                                        </m:rPr>
                                        <a:rPr lang="en-US" sz="2400" i="1" dirty="0">
                                          <a:latin typeface="Calibri" panose="020F0502020204030204" pitchFamily="34" charset="0"/>
                                          <a:sym typeface="Symbol" panose="05050102010706020507" pitchFamily="18" charset="2"/>
                                        </a:rPr>
                                        <m:t></m:t>
                                      </m:r>
                                    </m:e>
                                    <m:sub>
                                      <m:r>
                                        <a:rPr lang="en-US" sz="2400" i="1" dirty="0">
                                          <a:latin typeface="Cambria Math" panose="02040503050406030204" pitchFamily="18" charset="0"/>
                                          <a:sym typeface="Symbol" panose="05050102010706020507" pitchFamily="18" charset="2"/>
                                        </a:rPr>
                                        <m:t>𝐵</m:t>
                                      </m:r>
                                    </m:sub>
                                  </m:sSub>
                                  <m:r>
                                    <m:rPr>
                                      <m:nor/>
                                    </m:rPr>
                                    <a:rPr lang="en-US" sz="2400" dirty="0">
                                      <a:latin typeface="Calibri" panose="020F0502020204030204" pitchFamily="34" charset="0"/>
                                      <a:sym typeface="Symbol" panose="05050102010706020507" pitchFamily="18" charset="2"/>
                                    </a:rPr>
                                    <m:t> </m:t>
                                  </m:r>
                                  <m:r>
                                    <m:rPr>
                                      <m:nor/>
                                    </m:rPr>
                                    <a:rPr lang="en-US" sz="2400" i="1" dirty="0">
                                      <a:latin typeface="Calibri" panose="020F0502020204030204" pitchFamily="34" charset="0"/>
                                      <a:sym typeface="Symbol" panose="05050102010706020507" pitchFamily="18" charset="2"/>
                                    </a:rPr>
                                    <m:t>− </m:t>
                                  </m:r>
                                  <m:r>
                                    <m:rPr>
                                      <m:nor/>
                                    </m:rPr>
                                    <a:rPr lang="en-US" sz="2400" i="1" dirty="0">
                                      <a:latin typeface="Calibri" panose="020F0502020204030204" pitchFamily="34" charset="0"/>
                                    </a:rPr>
                                    <m:t>µ</m:t>
                                  </m:r>
                                  <m:r>
                                    <m:rPr>
                                      <m:nor/>
                                    </m:rPr>
                                    <a:rPr lang="en-US" sz="2400" baseline="-25000" dirty="0">
                                      <a:latin typeface="Calibri" panose="020F0502020204030204" pitchFamily="34" charset="0"/>
                                    </a:rPr>
                                    <m:t>B</m:t>
                                  </m:r>
                                  <m:r>
                                    <m:rPr>
                                      <m:nor/>
                                    </m:rPr>
                                    <a:rPr lang="en-US" sz="2400" dirty="0">
                                      <a:latin typeface="Calibri" panose="020F0502020204030204" pitchFamily="34" charset="0"/>
                                    </a:rPr>
                                    <m:t>.</m:t>
                                  </m:r>
                                  <m:r>
                                    <a:rPr lang="en-US" sz="2400" i="1">
                                      <a:latin typeface="Cambria Math" panose="02040503050406030204" pitchFamily="18" charset="0"/>
                                    </a:rPr>
                                    <m:t> </m:t>
                                  </m:r>
                                  <m:r>
                                    <m:rPr>
                                      <m:nor/>
                                    </m:rPr>
                                    <a:rPr lang="en-US" sz="2400" dirty="0" err="1">
                                      <a:latin typeface="Calibri" panose="020F0502020204030204" pitchFamily="34" charset="0"/>
                                    </a:rPr>
                                    <m:t>cos</m:t>
                                  </m:r>
                                  <m:r>
                                    <m:rPr>
                                      <m:nor/>
                                    </m:rPr>
                                    <a:rPr lang="en-US" sz="2400" i="1" dirty="0" err="1">
                                      <a:latin typeface="Calibri" panose="020F0502020204030204" pitchFamily="34" charset="0"/>
                                      <a:sym typeface="Symbol" panose="05050102010706020507" pitchFamily="18" charset="2"/>
                                    </a:rPr>
                                    <m:t></m:t>
                                  </m:r>
                                  <m:r>
                                    <m:rPr>
                                      <m:nor/>
                                    </m:rPr>
                                    <a:rPr lang="en-US" sz="2400" baseline="-25000" dirty="0">
                                      <a:latin typeface="Calibri" panose="020F0502020204030204" pitchFamily="34" charset="0"/>
                                      <a:sym typeface="Symbol" panose="05050102010706020507" pitchFamily="18" charset="2"/>
                                    </a:rPr>
                                    <m:t>B</m:t>
                                  </m:r>
                                </m:e>
                              </m:d>
                              <m:r>
                                <a:rPr lang="en-US" sz="2400" i="1">
                                  <a:latin typeface="Cambria Math" panose="02040503050406030204" pitchFamily="18" charset="0"/>
                                </a:rPr>
                                <m:t> </m:t>
                              </m:r>
                            </m:num>
                            <m:den>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𝐵</m:t>
                                  </m:r>
                                </m:sub>
                              </m:sSub>
                            </m:den>
                          </m:f>
                        </m:e>
                      </m:d>
                    </m:oMath>
                  </m:oMathPara>
                </a14:m>
                <a:endParaRPr lang="en-US" sz="2400" dirty="0">
                  <a:latin typeface="Calibri" panose="020F0502020204030204"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743103" y="4445188"/>
                <a:ext cx="7502375" cy="91422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185383" y="5342094"/>
                <a:ext cx="7951792" cy="758093"/>
              </a:xfrm>
              <a:prstGeom prst="rect">
                <a:avLst/>
              </a:prstGeom>
            </p:spPr>
            <p:txBody>
              <a:bodyPr wrap="none">
                <a:spAutoFit/>
              </a:bodyPr>
              <a:lstStyle/>
              <a:p>
                <a:r>
                  <a:rPr lang="en-US" sz="2400" dirty="0">
                    <a:latin typeface="Calibri" panose="020F0502020204030204" pitchFamily="34" charset="0"/>
                  </a:rPr>
                  <a:t>= 9.81 m.s</a:t>
                </a:r>
                <a:r>
                  <a:rPr lang="en-US" sz="2400" baseline="30000" dirty="0">
                    <a:latin typeface="Calibri" panose="020F0502020204030204" pitchFamily="34" charset="0"/>
                  </a:rPr>
                  <a:t>-2</a:t>
                </a:r>
                <a14:m>
                  <m:oMath xmlns:m="http://schemas.openxmlformats.org/officeDocument/2006/math">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−2</m:t>
                            </m:r>
                            <m:r>
                              <m:rPr>
                                <m:sty m:val="p"/>
                              </m:rPr>
                              <a:rPr lang="en-US" sz="2400">
                                <a:latin typeface="Cambria Math" panose="02040503050406030204" pitchFamily="18" charset="0"/>
                              </a:rPr>
                              <m:t>kg</m:t>
                            </m:r>
                            <m:d>
                              <m:dPr>
                                <m:ctrlPr>
                                  <a:rPr lang="en-US" sz="2400" i="1">
                                    <a:latin typeface="Cambria Math" panose="02040503050406030204" pitchFamily="18" charset="0"/>
                                  </a:rPr>
                                </m:ctrlPr>
                              </m:dPr>
                              <m:e>
                                <m:r>
                                  <m:rPr>
                                    <m:nor/>
                                  </m:rPr>
                                  <a:rPr lang="en-US" sz="2400" dirty="0">
                                    <a:latin typeface="Calibri" panose="020F0502020204030204" pitchFamily="34" charset="0"/>
                                  </a:rPr>
                                  <m:t>sin</m:t>
                                </m:r>
                                <m:r>
                                  <m:rPr>
                                    <m:nor/>
                                  </m:rPr>
                                  <a:rPr lang="en-US" sz="2400" dirty="0">
                                    <a:latin typeface="Calibri" panose="020F0502020204030204" pitchFamily="34" charset="0"/>
                                  </a:rPr>
                                  <m:t>51</m:t>
                                </m:r>
                                <m:r>
                                  <a:rPr lang="en-US" sz="2400" i="1" dirty="0">
                                    <a:latin typeface="Cambria Math" panose="02040503050406030204" pitchFamily="18" charset="0"/>
                                  </a:rPr>
                                  <m:t>°</m:t>
                                </m:r>
                                <m:r>
                                  <m:rPr>
                                    <m:nor/>
                                  </m:rPr>
                                  <a:rPr lang="en-US" sz="2400" dirty="0">
                                    <a:latin typeface="Calibri" panose="020F0502020204030204" pitchFamily="34" charset="0"/>
                                    <a:sym typeface="Symbol" panose="05050102010706020507" pitchFamily="18" charset="2"/>
                                  </a:rPr>
                                  <m:t> +</m:t>
                                </m:r>
                                <m:r>
                                  <m:rPr>
                                    <m:nor/>
                                  </m:rPr>
                                  <a:rPr lang="en-US" sz="2400" i="1" dirty="0">
                                    <a:latin typeface="Calibri" panose="020F0502020204030204" pitchFamily="34" charset="0"/>
                                    <a:sym typeface="Symbol" panose="05050102010706020507" pitchFamily="18" charset="2"/>
                                  </a:rPr>
                                  <m:t> </m:t>
                                </m:r>
                                <m:r>
                                  <m:rPr>
                                    <m:nor/>
                                  </m:rPr>
                                  <a:rPr lang="en-US" sz="2400" dirty="0">
                                    <a:latin typeface="Calibri" panose="020F0502020204030204" pitchFamily="34" charset="0"/>
                                    <a:sym typeface="Symbol" panose="05050102010706020507" pitchFamily="18" charset="2"/>
                                  </a:rPr>
                                  <m:t>0.3</m:t>
                                </m:r>
                                <m:r>
                                  <m:rPr>
                                    <m:nor/>
                                  </m:rPr>
                                  <a:rPr lang="en-US" sz="2400" dirty="0">
                                    <a:latin typeface="Calibri" panose="020F0502020204030204" pitchFamily="34" charset="0"/>
                                  </a:rPr>
                                  <m:t>.</m:t>
                                </m:r>
                                <m:r>
                                  <a:rPr lang="en-US" sz="2400" i="1">
                                    <a:latin typeface="Cambria Math" panose="02040503050406030204" pitchFamily="18" charset="0"/>
                                  </a:rPr>
                                  <m:t> </m:t>
                                </m:r>
                                <m:r>
                                  <m:rPr>
                                    <m:nor/>
                                  </m:rPr>
                                  <a:rPr lang="en-US" sz="2400" dirty="0" err="1">
                                    <a:latin typeface="Calibri" panose="020F0502020204030204" pitchFamily="34" charset="0"/>
                                  </a:rPr>
                                  <m:t>cos</m:t>
                                </m:r>
                                <m:r>
                                  <m:rPr>
                                    <m:nor/>
                                  </m:rPr>
                                  <a:rPr lang="en-US" sz="2400" dirty="0">
                                    <a:latin typeface="Calibri" panose="020F0502020204030204" pitchFamily="34" charset="0"/>
                                  </a:rPr>
                                  <m:t>51</m:t>
                                </m:r>
                                <m:r>
                                  <a:rPr lang="en-US" sz="2400" i="1" dirty="0">
                                    <a:latin typeface="Cambria Math" panose="02040503050406030204" pitchFamily="18" charset="0"/>
                                  </a:rPr>
                                  <m:t>°</m:t>
                                </m:r>
                              </m:e>
                            </m:d>
                            <m:r>
                              <a:rPr lang="en-US" sz="2400" i="1">
                                <a:latin typeface="Cambria Math" panose="02040503050406030204" pitchFamily="18" charset="0"/>
                              </a:rPr>
                              <m:t>+</m:t>
                            </m:r>
                            <m:r>
                              <a:rPr lang="en-US" sz="2400">
                                <a:latin typeface="Cambria Math" panose="02040503050406030204" pitchFamily="18" charset="0"/>
                              </a:rPr>
                              <m:t>5</m:t>
                            </m:r>
                            <m:r>
                              <m:rPr>
                                <m:sty m:val="p"/>
                              </m:rPr>
                              <a:rPr lang="en-US" sz="2400">
                                <a:latin typeface="Cambria Math" panose="02040503050406030204" pitchFamily="18" charset="0"/>
                              </a:rPr>
                              <m:t>kg</m:t>
                            </m:r>
                            <m:d>
                              <m:dPr>
                                <m:ctrlPr>
                                  <a:rPr lang="en-US" sz="2400" i="1">
                                    <a:latin typeface="Cambria Math" panose="02040503050406030204" pitchFamily="18" charset="0"/>
                                  </a:rPr>
                                </m:ctrlPr>
                              </m:dPr>
                              <m:e>
                                <m:r>
                                  <m:rPr>
                                    <m:nor/>
                                  </m:rPr>
                                  <a:rPr lang="en-US" sz="2400" dirty="0">
                                    <a:latin typeface="Calibri" panose="020F0502020204030204" pitchFamily="34" charset="0"/>
                                  </a:rPr>
                                  <m:t>sin</m:t>
                                </m:r>
                                <m:r>
                                  <m:rPr>
                                    <m:nor/>
                                  </m:rPr>
                                  <a:rPr lang="en-US" sz="2400" dirty="0">
                                    <a:latin typeface="Calibri" panose="020F0502020204030204" pitchFamily="34" charset="0"/>
                                  </a:rPr>
                                  <m:t>21</m:t>
                                </m:r>
                                <m:r>
                                  <a:rPr lang="en-US" sz="2400" i="1" dirty="0">
                                    <a:latin typeface="Cambria Math" panose="02040503050406030204" pitchFamily="18" charset="0"/>
                                  </a:rPr>
                                  <m:t>°</m:t>
                                </m:r>
                                <m:r>
                                  <m:rPr>
                                    <m:nor/>
                                  </m:rPr>
                                  <a:rPr lang="en-US" sz="2400" i="1" dirty="0">
                                    <a:latin typeface="Calibri" panose="020F0502020204030204" pitchFamily="34" charset="0"/>
                                    <a:sym typeface="Symbol" panose="05050102010706020507" pitchFamily="18" charset="2"/>
                                  </a:rPr>
                                  <m:t>−</m:t>
                                </m:r>
                                <m:r>
                                  <m:rPr>
                                    <m:nor/>
                                  </m:rPr>
                                  <a:rPr lang="en-US" sz="2400" dirty="0">
                                    <a:latin typeface="Calibri" panose="020F0502020204030204" pitchFamily="34" charset="0"/>
                                    <a:sym typeface="Symbol" panose="05050102010706020507" pitchFamily="18" charset="2"/>
                                  </a:rPr>
                                  <m:t>0.3</m:t>
                                </m:r>
                                <m:r>
                                  <m:rPr>
                                    <m:nor/>
                                  </m:rPr>
                                  <a:rPr lang="en-US" sz="2400" dirty="0">
                                    <a:latin typeface="Calibri" panose="020F0502020204030204" pitchFamily="34" charset="0"/>
                                  </a:rPr>
                                  <m:t>.</m:t>
                                </m:r>
                                <m:r>
                                  <a:rPr lang="en-US" sz="2400" i="1">
                                    <a:latin typeface="Cambria Math" panose="02040503050406030204" pitchFamily="18" charset="0"/>
                                  </a:rPr>
                                  <m:t> </m:t>
                                </m:r>
                                <m:r>
                                  <m:rPr>
                                    <m:nor/>
                                  </m:rPr>
                                  <a:rPr lang="en-US" sz="2400" dirty="0" err="1">
                                    <a:latin typeface="Calibri" panose="020F0502020204030204" pitchFamily="34" charset="0"/>
                                  </a:rPr>
                                  <m:t>cos</m:t>
                                </m:r>
                                <m:r>
                                  <m:rPr>
                                    <m:nor/>
                                  </m:rPr>
                                  <a:rPr lang="en-US" sz="2400" dirty="0">
                                    <a:latin typeface="Calibri" panose="020F0502020204030204" pitchFamily="34" charset="0"/>
                                  </a:rPr>
                                  <m:t>21</m:t>
                                </m:r>
                                <m:r>
                                  <a:rPr lang="en-US" sz="2400" i="1" dirty="0">
                                    <a:latin typeface="Cambria Math" panose="02040503050406030204" pitchFamily="18" charset="0"/>
                                  </a:rPr>
                                  <m:t>°</m:t>
                                </m:r>
                              </m:e>
                            </m:d>
                            <m:r>
                              <a:rPr lang="en-US" sz="2400" i="1">
                                <a:latin typeface="Cambria Math" panose="02040503050406030204" pitchFamily="18" charset="0"/>
                              </a:rPr>
                              <m:t> </m:t>
                            </m:r>
                          </m:num>
                          <m:den>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𝐵</m:t>
                                </m:r>
                              </m:sub>
                            </m:sSub>
                          </m:den>
                        </m:f>
                      </m:e>
                    </m:d>
                  </m:oMath>
                </a14:m>
                <a:endParaRPr lang="en-US" sz="2400" dirty="0">
                  <a:latin typeface="Calibri" panose="020F0502020204030204" pitchFamily="34"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1185383" y="5342094"/>
                <a:ext cx="7951792" cy="758093"/>
              </a:xfrm>
              <a:prstGeom prst="rect">
                <a:avLst/>
              </a:prstGeom>
              <a:blipFill>
                <a:blip r:embed="rId9"/>
                <a:stretch>
                  <a:fillRect l="-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29367" y="6100187"/>
                <a:ext cx="1931426" cy="461665"/>
              </a:xfrm>
              <a:prstGeom prst="rect">
                <a:avLst/>
              </a:prstGeom>
            </p:spPr>
            <p:txBody>
              <a:bodyPr wrap="none">
                <a:spAutoFit/>
              </a:bodyPr>
              <a:lstStyle/>
              <a:p>
                <a:r>
                  <a:rPr lang="en-US" sz="2400" dirty="0">
                    <a:latin typeface="Calibri" panose="020F0502020204030204" pitchFamily="34" charset="0"/>
                  </a:rPr>
                  <a:t> </a:t>
                </a:r>
                <a14:m>
                  <m:oMath xmlns:m="http://schemas.openxmlformats.org/officeDocument/2006/math">
                    <m:r>
                      <a:rPr lang="en-US" sz="2400" i="1">
                        <a:latin typeface="Cambria Math" panose="02040503050406030204" pitchFamily="18" charset="0"/>
                      </a:rPr>
                      <m:t>𝑎</m:t>
                    </m:r>
                    <m:r>
                      <a:rPr lang="en-US" sz="2400" i="1">
                        <a:latin typeface="Cambria Math" panose="02040503050406030204" pitchFamily="18" charset="0"/>
                      </a:rPr>
                      <m:t> </m:t>
                    </m:r>
                  </m:oMath>
                </a14:m>
                <a:r>
                  <a:rPr lang="en-US" sz="2400" dirty="0">
                    <a:latin typeface="Calibri" panose="020F0502020204030204" pitchFamily="34" charset="0"/>
                  </a:rPr>
                  <a:t>= -2.2 m.s</a:t>
                </a:r>
                <a:r>
                  <a:rPr lang="en-US" sz="2400" baseline="30000" dirty="0">
                    <a:latin typeface="Calibri" panose="020F0502020204030204" pitchFamily="34" charset="0"/>
                  </a:rPr>
                  <a:t>-2</a:t>
                </a:r>
                <a:endParaRPr lang="en-US" sz="2400" dirty="0">
                  <a:latin typeface="Calibri" panose="020F0502020204030204"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829367" y="6100187"/>
                <a:ext cx="1931426" cy="461665"/>
              </a:xfrm>
              <a:prstGeom prst="rect">
                <a:avLst/>
              </a:prstGeom>
              <a:blipFill>
                <a:blip r:embed="rId10"/>
                <a:stretch>
                  <a:fillRect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297109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81192" y="2008148"/>
            <a:ext cx="10750379" cy="1569660"/>
          </a:xfrm>
          <a:prstGeom prst="rect">
            <a:avLst/>
          </a:prstGeom>
          <a:noFill/>
        </p:spPr>
        <p:txBody>
          <a:bodyPr wrap="square" rtlCol="0">
            <a:spAutoFit/>
          </a:bodyPr>
          <a:lstStyle/>
          <a:p>
            <a:pPr algn="just"/>
            <a:r>
              <a:rPr lang="en-US" sz="2400" b="1" dirty="0">
                <a:solidFill>
                  <a:srgbClr val="0070C0"/>
                </a:solidFill>
                <a:latin typeface="Calibri" panose="020F0502020204030204" pitchFamily="34" charset="0"/>
              </a:rPr>
              <a:t>QUESTION 4:</a:t>
            </a:r>
          </a:p>
          <a:p>
            <a:r>
              <a:rPr lang="en-US" sz="2400" dirty="0">
                <a:solidFill>
                  <a:srgbClr val="000000"/>
                </a:solidFill>
                <a:latin typeface="Calibri" panose="020F0502020204030204" pitchFamily="34" charset="0"/>
              </a:rPr>
              <a:t>The graph of displacement vs. time for a small mass </a:t>
            </a:r>
            <a:r>
              <a:rPr lang="en-US" sz="2400" i="1" dirty="0">
                <a:solidFill>
                  <a:srgbClr val="000000"/>
                </a:solidFill>
                <a:latin typeface="Calibri" panose="020F0502020204030204" pitchFamily="34" charset="0"/>
              </a:rPr>
              <a:t>m </a:t>
            </a:r>
            <a:r>
              <a:rPr lang="en-US" sz="2400" dirty="0">
                <a:solidFill>
                  <a:srgbClr val="000000"/>
                </a:solidFill>
                <a:latin typeface="Calibri" panose="020F0502020204030204" pitchFamily="34" charset="0"/>
              </a:rPr>
              <a:t>at the end of a spring is shown in the figure below. At </a:t>
            </a:r>
            <a:r>
              <a:rPr lang="en-US" sz="2400" i="1" dirty="0">
                <a:solidFill>
                  <a:srgbClr val="000000"/>
                </a:solidFill>
                <a:latin typeface="Calibri" panose="020F0502020204030204" pitchFamily="34" charset="0"/>
              </a:rPr>
              <a:t>t </a:t>
            </a:r>
            <a:r>
              <a:rPr lang="en-US" sz="2400" dirty="0">
                <a:solidFill>
                  <a:srgbClr val="000000"/>
                </a:solidFill>
                <a:latin typeface="Calibri" panose="020F0502020204030204" pitchFamily="34" charset="0"/>
              </a:rPr>
              <a:t>= 0, </a:t>
            </a:r>
            <a:r>
              <a:rPr lang="en-US" sz="2400" i="1" dirty="0">
                <a:solidFill>
                  <a:srgbClr val="000000"/>
                </a:solidFill>
                <a:latin typeface="Calibri" panose="020F0502020204030204" pitchFamily="34" charset="0"/>
              </a:rPr>
              <a:t>x </a:t>
            </a:r>
            <a:r>
              <a:rPr lang="en-US" sz="2400" dirty="0">
                <a:solidFill>
                  <a:srgbClr val="000000"/>
                </a:solidFill>
                <a:latin typeface="Calibri" panose="020F0502020204030204" pitchFamily="34" charset="0"/>
              </a:rPr>
              <a:t>= 0.43 cm. </a:t>
            </a:r>
          </a:p>
          <a:p>
            <a:r>
              <a:rPr lang="en-US" sz="2400" dirty="0">
                <a:solidFill>
                  <a:srgbClr val="000000"/>
                </a:solidFill>
                <a:latin typeface="Calibri" panose="020F0502020204030204" pitchFamily="34" charset="0"/>
              </a:rPr>
              <a:t>(</a:t>
            </a:r>
            <a:r>
              <a:rPr lang="en-US" sz="2400" dirty="0" err="1">
                <a:solidFill>
                  <a:srgbClr val="000000"/>
                </a:solidFill>
                <a:latin typeface="Calibri" panose="020F0502020204030204" pitchFamily="34" charset="0"/>
              </a:rPr>
              <a:t>i</a:t>
            </a:r>
            <a:r>
              <a:rPr lang="en-US" sz="2400" dirty="0">
                <a:solidFill>
                  <a:srgbClr val="000000"/>
                </a:solidFill>
                <a:latin typeface="Calibri" panose="020F0502020204030204" pitchFamily="34" charset="0"/>
              </a:rPr>
              <a:t>) If </a:t>
            </a:r>
            <a:r>
              <a:rPr lang="en-US" sz="2400" i="1" dirty="0">
                <a:solidFill>
                  <a:srgbClr val="000000"/>
                </a:solidFill>
                <a:latin typeface="Calibri" panose="020F0502020204030204" pitchFamily="34" charset="0"/>
              </a:rPr>
              <a:t>m </a:t>
            </a:r>
            <a:r>
              <a:rPr lang="en-US" sz="2400" dirty="0">
                <a:solidFill>
                  <a:srgbClr val="000000"/>
                </a:solidFill>
                <a:latin typeface="Calibri" panose="020F0502020204030204" pitchFamily="34" charset="0"/>
              </a:rPr>
              <a:t>= 9.5 g, find the spring constant, </a:t>
            </a:r>
            <a:r>
              <a:rPr lang="en-US" sz="2400" i="1" dirty="0">
                <a:solidFill>
                  <a:srgbClr val="000000"/>
                </a:solidFill>
                <a:latin typeface="Calibri" panose="020F0502020204030204" pitchFamily="34" charset="0"/>
              </a:rPr>
              <a:t>k. </a:t>
            </a:r>
            <a:endParaRPr lang="en-US" sz="2400" dirty="0">
              <a:solidFill>
                <a:srgbClr val="000000"/>
              </a:solidFill>
              <a:latin typeface="Calibri" panose="020F0502020204030204" pitchFamily="34" charset="0"/>
            </a:endParaRPr>
          </a:p>
        </p:txBody>
      </p:sp>
      <p:pic>
        <p:nvPicPr>
          <p:cNvPr id="6" name="Picture 5">
            <a:extLst>
              <a:ext uri="{FF2B5EF4-FFF2-40B4-BE49-F238E27FC236}">
                <a16:creationId xmlns:a16="http://schemas.microsoft.com/office/drawing/2014/main" id="{C2FCCBFE-F737-4A6E-9E2D-E50333D8BF6E}"/>
              </a:ext>
            </a:extLst>
          </p:cNvPr>
          <p:cNvPicPr>
            <a:picLocks noChangeAspect="1"/>
          </p:cNvPicPr>
          <p:nvPr/>
        </p:nvPicPr>
        <p:blipFill>
          <a:blip r:embed="rId3"/>
          <a:stretch>
            <a:fillRect/>
          </a:stretch>
        </p:blipFill>
        <p:spPr>
          <a:xfrm>
            <a:off x="7043630" y="3429000"/>
            <a:ext cx="2690301" cy="1197737"/>
          </a:xfrm>
          <a:prstGeom prst="rect">
            <a:avLst/>
          </a:prstGeom>
        </p:spPr>
      </p:pic>
      <p:sp>
        <p:nvSpPr>
          <p:cNvPr id="11" name="Rectangle 10">
            <a:extLst>
              <a:ext uri="{FF2B5EF4-FFF2-40B4-BE49-F238E27FC236}">
                <a16:creationId xmlns:a16="http://schemas.microsoft.com/office/drawing/2014/main" id="{046BD85D-A199-460C-BBAA-90726030791E}"/>
              </a:ext>
            </a:extLst>
          </p:cNvPr>
          <p:cNvSpPr/>
          <p:nvPr/>
        </p:nvSpPr>
        <p:spPr>
          <a:xfrm>
            <a:off x="445166" y="4093366"/>
            <a:ext cx="6096000" cy="1200329"/>
          </a:xfrm>
          <a:prstGeom prst="rect">
            <a:avLst/>
          </a:prstGeom>
        </p:spPr>
        <p:txBody>
          <a:bodyPr>
            <a:spAutoFit/>
          </a:bodyPr>
          <a:lstStyle/>
          <a:p>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From the graph, the period is 0.69 s. The period and the mass can be used to find the spring constant.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4B75214-050D-4FB7-ACA1-DEEC7BFE5F4C}"/>
                  </a:ext>
                </a:extLst>
              </p:cNvPr>
              <p:cNvSpPr txBox="1"/>
              <p:nvPr/>
            </p:nvSpPr>
            <p:spPr>
              <a:xfrm>
                <a:off x="717917" y="5293695"/>
                <a:ext cx="6019789" cy="5824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m:t>
                              </m:r>
                            </m:num>
                            <m:den>
                              <m:r>
                                <a:rPr lang="en-US" b="0" i="1" smtClean="0">
                                  <a:latin typeface="Cambria Math" panose="02040503050406030204" pitchFamily="18" charset="0"/>
                                  <a:ea typeface="Cambria Math" panose="02040503050406030204" pitchFamily="18" charset="0"/>
                                </a:rPr>
                                <m:t>𝑘</m:t>
                              </m:r>
                            </m:den>
                          </m:f>
                        </m:e>
                      </m:ra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=4</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2</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𝑇</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4</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ea typeface="Cambria Math" panose="02040503050406030204" pitchFamily="18" charset="0"/>
                            </a:rPr>
                            <m:t>2</m:t>
                          </m:r>
                        </m:sup>
                      </m:sSup>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0.0095</m:t>
                          </m:r>
                          <m:r>
                            <a:rPr lang="en-US" b="0" i="1" smtClean="0">
                              <a:latin typeface="Cambria Math" panose="02040503050406030204" pitchFamily="18" charset="0"/>
                              <a:ea typeface="Cambria Math" panose="02040503050406030204" pitchFamily="18" charset="0"/>
                            </a:rPr>
                            <m:t>𝑘𝑔</m:t>
                          </m:r>
                        </m:num>
                        <m:den>
                          <m:sSup>
                            <m:sSupPr>
                              <m:ctrlPr>
                                <a:rPr lang="en-US" i="1" smtClean="0">
                                  <a:latin typeface="Cambria Math" panose="02040503050406030204" pitchFamily="18" charset="0"/>
                                  <a:ea typeface="Cambria Math" panose="02040503050406030204" pitchFamily="18" charset="0"/>
                                </a:rPr>
                              </m:ctrlPr>
                            </m:sSupPr>
                            <m:e>
                              <m:d>
                                <m:dPr>
                                  <m:ctrlPr>
                                    <a:rPr lang="en-US"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0.69 </m:t>
                                  </m:r>
                                  <m:r>
                                    <a:rPr lang="en-US" i="1">
                                      <a:latin typeface="Cambria Math" panose="02040503050406030204" pitchFamily="18" charset="0"/>
                                      <a:ea typeface="Cambria Math" panose="02040503050406030204" pitchFamily="18" charset="0"/>
                                    </a:rPr>
                                    <m:t>𝑠</m:t>
                                  </m:r>
                                </m:e>
                              </m:d>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=0.7877</m:t>
                      </m:r>
                      <m:f>
                        <m:fPr>
                          <m:type m:val="skw"/>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𝑁</m:t>
                          </m:r>
                        </m:num>
                        <m:den>
                          <m:r>
                            <a:rPr lang="en-US" b="0" i="1" smtClean="0">
                              <a:latin typeface="Cambria Math" panose="02040503050406030204" pitchFamily="18" charset="0"/>
                              <a:ea typeface="Cambria Math" panose="02040503050406030204" pitchFamily="18" charset="0"/>
                            </a:rPr>
                            <m:t>𝑚</m:t>
                          </m:r>
                        </m:den>
                      </m:f>
                    </m:oMath>
                  </m:oMathPara>
                </a14:m>
                <a:endParaRPr lang="en-US" dirty="0"/>
              </a:p>
            </p:txBody>
          </p:sp>
        </mc:Choice>
        <mc:Fallback xmlns="">
          <p:sp>
            <p:nvSpPr>
              <p:cNvPr id="12" name="TextBox 11">
                <a:extLst>
                  <a:ext uri="{FF2B5EF4-FFF2-40B4-BE49-F238E27FC236}">
                    <a16:creationId xmlns:a16="http://schemas.microsoft.com/office/drawing/2014/main" id="{74B75214-050D-4FB7-ACA1-DEEC7BFE5F4C}"/>
                  </a:ext>
                </a:extLst>
              </p:cNvPr>
              <p:cNvSpPr txBox="1">
                <a:spLocks noRot="1" noChangeAspect="1" noMove="1" noResize="1" noEditPoints="1" noAdjustHandles="1" noChangeArrowheads="1" noChangeShapeType="1" noTextEdit="1"/>
              </p:cNvSpPr>
              <p:nvPr/>
            </p:nvSpPr>
            <p:spPr>
              <a:xfrm>
                <a:off x="717917" y="5293695"/>
                <a:ext cx="6019789" cy="582467"/>
              </a:xfrm>
              <a:prstGeom prst="rect">
                <a:avLst/>
              </a:prstGeom>
              <a:blipFill>
                <a:blip r:embed="rId4"/>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219AA4E0-167C-4E10-AC9C-CEC88BCB07B3}"/>
              </a:ext>
            </a:extLst>
          </p:cNvPr>
          <p:cNvSpPr/>
          <p:nvPr/>
        </p:nvSpPr>
        <p:spPr>
          <a:xfrm>
            <a:off x="445166" y="3579052"/>
            <a:ext cx="1401346" cy="523220"/>
          </a:xfrm>
          <a:prstGeom prst="rect">
            <a:avLst/>
          </a:prstGeom>
        </p:spPr>
        <p:txBody>
          <a:bodyPr wrap="none">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Answer:</a:t>
            </a:r>
          </a:p>
        </p:txBody>
      </p:sp>
    </p:spTree>
    <p:extLst>
      <p:ext uri="{BB962C8B-B14F-4D97-AF65-F5344CB8AC3E}">
        <p14:creationId xmlns:p14="http://schemas.microsoft.com/office/powerpoint/2010/main" val="215827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81192" y="2008148"/>
            <a:ext cx="10750379" cy="1569660"/>
          </a:xfrm>
          <a:prstGeom prst="rect">
            <a:avLst/>
          </a:prstGeom>
          <a:noFill/>
        </p:spPr>
        <p:txBody>
          <a:bodyPr wrap="square" rtlCol="0">
            <a:spAutoFit/>
          </a:bodyPr>
          <a:lstStyle/>
          <a:p>
            <a:pPr algn="just"/>
            <a:r>
              <a:rPr lang="en-US" sz="2400" b="1" dirty="0">
                <a:solidFill>
                  <a:srgbClr val="0070C0"/>
                </a:solidFill>
                <a:latin typeface="Calibri" panose="020F0502020204030204" pitchFamily="34" charset="0"/>
              </a:rPr>
              <a:t>QUESTION 4:</a:t>
            </a:r>
          </a:p>
          <a:p>
            <a:r>
              <a:rPr lang="en-US" sz="2400" dirty="0">
                <a:solidFill>
                  <a:srgbClr val="000000"/>
                </a:solidFill>
                <a:latin typeface="Calibri" panose="020F0502020204030204" pitchFamily="34" charset="0"/>
              </a:rPr>
              <a:t>The graph of displacement vs. time for a small mass </a:t>
            </a:r>
            <a:r>
              <a:rPr lang="en-US" sz="2400" i="1" dirty="0">
                <a:solidFill>
                  <a:srgbClr val="000000"/>
                </a:solidFill>
                <a:latin typeface="Calibri" panose="020F0502020204030204" pitchFamily="34" charset="0"/>
              </a:rPr>
              <a:t>m </a:t>
            </a:r>
            <a:r>
              <a:rPr lang="en-US" sz="2400" dirty="0">
                <a:solidFill>
                  <a:srgbClr val="000000"/>
                </a:solidFill>
                <a:latin typeface="Calibri" panose="020F0502020204030204" pitchFamily="34" charset="0"/>
              </a:rPr>
              <a:t>at the end of a spring is shown in the figure below. At </a:t>
            </a:r>
            <a:r>
              <a:rPr lang="en-US" sz="2400" i="1" dirty="0">
                <a:solidFill>
                  <a:srgbClr val="000000"/>
                </a:solidFill>
                <a:latin typeface="Calibri" panose="020F0502020204030204" pitchFamily="34" charset="0"/>
              </a:rPr>
              <a:t>t </a:t>
            </a:r>
            <a:r>
              <a:rPr lang="en-US" sz="2400" dirty="0">
                <a:solidFill>
                  <a:srgbClr val="000000"/>
                </a:solidFill>
                <a:latin typeface="Calibri" panose="020F0502020204030204" pitchFamily="34" charset="0"/>
              </a:rPr>
              <a:t>= 0, </a:t>
            </a:r>
            <a:r>
              <a:rPr lang="en-US" sz="2400" i="1" dirty="0">
                <a:solidFill>
                  <a:srgbClr val="000000"/>
                </a:solidFill>
                <a:latin typeface="Calibri" panose="020F0502020204030204" pitchFamily="34" charset="0"/>
              </a:rPr>
              <a:t>x </a:t>
            </a:r>
            <a:r>
              <a:rPr lang="en-US" sz="2400" dirty="0">
                <a:solidFill>
                  <a:srgbClr val="000000"/>
                </a:solidFill>
                <a:latin typeface="Calibri" panose="020F0502020204030204" pitchFamily="34" charset="0"/>
              </a:rPr>
              <a:t>= 0.43 cm. </a:t>
            </a:r>
          </a:p>
          <a:p>
            <a:r>
              <a:rPr lang="en-US" sz="2400" dirty="0">
                <a:solidFill>
                  <a:srgbClr val="000000"/>
                </a:solidFill>
                <a:latin typeface="Calibri" panose="020F0502020204030204" pitchFamily="34" charset="0"/>
              </a:rPr>
              <a:t>(ii) Write the equation for displacement </a:t>
            </a:r>
            <a:r>
              <a:rPr lang="en-US" sz="2400" i="1" dirty="0">
                <a:solidFill>
                  <a:srgbClr val="000000"/>
                </a:solidFill>
                <a:latin typeface="Calibri" panose="020F0502020204030204" pitchFamily="34" charset="0"/>
              </a:rPr>
              <a:t>x </a:t>
            </a:r>
            <a:r>
              <a:rPr lang="en-US" sz="2400" dirty="0">
                <a:solidFill>
                  <a:srgbClr val="000000"/>
                </a:solidFill>
                <a:latin typeface="Calibri" panose="020F0502020204030204" pitchFamily="34" charset="0"/>
              </a:rPr>
              <a:t>as a function of time. </a:t>
            </a:r>
          </a:p>
        </p:txBody>
      </p:sp>
      <p:pic>
        <p:nvPicPr>
          <p:cNvPr id="6" name="Picture 5">
            <a:extLst>
              <a:ext uri="{FF2B5EF4-FFF2-40B4-BE49-F238E27FC236}">
                <a16:creationId xmlns:a16="http://schemas.microsoft.com/office/drawing/2014/main" id="{C2FCCBFE-F737-4A6E-9E2D-E50333D8BF6E}"/>
              </a:ext>
            </a:extLst>
          </p:cNvPr>
          <p:cNvPicPr>
            <a:picLocks noChangeAspect="1"/>
          </p:cNvPicPr>
          <p:nvPr/>
        </p:nvPicPr>
        <p:blipFill>
          <a:blip r:embed="rId3"/>
          <a:stretch>
            <a:fillRect/>
          </a:stretch>
        </p:blipFill>
        <p:spPr>
          <a:xfrm>
            <a:off x="8290056" y="3667339"/>
            <a:ext cx="2690301" cy="1197737"/>
          </a:xfrm>
          <a:prstGeom prst="rect">
            <a:avLst/>
          </a:prstGeom>
        </p:spPr>
      </p:pic>
      <p:sp>
        <p:nvSpPr>
          <p:cNvPr id="3" name="Rectangle 2">
            <a:extLst>
              <a:ext uri="{FF2B5EF4-FFF2-40B4-BE49-F238E27FC236}">
                <a16:creationId xmlns:a16="http://schemas.microsoft.com/office/drawing/2014/main" id="{1E18928B-CE62-4545-A07F-B60A0BB8A6A1}"/>
              </a:ext>
            </a:extLst>
          </p:cNvPr>
          <p:cNvSpPr/>
          <p:nvPr/>
        </p:nvSpPr>
        <p:spPr>
          <a:xfrm>
            <a:off x="581192" y="3667339"/>
            <a:ext cx="777366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From the graph, the amplitude is 0.82 cm. The phase constant can be found from the initial conditions.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7FF0913-EB33-4961-9403-25ABFEB1C386}"/>
                  </a:ext>
                </a:extLst>
              </p:cNvPr>
              <p:cNvSpPr txBox="1"/>
              <p:nvPr/>
            </p:nvSpPr>
            <p:spPr>
              <a:xfrm>
                <a:off x="581192" y="4787375"/>
                <a:ext cx="21648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𝐴𝑐𝑜𝑠</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e>
                      </m:d>
                    </m:oMath>
                  </m:oMathPara>
                </a14:m>
                <a:endParaRPr lang="en-US" dirty="0"/>
              </a:p>
            </p:txBody>
          </p:sp>
        </mc:Choice>
        <mc:Fallback xmlns="">
          <p:sp>
            <p:nvSpPr>
              <p:cNvPr id="5" name="TextBox 4">
                <a:extLst>
                  <a:ext uri="{FF2B5EF4-FFF2-40B4-BE49-F238E27FC236}">
                    <a16:creationId xmlns:a16="http://schemas.microsoft.com/office/drawing/2014/main" id="{D7FF0913-EB33-4961-9403-25ABFEB1C386}"/>
                  </a:ext>
                </a:extLst>
              </p:cNvPr>
              <p:cNvSpPr txBox="1">
                <a:spLocks noRot="1" noChangeAspect="1" noMove="1" noResize="1" noEditPoints="1" noAdjustHandles="1" noChangeArrowheads="1" noChangeShapeType="1" noTextEdit="1"/>
              </p:cNvSpPr>
              <p:nvPr/>
            </p:nvSpPr>
            <p:spPr>
              <a:xfrm>
                <a:off x="581192" y="4787375"/>
                <a:ext cx="2164823" cy="276999"/>
              </a:xfrm>
              <a:prstGeom prst="rect">
                <a:avLst/>
              </a:prstGeom>
              <a:blipFill>
                <a:blip r:embed="rId4"/>
                <a:stretch>
                  <a:fillRect l="-845"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915E350-6128-4808-ACD3-4CC68957DD1F}"/>
                  </a:ext>
                </a:extLst>
              </p:cNvPr>
              <p:cNvSpPr txBox="1"/>
              <p:nvPr/>
            </p:nvSpPr>
            <p:spPr>
              <a:xfrm>
                <a:off x="581192" y="5214913"/>
                <a:ext cx="2417713"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𝐴𝑐𝑜𝑠</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𝑇</m:t>
                              </m:r>
                            </m:den>
                          </m:f>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e>
                      </m:d>
                    </m:oMath>
                  </m:oMathPara>
                </a14:m>
                <a:endParaRPr lang="en-US" dirty="0"/>
              </a:p>
            </p:txBody>
          </p:sp>
        </mc:Choice>
        <mc:Fallback xmlns="">
          <p:sp>
            <p:nvSpPr>
              <p:cNvPr id="8" name="TextBox 7">
                <a:extLst>
                  <a:ext uri="{FF2B5EF4-FFF2-40B4-BE49-F238E27FC236}">
                    <a16:creationId xmlns:a16="http://schemas.microsoft.com/office/drawing/2014/main" id="{E915E350-6128-4808-ACD3-4CC68957DD1F}"/>
                  </a:ext>
                </a:extLst>
              </p:cNvPr>
              <p:cNvSpPr txBox="1">
                <a:spLocks noRot="1" noChangeAspect="1" noMove="1" noResize="1" noEditPoints="1" noAdjustHandles="1" noChangeArrowheads="1" noChangeShapeType="1" noTextEdit="1"/>
              </p:cNvSpPr>
              <p:nvPr/>
            </p:nvSpPr>
            <p:spPr>
              <a:xfrm>
                <a:off x="581192" y="5214913"/>
                <a:ext cx="2417713" cy="62235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B081DBF-91A4-4921-995C-F82ADA884147}"/>
                  </a:ext>
                </a:extLst>
              </p:cNvPr>
              <p:cNvSpPr txBox="1"/>
              <p:nvPr/>
            </p:nvSpPr>
            <p:spPr>
              <a:xfrm>
                <a:off x="468040" y="5872066"/>
                <a:ext cx="3363357"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0.82</m:t>
                          </m:r>
                          <m:r>
                            <a:rPr lang="en-US" b="0" i="1" smtClean="0">
                              <a:latin typeface="Cambria Math" panose="02040503050406030204" pitchFamily="18" charset="0"/>
                            </a:rPr>
                            <m:t>𝑐𝑚</m:t>
                          </m:r>
                        </m:e>
                      </m:d>
                      <m:r>
                        <a:rPr lang="en-US" b="0" i="1" smtClean="0">
                          <a:latin typeface="Cambria Math" panose="02040503050406030204" pitchFamily="18" charset="0"/>
                        </a:rPr>
                        <m:t>𝑐𝑜𝑠</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0.69</m:t>
                              </m:r>
                            </m:den>
                          </m:f>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e>
                      </m:d>
                    </m:oMath>
                  </m:oMathPara>
                </a14:m>
                <a:endParaRPr lang="en-US" dirty="0"/>
              </a:p>
            </p:txBody>
          </p:sp>
        </mc:Choice>
        <mc:Fallback xmlns="">
          <p:sp>
            <p:nvSpPr>
              <p:cNvPr id="9" name="TextBox 8">
                <a:extLst>
                  <a:ext uri="{FF2B5EF4-FFF2-40B4-BE49-F238E27FC236}">
                    <a16:creationId xmlns:a16="http://schemas.microsoft.com/office/drawing/2014/main" id="{EB081DBF-91A4-4921-995C-F82ADA884147}"/>
                  </a:ext>
                </a:extLst>
              </p:cNvPr>
              <p:cNvSpPr txBox="1">
                <a:spLocks noRot="1" noChangeAspect="1" noMove="1" noResize="1" noEditPoints="1" noAdjustHandles="1" noChangeArrowheads="1" noChangeShapeType="1" noTextEdit="1"/>
              </p:cNvSpPr>
              <p:nvPr/>
            </p:nvSpPr>
            <p:spPr>
              <a:xfrm>
                <a:off x="468040" y="5872066"/>
                <a:ext cx="3363357" cy="622350"/>
              </a:xfrm>
              <a:prstGeom prst="rect">
                <a:avLst/>
              </a:prstGeom>
              <a:blipFill>
                <a:blip r:embed="rId6"/>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D8B85394-918B-4180-B4FF-74DA6CB13AAD}"/>
              </a:ext>
            </a:extLst>
          </p:cNvPr>
          <p:cNvSpPr/>
          <p:nvPr/>
        </p:nvSpPr>
        <p:spPr>
          <a:xfrm>
            <a:off x="4363926" y="4450874"/>
            <a:ext cx="1076128" cy="461665"/>
          </a:xfrm>
          <a:prstGeom prst="rect">
            <a:avLst/>
          </a:prstGeom>
        </p:spPr>
        <p:txBody>
          <a:bodyPr wrap="none">
            <a:spAutoFit/>
          </a:bodyPr>
          <a:lstStyle/>
          <a:p>
            <a:r>
              <a:rPr lang="en-US" sz="2400" dirty="0">
                <a:solidFill>
                  <a:schemeClr val="accent1">
                    <a:lumMod val="60000"/>
                    <a:lumOff val="40000"/>
                  </a:schemeClr>
                </a:solidFill>
                <a:latin typeface="Calibri" panose="020F0502020204030204" pitchFamily="34" charset="0"/>
              </a:rPr>
              <a:t>At </a:t>
            </a:r>
            <a:r>
              <a:rPr lang="en-US" sz="2400" i="1" dirty="0">
                <a:solidFill>
                  <a:schemeClr val="accent1">
                    <a:lumMod val="60000"/>
                    <a:lumOff val="40000"/>
                  </a:schemeClr>
                </a:solidFill>
                <a:latin typeface="Calibri" panose="020F0502020204030204" pitchFamily="34" charset="0"/>
              </a:rPr>
              <a:t>t </a:t>
            </a:r>
            <a:r>
              <a:rPr lang="en-US" sz="2400" dirty="0">
                <a:solidFill>
                  <a:schemeClr val="accent1">
                    <a:lumMod val="60000"/>
                    <a:lumOff val="40000"/>
                  </a:schemeClr>
                </a:solidFill>
                <a:latin typeface="Calibri" panose="020F0502020204030204" pitchFamily="34" charset="0"/>
              </a:rPr>
              <a:t>= 0</a:t>
            </a:r>
            <a:endParaRPr lang="en-US" dirty="0">
              <a:solidFill>
                <a:schemeClr val="accent1">
                  <a:lumMod val="60000"/>
                  <a:lumOff val="40000"/>
                </a:schemeClr>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DF81151-00ED-4C97-95B1-8C9FDBF60BF4}"/>
                  </a:ext>
                </a:extLst>
              </p:cNvPr>
              <p:cNvSpPr txBox="1"/>
              <p:nvPr/>
            </p:nvSpPr>
            <p:spPr>
              <a:xfrm>
                <a:off x="3800493" y="4753199"/>
                <a:ext cx="4655312"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0.82</m:t>
                          </m:r>
                          <m:r>
                            <a:rPr lang="en-US" b="0" i="1" smtClean="0">
                              <a:latin typeface="Cambria Math" panose="02040503050406030204" pitchFamily="18" charset="0"/>
                            </a:rPr>
                            <m:t>𝑐𝑚</m:t>
                          </m:r>
                        </m:e>
                      </m:d>
                      <m:r>
                        <a:rPr lang="en-US" b="0" i="1" smtClean="0">
                          <a:latin typeface="Cambria Math" panose="02040503050406030204" pitchFamily="18" charset="0"/>
                        </a:rPr>
                        <m:t>𝑐𝑜𝑠</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0.69</m:t>
                              </m:r>
                            </m:den>
                          </m:f>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e>
                      </m:d>
                      <m:r>
                        <a:rPr lang="en-US" b="0" i="1" smtClean="0">
                          <a:latin typeface="Cambria Math" panose="02040503050406030204" pitchFamily="18" charset="0"/>
                        </a:rPr>
                        <m:t>=0.43</m:t>
                      </m:r>
                      <m:r>
                        <a:rPr lang="en-US" b="0" i="1" smtClean="0">
                          <a:latin typeface="Cambria Math" panose="02040503050406030204" pitchFamily="18" charset="0"/>
                        </a:rPr>
                        <m:t>𝑐𝑚</m:t>
                      </m:r>
                    </m:oMath>
                  </m:oMathPara>
                </a14:m>
                <a:endParaRPr lang="en-US" dirty="0"/>
              </a:p>
            </p:txBody>
          </p:sp>
        </mc:Choice>
        <mc:Fallback xmlns="">
          <p:sp>
            <p:nvSpPr>
              <p:cNvPr id="11" name="TextBox 10">
                <a:extLst>
                  <a:ext uri="{FF2B5EF4-FFF2-40B4-BE49-F238E27FC236}">
                    <a16:creationId xmlns:a16="http://schemas.microsoft.com/office/drawing/2014/main" id="{2DF81151-00ED-4C97-95B1-8C9FDBF60BF4}"/>
                  </a:ext>
                </a:extLst>
              </p:cNvPr>
              <p:cNvSpPr txBox="1">
                <a:spLocks noRot="1" noChangeAspect="1" noMove="1" noResize="1" noEditPoints="1" noAdjustHandles="1" noChangeArrowheads="1" noChangeShapeType="1" noTextEdit="1"/>
              </p:cNvSpPr>
              <p:nvPr/>
            </p:nvSpPr>
            <p:spPr>
              <a:xfrm>
                <a:off x="3800493" y="4753199"/>
                <a:ext cx="4655312" cy="62235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2B2A9C8-DA95-4454-86D9-502DCD81DFE7}"/>
                  </a:ext>
                </a:extLst>
              </p:cNvPr>
              <p:cNvSpPr txBox="1"/>
              <p:nvPr/>
            </p:nvSpPr>
            <p:spPr>
              <a:xfrm>
                <a:off x="3885066" y="5481616"/>
                <a:ext cx="34767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0.82</m:t>
                          </m:r>
                          <m:r>
                            <a:rPr lang="en-US" b="0" i="1" smtClean="0">
                              <a:latin typeface="Cambria Math" panose="02040503050406030204" pitchFamily="18" charset="0"/>
                            </a:rPr>
                            <m:t>𝑐𝑚</m:t>
                          </m:r>
                        </m:e>
                      </m:d>
                      <m:r>
                        <a:rPr lang="en-US" b="0" i="1" smtClean="0">
                          <a:latin typeface="Cambria Math" panose="02040503050406030204" pitchFamily="18" charset="0"/>
                        </a:rPr>
                        <m:t>𝑐𝑜𝑠</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𝜙</m:t>
                          </m:r>
                        </m:e>
                      </m:d>
                      <m:r>
                        <a:rPr lang="en-US" b="0" i="1" smtClean="0">
                          <a:latin typeface="Cambria Math" panose="02040503050406030204" pitchFamily="18" charset="0"/>
                        </a:rPr>
                        <m:t>=0.43</m:t>
                      </m:r>
                      <m:r>
                        <a:rPr lang="en-US" b="0" i="1" smtClean="0">
                          <a:latin typeface="Cambria Math" panose="02040503050406030204" pitchFamily="18" charset="0"/>
                        </a:rPr>
                        <m:t>𝑐𝑚</m:t>
                      </m:r>
                    </m:oMath>
                  </m:oMathPara>
                </a14:m>
                <a:endParaRPr lang="en-US" dirty="0"/>
              </a:p>
            </p:txBody>
          </p:sp>
        </mc:Choice>
        <mc:Fallback xmlns="">
          <p:sp>
            <p:nvSpPr>
              <p:cNvPr id="12" name="TextBox 11">
                <a:extLst>
                  <a:ext uri="{FF2B5EF4-FFF2-40B4-BE49-F238E27FC236}">
                    <a16:creationId xmlns:a16="http://schemas.microsoft.com/office/drawing/2014/main" id="{12B2A9C8-DA95-4454-86D9-502DCD81DFE7}"/>
                  </a:ext>
                </a:extLst>
              </p:cNvPr>
              <p:cNvSpPr txBox="1">
                <a:spLocks noRot="1" noChangeAspect="1" noMove="1" noResize="1" noEditPoints="1" noAdjustHandles="1" noChangeArrowheads="1" noChangeShapeType="1" noTextEdit="1"/>
              </p:cNvSpPr>
              <p:nvPr/>
            </p:nvSpPr>
            <p:spPr>
              <a:xfrm>
                <a:off x="3885066" y="5481616"/>
                <a:ext cx="3476786" cy="276999"/>
              </a:xfrm>
              <a:prstGeom prst="rect">
                <a:avLst/>
              </a:prstGeom>
              <a:blipFill>
                <a:blip r:embed="rId8"/>
                <a:stretch>
                  <a:fillRect l="-350" r="-1051"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A2F2463-6A1A-4737-888E-AEBE310BD2FA}"/>
                  </a:ext>
                </a:extLst>
              </p:cNvPr>
              <p:cNvSpPr txBox="1"/>
              <p:nvPr/>
            </p:nvSpPr>
            <p:spPr>
              <a:xfrm>
                <a:off x="3954339" y="5837263"/>
                <a:ext cx="5231689"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𝑐𝑜𝑠</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𝜙</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0.43</m:t>
                          </m:r>
                          <m:r>
                            <a:rPr lang="en-US" i="1">
                              <a:latin typeface="Cambria Math" panose="02040503050406030204" pitchFamily="18" charset="0"/>
                            </a:rPr>
                            <m:t>𝑐𝑚</m:t>
                          </m:r>
                        </m:num>
                        <m:den>
                          <m:r>
                            <a:rPr lang="en-US" i="1">
                              <a:latin typeface="Cambria Math" panose="02040503050406030204" pitchFamily="18" charset="0"/>
                            </a:rPr>
                            <m:t>0.82</m:t>
                          </m:r>
                          <m:r>
                            <a:rPr lang="en-US" i="1">
                              <a:latin typeface="Cambria Math" panose="02040503050406030204" pitchFamily="18" charset="0"/>
                            </a:rPr>
                            <m:t>𝑐𝑛</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𝑐𝑜𝑠</m:t>
                          </m:r>
                        </m:e>
                        <m:sup>
                          <m:r>
                            <a:rPr lang="en-US" b="0" i="1" smtClean="0">
                              <a:latin typeface="Cambria Math" panose="02040503050406030204" pitchFamily="18" charset="0"/>
                              <a:ea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0.43</m:t>
                              </m:r>
                            </m:num>
                            <m:den>
                              <m:r>
                                <a:rPr lang="en-US" i="1">
                                  <a:latin typeface="Cambria Math" panose="02040503050406030204" pitchFamily="18" charset="0"/>
                                </a:rPr>
                                <m:t>0.82</m:t>
                              </m:r>
                            </m:den>
                          </m:f>
                        </m:e>
                      </m:d>
                      <m:r>
                        <a:rPr lang="en-US" b="0" i="1" smtClean="0">
                          <a:latin typeface="Cambria Math" panose="02040503050406030204" pitchFamily="18" charset="0"/>
                          <a:ea typeface="Cambria Math" panose="02040503050406030204" pitchFamily="18" charset="0"/>
                        </a:rPr>
                        <m:t>=±1.02 </m:t>
                      </m:r>
                      <m:r>
                        <a:rPr lang="en-US" b="0" i="1" smtClean="0">
                          <a:latin typeface="Cambria Math" panose="02040503050406030204" pitchFamily="18" charset="0"/>
                          <a:ea typeface="Cambria Math" panose="02040503050406030204" pitchFamily="18" charset="0"/>
                        </a:rPr>
                        <m:t>𝑟𝑎𝑑</m:t>
                      </m:r>
                    </m:oMath>
                  </m:oMathPara>
                </a14:m>
                <a:endParaRPr lang="en-US" dirty="0"/>
              </a:p>
            </p:txBody>
          </p:sp>
        </mc:Choice>
        <mc:Fallback xmlns="">
          <p:sp>
            <p:nvSpPr>
              <p:cNvPr id="13" name="TextBox 12">
                <a:extLst>
                  <a:ext uri="{FF2B5EF4-FFF2-40B4-BE49-F238E27FC236}">
                    <a16:creationId xmlns:a16="http://schemas.microsoft.com/office/drawing/2014/main" id="{7A2F2463-6A1A-4737-888E-AEBE310BD2FA}"/>
                  </a:ext>
                </a:extLst>
              </p:cNvPr>
              <p:cNvSpPr txBox="1">
                <a:spLocks noRot="1" noChangeAspect="1" noMove="1" noResize="1" noEditPoints="1" noAdjustHandles="1" noChangeArrowheads="1" noChangeShapeType="1" noTextEdit="1"/>
              </p:cNvSpPr>
              <p:nvPr/>
            </p:nvSpPr>
            <p:spPr>
              <a:xfrm>
                <a:off x="3954339" y="5837263"/>
                <a:ext cx="5231689" cy="62235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058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81192" y="2008148"/>
            <a:ext cx="10750379" cy="1569660"/>
          </a:xfrm>
          <a:prstGeom prst="rect">
            <a:avLst/>
          </a:prstGeom>
          <a:noFill/>
        </p:spPr>
        <p:txBody>
          <a:bodyPr wrap="square" rtlCol="0">
            <a:spAutoFit/>
          </a:bodyPr>
          <a:lstStyle/>
          <a:p>
            <a:pPr algn="just"/>
            <a:r>
              <a:rPr lang="en-US" sz="2400" b="1" dirty="0">
                <a:solidFill>
                  <a:srgbClr val="0070C0"/>
                </a:solidFill>
                <a:latin typeface="Calibri" panose="020F0502020204030204" pitchFamily="34" charset="0"/>
              </a:rPr>
              <a:t>QUESTION 4:</a:t>
            </a:r>
          </a:p>
          <a:p>
            <a:r>
              <a:rPr lang="en-US" sz="2400" dirty="0">
                <a:solidFill>
                  <a:srgbClr val="000000"/>
                </a:solidFill>
                <a:latin typeface="Calibri" panose="020F0502020204030204" pitchFamily="34" charset="0"/>
              </a:rPr>
              <a:t>The graph of displacement vs. time for a small mass </a:t>
            </a:r>
            <a:r>
              <a:rPr lang="en-US" sz="2400" i="1" dirty="0">
                <a:solidFill>
                  <a:srgbClr val="000000"/>
                </a:solidFill>
                <a:latin typeface="Calibri" panose="020F0502020204030204" pitchFamily="34" charset="0"/>
              </a:rPr>
              <a:t>m </a:t>
            </a:r>
            <a:r>
              <a:rPr lang="en-US" sz="2400" dirty="0">
                <a:solidFill>
                  <a:srgbClr val="000000"/>
                </a:solidFill>
                <a:latin typeface="Calibri" panose="020F0502020204030204" pitchFamily="34" charset="0"/>
              </a:rPr>
              <a:t>at the end of a spring is shown in the figure below. At </a:t>
            </a:r>
            <a:r>
              <a:rPr lang="en-US" sz="2400" i="1" dirty="0">
                <a:solidFill>
                  <a:srgbClr val="000000"/>
                </a:solidFill>
                <a:latin typeface="Calibri" panose="020F0502020204030204" pitchFamily="34" charset="0"/>
              </a:rPr>
              <a:t>t </a:t>
            </a:r>
            <a:r>
              <a:rPr lang="en-US" sz="2400" dirty="0">
                <a:solidFill>
                  <a:srgbClr val="000000"/>
                </a:solidFill>
                <a:latin typeface="Calibri" panose="020F0502020204030204" pitchFamily="34" charset="0"/>
              </a:rPr>
              <a:t>= 0, </a:t>
            </a:r>
            <a:r>
              <a:rPr lang="en-US" sz="2400" i="1" dirty="0">
                <a:solidFill>
                  <a:srgbClr val="000000"/>
                </a:solidFill>
                <a:latin typeface="Calibri" panose="020F0502020204030204" pitchFamily="34" charset="0"/>
              </a:rPr>
              <a:t>x </a:t>
            </a:r>
            <a:r>
              <a:rPr lang="en-US" sz="2400" dirty="0">
                <a:solidFill>
                  <a:srgbClr val="000000"/>
                </a:solidFill>
                <a:latin typeface="Calibri" panose="020F0502020204030204" pitchFamily="34" charset="0"/>
              </a:rPr>
              <a:t>= 0.43 cm. </a:t>
            </a:r>
          </a:p>
          <a:p>
            <a:r>
              <a:rPr lang="en-US" sz="2400" dirty="0">
                <a:solidFill>
                  <a:srgbClr val="000000"/>
                </a:solidFill>
                <a:latin typeface="Calibri" panose="020F0502020204030204" pitchFamily="34" charset="0"/>
              </a:rPr>
              <a:t>(ii) Write the equation for displacement </a:t>
            </a:r>
            <a:r>
              <a:rPr lang="en-US" sz="2400" i="1" dirty="0">
                <a:solidFill>
                  <a:srgbClr val="000000"/>
                </a:solidFill>
                <a:latin typeface="Calibri" panose="020F0502020204030204" pitchFamily="34" charset="0"/>
              </a:rPr>
              <a:t>x </a:t>
            </a:r>
            <a:r>
              <a:rPr lang="en-US" sz="2400" dirty="0">
                <a:solidFill>
                  <a:srgbClr val="000000"/>
                </a:solidFill>
                <a:latin typeface="Calibri" panose="020F0502020204030204" pitchFamily="34" charset="0"/>
              </a:rPr>
              <a:t>as a function of time. </a:t>
            </a:r>
          </a:p>
        </p:txBody>
      </p:sp>
      <p:pic>
        <p:nvPicPr>
          <p:cNvPr id="6" name="Picture 5">
            <a:extLst>
              <a:ext uri="{FF2B5EF4-FFF2-40B4-BE49-F238E27FC236}">
                <a16:creationId xmlns:a16="http://schemas.microsoft.com/office/drawing/2014/main" id="{C2FCCBFE-F737-4A6E-9E2D-E50333D8BF6E}"/>
              </a:ext>
            </a:extLst>
          </p:cNvPr>
          <p:cNvPicPr>
            <a:picLocks noChangeAspect="1"/>
          </p:cNvPicPr>
          <p:nvPr/>
        </p:nvPicPr>
        <p:blipFill>
          <a:blip r:embed="rId3"/>
          <a:stretch>
            <a:fillRect/>
          </a:stretch>
        </p:blipFill>
        <p:spPr>
          <a:xfrm>
            <a:off x="8290056" y="3667339"/>
            <a:ext cx="2690301" cy="119773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A2F2463-6A1A-4737-888E-AEBE310BD2FA}"/>
                  </a:ext>
                </a:extLst>
              </p:cNvPr>
              <p:cNvSpPr txBox="1"/>
              <p:nvPr/>
            </p:nvSpPr>
            <p:spPr>
              <a:xfrm>
                <a:off x="485664" y="3791800"/>
                <a:ext cx="5231689"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𝑐𝑜𝑠</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𝜙</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0.43</m:t>
                          </m:r>
                          <m:r>
                            <a:rPr lang="en-US" i="1">
                              <a:latin typeface="Cambria Math" panose="02040503050406030204" pitchFamily="18" charset="0"/>
                            </a:rPr>
                            <m:t>𝑐𝑚</m:t>
                          </m:r>
                        </m:num>
                        <m:den>
                          <m:r>
                            <a:rPr lang="en-US" i="1">
                              <a:latin typeface="Cambria Math" panose="02040503050406030204" pitchFamily="18" charset="0"/>
                            </a:rPr>
                            <m:t>0.82</m:t>
                          </m:r>
                          <m:r>
                            <a:rPr lang="en-US" i="1">
                              <a:latin typeface="Cambria Math" panose="02040503050406030204" pitchFamily="18" charset="0"/>
                            </a:rPr>
                            <m:t>𝑐𝑛</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𝑐𝑜𝑠</m:t>
                          </m:r>
                        </m:e>
                        <m:sup>
                          <m:r>
                            <a:rPr lang="en-US" b="0" i="1" smtClean="0">
                              <a:latin typeface="Cambria Math" panose="02040503050406030204" pitchFamily="18" charset="0"/>
                              <a:ea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0.43</m:t>
                              </m:r>
                            </m:num>
                            <m:den>
                              <m:r>
                                <a:rPr lang="en-US" i="1">
                                  <a:latin typeface="Cambria Math" panose="02040503050406030204" pitchFamily="18" charset="0"/>
                                </a:rPr>
                                <m:t>0.82</m:t>
                              </m:r>
                            </m:den>
                          </m:f>
                        </m:e>
                      </m:d>
                      <m:r>
                        <a:rPr lang="en-US" b="0" i="1" smtClean="0">
                          <a:latin typeface="Cambria Math" panose="02040503050406030204" pitchFamily="18" charset="0"/>
                          <a:ea typeface="Cambria Math" panose="02040503050406030204" pitchFamily="18" charset="0"/>
                        </a:rPr>
                        <m:t>=±1.02 </m:t>
                      </m:r>
                      <m:r>
                        <a:rPr lang="en-US" b="0" i="1" smtClean="0">
                          <a:latin typeface="Cambria Math" panose="02040503050406030204" pitchFamily="18" charset="0"/>
                          <a:ea typeface="Cambria Math" panose="02040503050406030204" pitchFamily="18" charset="0"/>
                        </a:rPr>
                        <m:t>𝑟𝑎𝑑</m:t>
                      </m:r>
                    </m:oMath>
                  </m:oMathPara>
                </a14:m>
                <a:endParaRPr lang="en-US" dirty="0"/>
              </a:p>
            </p:txBody>
          </p:sp>
        </mc:Choice>
        <mc:Fallback xmlns="">
          <p:sp>
            <p:nvSpPr>
              <p:cNvPr id="13" name="TextBox 12">
                <a:extLst>
                  <a:ext uri="{FF2B5EF4-FFF2-40B4-BE49-F238E27FC236}">
                    <a16:creationId xmlns:a16="http://schemas.microsoft.com/office/drawing/2014/main" id="{7A2F2463-6A1A-4737-888E-AEBE310BD2FA}"/>
                  </a:ext>
                </a:extLst>
              </p:cNvPr>
              <p:cNvSpPr txBox="1">
                <a:spLocks noRot="1" noChangeAspect="1" noMove="1" noResize="1" noEditPoints="1" noAdjustHandles="1" noChangeArrowheads="1" noChangeShapeType="1" noTextEdit="1"/>
              </p:cNvSpPr>
              <p:nvPr/>
            </p:nvSpPr>
            <p:spPr>
              <a:xfrm>
                <a:off x="485664" y="3791800"/>
                <a:ext cx="5231689" cy="622350"/>
              </a:xfrm>
              <a:prstGeom prst="rect">
                <a:avLst/>
              </a:prstGeom>
              <a:blipFill>
                <a:blip r:embed="rId4"/>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3212B7AC-9A4E-4D32-A20F-D0A58948DF6C}"/>
              </a:ext>
            </a:extLst>
          </p:cNvPr>
          <p:cNvSpPr/>
          <p:nvPr/>
        </p:nvSpPr>
        <p:spPr>
          <a:xfrm>
            <a:off x="485664" y="4588405"/>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Because the graph is shifted to the RIGHT from the 0-phase cosine, the phase constant must be subtracted.</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5BDF8F-4ADB-44E0-AB81-8D62673D6CF4}"/>
                  </a:ext>
                </a:extLst>
              </p:cNvPr>
              <p:cNvSpPr txBox="1"/>
              <p:nvPr/>
            </p:nvSpPr>
            <p:spPr>
              <a:xfrm>
                <a:off x="485664" y="5424747"/>
                <a:ext cx="3634136"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0.82</m:t>
                          </m:r>
                          <m:r>
                            <a:rPr lang="en-US" b="0" i="1" smtClean="0">
                              <a:latin typeface="Cambria Math" panose="02040503050406030204" pitchFamily="18" charset="0"/>
                            </a:rPr>
                            <m:t>𝑐𝑚</m:t>
                          </m:r>
                        </m:e>
                      </m:d>
                      <m:r>
                        <a:rPr lang="en-US" b="0" i="1" smtClean="0">
                          <a:latin typeface="Cambria Math" panose="02040503050406030204" pitchFamily="18" charset="0"/>
                        </a:rPr>
                        <m:t>𝑐𝑜𝑠</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0.69</m:t>
                              </m:r>
                            </m:den>
                          </m:f>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−1.02</m:t>
                          </m:r>
                        </m:e>
                      </m:d>
                    </m:oMath>
                  </m:oMathPara>
                </a14:m>
                <a:endParaRPr lang="en-US" dirty="0"/>
              </a:p>
            </p:txBody>
          </p:sp>
        </mc:Choice>
        <mc:Fallback xmlns="">
          <p:sp>
            <p:nvSpPr>
              <p:cNvPr id="15" name="TextBox 14">
                <a:extLst>
                  <a:ext uri="{FF2B5EF4-FFF2-40B4-BE49-F238E27FC236}">
                    <a16:creationId xmlns:a16="http://schemas.microsoft.com/office/drawing/2014/main" id="{D85BDF8F-4ADB-44E0-AB81-8D62673D6CF4}"/>
                  </a:ext>
                </a:extLst>
              </p:cNvPr>
              <p:cNvSpPr txBox="1">
                <a:spLocks noRot="1" noChangeAspect="1" noMove="1" noResize="1" noEditPoints="1" noAdjustHandles="1" noChangeArrowheads="1" noChangeShapeType="1" noTextEdit="1"/>
              </p:cNvSpPr>
              <p:nvPr/>
            </p:nvSpPr>
            <p:spPr>
              <a:xfrm>
                <a:off x="485664" y="5424747"/>
                <a:ext cx="3634136" cy="6223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230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44745" y="1769058"/>
            <a:ext cx="8002091" cy="2308324"/>
          </a:xfrm>
          <a:prstGeom prst="rect">
            <a:avLst/>
          </a:prstGeom>
          <a:noFill/>
        </p:spPr>
        <p:txBody>
          <a:bodyPr wrap="square" rtlCol="0">
            <a:spAutoFit/>
          </a:bodyPr>
          <a:lstStyle/>
          <a:p>
            <a:r>
              <a:rPr lang="en-US" sz="2400" b="1" dirty="0">
                <a:solidFill>
                  <a:srgbClr val="0070C0"/>
                </a:solidFill>
                <a:latin typeface="Calibri" panose="020F0502020204030204" pitchFamily="34" charset="0"/>
              </a:rPr>
              <a:t>QUESTION 5:</a:t>
            </a:r>
          </a:p>
          <a:p>
            <a:endParaRPr lang="en-US" sz="2400" i="1" dirty="0">
              <a:latin typeface="Calibri" panose="020F0502020204030204" pitchFamily="34" charset="0"/>
            </a:endParaRPr>
          </a:p>
          <a:p>
            <a:r>
              <a:rPr lang="en-US" sz="2400" dirty="0">
                <a:solidFill>
                  <a:srgbClr val="000000"/>
                </a:solidFill>
                <a:latin typeface="Calibri" panose="020F0502020204030204" pitchFamily="34" charset="0"/>
              </a:rPr>
              <a:t>Particles of charge +75, +48, and -85 </a:t>
            </a:r>
            <a:r>
              <a:rPr lang="en-US" sz="2400" dirty="0" err="1">
                <a:solidFill>
                  <a:srgbClr val="000000"/>
                </a:solidFill>
                <a:latin typeface="Calibri" panose="020F0502020204030204" pitchFamily="34" charset="0"/>
              </a:rPr>
              <a:t>μC</a:t>
            </a:r>
            <a:r>
              <a:rPr lang="en-US" sz="2400" dirty="0">
                <a:solidFill>
                  <a:srgbClr val="000000"/>
                </a:solidFill>
                <a:latin typeface="Calibri" panose="020F0502020204030204" pitchFamily="34" charset="0"/>
              </a:rPr>
              <a:t> are placed in a line as shown in the figure below. The </a:t>
            </a:r>
            <a:r>
              <a:rPr lang="en-US" sz="2400" dirty="0" err="1">
                <a:solidFill>
                  <a:srgbClr val="000000"/>
                </a:solidFill>
                <a:latin typeface="Calibri" panose="020F0502020204030204" pitchFamily="34" charset="0"/>
              </a:rPr>
              <a:t>centre</a:t>
            </a:r>
            <a:r>
              <a:rPr lang="en-US" sz="2400" dirty="0">
                <a:solidFill>
                  <a:srgbClr val="000000"/>
                </a:solidFill>
                <a:latin typeface="Calibri" panose="020F0502020204030204" pitchFamily="34" charset="0"/>
              </a:rPr>
              <a:t> one is 0.35 m from each of the others. Calculate the net force on each charge due to the other two.</a:t>
            </a:r>
            <a:endParaRPr lang="en-US" sz="2400" dirty="0"/>
          </a:p>
        </p:txBody>
      </p:sp>
      <p:sp>
        <p:nvSpPr>
          <p:cNvPr id="3" name="Rectangle 2">
            <a:extLst>
              <a:ext uri="{FF2B5EF4-FFF2-40B4-BE49-F238E27FC236}">
                <a16:creationId xmlns:a16="http://schemas.microsoft.com/office/drawing/2014/main" id="{2007CF0A-7135-42F2-853A-A12F21F068C6}"/>
              </a:ext>
            </a:extLst>
          </p:cNvPr>
          <p:cNvSpPr/>
          <p:nvPr/>
        </p:nvSpPr>
        <p:spPr>
          <a:xfrm>
            <a:off x="282613" y="4748320"/>
            <a:ext cx="9451318"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Let the right be the positive direction on the line of charges. Use the fact that like charges repel and unlike charges attract to determine the direction of the forces. In the following expressions </a:t>
            </a:r>
          </a:p>
        </p:txBody>
      </p:sp>
      <p:sp>
        <p:nvSpPr>
          <p:cNvPr id="8" name="Rectangle 7">
            <a:extLst>
              <a:ext uri="{FF2B5EF4-FFF2-40B4-BE49-F238E27FC236}">
                <a16:creationId xmlns:a16="http://schemas.microsoft.com/office/drawing/2014/main" id="{2E0A32B3-4C4C-46D3-9A84-935A5F17316D}"/>
              </a:ext>
            </a:extLst>
          </p:cNvPr>
          <p:cNvSpPr/>
          <p:nvPr/>
        </p:nvSpPr>
        <p:spPr>
          <a:xfrm>
            <a:off x="282613" y="4151241"/>
            <a:ext cx="1401346" cy="523220"/>
          </a:xfrm>
          <a:prstGeom prst="rect">
            <a:avLst/>
          </a:prstGeom>
        </p:spPr>
        <p:txBody>
          <a:bodyPr wrap="none">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Answer:</a:t>
            </a:r>
          </a:p>
        </p:txBody>
      </p:sp>
      <p:pic>
        <p:nvPicPr>
          <p:cNvPr id="10" name="Picture 9">
            <a:extLst>
              <a:ext uri="{FF2B5EF4-FFF2-40B4-BE49-F238E27FC236}">
                <a16:creationId xmlns:a16="http://schemas.microsoft.com/office/drawing/2014/main" id="{518BB67C-1519-4215-A3EB-3FBFD9930F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33969" y="3925696"/>
            <a:ext cx="1743075" cy="409575"/>
          </a:xfrm>
          <a:prstGeom prst="rect">
            <a:avLst/>
          </a:prstGeom>
          <a:noFill/>
          <a:ln>
            <a:noFill/>
          </a:ln>
        </p:spPr>
      </p:pic>
    </p:spTree>
    <p:extLst>
      <p:ext uri="{BB962C8B-B14F-4D97-AF65-F5344CB8AC3E}">
        <p14:creationId xmlns:p14="http://schemas.microsoft.com/office/powerpoint/2010/main" val="214953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44745" y="1769058"/>
            <a:ext cx="8002091" cy="1938992"/>
          </a:xfrm>
          <a:prstGeom prst="rect">
            <a:avLst/>
          </a:prstGeom>
          <a:noFill/>
        </p:spPr>
        <p:txBody>
          <a:bodyPr wrap="square" rtlCol="0">
            <a:spAutoFit/>
          </a:bodyPr>
          <a:lstStyle/>
          <a:p>
            <a:r>
              <a:rPr lang="en-US" sz="2400" b="1" dirty="0">
                <a:solidFill>
                  <a:srgbClr val="0070C0"/>
                </a:solidFill>
                <a:latin typeface="Calibri" panose="020F0502020204030204" pitchFamily="34" charset="0"/>
              </a:rPr>
              <a:t>QUESTION 5:</a:t>
            </a:r>
            <a:endParaRPr lang="en-US" sz="2400" i="1" dirty="0">
              <a:latin typeface="Calibri" panose="020F0502020204030204" pitchFamily="34" charset="0"/>
            </a:endParaRPr>
          </a:p>
          <a:p>
            <a:r>
              <a:rPr lang="en-US" sz="2400" dirty="0">
                <a:solidFill>
                  <a:srgbClr val="000000"/>
                </a:solidFill>
                <a:latin typeface="Calibri" panose="020F0502020204030204" pitchFamily="34" charset="0"/>
              </a:rPr>
              <a:t>Particles of charge +75, +48, and -85 </a:t>
            </a:r>
            <a:r>
              <a:rPr lang="en-US" sz="2400" dirty="0" err="1">
                <a:solidFill>
                  <a:srgbClr val="000000"/>
                </a:solidFill>
                <a:latin typeface="Calibri" panose="020F0502020204030204" pitchFamily="34" charset="0"/>
              </a:rPr>
              <a:t>μC</a:t>
            </a:r>
            <a:r>
              <a:rPr lang="en-US" sz="2400" dirty="0">
                <a:solidFill>
                  <a:srgbClr val="000000"/>
                </a:solidFill>
                <a:latin typeface="Calibri" panose="020F0502020204030204" pitchFamily="34" charset="0"/>
              </a:rPr>
              <a:t> are placed in a line as shown in the figure below. The </a:t>
            </a:r>
            <a:r>
              <a:rPr lang="en-US" sz="2400" dirty="0" err="1">
                <a:solidFill>
                  <a:srgbClr val="000000"/>
                </a:solidFill>
                <a:latin typeface="Calibri" panose="020F0502020204030204" pitchFamily="34" charset="0"/>
              </a:rPr>
              <a:t>centre</a:t>
            </a:r>
            <a:r>
              <a:rPr lang="en-US" sz="2400" dirty="0">
                <a:solidFill>
                  <a:srgbClr val="000000"/>
                </a:solidFill>
                <a:latin typeface="Calibri" panose="020F0502020204030204" pitchFamily="34" charset="0"/>
              </a:rPr>
              <a:t> one is 0.35 m from each of the others. Calculate the net force on each charge due to the other two.</a:t>
            </a:r>
            <a:endParaRPr lang="en-US" sz="2400" dirty="0"/>
          </a:p>
        </p:txBody>
      </p:sp>
      <p:sp>
        <p:nvSpPr>
          <p:cNvPr id="8" name="Rectangle 7">
            <a:extLst>
              <a:ext uri="{FF2B5EF4-FFF2-40B4-BE49-F238E27FC236}">
                <a16:creationId xmlns:a16="http://schemas.microsoft.com/office/drawing/2014/main" id="{2E0A32B3-4C4C-46D3-9A84-935A5F17316D}"/>
              </a:ext>
            </a:extLst>
          </p:cNvPr>
          <p:cNvSpPr/>
          <p:nvPr/>
        </p:nvSpPr>
        <p:spPr>
          <a:xfrm>
            <a:off x="344745" y="3611916"/>
            <a:ext cx="1401346" cy="523220"/>
          </a:xfrm>
          <a:prstGeom prst="rect">
            <a:avLst/>
          </a:prstGeom>
        </p:spPr>
        <p:txBody>
          <a:bodyPr wrap="none">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Answer:</a:t>
            </a:r>
          </a:p>
        </p:txBody>
      </p:sp>
      <p:pic>
        <p:nvPicPr>
          <p:cNvPr id="4" name="Picture 3">
            <a:extLst>
              <a:ext uri="{FF2B5EF4-FFF2-40B4-BE49-F238E27FC236}">
                <a16:creationId xmlns:a16="http://schemas.microsoft.com/office/drawing/2014/main" id="{6B8C8EF6-D8A3-4E7D-B654-AF23733250D7}"/>
              </a:ext>
            </a:extLst>
          </p:cNvPr>
          <p:cNvPicPr>
            <a:picLocks noChangeAspect="1"/>
          </p:cNvPicPr>
          <p:nvPr/>
        </p:nvPicPr>
        <p:blipFill>
          <a:blip r:embed="rId3"/>
          <a:stretch>
            <a:fillRect/>
          </a:stretch>
        </p:blipFill>
        <p:spPr>
          <a:xfrm>
            <a:off x="2780984" y="3612598"/>
            <a:ext cx="2456031" cy="465574"/>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A54746E-E7E7-4061-918A-597BF471E811}"/>
                  </a:ext>
                </a:extLst>
              </p:cNvPr>
              <p:cNvSpPr txBox="1"/>
              <p:nvPr/>
            </p:nvSpPr>
            <p:spPr>
              <a:xfrm>
                <a:off x="5692988" y="3586083"/>
                <a:ext cx="455611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𝑘</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2</m:t>
                              </m:r>
                            </m:sub>
                          </m:sSub>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=8.988×</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9</m:t>
                          </m:r>
                        </m:sup>
                      </m:sSup>
                      <m:f>
                        <m:fPr>
                          <m:type m:val="skw"/>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𝑁</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𝐶</m:t>
                              </m:r>
                            </m:e>
                            <m:sup>
                              <m:r>
                                <a:rPr lang="en-US" b="0" i="1" smtClean="0">
                                  <a:latin typeface="Cambria Math" panose="02040503050406030204" pitchFamily="18" charset="0"/>
                                  <a:ea typeface="Cambria Math" panose="02040503050406030204" pitchFamily="18" charset="0"/>
                                </a:rPr>
                                <m:t>2</m:t>
                              </m:r>
                            </m:sup>
                          </m:sSup>
                        </m:den>
                      </m:f>
                    </m:oMath>
                  </m:oMathPara>
                </a14:m>
                <a:endParaRPr lang="en-US" dirty="0"/>
              </a:p>
            </p:txBody>
          </p:sp>
        </mc:Choice>
        <mc:Fallback xmlns="">
          <p:sp>
            <p:nvSpPr>
              <p:cNvPr id="5" name="TextBox 4">
                <a:extLst>
                  <a:ext uri="{FF2B5EF4-FFF2-40B4-BE49-F238E27FC236}">
                    <a16:creationId xmlns:a16="http://schemas.microsoft.com/office/drawing/2014/main" id="{2A54746E-E7E7-4061-918A-597BF471E811}"/>
                  </a:ext>
                </a:extLst>
              </p:cNvPr>
              <p:cNvSpPr txBox="1">
                <a:spLocks noRot="1" noChangeAspect="1" noMove="1" noResize="1" noEditPoints="1" noAdjustHandles="1" noChangeArrowheads="1" noChangeShapeType="1" noTextEdit="1"/>
              </p:cNvSpPr>
              <p:nvPr/>
            </p:nvSpPr>
            <p:spPr>
              <a:xfrm>
                <a:off x="5692988" y="3586083"/>
                <a:ext cx="4556119" cy="5186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C0F819D-8D89-4B78-84D8-8A382347DDF7}"/>
                  </a:ext>
                </a:extLst>
              </p:cNvPr>
              <p:cNvSpPr/>
              <p:nvPr/>
            </p:nvSpPr>
            <p:spPr>
              <a:xfrm>
                <a:off x="255199" y="4389513"/>
                <a:ext cx="6187335"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𝐹</m:t>
                          </m:r>
                        </m:e>
                        <m:sub>
                          <m:r>
                            <a:rPr lang="en-US" b="0" i="1" smtClean="0">
                              <a:solidFill>
                                <a:prstClr val="black"/>
                              </a:solidFill>
                              <a:latin typeface="Cambria Math" panose="02040503050406030204" pitchFamily="18" charset="0"/>
                            </a:rPr>
                            <m:t>+75</m:t>
                          </m:r>
                        </m:sub>
                      </m:sSub>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𝑘</m:t>
                      </m:r>
                      <m:f>
                        <m:fPr>
                          <m:ctrlPr>
                            <a:rPr lang="en-US" i="1">
                              <a:solidFill>
                                <a:prstClr val="black"/>
                              </a:solidFill>
                              <a:latin typeface="Cambria Math" panose="02040503050406030204" pitchFamily="18" charset="0"/>
                            </a:rPr>
                          </m:ctrlPr>
                        </m:fPr>
                        <m:num>
                          <m:d>
                            <m:dPr>
                              <m:ctrlPr>
                                <a:rPr lang="en-US"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75</m:t>
                              </m:r>
                              <m:r>
                                <a:rPr lang="en-US" b="0" i="1" smtClean="0">
                                  <a:solidFill>
                                    <a:prstClr val="black"/>
                                  </a:solidFill>
                                  <a:latin typeface="Cambria Math" panose="02040503050406030204" pitchFamily="18" charset="0"/>
                                  <a:ea typeface="Cambria Math" panose="02040503050406030204" pitchFamily="18" charset="0"/>
                                </a:rPr>
                                <m:t>𝜇</m:t>
                              </m:r>
                              <m:r>
                                <a:rPr lang="en-US" b="0" i="1" smtClean="0">
                                  <a:solidFill>
                                    <a:prstClr val="black"/>
                                  </a:solidFill>
                                  <a:latin typeface="Cambria Math" panose="02040503050406030204" pitchFamily="18" charset="0"/>
                                  <a:ea typeface="Cambria Math" panose="02040503050406030204" pitchFamily="18" charset="0"/>
                                </a:rPr>
                                <m:t>𝐶</m:t>
                              </m:r>
                            </m:e>
                          </m:d>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48</m:t>
                              </m:r>
                              <m:r>
                                <a:rPr lang="en-US" i="1">
                                  <a:solidFill>
                                    <a:prstClr val="black"/>
                                  </a:solidFill>
                                  <a:latin typeface="Cambria Math" panose="02040503050406030204" pitchFamily="18" charset="0"/>
                                  <a:ea typeface="Cambria Math" panose="02040503050406030204" pitchFamily="18" charset="0"/>
                                </a:rPr>
                                <m:t>𝜇</m:t>
                              </m:r>
                              <m:r>
                                <a:rPr lang="en-US" i="1">
                                  <a:solidFill>
                                    <a:prstClr val="black"/>
                                  </a:solidFill>
                                  <a:latin typeface="Cambria Math" panose="02040503050406030204" pitchFamily="18" charset="0"/>
                                  <a:ea typeface="Cambria Math" panose="02040503050406030204" pitchFamily="18" charset="0"/>
                                </a:rPr>
                                <m:t>𝐶</m:t>
                              </m:r>
                            </m:e>
                          </m:d>
                        </m:num>
                        <m:den>
                          <m:sSup>
                            <m:sSupPr>
                              <m:ctrlPr>
                                <a:rPr lang="en-US" i="1">
                                  <a:solidFill>
                                    <a:prstClr val="black"/>
                                  </a:solidFill>
                                  <a:latin typeface="Cambria Math" panose="02040503050406030204" pitchFamily="18" charset="0"/>
                                </a:rPr>
                              </m:ctrlPr>
                            </m:sSupPr>
                            <m:e>
                              <m:d>
                                <m:dPr>
                                  <m:ctrlPr>
                                    <a:rPr lang="en-US"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0.35 </m:t>
                                  </m:r>
                                  <m:r>
                                    <a:rPr lang="en-US" b="0" i="1" smtClean="0">
                                      <a:solidFill>
                                        <a:prstClr val="black"/>
                                      </a:solidFill>
                                      <a:latin typeface="Cambria Math" panose="02040503050406030204" pitchFamily="18" charset="0"/>
                                    </a:rPr>
                                    <m:t>𝑚</m:t>
                                  </m:r>
                                </m:e>
                              </m:d>
                            </m:e>
                            <m:sup>
                              <m:r>
                                <a:rPr lang="en-US" i="1">
                                  <a:solidFill>
                                    <a:prstClr val="black"/>
                                  </a:solidFill>
                                  <a:latin typeface="Cambria Math" panose="02040503050406030204" pitchFamily="18" charset="0"/>
                                </a:rPr>
                                <m:t>2</m:t>
                              </m:r>
                            </m:sup>
                          </m:sSup>
                        </m:den>
                      </m:f>
                      <m:acc>
                        <m:accPr>
                          <m:chr m:val="̂"/>
                          <m:ctrlPr>
                            <a:rPr lang="en-US" i="1" smtClean="0">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𝑖</m:t>
                          </m:r>
                        </m:e>
                      </m:acc>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𝑘</m:t>
                      </m:r>
                      <m:f>
                        <m:fPr>
                          <m:ctrlPr>
                            <a:rPr lang="en-US" i="1">
                              <a:solidFill>
                                <a:prstClr val="black"/>
                              </a:solidFill>
                              <a:latin typeface="Cambria Math" panose="02040503050406030204" pitchFamily="18" charset="0"/>
                            </a:rPr>
                          </m:ctrlPr>
                        </m:fPr>
                        <m:num>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75</m:t>
                              </m:r>
                              <m:r>
                                <a:rPr lang="en-US" i="1">
                                  <a:solidFill>
                                    <a:prstClr val="black"/>
                                  </a:solidFill>
                                  <a:latin typeface="Cambria Math" panose="02040503050406030204" pitchFamily="18" charset="0"/>
                                  <a:ea typeface="Cambria Math" panose="02040503050406030204" pitchFamily="18" charset="0"/>
                                </a:rPr>
                                <m:t>𝜇</m:t>
                              </m:r>
                              <m:r>
                                <a:rPr lang="en-US" i="1">
                                  <a:solidFill>
                                    <a:prstClr val="black"/>
                                  </a:solidFill>
                                  <a:latin typeface="Cambria Math" panose="02040503050406030204" pitchFamily="18" charset="0"/>
                                  <a:ea typeface="Cambria Math" panose="02040503050406030204" pitchFamily="18" charset="0"/>
                                </a:rPr>
                                <m:t>𝐶</m:t>
                              </m:r>
                            </m:e>
                          </m:d>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85</m:t>
                              </m:r>
                              <m:r>
                                <a:rPr lang="en-US" i="1">
                                  <a:solidFill>
                                    <a:prstClr val="black"/>
                                  </a:solidFill>
                                  <a:latin typeface="Cambria Math" panose="02040503050406030204" pitchFamily="18" charset="0"/>
                                  <a:ea typeface="Cambria Math" panose="02040503050406030204" pitchFamily="18" charset="0"/>
                                </a:rPr>
                                <m:t>𝜇</m:t>
                              </m:r>
                              <m:r>
                                <a:rPr lang="en-US" i="1">
                                  <a:solidFill>
                                    <a:prstClr val="black"/>
                                  </a:solidFill>
                                  <a:latin typeface="Cambria Math" panose="02040503050406030204" pitchFamily="18" charset="0"/>
                                  <a:ea typeface="Cambria Math" panose="02040503050406030204" pitchFamily="18" charset="0"/>
                                </a:rPr>
                                <m:t>𝐶</m:t>
                              </m:r>
                            </m:e>
                          </m:d>
                        </m:num>
                        <m:den>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m:t>
                                  </m:r>
                                  <m:r>
                                    <a:rPr lang="en-US" b="0" i="1" smtClean="0">
                                      <a:solidFill>
                                        <a:prstClr val="black"/>
                                      </a:solidFill>
                                      <a:latin typeface="Cambria Math" panose="02040503050406030204" pitchFamily="18" charset="0"/>
                                    </a:rPr>
                                    <m:t>70</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𝑚</m:t>
                                  </m:r>
                                </m:e>
                              </m:d>
                            </m:e>
                            <m:sup>
                              <m:r>
                                <a:rPr lang="en-US" i="1">
                                  <a:solidFill>
                                    <a:prstClr val="black"/>
                                  </a:solidFill>
                                  <a:latin typeface="Cambria Math" panose="02040503050406030204" pitchFamily="18" charset="0"/>
                                </a:rPr>
                                <m:t>2</m:t>
                              </m:r>
                            </m:sup>
                          </m:sSup>
                        </m:den>
                      </m:f>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𝑖</m:t>
                          </m:r>
                        </m:e>
                      </m:acc>
                      <m:r>
                        <a:rPr lang="en-US" b="0" i="1" smtClean="0">
                          <a:solidFill>
                            <a:prstClr val="black"/>
                          </a:solidFill>
                          <a:latin typeface="Cambria Math" panose="02040503050406030204" pitchFamily="18" charset="0"/>
                        </a:rPr>
                        <m:t>=−147.2 </m:t>
                      </m:r>
                      <m:r>
                        <a:rPr lang="en-US" b="0" i="1" smtClean="0">
                          <a:solidFill>
                            <a:prstClr val="black"/>
                          </a:solidFill>
                          <a:latin typeface="Cambria Math" panose="02040503050406030204" pitchFamily="18" charset="0"/>
                        </a:rPr>
                        <m:t>𝑁</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𝑖</m:t>
                          </m:r>
                        </m:e>
                      </m:acc>
                    </m:oMath>
                  </m:oMathPara>
                </a14:m>
                <a:endParaRPr lang="en-US" dirty="0"/>
              </a:p>
            </p:txBody>
          </p:sp>
        </mc:Choice>
        <mc:Fallback xmlns="">
          <p:sp>
            <p:nvSpPr>
              <p:cNvPr id="6" name="Rectangle 5">
                <a:extLst>
                  <a:ext uri="{FF2B5EF4-FFF2-40B4-BE49-F238E27FC236}">
                    <a16:creationId xmlns:a16="http://schemas.microsoft.com/office/drawing/2014/main" id="{BC0F819D-8D89-4B78-84D8-8A382347DDF7}"/>
                  </a:ext>
                </a:extLst>
              </p:cNvPr>
              <p:cNvSpPr>
                <a:spLocks noRot="1" noChangeAspect="1" noMove="1" noResize="1" noEditPoints="1" noAdjustHandles="1" noChangeArrowheads="1" noChangeShapeType="1" noTextEdit="1"/>
              </p:cNvSpPr>
              <p:nvPr/>
            </p:nvSpPr>
            <p:spPr>
              <a:xfrm>
                <a:off x="255199" y="4389513"/>
                <a:ext cx="6187335" cy="66909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8FD63F9-1454-48AC-8D0F-5DA5D10FCC8A}"/>
                  </a:ext>
                </a:extLst>
              </p:cNvPr>
              <p:cNvSpPr/>
              <p:nvPr/>
            </p:nvSpPr>
            <p:spPr>
              <a:xfrm>
                <a:off x="163257" y="5105405"/>
                <a:ext cx="5841086"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𝐹</m:t>
                          </m:r>
                        </m:e>
                        <m:sub>
                          <m:r>
                            <a:rPr lang="en-US" b="0" i="1" smtClean="0">
                              <a:solidFill>
                                <a:prstClr val="black"/>
                              </a:solidFill>
                              <a:latin typeface="Cambria Math" panose="02040503050406030204" pitchFamily="18" charset="0"/>
                            </a:rPr>
                            <m:t>+48</m:t>
                          </m:r>
                        </m:sub>
                      </m:sSub>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𝑘</m:t>
                      </m:r>
                      <m:f>
                        <m:fPr>
                          <m:ctrlPr>
                            <a:rPr lang="en-US" i="1">
                              <a:solidFill>
                                <a:prstClr val="black"/>
                              </a:solidFill>
                              <a:latin typeface="Cambria Math" panose="02040503050406030204" pitchFamily="18" charset="0"/>
                            </a:rPr>
                          </m:ctrlPr>
                        </m:fPr>
                        <m:num>
                          <m:d>
                            <m:dPr>
                              <m:ctrlPr>
                                <a:rPr lang="en-US"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75</m:t>
                              </m:r>
                              <m:r>
                                <a:rPr lang="en-US" b="0" i="1" smtClean="0">
                                  <a:solidFill>
                                    <a:prstClr val="black"/>
                                  </a:solidFill>
                                  <a:latin typeface="Cambria Math" panose="02040503050406030204" pitchFamily="18" charset="0"/>
                                  <a:ea typeface="Cambria Math" panose="02040503050406030204" pitchFamily="18" charset="0"/>
                                </a:rPr>
                                <m:t>𝜇</m:t>
                              </m:r>
                              <m:r>
                                <a:rPr lang="en-US" b="0" i="1" smtClean="0">
                                  <a:solidFill>
                                    <a:prstClr val="black"/>
                                  </a:solidFill>
                                  <a:latin typeface="Cambria Math" panose="02040503050406030204" pitchFamily="18" charset="0"/>
                                  <a:ea typeface="Cambria Math" panose="02040503050406030204" pitchFamily="18" charset="0"/>
                                </a:rPr>
                                <m:t>𝐶</m:t>
                              </m:r>
                            </m:e>
                          </m:d>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48</m:t>
                              </m:r>
                              <m:r>
                                <a:rPr lang="en-US" i="1">
                                  <a:solidFill>
                                    <a:prstClr val="black"/>
                                  </a:solidFill>
                                  <a:latin typeface="Cambria Math" panose="02040503050406030204" pitchFamily="18" charset="0"/>
                                  <a:ea typeface="Cambria Math" panose="02040503050406030204" pitchFamily="18" charset="0"/>
                                </a:rPr>
                                <m:t>𝜇</m:t>
                              </m:r>
                              <m:r>
                                <a:rPr lang="en-US" i="1">
                                  <a:solidFill>
                                    <a:prstClr val="black"/>
                                  </a:solidFill>
                                  <a:latin typeface="Cambria Math" panose="02040503050406030204" pitchFamily="18" charset="0"/>
                                  <a:ea typeface="Cambria Math" panose="02040503050406030204" pitchFamily="18" charset="0"/>
                                </a:rPr>
                                <m:t>𝐶</m:t>
                              </m:r>
                            </m:e>
                          </m:d>
                        </m:num>
                        <m:den>
                          <m:sSup>
                            <m:sSupPr>
                              <m:ctrlPr>
                                <a:rPr lang="en-US" i="1">
                                  <a:solidFill>
                                    <a:prstClr val="black"/>
                                  </a:solidFill>
                                  <a:latin typeface="Cambria Math" panose="02040503050406030204" pitchFamily="18" charset="0"/>
                                </a:rPr>
                              </m:ctrlPr>
                            </m:sSupPr>
                            <m:e>
                              <m:d>
                                <m:dPr>
                                  <m:ctrlPr>
                                    <a:rPr lang="en-US"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0.35 </m:t>
                                  </m:r>
                                  <m:r>
                                    <a:rPr lang="en-US" b="0" i="1" smtClean="0">
                                      <a:solidFill>
                                        <a:prstClr val="black"/>
                                      </a:solidFill>
                                      <a:latin typeface="Cambria Math" panose="02040503050406030204" pitchFamily="18" charset="0"/>
                                    </a:rPr>
                                    <m:t>𝑚</m:t>
                                  </m:r>
                                </m:e>
                              </m:d>
                            </m:e>
                            <m:sup>
                              <m:r>
                                <a:rPr lang="en-US" i="1">
                                  <a:solidFill>
                                    <a:prstClr val="black"/>
                                  </a:solidFill>
                                  <a:latin typeface="Cambria Math" panose="02040503050406030204" pitchFamily="18" charset="0"/>
                                </a:rPr>
                                <m:t>2</m:t>
                              </m:r>
                            </m:sup>
                          </m:sSup>
                        </m:den>
                      </m:f>
                      <m:acc>
                        <m:accPr>
                          <m:chr m:val="̂"/>
                          <m:ctrlPr>
                            <a:rPr lang="en-US" i="1" smtClean="0">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𝑖</m:t>
                          </m:r>
                        </m:e>
                      </m:acc>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𝑘</m:t>
                      </m:r>
                      <m:f>
                        <m:fPr>
                          <m:ctrlPr>
                            <a:rPr lang="en-US" i="1">
                              <a:solidFill>
                                <a:prstClr val="black"/>
                              </a:solidFill>
                              <a:latin typeface="Cambria Math" panose="02040503050406030204" pitchFamily="18" charset="0"/>
                            </a:rPr>
                          </m:ctrlPr>
                        </m:fPr>
                        <m:num>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75</m:t>
                              </m:r>
                              <m:r>
                                <a:rPr lang="en-US" i="1">
                                  <a:solidFill>
                                    <a:prstClr val="black"/>
                                  </a:solidFill>
                                  <a:latin typeface="Cambria Math" panose="02040503050406030204" pitchFamily="18" charset="0"/>
                                  <a:ea typeface="Cambria Math" panose="02040503050406030204" pitchFamily="18" charset="0"/>
                                </a:rPr>
                                <m:t>𝜇</m:t>
                              </m:r>
                              <m:r>
                                <a:rPr lang="en-US" i="1">
                                  <a:solidFill>
                                    <a:prstClr val="black"/>
                                  </a:solidFill>
                                  <a:latin typeface="Cambria Math" panose="02040503050406030204" pitchFamily="18" charset="0"/>
                                  <a:ea typeface="Cambria Math" panose="02040503050406030204" pitchFamily="18" charset="0"/>
                                </a:rPr>
                                <m:t>𝐶</m:t>
                              </m:r>
                            </m:e>
                          </m:d>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85</m:t>
                              </m:r>
                              <m:r>
                                <a:rPr lang="en-US" i="1">
                                  <a:solidFill>
                                    <a:prstClr val="black"/>
                                  </a:solidFill>
                                  <a:latin typeface="Cambria Math" panose="02040503050406030204" pitchFamily="18" charset="0"/>
                                  <a:ea typeface="Cambria Math" panose="02040503050406030204" pitchFamily="18" charset="0"/>
                                </a:rPr>
                                <m:t>𝜇</m:t>
                              </m:r>
                              <m:r>
                                <a:rPr lang="en-US" i="1">
                                  <a:solidFill>
                                    <a:prstClr val="black"/>
                                  </a:solidFill>
                                  <a:latin typeface="Cambria Math" panose="02040503050406030204" pitchFamily="18" charset="0"/>
                                  <a:ea typeface="Cambria Math" panose="02040503050406030204" pitchFamily="18" charset="0"/>
                                </a:rPr>
                                <m:t>𝐶</m:t>
                              </m:r>
                            </m:e>
                          </m:d>
                        </m:num>
                        <m:den>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0.35 </m:t>
                                  </m:r>
                                  <m:r>
                                    <a:rPr lang="en-US" i="1">
                                      <a:solidFill>
                                        <a:prstClr val="black"/>
                                      </a:solidFill>
                                      <a:latin typeface="Cambria Math" panose="02040503050406030204" pitchFamily="18" charset="0"/>
                                    </a:rPr>
                                    <m:t>𝑚</m:t>
                                  </m:r>
                                </m:e>
                              </m:d>
                            </m:e>
                            <m:sup>
                              <m:r>
                                <a:rPr lang="en-US" i="1">
                                  <a:solidFill>
                                    <a:prstClr val="black"/>
                                  </a:solidFill>
                                  <a:latin typeface="Cambria Math" panose="02040503050406030204" pitchFamily="18" charset="0"/>
                                </a:rPr>
                                <m:t>2</m:t>
                              </m:r>
                            </m:sup>
                          </m:sSup>
                        </m:den>
                      </m:f>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𝑖</m:t>
                          </m:r>
                        </m:e>
                      </m:acc>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563.5 </m:t>
                      </m:r>
                      <m:r>
                        <a:rPr lang="en-US" i="1">
                          <a:solidFill>
                            <a:prstClr val="black"/>
                          </a:solidFill>
                          <a:latin typeface="Cambria Math" panose="02040503050406030204" pitchFamily="18" charset="0"/>
                        </a:rPr>
                        <m:t>𝑁</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𝑖</m:t>
                          </m:r>
                        </m:e>
                      </m:acc>
                    </m:oMath>
                  </m:oMathPara>
                </a14:m>
                <a:endParaRPr lang="en-US" dirty="0"/>
              </a:p>
            </p:txBody>
          </p:sp>
        </mc:Choice>
        <mc:Fallback xmlns="">
          <p:sp>
            <p:nvSpPr>
              <p:cNvPr id="10" name="Rectangle 9">
                <a:extLst>
                  <a:ext uri="{FF2B5EF4-FFF2-40B4-BE49-F238E27FC236}">
                    <a16:creationId xmlns:a16="http://schemas.microsoft.com/office/drawing/2014/main" id="{E8FD63F9-1454-48AC-8D0F-5DA5D10FCC8A}"/>
                  </a:ext>
                </a:extLst>
              </p:cNvPr>
              <p:cNvSpPr>
                <a:spLocks noRot="1" noChangeAspect="1" noMove="1" noResize="1" noEditPoints="1" noAdjustHandles="1" noChangeArrowheads="1" noChangeShapeType="1" noTextEdit="1"/>
              </p:cNvSpPr>
              <p:nvPr/>
            </p:nvSpPr>
            <p:spPr>
              <a:xfrm>
                <a:off x="163257" y="5105405"/>
                <a:ext cx="5841086" cy="66909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0147FC9-B8A6-49D2-B714-BE26B646C5AA}"/>
                  </a:ext>
                </a:extLst>
              </p:cNvPr>
              <p:cNvSpPr/>
              <p:nvPr/>
            </p:nvSpPr>
            <p:spPr>
              <a:xfrm>
                <a:off x="255200" y="5821297"/>
                <a:ext cx="6360459"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𝐹</m:t>
                          </m:r>
                        </m:e>
                        <m:sub>
                          <m:r>
                            <a:rPr lang="en-US" b="0" i="1" smtClean="0">
                              <a:solidFill>
                                <a:prstClr val="black"/>
                              </a:solidFill>
                              <a:latin typeface="Cambria Math" panose="02040503050406030204" pitchFamily="18" charset="0"/>
                            </a:rPr>
                            <m:t>−85</m:t>
                          </m:r>
                        </m:sub>
                      </m:sSub>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𝑘</m:t>
                      </m:r>
                      <m:f>
                        <m:fPr>
                          <m:ctrlPr>
                            <a:rPr lang="en-US" i="1">
                              <a:solidFill>
                                <a:prstClr val="black"/>
                              </a:solidFill>
                              <a:latin typeface="Cambria Math" panose="02040503050406030204" pitchFamily="18" charset="0"/>
                            </a:rPr>
                          </m:ctrlPr>
                        </m:fPr>
                        <m:num>
                          <m:d>
                            <m:dPr>
                              <m:ctrlPr>
                                <a:rPr lang="en-US"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85</m:t>
                              </m:r>
                              <m:r>
                                <a:rPr lang="en-US" b="0" i="1" smtClean="0">
                                  <a:solidFill>
                                    <a:prstClr val="black"/>
                                  </a:solidFill>
                                  <a:latin typeface="Cambria Math" panose="02040503050406030204" pitchFamily="18" charset="0"/>
                                  <a:ea typeface="Cambria Math" panose="02040503050406030204" pitchFamily="18" charset="0"/>
                                </a:rPr>
                                <m:t>𝜇</m:t>
                              </m:r>
                              <m:r>
                                <a:rPr lang="en-US" b="0" i="1" smtClean="0">
                                  <a:solidFill>
                                    <a:prstClr val="black"/>
                                  </a:solidFill>
                                  <a:latin typeface="Cambria Math" panose="02040503050406030204" pitchFamily="18" charset="0"/>
                                  <a:ea typeface="Cambria Math" panose="02040503050406030204" pitchFamily="18" charset="0"/>
                                </a:rPr>
                                <m:t>𝐶</m:t>
                              </m:r>
                            </m:e>
                          </m:d>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75</m:t>
                              </m:r>
                              <m:r>
                                <a:rPr lang="en-US" i="1">
                                  <a:solidFill>
                                    <a:prstClr val="black"/>
                                  </a:solidFill>
                                  <a:latin typeface="Cambria Math" panose="02040503050406030204" pitchFamily="18" charset="0"/>
                                  <a:ea typeface="Cambria Math" panose="02040503050406030204" pitchFamily="18" charset="0"/>
                                </a:rPr>
                                <m:t>𝜇</m:t>
                              </m:r>
                              <m:r>
                                <a:rPr lang="en-US" i="1">
                                  <a:solidFill>
                                    <a:prstClr val="black"/>
                                  </a:solidFill>
                                  <a:latin typeface="Cambria Math" panose="02040503050406030204" pitchFamily="18" charset="0"/>
                                  <a:ea typeface="Cambria Math" panose="02040503050406030204" pitchFamily="18" charset="0"/>
                                </a:rPr>
                                <m:t>𝐶</m:t>
                              </m:r>
                            </m:e>
                          </m:d>
                        </m:num>
                        <m:den>
                          <m:sSup>
                            <m:sSupPr>
                              <m:ctrlPr>
                                <a:rPr lang="en-US" i="1">
                                  <a:solidFill>
                                    <a:prstClr val="black"/>
                                  </a:solidFill>
                                  <a:latin typeface="Cambria Math" panose="02040503050406030204" pitchFamily="18" charset="0"/>
                                </a:rPr>
                              </m:ctrlPr>
                            </m:sSupPr>
                            <m:e>
                              <m:d>
                                <m:dPr>
                                  <m:ctrlPr>
                                    <a:rPr lang="en-US"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0.70 </m:t>
                                  </m:r>
                                  <m:r>
                                    <a:rPr lang="en-US" b="0" i="1" smtClean="0">
                                      <a:solidFill>
                                        <a:prstClr val="black"/>
                                      </a:solidFill>
                                      <a:latin typeface="Cambria Math" panose="02040503050406030204" pitchFamily="18" charset="0"/>
                                    </a:rPr>
                                    <m:t>𝑚</m:t>
                                  </m:r>
                                </m:e>
                              </m:d>
                            </m:e>
                            <m:sup>
                              <m:r>
                                <a:rPr lang="en-US" i="1">
                                  <a:solidFill>
                                    <a:prstClr val="black"/>
                                  </a:solidFill>
                                  <a:latin typeface="Cambria Math" panose="02040503050406030204" pitchFamily="18" charset="0"/>
                                </a:rPr>
                                <m:t>2</m:t>
                              </m:r>
                            </m:sup>
                          </m:sSup>
                        </m:den>
                      </m:f>
                      <m:acc>
                        <m:accPr>
                          <m:chr m:val="̂"/>
                          <m:ctrlPr>
                            <a:rPr lang="en-US" i="1" smtClean="0">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𝑖</m:t>
                          </m:r>
                        </m:e>
                      </m:acc>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𝑘</m:t>
                      </m:r>
                      <m:f>
                        <m:fPr>
                          <m:ctrlPr>
                            <a:rPr lang="en-US" i="1">
                              <a:solidFill>
                                <a:prstClr val="black"/>
                              </a:solidFill>
                              <a:latin typeface="Cambria Math" panose="02040503050406030204" pitchFamily="18" charset="0"/>
                            </a:rPr>
                          </m:ctrlPr>
                        </m:fPr>
                        <m:num>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85</m:t>
                              </m:r>
                              <m:r>
                                <a:rPr lang="en-US" i="1">
                                  <a:solidFill>
                                    <a:prstClr val="black"/>
                                  </a:solidFill>
                                  <a:latin typeface="Cambria Math" panose="02040503050406030204" pitchFamily="18" charset="0"/>
                                  <a:ea typeface="Cambria Math" panose="02040503050406030204" pitchFamily="18" charset="0"/>
                                </a:rPr>
                                <m:t>𝜇</m:t>
                              </m:r>
                              <m:r>
                                <a:rPr lang="en-US" i="1">
                                  <a:solidFill>
                                    <a:prstClr val="black"/>
                                  </a:solidFill>
                                  <a:latin typeface="Cambria Math" panose="02040503050406030204" pitchFamily="18" charset="0"/>
                                  <a:ea typeface="Cambria Math" panose="02040503050406030204" pitchFamily="18" charset="0"/>
                                </a:rPr>
                                <m:t>𝐶</m:t>
                              </m:r>
                            </m:e>
                          </m:d>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48</m:t>
                              </m:r>
                              <m:r>
                                <a:rPr lang="en-US" i="1">
                                  <a:solidFill>
                                    <a:prstClr val="black"/>
                                  </a:solidFill>
                                  <a:latin typeface="Cambria Math" panose="02040503050406030204" pitchFamily="18" charset="0"/>
                                  <a:ea typeface="Cambria Math" panose="02040503050406030204" pitchFamily="18" charset="0"/>
                                </a:rPr>
                                <m:t>𝜇</m:t>
                              </m:r>
                              <m:r>
                                <a:rPr lang="en-US" i="1">
                                  <a:solidFill>
                                    <a:prstClr val="black"/>
                                  </a:solidFill>
                                  <a:latin typeface="Cambria Math" panose="02040503050406030204" pitchFamily="18" charset="0"/>
                                  <a:ea typeface="Cambria Math" panose="02040503050406030204" pitchFamily="18" charset="0"/>
                                </a:rPr>
                                <m:t>𝐶</m:t>
                              </m:r>
                            </m:e>
                          </m:d>
                        </m:num>
                        <m:den>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0.35 </m:t>
                                  </m:r>
                                  <m:r>
                                    <a:rPr lang="en-US" i="1">
                                      <a:solidFill>
                                        <a:prstClr val="black"/>
                                      </a:solidFill>
                                      <a:latin typeface="Cambria Math" panose="02040503050406030204" pitchFamily="18" charset="0"/>
                                    </a:rPr>
                                    <m:t>𝑚</m:t>
                                  </m:r>
                                </m:e>
                              </m:d>
                            </m:e>
                            <m:sup>
                              <m:r>
                                <a:rPr lang="en-US" i="1">
                                  <a:solidFill>
                                    <a:prstClr val="black"/>
                                  </a:solidFill>
                                  <a:latin typeface="Cambria Math" panose="02040503050406030204" pitchFamily="18" charset="0"/>
                                </a:rPr>
                                <m:t>2</m:t>
                              </m:r>
                            </m:sup>
                          </m:sSup>
                        </m:den>
                      </m:f>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𝑖</m:t>
                          </m:r>
                        </m:e>
                      </m:acc>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416.3 </m:t>
                      </m:r>
                      <m:r>
                        <a:rPr lang="en-US" i="1">
                          <a:solidFill>
                            <a:prstClr val="black"/>
                          </a:solidFill>
                          <a:latin typeface="Cambria Math" panose="02040503050406030204" pitchFamily="18" charset="0"/>
                        </a:rPr>
                        <m:t>𝑁</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𝑖</m:t>
                          </m:r>
                        </m:e>
                      </m:acc>
                    </m:oMath>
                  </m:oMathPara>
                </a14:m>
                <a:endParaRPr lang="en-US" dirty="0"/>
              </a:p>
            </p:txBody>
          </p:sp>
        </mc:Choice>
        <mc:Fallback xmlns="">
          <p:sp>
            <p:nvSpPr>
              <p:cNvPr id="12" name="Rectangle 11">
                <a:extLst>
                  <a:ext uri="{FF2B5EF4-FFF2-40B4-BE49-F238E27FC236}">
                    <a16:creationId xmlns:a16="http://schemas.microsoft.com/office/drawing/2014/main" id="{80147FC9-B8A6-49D2-B714-BE26B646C5AA}"/>
                  </a:ext>
                </a:extLst>
              </p:cNvPr>
              <p:cNvSpPr>
                <a:spLocks noRot="1" noChangeAspect="1" noMove="1" noResize="1" noEditPoints="1" noAdjustHandles="1" noChangeArrowheads="1" noChangeShapeType="1" noTextEdit="1"/>
              </p:cNvSpPr>
              <p:nvPr/>
            </p:nvSpPr>
            <p:spPr>
              <a:xfrm>
                <a:off x="255200" y="5821297"/>
                <a:ext cx="6360459" cy="66909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16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84634" y="1863819"/>
            <a:ext cx="10750379" cy="1938992"/>
          </a:xfrm>
          <a:prstGeom prst="rect">
            <a:avLst/>
          </a:prstGeom>
          <a:noFill/>
        </p:spPr>
        <p:txBody>
          <a:bodyPr wrap="square" rtlCol="0">
            <a:spAutoFit/>
          </a:bodyPr>
          <a:lstStyle/>
          <a:p>
            <a:pPr algn="just"/>
            <a:r>
              <a:rPr lang="en-US" sz="2400" b="1" dirty="0">
                <a:solidFill>
                  <a:srgbClr val="0070C0"/>
                </a:solidFill>
                <a:latin typeface="Calibri" panose="020F0502020204030204" pitchFamily="34" charset="0"/>
              </a:rPr>
              <a:t>QUESTION 6:</a:t>
            </a:r>
          </a:p>
          <a:p>
            <a:pPr algn="just"/>
            <a:endParaRPr lang="en-US" sz="2400" b="1" dirty="0">
              <a:solidFill>
                <a:srgbClr val="0070C0"/>
              </a:solidFill>
              <a:latin typeface="Calibri" panose="020F0502020204030204" pitchFamily="34" charset="0"/>
            </a:endParaRPr>
          </a:p>
          <a:p>
            <a:r>
              <a:rPr lang="en-US" sz="2400" dirty="0">
                <a:solidFill>
                  <a:srgbClr val="000000"/>
                </a:solidFill>
                <a:latin typeface="Calibri" panose="020F0502020204030204" pitchFamily="34" charset="0"/>
              </a:rPr>
              <a:t>A 32 cm diameter conducting sphere is charged to 680 V relative to </a:t>
            </a:r>
            <a:r>
              <a:rPr lang="en-US" sz="2400" i="1" dirty="0">
                <a:solidFill>
                  <a:srgbClr val="000000"/>
                </a:solidFill>
                <a:latin typeface="Calibri" panose="020F0502020204030204" pitchFamily="34" charset="0"/>
              </a:rPr>
              <a:t>V </a:t>
            </a:r>
            <a:r>
              <a:rPr lang="en-US" sz="2400" dirty="0">
                <a:solidFill>
                  <a:srgbClr val="000000"/>
                </a:solidFill>
                <a:latin typeface="Calibri" panose="020F0502020204030204" pitchFamily="34" charset="0"/>
              </a:rPr>
              <a:t>= 0 at </a:t>
            </a:r>
            <a:r>
              <a:rPr lang="en-US" sz="2400" i="1" dirty="0">
                <a:solidFill>
                  <a:srgbClr val="000000"/>
                </a:solidFill>
                <a:latin typeface="Calibri" panose="020F0502020204030204" pitchFamily="34" charset="0"/>
              </a:rPr>
              <a:t>r </a:t>
            </a:r>
            <a:r>
              <a:rPr lang="en-US" sz="2400" dirty="0">
                <a:solidFill>
                  <a:srgbClr val="000000"/>
                </a:solidFill>
                <a:latin typeface="Calibri" panose="020F0502020204030204" pitchFamily="34" charset="0"/>
              </a:rPr>
              <a:t>=∞. </a:t>
            </a:r>
          </a:p>
          <a:p>
            <a:r>
              <a:rPr lang="en-US" sz="2400" dirty="0">
                <a:solidFill>
                  <a:srgbClr val="000000"/>
                </a:solidFill>
                <a:latin typeface="Calibri" panose="020F0502020204030204" pitchFamily="34" charset="0"/>
              </a:rPr>
              <a:t>(</a:t>
            </a:r>
            <a:r>
              <a:rPr lang="en-US" sz="2400" dirty="0" err="1">
                <a:solidFill>
                  <a:srgbClr val="000000"/>
                </a:solidFill>
                <a:latin typeface="Calibri" panose="020F0502020204030204" pitchFamily="34" charset="0"/>
              </a:rPr>
              <a:t>i</a:t>
            </a:r>
            <a:r>
              <a:rPr lang="en-US" sz="2400" dirty="0">
                <a:solidFill>
                  <a:srgbClr val="000000"/>
                </a:solidFill>
                <a:latin typeface="Calibri" panose="020F0502020204030204" pitchFamily="34" charset="0"/>
              </a:rPr>
              <a:t>) What is the surface charge density ? </a:t>
            </a:r>
          </a:p>
          <a:p>
            <a:r>
              <a:rPr lang="en-US" sz="2400" dirty="0">
                <a:solidFill>
                  <a:srgbClr val="000000"/>
                </a:solidFill>
                <a:latin typeface="Calibri" panose="020F0502020204030204" pitchFamily="34" charset="0"/>
              </a:rPr>
              <a:t>(ii) At what distance will the potential due to the sphere be only 25 V? </a:t>
            </a:r>
          </a:p>
        </p:txBody>
      </p:sp>
      <p:sp>
        <p:nvSpPr>
          <p:cNvPr id="5" name="TextBox 4"/>
          <p:cNvSpPr txBox="1"/>
          <p:nvPr/>
        </p:nvSpPr>
        <p:spPr>
          <a:xfrm>
            <a:off x="356165" y="3850549"/>
            <a:ext cx="11022229" cy="1200329"/>
          </a:xfrm>
          <a:prstGeom prst="rect">
            <a:avLst/>
          </a:prstGeom>
          <a:noFill/>
        </p:spPr>
        <p:txBody>
          <a:bodyPr wrap="square" rtlCol="0">
            <a:spAutoFit/>
          </a:bodyPr>
          <a:lstStyle/>
          <a:p>
            <a:r>
              <a:rPr lang="en-US" sz="2400" b="1" dirty="0">
                <a:solidFill>
                  <a:srgbClr val="7030A0"/>
                </a:solidFill>
              </a:rPr>
              <a:t>Answer:</a:t>
            </a:r>
          </a:p>
          <a:p>
            <a:endParaRPr lang="en-US" sz="2400" b="1" dirty="0">
              <a:solidFill>
                <a:srgbClr val="7030A0"/>
              </a:solidFill>
            </a:endParaRPr>
          </a:p>
          <a:p>
            <a:r>
              <a:rPr lang="en-US" sz="2400" dirty="0">
                <a:solidFill>
                  <a:schemeClr val="accent1"/>
                </a:solidFill>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6506DB9-417A-40C9-94D7-A774985601FC}"/>
                  </a:ext>
                </a:extLst>
              </p:cNvPr>
              <p:cNvSpPr txBox="1"/>
              <p:nvPr/>
            </p:nvSpPr>
            <p:spPr>
              <a:xfrm>
                <a:off x="581192" y="5093151"/>
                <a:ext cx="2613344" cy="567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𝑟</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𝑟</m:t>
                      </m:r>
                    </m:oMath>
                  </m:oMathPara>
                </a14:m>
                <a:endParaRPr lang="en-US" dirty="0"/>
              </a:p>
            </p:txBody>
          </p:sp>
        </mc:Choice>
        <mc:Fallback xmlns="">
          <p:sp>
            <p:nvSpPr>
              <p:cNvPr id="6" name="TextBox 5">
                <a:extLst>
                  <a:ext uri="{FF2B5EF4-FFF2-40B4-BE49-F238E27FC236}">
                    <a16:creationId xmlns:a16="http://schemas.microsoft.com/office/drawing/2014/main" id="{86506DB9-417A-40C9-94D7-A774985601FC}"/>
                  </a:ext>
                </a:extLst>
              </p:cNvPr>
              <p:cNvSpPr txBox="1">
                <a:spLocks noRot="1" noChangeAspect="1" noMove="1" noResize="1" noEditPoints="1" noAdjustHandles="1" noChangeArrowheads="1" noChangeShapeType="1" noTextEdit="1"/>
              </p:cNvSpPr>
              <p:nvPr/>
            </p:nvSpPr>
            <p:spPr>
              <a:xfrm>
                <a:off x="581192" y="5093151"/>
                <a:ext cx="2613344" cy="5674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F0F07D3-DA5E-4D6B-812D-2BB4C7D6BEF5}"/>
                  </a:ext>
                </a:extLst>
              </p:cNvPr>
              <p:cNvSpPr txBox="1"/>
              <p:nvPr/>
            </p:nvSpPr>
            <p:spPr>
              <a:xfrm>
                <a:off x="484634" y="5702888"/>
                <a:ext cx="8032199" cy="7226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r>
                            <a:rPr lang="en-US" b="0" i="1" smtClean="0">
                              <a:latin typeface="Cambria Math" panose="02040503050406030204" pitchFamily="18" charset="0"/>
                              <a:ea typeface="Cambria Math" panose="02040503050406030204" pitchFamily="18" charset="0"/>
                            </a:rPr>
                            <m:t>𝐴</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𝑟</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𝑉</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num>
                        <m:den>
                          <m:r>
                            <a:rPr lang="en-US" b="0" i="1" smtClean="0">
                              <a:latin typeface="Cambria Math" panose="02040503050406030204" pitchFamily="18" charset="0"/>
                              <a:ea typeface="Cambria Math" panose="02040503050406030204" pitchFamily="18" charset="0"/>
                            </a:rPr>
                            <m:t>𝑟</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680</m:t>
                              </m:r>
                              <m:r>
                                <a:rPr lang="en-US" b="0" i="1" smtClean="0">
                                  <a:latin typeface="Cambria Math" panose="02040503050406030204" pitchFamily="18" charset="0"/>
                                  <a:ea typeface="Cambria Math" panose="02040503050406030204" pitchFamily="18" charset="0"/>
                                </a:rPr>
                                <m:t>𝑉</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8.85×</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−12</m:t>
                                  </m:r>
                                </m:sup>
                              </m:sSup>
                              <m:f>
                                <m:fPr>
                                  <m:type m:val="skw"/>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𝐶</m:t>
                                      </m:r>
                                    </m:e>
                                    <m:sup>
                                      <m:r>
                                        <a:rPr lang="en-US" i="1">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𝑁</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i="1">
                                          <a:latin typeface="Cambria Math" panose="02040503050406030204" pitchFamily="18" charset="0"/>
                                          <a:ea typeface="Cambria Math" panose="02040503050406030204" pitchFamily="18" charset="0"/>
                                        </a:rPr>
                                        <m:t>2</m:t>
                                      </m:r>
                                    </m:sup>
                                  </m:sSup>
                                </m:den>
                              </m:f>
                            </m:e>
                          </m:d>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0.16 </m:t>
                              </m:r>
                              <m:r>
                                <a:rPr lang="en-US" b="0" i="1" smtClean="0">
                                  <a:latin typeface="Cambria Math" panose="02040503050406030204" pitchFamily="18" charset="0"/>
                                  <a:ea typeface="Cambria Math" panose="02040503050406030204" pitchFamily="18" charset="0"/>
                                </a:rPr>
                                <m:t>𝑚</m:t>
                              </m:r>
                            </m:e>
                          </m:d>
                        </m:den>
                      </m:f>
                      <m:r>
                        <a:rPr lang="en-US" b="0" i="1" smtClean="0">
                          <a:latin typeface="Cambria Math" panose="02040503050406030204" pitchFamily="18" charset="0"/>
                          <a:ea typeface="Cambria Math" panose="02040503050406030204" pitchFamily="18" charset="0"/>
                        </a:rPr>
                        <m:t>=3.761×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−8</m:t>
                          </m:r>
                        </m:sup>
                      </m:sSup>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xmlns="">
          <p:sp>
            <p:nvSpPr>
              <p:cNvPr id="10" name="TextBox 9">
                <a:extLst>
                  <a:ext uri="{FF2B5EF4-FFF2-40B4-BE49-F238E27FC236}">
                    <a16:creationId xmlns:a16="http://schemas.microsoft.com/office/drawing/2014/main" id="{CF0F07D3-DA5E-4D6B-812D-2BB4C7D6BEF5}"/>
                  </a:ext>
                </a:extLst>
              </p:cNvPr>
              <p:cNvSpPr txBox="1">
                <a:spLocks noRot="1" noChangeAspect="1" noMove="1" noResize="1" noEditPoints="1" noAdjustHandles="1" noChangeArrowheads="1" noChangeShapeType="1" noTextEdit="1"/>
              </p:cNvSpPr>
              <p:nvPr/>
            </p:nvSpPr>
            <p:spPr>
              <a:xfrm>
                <a:off x="484634" y="5702888"/>
                <a:ext cx="8032199" cy="722698"/>
              </a:xfrm>
              <a:prstGeom prst="rect">
                <a:avLst/>
              </a:prstGeom>
              <a:blipFill>
                <a:blip r:embed="rId4"/>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4AA9CEB2-A413-4D1C-AE5B-1F4394BE9913}"/>
              </a:ext>
            </a:extLst>
          </p:cNvPr>
          <p:cNvSpPr/>
          <p:nvPr/>
        </p:nvSpPr>
        <p:spPr>
          <a:xfrm>
            <a:off x="356165" y="4450713"/>
            <a:ext cx="6643229"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The potential at the surface of a charged sphere is</a:t>
            </a:r>
          </a:p>
        </p:txBody>
      </p:sp>
    </p:spTree>
    <p:extLst>
      <p:ext uri="{BB962C8B-B14F-4D97-AF65-F5344CB8AC3E}">
        <p14:creationId xmlns:p14="http://schemas.microsoft.com/office/powerpoint/2010/main" val="403015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pic>
        <p:nvPicPr>
          <p:cNvPr id="4"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B00CC54-CF9F-40E7-AA33-28883CE5F69E}"/>
              </a:ext>
            </a:extLst>
          </p:cNvPr>
          <p:cNvSpPr/>
          <p:nvPr/>
        </p:nvSpPr>
        <p:spPr>
          <a:xfrm>
            <a:off x="1049728" y="2736502"/>
            <a:ext cx="8426782" cy="1384995"/>
          </a:xfrm>
          <a:prstGeom prst="rect">
            <a:avLst/>
          </a:prstGeom>
        </p:spPr>
        <p:txBody>
          <a:bodyPr wrap="square">
            <a:spAutoFit/>
          </a:bodyPr>
          <a:lstStyle/>
          <a:p>
            <a:pPr lvl="0" defTabSz="457200">
              <a:spcBef>
                <a:spcPct val="20000"/>
              </a:spcBef>
              <a:spcAft>
                <a:spcPts val="600"/>
              </a:spcAft>
              <a:buClr>
                <a:srgbClr val="4590B8"/>
              </a:buClr>
              <a:buSzPct val="92000"/>
            </a:pPr>
            <a:r>
              <a:rPr lang="en-US" sz="2800" dirty="0">
                <a:solidFill>
                  <a:prstClr val="black"/>
                </a:solidFill>
                <a:latin typeface="Calibri" panose="020F0502020204030204" pitchFamily="34" charset="0"/>
              </a:rPr>
              <a:t>Students are expected to understand the basic physics concepts and apply it to solve the following revision questions.</a:t>
            </a:r>
          </a:p>
        </p:txBody>
      </p:sp>
    </p:spTree>
    <p:extLst>
      <p:ext uri="{BB962C8B-B14F-4D97-AF65-F5344CB8AC3E}">
        <p14:creationId xmlns:p14="http://schemas.microsoft.com/office/powerpoint/2010/main" val="133897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84634" y="1863819"/>
            <a:ext cx="10750379" cy="1938992"/>
          </a:xfrm>
          <a:prstGeom prst="rect">
            <a:avLst/>
          </a:prstGeom>
          <a:noFill/>
        </p:spPr>
        <p:txBody>
          <a:bodyPr wrap="square" rtlCol="0">
            <a:spAutoFit/>
          </a:bodyPr>
          <a:lstStyle/>
          <a:p>
            <a:pPr algn="just"/>
            <a:r>
              <a:rPr lang="en-US" sz="2400" b="1" dirty="0">
                <a:solidFill>
                  <a:srgbClr val="0070C0"/>
                </a:solidFill>
                <a:latin typeface="Calibri" panose="020F0502020204030204" pitchFamily="34" charset="0"/>
              </a:rPr>
              <a:t>QUESTION 6:</a:t>
            </a:r>
          </a:p>
          <a:p>
            <a:pPr algn="just"/>
            <a:endParaRPr lang="en-US" sz="2400" b="1" dirty="0">
              <a:solidFill>
                <a:srgbClr val="0070C0"/>
              </a:solidFill>
              <a:latin typeface="Calibri" panose="020F0502020204030204" pitchFamily="34" charset="0"/>
            </a:endParaRPr>
          </a:p>
          <a:p>
            <a:r>
              <a:rPr lang="en-US" sz="2400" dirty="0">
                <a:solidFill>
                  <a:srgbClr val="000000"/>
                </a:solidFill>
                <a:latin typeface="Calibri" panose="020F0502020204030204" pitchFamily="34" charset="0"/>
              </a:rPr>
              <a:t>A 32 cm diameter conducting sphere is charged to 680 V relative to </a:t>
            </a:r>
            <a:r>
              <a:rPr lang="en-US" sz="2400" i="1" dirty="0">
                <a:solidFill>
                  <a:srgbClr val="000000"/>
                </a:solidFill>
                <a:latin typeface="Calibri" panose="020F0502020204030204" pitchFamily="34" charset="0"/>
              </a:rPr>
              <a:t>V </a:t>
            </a:r>
            <a:r>
              <a:rPr lang="en-US" sz="2400" dirty="0">
                <a:solidFill>
                  <a:srgbClr val="000000"/>
                </a:solidFill>
                <a:latin typeface="Calibri" panose="020F0502020204030204" pitchFamily="34" charset="0"/>
              </a:rPr>
              <a:t>= 0 at </a:t>
            </a:r>
            <a:r>
              <a:rPr lang="en-US" sz="2400" i="1" dirty="0">
                <a:solidFill>
                  <a:srgbClr val="000000"/>
                </a:solidFill>
                <a:latin typeface="Calibri" panose="020F0502020204030204" pitchFamily="34" charset="0"/>
              </a:rPr>
              <a:t>r </a:t>
            </a:r>
            <a:r>
              <a:rPr lang="en-US" sz="2400" dirty="0">
                <a:solidFill>
                  <a:srgbClr val="000000"/>
                </a:solidFill>
                <a:latin typeface="Calibri" panose="020F0502020204030204" pitchFamily="34" charset="0"/>
              </a:rPr>
              <a:t>=∞. </a:t>
            </a:r>
          </a:p>
          <a:p>
            <a:r>
              <a:rPr lang="en-US" sz="2400" dirty="0">
                <a:solidFill>
                  <a:srgbClr val="000000"/>
                </a:solidFill>
                <a:latin typeface="Calibri" panose="020F0502020204030204" pitchFamily="34" charset="0"/>
              </a:rPr>
              <a:t>(</a:t>
            </a:r>
            <a:r>
              <a:rPr lang="en-US" sz="2400" dirty="0" err="1">
                <a:solidFill>
                  <a:srgbClr val="000000"/>
                </a:solidFill>
                <a:latin typeface="Calibri" panose="020F0502020204030204" pitchFamily="34" charset="0"/>
              </a:rPr>
              <a:t>i</a:t>
            </a:r>
            <a:r>
              <a:rPr lang="en-US" sz="2400" dirty="0">
                <a:solidFill>
                  <a:srgbClr val="000000"/>
                </a:solidFill>
                <a:latin typeface="Calibri" panose="020F0502020204030204" pitchFamily="34" charset="0"/>
              </a:rPr>
              <a:t>) What is the surface charge density ? </a:t>
            </a:r>
          </a:p>
          <a:p>
            <a:r>
              <a:rPr lang="en-US" sz="2400" dirty="0">
                <a:solidFill>
                  <a:srgbClr val="000000"/>
                </a:solidFill>
                <a:latin typeface="Calibri" panose="020F0502020204030204" pitchFamily="34" charset="0"/>
              </a:rPr>
              <a:t>(ii) At what distance will the potential due to the sphere be only 25 V? </a:t>
            </a:r>
          </a:p>
        </p:txBody>
      </p:sp>
      <p:sp>
        <p:nvSpPr>
          <p:cNvPr id="5" name="TextBox 4"/>
          <p:cNvSpPr txBox="1"/>
          <p:nvPr/>
        </p:nvSpPr>
        <p:spPr>
          <a:xfrm>
            <a:off x="356165" y="3850549"/>
            <a:ext cx="11022229" cy="1200329"/>
          </a:xfrm>
          <a:prstGeom prst="rect">
            <a:avLst/>
          </a:prstGeom>
          <a:noFill/>
        </p:spPr>
        <p:txBody>
          <a:bodyPr wrap="square" rtlCol="0">
            <a:spAutoFit/>
          </a:bodyPr>
          <a:lstStyle/>
          <a:p>
            <a:r>
              <a:rPr lang="en-US" sz="2400" b="1" dirty="0">
                <a:solidFill>
                  <a:srgbClr val="7030A0"/>
                </a:solidFill>
              </a:rPr>
              <a:t>Answer:</a:t>
            </a:r>
          </a:p>
          <a:p>
            <a:endParaRPr lang="en-US" sz="2400" b="1" dirty="0">
              <a:solidFill>
                <a:srgbClr val="7030A0"/>
              </a:solidFill>
            </a:endParaRPr>
          </a:p>
          <a:p>
            <a:r>
              <a:rPr lang="en-US" sz="2400" dirty="0">
                <a:solidFill>
                  <a:schemeClr val="accent1"/>
                </a:solidFill>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6506DB9-417A-40C9-94D7-A774985601FC}"/>
                  </a:ext>
                </a:extLst>
              </p:cNvPr>
              <p:cNvSpPr txBox="1"/>
              <p:nvPr/>
            </p:nvSpPr>
            <p:spPr>
              <a:xfrm>
                <a:off x="484634" y="5135425"/>
                <a:ext cx="1243738" cy="567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0</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𝑎</m:t>
                              </m:r>
                            </m:sub>
                          </m:sSub>
                        </m:den>
                      </m:f>
                    </m:oMath>
                  </m:oMathPara>
                </a14:m>
                <a:endParaRPr lang="en-US" dirty="0"/>
              </a:p>
            </p:txBody>
          </p:sp>
        </mc:Choice>
        <mc:Fallback xmlns="">
          <p:sp>
            <p:nvSpPr>
              <p:cNvPr id="6" name="TextBox 5">
                <a:extLst>
                  <a:ext uri="{FF2B5EF4-FFF2-40B4-BE49-F238E27FC236}">
                    <a16:creationId xmlns:a16="http://schemas.microsoft.com/office/drawing/2014/main" id="{86506DB9-417A-40C9-94D7-A774985601FC}"/>
                  </a:ext>
                </a:extLst>
              </p:cNvPr>
              <p:cNvSpPr txBox="1">
                <a:spLocks noRot="1" noChangeAspect="1" noMove="1" noResize="1" noEditPoints="1" noAdjustHandles="1" noChangeArrowheads="1" noChangeShapeType="1" noTextEdit="1"/>
              </p:cNvSpPr>
              <p:nvPr/>
            </p:nvSpPr>
            <p:spPr>
              <a:xfrm>
                <a:off x="484634" y="5135425"/>
                <a:ext cx="1243738" cy="567463"/>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4AA9CEB2-A413-4D1C-AE5B-1F4394BE9913}"/>
              </a:ext>
            </a:extLst>
          </p:cNvPr>
          <p:cNvSpPr/>
          <p:nvPr/>
        </p:nvSpPr>
        <p:spPr>
          <a:xfrm>
            <a:off x="356165" y="4450713"/>
            <a:ext cx="7836632"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(ii) The potential away from the surface of a charged sphere is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5B41178-8CA0-4505-AEE0-BA51D5434E96}"/>
                  </a:ext>
                </a:extLst>
              </p:cNvPr>
              <p:cNvSpPr txBox="1"/>
              <p:nvPr/>
            </p:nvSpPr>
            <p:spPr>
              <a:xfrm>
                <a:off x="2116950" y="5280656"/>
                <a:ext cx="17222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𝑏𝑢𝑡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𝑟</m:t>
                      </m:r>
                    </m:oMath>
                  </m:oMathPara>
                </a14:m>
                <a:endParaRPr lang="en-US" dirty="0"/>
              </a:p>
            </p:txBody>
          </p:sp>
        </mc:Choice>
        <mc:Fallback xmlns="">
          <p:sp>
            <p:nvSpPr>
              <p:cNvPr id="9" name="TextBox 8">
                <a:extLst>
                  <a:ext uri="{FF2B5EF4-FFF2-40B4-BE49-F238E27FC236}">
                    <a16:creationId xmlns:a16="http://schemas.microsoft.com/office/drawing/2014/main" id="{85B41178-8CA0-4505-AEE0-BA51D5434E96}"/>
                  </a:ext>
                </a:extLst>
              </p:cNvPr>
              <p:cNvSpPr txBox="1">
                <a:spLocks noRot="1" noChangeAspect="1" noMove="1" noResize="1" noEditPoints="1" noAdjustHandles="1" noChangeArrowheads="1" noChangeShapeType="1" noTextEdit="1"/>
              </p:cNvSpPr>
              <p:nvPr/>
            </p:nvSpPr>
            <p:spPr>
              <a:xfrm>
                <a:off x="2116950" y="5280656"/>
                <a:ext cx="1722266" cy="276999"/>
              </a:xfrm>
              <a:prstGeom prst="rect">
                <a:avLst/>
              </a:prstGeom>
              <a:blipFill>
                <a:blip r:embed="rId4"/>
                <a:stretch>
                  <a:fillRect r="-1060"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B844DB9-DC13-42AF-940C-5116FEE89A7A}"/>
                  </a:ext>
                </a:extLst>
              </p:cNvPr>
              <p:cNvSpPr txBox="1"/>
              <p:nvPr/>
            </p:nvSpPr>
            <p:spPr>
              <a:xfrm>
                <a:off x="1438079" y="5872112"/>
                <a:ext cx="5505994" cy="584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𝑟</m:t>
                          </m:r>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0</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𝑎</m:t>
                              </m:r>
                            </m:sub>
                          </m:sSub>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𝑎</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𝑉𝑟</m:t>
                          </m:r>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𝑎</m:t>
                              </m:r>
                            </m:sub>
                          </m:sSub>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0.16 </m:t>
                              </m:r>
                              <m:r>
                                <a:rPr lang="en-US" b="0" i="1" smtClean="0">
                                  <a:latin typeface="Cambria Math" panose="02040503050406030204" pitchFamily="18" charset="0"/>
                                  <a:ea typeface="Cambria Math" panose="02040503050406030204" pitchFamily="18" charset="0"/>
                                </a:rPr>
                                <m:t>𝑚</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680 </m:t>
                              </m:r>
                              <m:r>
                                <a:rPr lang="en-US" b="0" i="1" smtClean="0">
                                  <a:latin typeface="Cambria Math" panose="02040503050406030204" pitchFamily="18" charset="0"/>
                                  <a:ea typeface="Cambria Math" panose="02040503050406030204" pitchFamily="18" charset="0"/>
                                </a:rPr>
                                <m:t>𝑉</m:t>
                              </m:r>
                            </m:e>
                          </m:d>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25 </m:t>
                              </m:r>
                              <m:r>
                                <a:rPr lang="en-US" b="0" i="1" smtClean="0">
                                  <a:latin typeface="Cambria Math" panose="02040503050406030204" pitchFamily="18" charset="0"/>
                                  <a:ea typeface="Cambria Math" panose="02040503050406030204" pitchFamily="18" charset="0"/>
                                </a:rPr>
                                <m:t>𝑉</m:t>
                              </m:r>
                            </m:e>
                          </m:d>
                        </m:den>
                      </m:f>
                      <m:r>
                        <a:rPr lang="en-US" b="0" i="1" smtClean="0">
                          <a:latin typeface="Cambria Math" panose="02040503050406030204" pitchFamily="18" charset="0"/>
                          <a:ea typeface="Cambria Math" panose="02040503050406030204" pitchFamily="18" charset="0"/>
                        </a:rPr>
                        <m:t>=4.342 </m:t>
                      </m:r>
                      <m:r>
                        <a:rPr lang="en-US" b="0" i="1" smtClean="0">
                          <a:latin typeface="Cambria Math" panose="02040503050406030204" pitchFamily="18" charset="0"/>
                          <a:ea typeface="Cambria Math" panose="02040503050406030204" pitchFamily="18" charset="0"/>
                        </a:rPr>
                        <m:t>𝑚</m:t>
                      </m:r>
                    </m:oMath>
                  </m:oMathPara>
                </a14:m>
                <a:endParaRPr lang="en-US" dirty="0"/>
              </a:p>
            </p:txBody>
          </p:sp>
        </mc:Choice>
        <mc:Fallback xmlns="">
          <p:sp>
            <p:nvSpPr>
              <p:cNvPr id="12" name="TextBox 11">
                <a:extLst>
                  <a:ext uri="{FF2B5EF4-FFF2-40B4-BE49-F238E27FC236}">
                    <a16:creationId xmlns:a16="http://schemas.microsoft.com/office/drawing/2014/main" id="{DB844DB9-DC13-42AF-940C-5116FEE89A7A}"/>
                  </a:ext>
                </a:extLst>
              </p:cNvPr>
              <p:cNvSpPr txBox="1">
                <a:spLocks noRot="1" noChangeAspect="1" noMove="1" noResize="1" noEditPoints="1" noAdjustHandles="1" noChangeArrowheads="1" noChangeShapeType="1" noTextEdit="1"/>
              </p:cNvSpPr>
              <p:nvPr/>
            </p:nvSpPr>
            <p:spPr>
              <a:xfrm>
                <a:off x="1438079" y="5872112"/>
                <a:ext cx="5505994" cy="58458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376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9"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22494" y="1830825"/>
            <a:ext cx="10750379" cy="2308324"/>
          </a:xfrm>
          <a:prstGeom prst="rect">
            <a:avLst/>
          </a:prstGeom>
          <a:noFill/>
        </p:spPr>
        <p:txBody>
          <a:bodyPr wrap="square" rtlCol="0">
            <a:spAutoFit/>
          </a:bodyPr>
          <a:lstStyle/>
          <a:p>
            <a:pPr algn="just"/>
            <a:r>
              <a:rPr lang="en-US" sz="2400" b="1" dirty="0">
                <a:solidFill>
                  <a:srgbClr val="0070C0"/>
                </a:solidFill>
                <a:latin typeface="Calibri" panose="020F0502020204030204" pitchFamily="34" charset="0"/>
              </a:rPr>
              <a:t>QUESTION 7:</a:t>
            </a:r>
          </a:p>
          <a:p>
            <a:r>
              <a:rPr lang="en-US" sz="2400" dirty="0">
                <a:solidFill>
                  <a:srgbClr val="000000"/>
                </a:solidFill>
                <a:latin typeface="Calibri" panose="020F0502020204030204" pitchFamily="34" charset="0"/>
              </a:rPr>
              <a:t>How much energy must a 28 V battery expend to charge a 0.45 </a:t>
            </a:r>
            <a:r>
              <a:rPr lang="en-US" sz="2400" dirty="0" err="1">
                <a:solidFill>
                  <a:srgbClr val="000000"/>
                </a:solidFill>
                <a:latin typeface="Calibri" panose="020F0502020204030204" pitchFamily="34" charset="0"/>
              </a:rPr>
              <a:t>μF</a:t>
            </a:r>
            <a:r>
              <a:rPr lang="en-US" sz="2400" dirty="0">
                <a:solidFill>
                  <a:srgbClr val="000000"/>
                </a:solidFill>
                <a:latin typeface="Calibri" panose="020F0502020204030204" pitchFamily="34" charset="0"/>
              </a:rPr>
              <a:t> and a 0.20 </a:t>
            </a:r>
            <a:r>
              <a:rPr lang="en-US" sz="2400" dirty="0" err="1">
                <a:solidFill>
                  <a:srgbClr val="000000"/>
                </a:solidFill>
                <a:latin typeface="Calibri" panose="020F0502020204030204" pitchFamily="34" charset="0"/>
              </a:rPr>
              <a:t>μF</a:t>
            </a:r>
            <a:r>
              <a:rPr lang="en-US" sz="2400" dirty="0">
                <a:solidFill>
                  <a:srgbClr val="000000"/>
                </a:solidFill>
                <a:latin typeface="Calibri" panose="020F0502020204030204" pitchFamily="34" charset="0"/>
              </a:rPr>
              <a:t> capacitor fully when they are placed </a:t>
            </a:r>
          </a:p>
          <a:p>
            <a:r>
              <a:rPr lang="en-US" sz="2400" dirty="0">
                <a:solidFill>
                  <a:srgbClr val="000000"/>
                </a:solidFill>
                <a:latin typeface="Calibri" panose="020F0502020204030204" pitchFamily="34" charset="0"/>
              </a:rPr>
              <a:t>(</a:t>
            </a:r>
            <a:r>
              <a:rPr lang="en-US" sz="2400" dirty="0" err="1">
                <a:solidFill>
                  <a:srgbClr val="000000"/>
                </a:solidFill>
                <a:latin typeface="Calibri" panose="020F0502020204030204" pitchFamily="34" charset="0"/>
              </a:rPr>
              <a:t>i</a:t>
            </a:r>
            <a:r>
              <a:rPr lang="en-US" sz="2400" dirty="0">
                <a:solidFill>
                  <a:srgbClr val="000000"/>
                </a:solidFill>
                <a:latin typeface="Calibri" panose="020F0502020204030204" pitchFamily="34" charset="0"/>
              </a:rPr>
              <a:t>) in parallel; and </a:t>
            </a:r>
          </a:p>
          <a:p>
            <a:r>
              <a:rPr lang="en-US" sz="2400" dirty="0">
                <a:solidFill>
                  <a:srgbClr val="000000"/>
                </a:solidFill>
                <a:latin typeface="Calibri" panose="020F0502020204030204" pitchFamily="34" charset="0"/>
              </a:rPr>
              <a:t>(ii) in series? </a:t>
            </a:r>
          </a:p>
          <a:p>
            <a:r>
              <a:rPr lang="en-US" sz="2400" dirty="0">
                <a:solidFill>
                  <a:srgbClr val="000000"/>
                </a:solidFill>
                <a:latin typeface="Calibri" panose="020F0502020204030204" pitchFamily="34" charset="0"/>
              </a:rPr>
              <a:t>(iii) How much charge flows from the battery in each case? </a:t>
            </a:r>
          </a:p>
        </p:txBody>
      </p:sp>
      <p:sp>
        <p:nvSpPr>
          <p:cNvPr id="5" name="TextBox 4"/>
          <p:cNvSpPr txBox="1"/>
          <p:nvPr/>
        </p:nvSpPr>
        <p:spPr>
          <a:xfrm>
            <a:off x="581192" y="4202080"/>
            <a:ext cx="11022229" cy="461665"/>
          </a:xfrm>
          <a:prstGeom prst="rect">
            <a:avLst/>
          </a:prstGeom>
          <a:noFill/>
        </p:spPr>
        <p:txBody>
          <a:bodyPr wrap="square" rtlCol="0">
            <a:spAutoFit/>
          </a:bodyPr>
          <a:lstStyle/>
          <a:p>
            <a:pPr algn="just"/>
            <a:r>
              <a:rPr lang="en-US" sz="2400" b="1" dirty="0">
                <a:solidFill>
                  <a:srgbClr val="7030A0"/>
                </a:solidFill>
              </a:rPr>
              <a:t>Answer: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BFB2A6-48D9-4B96-8D1B-F0A4277F675D}"/>
                  </a:ext>
                </a:extLst>
              </p:cNvPr>
              <p:cNvSpPr txBox="1"/>
              <p:nvPr/>
            </p:nvSpPr>
            <p:spPr>
              <a:xfrm>
                <a:off x="656762" y="5273079"/>
                <a:ext cx="7881645"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𝑝𝑎𝑟𝑎𝑙𝑙𝑒𝑙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𝑒𝑞</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e>
                      </m:d>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0.65</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−6</m:t>
                              </m:r>
                            </m:sup>
                          </m:sSup>
                          <m:r>
                            <a:rPr lang="en-US" i="1">
                              <a:latin typeface="Cambria Math" panose="02040503050406030204" pitchFamily="18" charset="0"/>
                              <a:ea typeface="Cambria Math" panose="02040503050406030204" pitchFamily="18" charset="0"/>
                            </a:rPr>
                            <m:t>𝐹</m:t>
                          </m:r>
                        </m:e>
                      </m:d>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28</m:t>
                              </m:r>
                            </m:e>
                          </m:d>
                        </m:e>
                        <m:sup>
                          <m:r>
                            <a:rPr lang="en-US" i="1">
                              <a:latin typeface="Cambria Math" panose="02040503050406030204" pitchFamily="18" charset="0"/>
                            </a:rPr>
                            <m:t>2</m:t>
                          </m:r>
                        </m:sup>
                      </m:sSup>
                      <m:r>
                        <a:rPr lang="en-US" b="0" i="1" smtClean="0">
                          <a:latin typeface="Cambria Math" panose="02040503050406030204" pitchFamily="18" charset="0"/>
                        </a:rPr>
                        <m:t>=2.548</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𝐽</m:t>
                      </m:r>
                    </m:oMath>
                  </m:oMathPara>
                </a14:m>
                <a:endParaRPr lang="en-US" dirty="0"/>
              </a:p>
            </p:txBody>
          </p:sp>
        </mc:Choice>
        <mc:Fallback xmlns="">
          <p:sp>
            <p:nvSpPr>
              <p:cNvPr id="6" name="TextBox 5">
                <a:extLst>
                  <a:ext uri="{FF2B5EF4-FFF2-40B4-BE49-F238E27FC236}">
                    <a16:creationId xmlns:a16="http://schemas.microsoft.com/office/drawing/2014/main" id="{96BFB2A6-48D9-4B96-8D1B-F0A4277F675D}"/>
                  </a:ext>
                </a:extLst>
              </p:cNvPr>
              <p:cNvSpPr txBox="1">
                <a:spLocks noRot="1" noChangeAspect="1" noMove="1" noResize="1" noEditPoints="1" noAdjustHandles="1" noChangeArrowheads="1" noChangeShapeType="1" noTextEdit="1"/>
              </p:cNvSpPr>
              <p:nvPr/>
            </p:nvSpPr>
            <p:spPr>
              <a:xfrm>
                <a:off x="656762" y="5273079"/>
                <a:ext cx="7881645" cy="518604"/>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B7E190CD-1ECF-4814-BD9B-E68789ED92AA}"/>
              </a:ext>
            </a:extLst>
          </p:cNvPr>
          <p:cNvSpPr/>
          <p:nvPr/>
        </p:nvSpPr>
        <p:spPr>
          <a:xfrm>
            <a:off x="594798" y="4663745"/>
            <a:ext cx="3781805" cy="461665"/>
          </a:xfrm>
          <a:prstGeom prst="rect">
            <a:avLst/>
          </a:prstGeom>
        </p:spPr>
        <p:txBody>
          <a:bodyPr wrap="none">
            <a:spAutoFit/>
          </a:bodyPr>
          <a:lstStyle/>
          <a:p>
            <a:r>
              <a:rPr lang="en-US" sz="2400" dirty="0">
                <a:solidFill>
                  <a:srgbClr val="000000"/>
                </a:solidFill>
                <a:latin typeface="Calibri" panose="020F0502020204030204" pitchFamily="34" charset="0"/>
              </a:rPr>
              <a:t>(</a:t>
            </a:r>
            <a:r>
              <a:rPr lang="en-US" sz="2400" dirty="0" err="1">
                <a:solidFill>
                  <a:srgbClr val="000000"/>
                </a:solidFill>
                <a:latin typeface="Calibri" panose="020F0502020204030204" pitchFamily="34" charset="0"/>
              </a:rPr>
              <a:t>i</a:t>
            </a:r>
            <a:r>
              <a:rPr lang="en-US" sz="2400" dirty="0">
                <a:solidFill>
                  <a:srgbClr val="000000"/>
                </a:solidFill>
                <a:latin typeface="Calibri" panose="020F0502020204030204" pitchFamily="34" charset="0"/>
              </a:rPr>
              <a:t>) </a:t>
            </a:r>
            <a:r>
              <a:rPr lang="en-US" sz="2400" dirty="0">
                <a:latin typeface="Times New Roman" panose="02020603050405020304" pitchFamily="18" charset="0"/>
                <a:cs typeface="Times New Roman" panose="02020603050405020304" pitchFamily="18" charset="0"/>
              </a:rPr>
              <a:t>Using the equations below</a:t>
            </a:r>
          </a:p>
        </p:txBody>
      </p:sp>
    </p:spTree>
    <p:extLst>
      <p:ext uri="{BB962C8B-B14F-4D97-AF65-F5344CB8AC3E}">
        <p14:creationId xmlns:p14="http://schemas.microsoft.com/office/powerpoint/2010/main" val="135455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22494" y="1830825"/>
            <a:ext cx="10750379" cy="2308324"/>
          </a:xfrm>
          <a:prstGeom prst="rect">
            <a:avLst/>
          </a:prstGeom>
          <a:noFill/>
        </p:spPr>
        <p:txBody>
          <a:bodyPr wrap="square" rtlCol="0">
            <a:spAutoFit/>
          </a:bodyPr>
          <a:lstStyle/>
          <a:p>
            <a:pPr algn="just"/>
            <a:r>
              <a:rPr lang="en-US" sz="2400" b="1">
                <a:solidFill>
                  <a:srgbClr val="0070C0"/>
                </a:solidFill>
                <a:latin typeface="Calibri" panose="020F0502020204030204" pitchFamily="34" charset="0"/>
              </a:rPr>
              <a:t>QUESTION 7:</a:t>
            </a:r>
            <a:endParaRPr lang="en-US" sz="2400" b="1" dirty="0">
              <a:solidFill>
                <a:srgbClr val="0070C0"/>
              </a:solidFill>
              <a:latin typeface="Calibri" panose="020F0502020204030204" pitchFamily="34" charset="0"/>
            </a:endParaRPr>
          </a:p>
          <a:p>
            <a:r>
              <a:rPr lang="en-US" sz="2400" dirty="0">
                <a:solidFill>
                  <a:srgbClr val="000000"/>
                </a:solidFill>
                <a:latin typeface="Calibri" panose="020F0502020204030204" pitchFamily="34" charset="0"/>
              </a:rPr>
              <a:t>How much energy must a 28 V battery expend to charge a 0.45 </a:t>
            </a:r>
            <a:r>
              <a:rPr lang="en-US" sz="2400" dirty="0" err="1">
                <a:solidFill>
                  <a:srgbClr val="000000"/>
                </a:solidFill>
                <a:latin typeface="Calibri" panose="020F0502020204030204" pitchFamily="34" charset="0"/>
              </a:rPr>
              <a:t>μF</a:t>
            </a:r>
            <a:r>
              <a:rPr lang="en-US" sz="2400" dirty="0">
                <a:solidFill>
                  <a:srgbClr val="000000"/>
                </a:solidFill>
                <a:latin typeface="Calibri" panose="020F0502020204030204" pitchFamily="34" charset="0"/>
              </a:rPr>
              <a:t> and a 0.20 </a:t>
            </a:r>
            <a:r>
              <a:rPr lang="en-US" sz="2400" dirty="0" err="1">
                <a:solidFill>
                  <a:srgbClr val="000000"/>
                </a:solidFill>
                <a:latin typeface="Calibri" panose="020F0502020204030204" pitchFamily="34" charset="0"/>
              </a:rPr>
              <a:t>μF</a:t>
            </a:r>
            <a:r>
              <a:rPr lang="en-US" sz="2400" dirty="0">
                <a:solidFill>
                  <a:srgbClr val="000000"/>
                </a:solidFill>
                <a:latin typeface="Calibri" panose="020F0502020204030204" pitchFamily="34" charset="0"/>
              </a:rPr>
              <a:t> capacitor fully when they are placed </a:t>
            </a:r>
          </a:p>
          <a:p>
            <a:r>
              <a:rPr lang="en-US" sz="2400" dirty="0">
                <a:solidFill>
                  <a:srgbClr val="000000"/>
                </a:solidFill>
                <a:latin typeface="Calibri" panose="020F0502020204030204" pitchFamily="34" charset="0"/>
              </a:rPr>
              <a:t>(</a:t>
            </a:r>
            <a:r>
              <a:rPr lang="en-US" sz="2400" dirty="0" err="1">
                <a:solidFill>
                  <a:srgbClr val="000000"/>
                </a:solidFill>
                <a:latin typeface="Calibri" panose="020F0502020204030204" pitchFamily="34" charset="0"/>
              </a:rPr>
              <a:t>i</a:t>
            </a:r>
            <a:r>
              <a:rPr lang="en-US" sz="2400" dirty="0">
                <a:solidFill>
                  <a:srgbClr val="000000"/>
                </a:solidFill>
                <a:latin typeface="Calibri" panose="020F0502020204030204" pitchFamily="34" charset="0"/>
              </a:rPr>
              <a:t>) in parallel; and </a:t>
            </a:r>
          </a:p>
          <a:p>
            <a:r>
              <a:rPr lang="en-US" sz="2400" dirty="0">
                <a:solidFill>
                  <a:srgbClr val="000000"/>
                </a:solidFill>
                <a:latin typeface="Calibri" panose="020F0502020204030204" pitchFamily="34" charset="0"/>
              </a:rPr>
              <a:t>(ii) in series? </a:t>
            </a:r>
          </a:p>
          <a:p>
            <a:r>
              <a:rPr lang="en-US" sz="2400" dirty="0">
                <a:solidFill>
                  <a:srgbClr val="000000"/>
                </a:solidFill>
                <a:latin typeface="Calibri" panose="020F0502020204030204" pitchFamily="34" charset="0"/>
              </a:rPr>
              <a:t>(iii) How much charge flows from the battery in each case? </a:t>
            </a:r>
          </a:p>
        </p:txBody>
      </p:sp>
      <p:sp>
        <p:nvSpPr>
          <p:cNvPr id="5" name="TextBox 4"/>
          <p:cNvSpPr txBox="1"/>
          <p:nvPr/>
        </p:nvSpPr>
        <p:spPr>
          <a:xfrm>
            <a:off x="581192" y="4202080"/>
            <a:ext cx="11022229" cy="461665"/>
          </a:xfrm>
          <a:prstGeom prst="rect">
            <a:avLst/>
          </a:prstGeom>
          <a:noFill/>
        </p:spPr>
        <p:txBody>
          <a:bodyPr wrap="square" rtlCol="0">
            <a:spAutoFit/>
          </a:bodyPr>
          <a:lstStyle/>
          <a:p>
            <a:pPr algn="just"/>
            <a:r>
              <a:rPr lang="en-US" sz="2400" b="1" dirty="0">
                <a:solidFill>
                  <a:srgbClr val="7030A0"/>
                </a:solidFill>
              </a:rPr>
              <a:t>Answer: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BFB2A6-48D9-4B96-8D1B-F0A4277F675D}"/>
                  </a:ext>
                </a:extLst>
              </p:cNvPr>
              <p:cNvSpPr txBox="1"/>
              <p:nvPr/>
            </p:nvSpPr>
            <p:spPr>
              <a:xfrm>
                <a:off x="656762" y="5273079"/>
                <a:ext cx="9731831"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𝑝𝑎𝑟𝑎𝑙𝑙𝑒𝑙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𝑒𝑞</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den>
                          </m:f>
                        </m:e>
                      </m:d>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f>
                            <m:fPr>
                              <m:ctrlPr>
                                <a:rPr lang="en-US" i="1">
                                  <a:latin typeface="Cambria Math" panose="02040503050406030204" pitchFamily="18" charset="0"/>
                                </a:rPr>
                              </m:ctrlPr>
                            </m:fPr>
                            <m:num>
                              <m:d>
                                <m:dPr>
                                  <m:ctrlPr>
                                    <a:rPr lang="en-US" i="1" smtClean="0">
                                      <a:latin typeface="Cambria Math" panose="02040503050406030204" pitchFamily="18" charset="0"/>
                                    </a:rPr>
                                  </m:ctrlPr>
                                </m:dPr>
                                <m:e>
                                  <m:r>
                                    <a:rPr lang="en-US" b="0" i="1" smtClean="0">
                                      <a:latin typeface="Cambria Math" panose="02040503050406030204" pitchFamily="18" charset="0"/>
                                    </a:rPr>
                                    <m:t>0.45</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ea typeface="Cambria Math" panose="02040503050406030204" pitchFamily="18" charset="0"/>
                                    </a:rPr>
                                    <m:t>𝐹</m:t>
                                  </m:r>
                                </m:e>
                              </m:d>
                              <m:d>
                                <m:dPr>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20</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−6</m:t>
                                      </m:r>
                                    </m:sup>
                                  </m:sSup>
                                  <m:r>
                                    <a:rPr lang="en-US" i="1">
                                      <a:latin typeface="Cambria Math" panose="02040503050406030204" pitchFamily="18" charset="0"/>
                                      <a:ea typeface="Cambria Math" panose="02040503050406030204" pitchFamily="18" charset="0"/>
                                    </a:rPr>
                                    <m:t>𝐹</m:t>
                                  </m:r>
                                </m:e>
                              </m:d>
                            </m:num>
                            <m:den>
                              <m:d>
                                <m:dPr>
                                  <m:ctrlPr>
                                    <a:rPr lang="en-US" i="1">
                                      <a:latin typeface="Cambria Math" panose="02040503050406030204" pitchFamily="18" charset="0"/>
                                    </a:rPr>
                                  </m:ctrlPr>
                                </m:dPr>
                                <m:e>
                                  <m:r>
                                    <a:rPr lang="en-US" i="1">
                                      <a:latin typeface="Cambria Math" panose="02040503050406030204" pitchFamily="18" charset="0"/>
                                    </a:rPr>
                                    <m:t>0.65</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−6</m:t>
                                      </m:r>
                                    </m:sup>
                                  </m:sSup>
                                  <m:r>
                                    <a:rPr lang="en-US" i="1">
                                      <a:latin typeface="Cambria Math" panose="02040503050406030204" pitchFamily="18" charset="0"/>
                                      <a:ea typeface="Cambria Math" panose="02040503050406030204" pitchFamily="18" charset="0"/>
                                    </a:rPr>
                                    <m:t>𝐹</m:t>
                                  </m:r>
                                </m:e>
                              </m:d>
                            </m:den>
                          </m:f>
                        </m:e>
                      </m:d>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28</m:t>
                              </m:r>
                            </m:e>
                          </m:d>
                        </m:e>
                        <m:sup>
                          <m:r>
                            <a:rPr lang="en-US" i="1">
                              <a:latin typeface="Cambria Math" panose="02040503050406030204" pitchFamily="18" charset="0"/>
                            </a:rPr>
                            <m:t>2</m:t>
                          </m:r>
                        </m:sup>
                      </m:sSup>
                      <m:r>
                        <a:rPr lang="en-US" b="0" i="1" smtClean="0">
                          <a:latin typeface="Cambria Math" panose="02040503050406030204" pitchFamily="18" charset="0"/>
                        </a:rPr>
                        <m:t>=5.428</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m:t>
                          </m:r>
                        </m:sup>
                      </m:sSup>
                      <m:r>
                        <a:rPr lang="en-US" b="0" i="1" smtClean="0">
                          <a:latin typeface="Cambria Math" panose="02040503050406030204" pitchFamily="18" charset="0"/>
                          <a:ea typeface="Cambria Math" panose="02040503050406030204" pitchFamily="18" charset="0"/>
                        </a:rPr>
                        <m:t>𝐽</m:t>
                      </m:r>
                    </m:oMath>
                  </m:oMathPara>
                </a14:m>
                <a:endParaRPr lang="en-US" dirty="0"/>
              </a:p>
            </p:txBody>
          </p:sp>
        </mc:Choice>
        <mc:Fallback xmlns="">
          <p:sp>
            <p:nvSpPr>
              <p:cNvPr id="6" name="TextBox 5">
                <a:extLst>
                  <a:ext uri="{FF2B5EF4-FFF2-40B4-BE49-F238E27FC236}">
                    <a16:creationId xmlns:a16="http://schemas.microsoft.com/office/drawing/2014/main" id="{96BFB2A6-48D9-4B96-8D1B-F0A4277F675D}"/>
                  </a:ext>
                </a:extLst>
              </p:cNvPr>
              <p:cNvSpPr txBox="1">
                <a:spLocks noRot="1" noChangeAspect="1" noMove="1" noResize="1" noEditPoints="1" noAdjustHandles="1" noChangeArrowheads="1" noChangeShapeType="1" noTextEdit="1"/>
              </p:cNvSpPr>
              <p:nvPr/>
            </p:nvSpPr>
            <p:spPr>
              <a:xfrm>
                <a:off x="656762" y="5273079"/>
                <a:ext cx="9731831" cy="627992"/>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B7E190CD-1ECF-4814-BD9B-E68789ED92AA}"/>
              </a:ext>
            </a:extLst>
          </p:cNvPr>
          <p:cNvSpPr/>
          <p:nvPr/>
        </p:nvSpPr>
        <p:spPr>
          <a:xfrm>
            <a:off x="594798" y="4663745"/>
            <a:ext cx="3858749" cy="461665"/>
          </a:xfrm>
          <a:prstGeom prst="rect">
            <a:avLst/>
          </a:prstGeom>
        </p:spPr>
        <p:txBody>
          <a:bodyPr wrap="none">
            <a:spAutoFit/>
          </a:bodyPr>
          <a:lstStyle/>
          <a:p>
            <a:r>
              <a:rPr lang="en-US" sz="2400" dirty="0">
                <a:solidFill>
                  <a:srgbClr val="000000"/>
                </a:solidFill>
                <a:latin typeface="Calibri" panose="020F0502020204030204" pitchFamily="34" charset="0"/>
              </a:rPr>
              <a:t>(ii) </a:t>
            </a:r>
            <a:r>
              <a:rPr lang="en-US" sz="2400" dirty="0">
                <a:latin typeface="Times New Roman" panose="02020603050405020304" pitchFamily="18" charset="0"/>
                <a:cs typeface="Times New Roman" panose="02020603050405020304" pitchFamily="18" charset="0"/>
              </a:rPr>
              <a:t>Using the equations below</a:t>
            </a:r>
          </a:p>
        </p:txBody>
      </p:sp>
    </p:spTree>
    <p:extLst>
      <p:ext uri="{BB962C8B-B14F-4D97-AF65-F5344CB8AC3E}">
        <p14:creationId xmlns:p14="http://schemas.microsoft.com/office/powerpoint/2010/main" val="262667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22494" y="1830825"/>
            <a:ext cx="10750379" cy="2308324"/>
          </a:xfrm>
          <a:prstGeom prst="rect">
            <a:avLst/>
          </a:prstGeom>
          <a:noFill/>
        </p:spPr>
        <p:txBody>
          <a:bodyPr wrap="square" rtlCol="0">
            <a:spAutoFit/>
          </a:bodyPr>
          <a:lstStyle/>
          <a:p>
            <a:pPr algn="just"/>
            <a:r>
              <a:rPr lang="en-US" sz="2400" b="1" dirty="0">
                <a:solidFill>
                  <a:srgbClr val="0070C0"/>
                </a:solidFill>
                <a:latin typeface="Calibri" panose="020F0502020204030204" pitchFamily="34" charset="0"/>
              </a:rPr>
              <a:t>QUESTION 7:</a:t>
            </a:r>
          </a:p>
          <a:p>
            <a:r>
              <a:rPr lang="en-US" sz="2400" dirty="0">
                <a:solidFill>
                  <a:srgbClr val="000000"/>
                </a:solidFill>
                <a:latin typeface="Calibri" panose="020F0502020204030204" pitchFamily="34" charset="0"/>
              </a:rPr>
              <a:t>How much energy must a 28 V battery expend to charge a 0.45 </a:t>
            </a:r>
            <a:r>
              <a:rPr lang="en-US" sz="2400" dirty="0" err="1">
                <a:solidFill>
                  <a:srgbClr val="000000"/>
                </a:solidFill>
                <a:latin typeface="Calibri" panose="020F0502020204030204" pitchFamily="34" charset="0"/>
              </a:rPr>
              <a:t>μF</a:t>
            </a:r>
            <a:r>
              <a:rPr lang="en-US" sz="2400" dirty="0">
                <a:solidFill>
                  <a:srgbClr val="000000"/>
                </a:solidFill>
                <a:latin typeface="Calibri" panose="020F0502020204030204" pitchFamily="34" charset="0"/>
              </a:rPr>
              <a:t> and a 0.20 </a:t>
            </a:r>
            <a:r>
              <a:rPr lang="en-US" sz="2400" dirty="0" err="1">
                <a:solidFill>
                  <a:srgbClr val="000000"/>
                </a:solidFill>
                <a:latin typeface="Calibri" panose="020F0502020204030204" pitchFamily="34" charset="0"/>
              </a:rPr>
              <a:t>μF</a:t>
            </a:r>
            <a:r>
              <a:rPr lang="en-US" sz="2400" dirty="0">
                <a:solidFill>
                  <a:srgbClr val="000000"/>
                </a:solidFill>
                <a:latin typeface="Calibri" panose="020F0502020204030204" pitchFamily="34" charset="0"/>
              </a:rPr>
              <a:t> capacitor fully when they are placed </a:t>
            </a:r>
          </a:p>
          <a:p>
            <a:r>
              <a:rPr lang="en-US" sz="2400" dirty="0">
                <a:solidFill>
                  <a:srgbClr val="000000"/>
                </a:solidFill>
                <a:latin typeface="Calibri" panose="020F0502020204030204" pitchFamily="34" charset="0"/>
              </a:rPr>
              <a:t>(</a:t>
            </a:r>
            <a:r>
              <a:rPr lang="en-US" sz="2400" dirty="0" err="1">
                <a:solidFill>
                  <a:srgbClr val="000000"/>
                </a:solidFill>
                <a:latin typeface="Calibri" panose="020F0502020204030204" pitchFamily="34" charset="0"/>
              </a:rPr>
              <a:t>i</a:t>
            </a:r>
            <a:r>
              <a:rPr lang="en-US" sz="2400" dirty="0">
                <a:solidFill>
                  <a:srgbClr val="000000"/>
                </a:solidFill>
                <a:latin typeface="Calibri" panose="020F0502020204030204" pitchFamily="34" charset="0"/>
              </a:rPr>
              <a:t>) in parallel; and </a:t>
            </a:r>
          </a:p>
          <a:p>
            <a:r>
              <a:rPr lang="en-US" sz="2400" dirty="0">
                <a:solidFill>
                  <a:srgbClr val="000000"/>
                </a:solidFill>
                <a:latin typeface="Calibri" panose="020F0502020204030204" pitchFamily="34" charset="0"/>
              </a:rPr>
              <a:t>(ii) in series? </a:t>
            </a:r>
          </a:p>
          <a:p>
            <a:r>
              <a:rPr lang="en-US" sz="2400" dirty="0">
                <a:solidFill>
                  <a:srgbClr val="000000"/>
                </a:solidFill>
                <a:latin typeface="Calibri" panose="020F0502020204030204" pitchFamily="34" charset="0"/>
              </a:rPr>
              <a:t>(iii) How much charge flows from the battery in each case? </a:t>
            </a:r>
          </a:p>
        </p:txBody>
      </p:sp>
      <p:sp>
        <p:nvSpPr>
          <p:cNvPr id="5" name="TextBox 4"/>
          <p:cNvSpPr txBox="1"/>
          <p:nvPr/>
        </p:nvSpPr>
        <p:spPr>
          <a:xfrm>
            <a:off x="581192" y="4202080"/>
            <a:ext cx="11022229" cy="461665"/>
          </a:xfrm>
          <a:prstGeom prst="rect">
            <a:avLst/>
          </a:prstGeom>
          <a:noFill/>
        </p:spPr>
        <p:txBody>
          <a:bodyPr wrap="square" rtlCol="0">
            <a:spAutoFit/>
          </a:bodyPr>
          <a:lstStyle/>
          <a:p>
            <a:pPr algn="just"/>
            <a:r>
              <a:rPr lang="en-US" sz="2400" b="1" dirty="0">
                <a:solidFill>
                  <a:srgbClr val="7030A0"/>
                </a:solidFill>
              </a:rPr>
              <a:t>Answer: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BFB2A6-48D9-4B96-8D1B-F0A4277F675D}"/>
                  </a:ext>
                </a:extLst>
              </p:cNvPr>
              <p:cNvSpPr txBox="1"/>
              <p:nvPr/>
            </p:nvSpPr>
            <p:spPr>
              <a:xfrm>
                <a:off x="792788" y="5267317"/>
                <a:ext cx="2079672"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𝑄𝑉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𝑈</m:t>
                          </m:r>
                        </m:num>
                        <m:den>
                          <m:r>
                            <a:rPr lang="en-US" b="0" i="1" smtClean="0">
                              <a:latin typeface="Cambria Math" panose="02040503050406030204" pitchFamily="18" charset="0"/>
                              <a:ea typeface="Cambria Math" panose="02040503050406030204" pitchFamily="18" charset="0"/>
                            </a:rPr>
                            <m:t>𝑉</m:t>
                          </m:r>
                        </m:den>
                      </m:f>
                    </m:oMath>
                  </m:oMathPara>
                </a14:m>
                <a:endParaRPr lang="en-US" dirty="0"/>
              </a:p>
            </p:txBody>
          </p:sp>
        </mc:Choice>
        <mc:Fallback xmlns="">
          <p:sp>
            <p:nvSpPr>
              <p:cNvPr id="6" name="TextBox 5">
                <a:extLst>
                  <a:ext uri="{FF2B5EF4-FFF2-40B4-BE49-F238E27FC236}">
                    <a16:creationId xmlns:a16="http://schemas.microsoft.com/office/drawing/2014/main" id="{96BFB2A6-48D9-4B96-8D1B-F0A4277F675D}"/>
                  </a:ext>
                </a:extLst>
              </p:cNvPr>
              <p:cNvSpPr txBox="1">
                <a:spLocks noRot="1" noChangeAspect="1" noMove="1" noResize="1" noEditPoints="1" noAdjustHandles="1" noChangeArrowheads="1" noChangeShapeType="1" noTextEdit="1"/>
              </p:cNvSpPr>
              <p:nvPr/>
            </p:nvSpPr>
            <p:spPr>
              <a:xfrm>
                <a:off x="792788" y="5267317"/>
                <a:ext cx="2079672" cy="518604"/>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B7E190CD-1ECF-4814-BD9B-E68789ED92AA}"/>
              </a:ext>
            </a:extLst>
          </p:cNvPr>
          <p:cNvSpPr/>
          <p:nvPr/>
        </p:nvSpPr>
        <p:spPr>
          <a:xfrm>
            <a:off x="594798" y="4663745"/>
            <a:ext cx="3922869" cy="461665"/>
          </a:xfrm>
          <a:prstGeom prst="rect">
            <a:avLst/>
          </a:prstGeom>
        </p:spPr>
        <p:txBody>
          <a:bodyPr wrap="none">
            <a:spAutoFit/>
          </a:bodyPr>
          <a:lstStyle/>
          <a:p>
            <a:r>
              <a:rPr lang="en-US" sz="2400" dirty="0">
                <a:solidFill>
                  <a:srgbClr val="000000"/>
                </a:solidFill>
                <a:latin typeface="Calibri" panose="020F0502020204030204" pitchFamily="34" charset="0"/>
              </a:rPr>
              <a:t>(iii) </a:t>
            </a:r>
            <a:r>
              <a:rPr lang="en-US" sz="2400" dirty="0">
                <a:latin typeface="Times New Roman" panose="02020603050405020304" pitchFamily="18" charset="0"/>
                <a:cs typeface="Times New Roman" panose="02020603050405020304" pitchFamily="18" charset="0"/>
              </a:rPr>
              <a:t>Using the equations below</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6AF21E8-24B5-4D0E-A8CB-1E45D21330F1}"/>
                  </a:ext>
                </a:extLst>
              </p:cNvPr>
              <p:cNvSpPr/>
              <p:nvPr/>
            </p:nvSpPr>
            <p:spPr>
              <a:xfrm>
                <a:off x="3780167" y="5138884"/>
                <a:ext cx="4624278" cy="647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panose="02040503050406030204" pitchFamily="18" charset="0"/>
                            </a:rPr>
                          </m:ctrlPr>
                        </m:sSubPr>
                        <m:e>
                          <m:r>
                            <a:rPr lang="en-US" b="0" i="1" smtClean="0">
                              <a:solidFill>
                                <a:prstClr val="black"/>
                              </a:solidFill>
                              <a:latin typeface="Cambria Math" panose="02040503050406030204" pitchFamily="18" charset="0"/>
                              <a:ea typeface="Cambria Math" panose="02040503050406030204" pitchFamily="18" charset="0"/>
                            </a:rPr>
                            <m:t>𝑄</m:t>
                          </m:r>
                        </m:e>
                        <m:sub>
                          <m:r>
                            <a:rPr lang="en-US" b="0" i="1" smtClean="0">
                              <a:solidFill>
                                <a:prstClr val="black"/>
                              </a:solidFill>
                              <a:latin typeface="Cambria Math" panose="02040503050406030204" pitchFamily="18" charset="0"/>
                              <a:ea typeface="Cambria Math" panose="02040503050406030204" pitchFamily="18" charset="0"/>
                            </a:rPr>
                            <m:t>𝑝𝑎𝑟𝑎𝑙𝑙𝑒𝑙</m:t>
                          </m:r>
                        </m:sub>
                      </m:sSub>
                      <m:r>
                        <a:rPr lang="en-US" i="1">
                          <a:solidFill>
                            <a:prstClr val="black"/>
                          </a:solidFill>
                          <a:latin typeface="Cambria Math" panose="02040503050406030204" pitchFamily="18" charset="0"/>
                          <a:ea typeface="Cambria Math" panose="02040503050406030204" pitchFamily="18" charset="0"/>
                        </a:rPr>
                        <m:t>=</m:t>
                      </m:r>
                      <m:f>
                        <m:fPr>
                          <m:ctrlPr>
                            <a:rPr lang="en-US" i="1">
                              <a:solidFill>
                                <a:prstClr val="black"/>
                              </a:solidFill>
                              <a:latin typeface="Cambria Math" panose="02040503050406030204" pitchFamily="18" charset="0"/>
                              <a:ea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2</m:t>
                          </m:r>
                          <m:d>
                            <m:dPr>
                              <m:ctrlPr>
                                <a:rPr lang="en-US" i="1" smtClean="0">
                                  <a:solidFill>
                                    <a:prstClr val="black"/>
                                  </a:solidFill>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2.548</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−4</m:t>
                                  </m:r>
                                </m:sup>
                              </m:sSup>
                              <m:r>
                                <a:rPr lang="en-US" i="1">
                                  <a:latin typeface="Cambria Math" panose="02040503050406030204" pitchFamily="18" charset="0"/>
                                  <a:ea typeface="Cambria Math" panose="02040503050406030204" pitchFamily="18" charset="0"/>
                                </a:rPr>
                                <m:t>𝐽</m:t>
                              </m:r>
                            </m:e>
                          </m:d>
                        </m:num>
                        <m:den>
                          <m:r>
                            <a:rPr lang="en-US" b="0" i="1" smtClean="0">
                              <a:solidFill>
                                <a:prstClr val="black"/>
                              </a:solidFill>
                              <a:latin typeface="Cambria Math" panose="02040503050406030204" pitchFamily="18" charset="0"/>
                              <a:ea typeface="Cambria Math" panose="02040503050406030204" pitchFamily="18" charset="0"/>
                            </a:rPr>
                            <m:t>28</m:t>
                          </m:r>
                          <m:r>
                            <a:rPr lang="en-US" i="1">
                              <a:solidFill>
                                <a:prstClr val="black"/>
                              </a:solidFill>
                              <a:latin typeface="Cambria Math" panose="02040503050406030204" pitchFamily="18" charset="0"/>
                              <a:ea typeface="Cambria Math" panose="02040503050406030204" pitchFamily="18" charset="0"/>
                            </a:rPr>
                            <m:t>𝑉</m:t>
                          </m:r>
                        </m:den>
                      </m:f>
                      <m:r>
                        <a:rPr lang="en-US" b="0" i="1" smtClean="0">
                          <a:solidFill>
                            <a:prstClr val="black"/>
                          </a:solidFill>
                          <a:latin typeface="Cambria Math" panose="02040503050406030204" pitchFamily="18" charset="0"/>
                          <a:ea typeface="Cambria Math" panose="02040503050406030204" pitchFamily="18" charset="0"/>
                        </a:rPr>
                        <m:t>=1.8</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m:t>
                          </m:r>
                        </m:sup>
                      </m:sSup>
                      <m:r>
                        <a:rPr lang="en-US" b="0" i="1" smtClean="0">
                          <a:latin typeface="Cambria Math" panose="02040503050406030204" pitchFamily="18" charset="0"/>
                          <a:ea typeface="Cambria Math" panose="02040503050406030204" pitchFamily="18" charset="0"/>
                        </a:rPr>
                        <m:t>𝐶</m:t>
                      </m:r>
                    </m:oMath>
                  </m:oMathPara>
                </a14:m>
                <a:endParaRPr lang="en-US" dirty="0"/>
              </a:p>
            </p:txBody>
          </p:sp>
        </mc:Choice>
        <mc:Fallback xmlns="">
          <p:sp>
            <p:nvSpPr>
              <p:cNvPr id="3" name="Rectangle 2">
                <a:extLst>
                  <a:ext uri="{FF2B5EF4-FFF2-40B4-BE49-F238E27FC236}">
                    <a16:creationId xmlns:a16="http://schemas.microsoft.com/office/drawing/2014/main" id="{D6AF21E8-24B5-4D0E-A8CB-1E45D21330F1}"/>
                  </a:ext>
                </a:extLst>
              </p:cNvPr>
              <p:cNvSpPr>
                <a:spLocks noRot="1" noChangeAspect="1" noMove="1" noResize="1" noEditPoints="1" noAdjustHandles="1" noChangeArrowheads="1" noChangeShapeType="1" noTextEdit="1"/>
              </p:cNvSpPr>
              <p:nvPr/>
            </p:nvSpPr>
            <p:spPr>
              <a:xfrm>
                <a:off x="3780167" y="5138884"/>
                <a:ext cx="4624278" cy="64703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FD8CCEB-9D60-4F2A-B706-5655B47D9C06}"/>
                  </a:ext>
                </a:extLst>
              </p:cNvPr>
              <p:cNvSpPr/>
              <p:nvPr/>
            </p:nvSpPr>
            <p:spPr>
              <a:xfrm>
                <a:off x="3871890" y="5935009"/>
                <a:ext cx="4440831" cy="6521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panose="02040503050406030204" pitchFamily="18" charset="0"/>
                            </a:rPr>
                          </m:ctrlPr>
                        </m:sSubPr>
                        <m:e>
                          <m:r>
                            <a:rPr lang="en-US" b="0" i="1" smtClean="0">
                              <a:solidFill>
                                <a:prstClr val="black"/>
                              </a:solidFill>
                              <a:latin typeface="Cambria Math" panose="02040503050406030204" pitchFamily="18" charset="0"/>
                              <a:ea typeface="Cambria Math" panose="02040503050406030204" pitchFamily="18" charset="0"/>
                            </a:rPr>
                            <m:t>𝑄</m:t>
                          </m:r>
                        </m:e>
                        <m:sub>
                          <m:r>
                            <a:rPr lang="en-US" b="0" i="1" smtClean="0">
                              <a:solidFill>
                                <a:prstClr val="black"/>
                              </a:solidFill>
                              <a:latin typeface="Cambria Math" panose="02040503050406030204" pitchFamily="18" charset="0"/>
                              <a:ea typeface="Cambria Math" panose="02040503050406030204" pitchFamily="18" charset="0"/>
                            </a:rPr>
                            <m:t>𝑠𝑒𝑟𝑖𝑒𝑠</m:t>
                          </m:r>
                        </m:sub>
                      </m:sSub>
                      <m:r>
                        <a:rPr lang="en-US" i="1">
                          <a:solidFill>
                            <a:prstClr val="black"/>
                          </a:solidFill>
                          <a:latin typeface="Cambria Math" panose="02040503050406030204" pitchFamily="18" charset="0"/>
                          <a:ea typeface="Cambria Math" panose="02040503050406030204" pitchFamily="18" charset="0"/>
                        </a:rPr>
                        <m:t>=</m:t>
                      </m:r>
                      <m:f>
                        <m:fPr>
                          <m:ctrlPr>
                            <a:rPr lang="en-US" i="1">
                              <a:solidFill>
                                <a:prstClr val="black"/>
                              </a:solidFill>
                              <a:latin typeface="Cambria Math" panose="02040503050406030204" pitchFamily="18" charset="0"/>
                              <a:ea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2</m:t>
                          </m:r>
                          <m:d>
                            <m:dPr>
                              <m:ctrlPr>
                                <a:rPr lang="en-US" i="1" smtClean="0">
                                  <a:solidFill>
                                    <a:prstClr val="black"/>
                                  </a:solidFill>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5.428</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−5</m:t>
                                  </m:r>
                                </m:sup>
                              </m:sSup>
                              <m:r>
                                <a:rPr lang="en-US" i="1">
                                  <a:latin typeface="Cambria Math" panose="02040503050406030204" pitchFamily="18" charset="0"/>
                                  <a:ea typeface="Cambria Math" panose="02040503050406030204" pitchFamily="18" charset="0"/>
                                </a:rPr>
                                <m:t>𝐽</m:t>
                              </m:r>
                            </m:e>
                          </m:d>
                        </m:num>
                        <m:den>
                          <m:r>
                            <a:rPr lang="en-US" b="0" i="1" smtClean="0">
                              <a:solidFill>
                                <a:prstClr val="black"/>
                              </a:solidFill>
                              <a:latin typeface="Cambria Math" panose="02040503050406030204" pitchFamily="18" charset="0"/>
                              <a:ea typeface="Cambria Math" panose="02040503050406030204" pitchFamily="18" charset="0"/>
                            </a:rPr>
                            <m:t>28</m:t>
                          </m:r>
                          <m:r>
                            <a:rPr lang="en-US" i="1">
                              <a:solidFill>
                                <a:prstClr val="black"/>
                              </a:solidFill>
                              <a:latin typeface="Cambria Math" panose="02040503050406030204" pitchFamily="18" charset="0"/>
                              <a:ea typeface="Cambria Math" panose="02040503050406030204" pitchFamily="18" charset="0"/>
                            </a:rPr>
                            <m:t>𝑉</m:t>
                          </m:r>
                        </m:den>
                      </m:f>
                      <m:r>
                        <a:rPr lang="en-US" b="0" i="1" smtClean="0">
                          <a:solidFill>
                            <a:prstClr val="black"/>
                          </a:solidFill>
                          <a:latin typeface="Cambria Math" panose="02040503050406030204" pitchFamily="18" charset="0"/>
                          <a:ea typeface="Cambria Math" panose="02040503050406030204" pitchFamily="18" charset="0"/>
                        </a:rPr>
                        <m:t>=3.9</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ea typeface="Cambria Math" panose="02040503050406030204" pitchFamily="18" charset="0"/>
                        </a:rPr>
                        <m:t>𝐶</m:t>
                      </m:r>
                    </m:oMath>
                  </m:oMathPara>
                </a14:m>
                <a:endParaRPr lang="en-US" dirty="0"/>
              </a:p>
            </p:txBody>
          </p:sp>
        </mc:Choice>
        <mc:Fallback xmlns="">
          <p:sp>
            <p:nvSpPr>
              <p:cNvPr id="9" name="Rectangle 8">
                <a:extLst>
                  <a:ext uri="{FF2B5EF4-FFF2-40B4-BE49-F238E27FC236}">
                    <a16:creationId xmlns:a16="http://schemas.microsoft.com/office/drawing/2014/main" id="{3FD8CCEB-9D60-4F2A-B706-5655B47D9C06}"/>
                  </a:ext>
                </a:extLst>
              </p:cNvPr>
              <p:cNvSpPr>
                <a:spLocks noRot="1" noChangeAspect="1" noMove="1" noResize="1" noEditPoints="1" noAdjustHandles="1" noChangeArrowheads="1" noChangeShapeType="1" noTextEdit="1"/>
              </p:cNvSpPr>
              <p:nvPr/>
            </p:nvSpPr>
            <p:spPr>
              <a:xfrm>
                <a:off x="3871890" y="5935009"/>
                <a:ext cx="4440831" cy="65210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40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581192" y="2068534"/>
                <a:ext cx="10750379" cy="1569660"/>
              </a:xfrm>
              <a:prstGeom prst="rect">
                <a:avLst/>
              </a:prstGeom>
              <a:noFill/>
            </p:spPr>
            <p:txBody>
              <a:bodyPr wrap="square" rtlCol="0">
                <a:spAutoFit/>
              </a:bodyPr>
              <a:lstStyle/>
              <a:p>
                <a:r>
                  <a:rPr lang="en-US" sz="2400" b="1" dirty="0">
                    <a:solidFill>
                      <a:srgbClr val="0070C0"/>
                    </a:solidFill>
                    <a:latin typeface="Calibri" panose="020F0502020204030204" pitchFamily="34" charset="0"/>
                  </a:rPr>
                  <a:t>QUESTION 8:</a:t>
                </a:r>
              </a:p>
              <a:p>
                <a:r>
                  <a:rPr lang="en-US" sz="2400" dirty="0">
                    <a:solidFill>
                      <a:srgbClr val="000000"/>
                    </a:solidFill>
                    <a:latin typeface="Calibri" panose="020F0502020204030204" pitchFamily="34" charset="0"/>
                  </a:rPr>
                  <a:t>The </a:t>
                </a:r>
                <a:r>
                  <a:rPr lang="en-US" sz="2400" i="1" dirty="0">
                    <a:solidFill>
                      <a:srgbClr val="000000"/>
                    </a:solidFill>
                    <a:latin typeface="Calibri" panose="020F0502020204030204" pitchFamily="34" charset="0"/>
                  </a:rPr>
                  <a:t>RC </a:t>
                </a:r>
                <a:r>
                  <a:rPr lang="en-US" sz="2400" dirty="0">
                    <a:solidFill>
                      <a:srgbClr val="000000"/>
                    </a:solidFill>
                    <a:latin typeface="Calibri" panose="020F0502020204030204" pitchFamily="34" charset="0"/>
                  </a:rPr>
                  <a:t>circuit in the figure below has </a:t>
                </a:r>
                <a:r>
                  <a:rPr lang="en-US" sz="2400" i="1" dirty="0">
                    <a:solidFill>
                      <a:srgbClr val="000000"/>
                    </a:solidFill>
                    <a:latin typeface="Calibri" panose="020F0502020204030204" pitchFamily="34" charset="0"/>
                  </a:rPr>
                  <a:t>R </a:t>
                </a:r>
                <a:r>
                  <a:rPr lang="en-US" sz="2400" dirty="0">
                    <a:solidFill>
                      <a:srgbClr val="000000"/>
                    </a:solidFill>
                    <a:latin typeface="Calibri" panose="020F0502020204030204" pitchFamily="34" charset="0"/>
                  </a:rPr>
                  <a:t>= 8.7 k</a:t>
                </a:r>
                <a14:m>
                  <m:oMath xmlns:m="http://schemas.openxmlformats.org/officeDocument/2006/math">
                    <m:r>
                      <m:rPr>
                        <m:sty m:val="p"/>
                      </m:rPr>
                      <a:rPr lang="el-GR" sz="2400" i="1">
                        <a:solidFill>
                          <a:prstClr val="black"/>
                        </a:solidFill>
                        <a:latin typeface="Cambria Math" panose="02040503050406030204" pitchFamily="18" charset="0"/>
                        <a:ea typeface="Cambria Math" panose="02040503050406030204" pitchFamily="18" charset="0"/>
                      </a:rPr>
                      <m:t>Ω</m:t>
                    </m:r>
                  </m:oMath>
                </a14:m>
                <a:r>
                  <a:rPr lang="en-US" sz="2400" dirty="0">
                    <a:solidFill>
                      <a:srgbClr val="000000"/>
                    </a:solidFill>
                    <a:latin typeface="Calibri" panose="020F0502020204030204" pitchFamily="34" charset="0"/>
                  </a:rPr>
                  <a:t> and </a:t>
                </a:r>
                <a:r>
                  <a:rPr lang="en-US" sz="2400" i="1" dirty="0">
                    <a:solidFill>
                      <a:srgbClr val="000000"/>
                    </a:solidFill>
                    <a:latin typeface="Calibri" panose="020F0502020204030204" pitchFamily="34" charset="0"/>
                  </a:rPr>
                  <a:t>C </a:t>
                </a:r>
                <a:r>
                  <a:rPr lang="en-US" sz="2400" dirty="0">
                    <a:solidFill>
                      <a:srgbClr val="000000"/>
                    </a:solidFill>
                    <a:latin typeface="Calibri" panose="020F0502020204030204" pitchFamily="34" charset="0"/>
                  </a:rPr>
                  <a:t>= 3.0 </a:t>
                </a:r>
                <a:r>
                  <a:rPr lang="en-US" sz="2400" dirty="0" err="1">
                    <a:solidFill>
                      <a:srgbClr val="000000"/>
                    </a:solidFill>
                    <a:latin typeface="Calibri" panose="020F0502020204030204" pitchFamily="34" charset="0"/>
                  </a:rPr>
                  <a:t>μF</a:t>
                </a:r>
                <a:r>
                  <a:rPr lang="en-US" sz="2400" dirty="0">
                    <a:solidFill>
                      <a:srgbClr val="000000"/>
                    </a:solidFill>
                    <a:latin typeface="Calibri" panose="020F0502020204030204" pitchFamily="34" charset="0"/>
                  </a:rPr>
                  <a:t>. The capacitor is at voltage V</a:t>
                </a:r>
                <a:r>
                  <a:rPr lang="en-US" sz="1400" dirty="0">
                    <a:solidFill>
                      <a:srgbClr val="000000"/>
                    </a:solidFill>
                    <a:latin typeface="Calibri" panose="020F0502020204030204" pitchFamily="34" charset="0"/>
                  </a:rPr>
                  <a:t>0 </a:t>
                </a:r>
                <a:r>
                  <a:rPr lang="en-US" sz="2400" dirty="0">
                    <a:solidFill>
                      <a:srgbClr val="000000"/>
                    </a:solidFill>
                    <a:latin typeface="Calibri" panose="020F0502020204030204" pitchFamily="34" charset="0"/>
                  </a:rPr>
                  <a:t>at </a:t>
                </a:r>
                <a:r>
                  <a:rPr lang="en-US" sz="2400" i="1" dirty="0">
                    <a:solidFill>
                      <a:srgbClr val="000000"/>
                    </a:solidFill>
                    <a:latin typeface="Calibri" panose="020F0502020204030204" pitchFamily="34" charset="0"/>
                  </a:rPr>
                  <a:t>t </a:t>
                </a:r>
                <a:r>
                  <a:rPr lang="en-US" sz="2400" dirty="0">
                    <a:solidFill>
                      <a:srgbClr val="000000"/>
                    </a:solidFill>
                    <a:latin typeface="Calibri" panose="020F0502020204030204" pitchFamily="34" charset="0"/>
                  </a:rPr>
                  <a:t>= 0, when the switch is closed. How long does it take the capacitor to discharge to 0.10% of its initial voltage?</a:t>
                </a:r>
                <a:endParaRPr lang="en-US" sz="2400" dirty="0">
                  <a:latin typeface="Calibri" panose="020F050202020403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81192" y="2068534"/>
                <a:ext cx="10750379" cy="1569660"/>
              </a:xfrm>
              <a:prstGeom prst="rect">
                <a:avLst/>
              </a:prstGeom>
              <a:blipFill>
                <a:blip r:embed="rId3"/>
                <a:stretch>
                  <a:fillRect l="-850" t="-3101" b="-7752"/>
                </a:stretch>
              </a:blipFill>
            </p:spPr>
            <p:txBody>
              <a:bodyPr/>
              <a:lstStyle/>
              <a:p>
                <a:r>
                  <a:rPr lang="en-US">
                    <a:noFill/>
                  </a:rPr>
                  <a:t> </a:t>
                </a:r>
              </a:p>
            </p:txBody>
          </p:sp>
        </mc:Fallback>
      </mc:AlternateContent>
      <p:sp>
        <p:nvSpPr>
          <p:cNvPr id="5" name="TextBox 4"/>
          <p:cNvSpPr txBox="1"/>
          <p:nvPr/>
        </p:nvSpPr>
        <p:spPr>
          <a:xfrm>
            <a:off x="581192" y="3657056"/>
            <a:ext cx="10570820" cy="461665"/>
          </a:xfrm>
          <a:prstGeom prst="rect">
            <a:avLst/>
          </a:prstGeom>
          <a:noFill/>
        </p:spPr>
        <p:txBody>
          <a:bodyPr wrap="square" rtlCol="0">
            <a:spAutoFit/>
          </a:bodyPr>
          <a:lstStyle/>
          <a:p>
            <a:pPr algn="just"/>
            <a:r>
              <a:rPr lang="en-US" sz="2400" b="1" dirty="0">
                <a:solidFill>
                  <a:srgbClr val="7030A0"/>
                </a:solidFill>
                <a:latin typeface="Calibri" panose="020F0502020204030204" pitchFamily="34" charset="0"/>
              </a:rPr>
              <a:t>Answer:</a:t>
            </a:r>
          </a:p>
        </p:txBody>
      </p:sp>
      <p:pic>
        <p:nvPicPr>
          <p:cNvPr id="12" name="Picture 11">
            <a:extLst>
              <a:ext uri="{FF2B5EF4-FFF2-40B4-BE49-F238E27FC236}">
                <a16:creationId xmlns:a16="http://schemas.microsoft.com/office/drawing/2014/main" id="{BC30D7F8-AA38-43C9-9CBD-AD9BA88EE79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669378" y="3362196"/>
            <a:ext cx="1661073" cy="1238110"/>
          </a:xfrm>
          <a:prstGeom prst="rect">
            <a:avLst/>
          </a:prstGeom>
          <a:noFill/>
          <a:ln>
            <a:noFill/>
          </a:ln>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A8A8073-817B-449E-8873-E2DAC284D617}"/>
                  </a:ext>
                </a:extLst>
              </p:cNvPr>
              <p:cNvSpPr/>
              <p:nvPr/>
            </p:nvSpPr>
            <p:spPr>
              <a:xfrm>
                <a:off x="548394" y="4154378"/>
                <a:ext cx="10335490" cy="74680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voltage of the discharging capacitor is given by</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𝑉</m:t>
                        </m:r>
                      </m:e>
                      <m:sub>
                        <m:r>
                          <a:rPr lang="en-US" sz="2000" b="0" i="1" smtClean="0">
                            <a:latin typeface="Cambria Math" panose="02040503050406030204" pitchFamily="18" charset="0"/>
                          </a:rPr>
                          <m:t>𝐶</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0</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f>
                          <m:fPr>
                            <m:type m:val="skw"/>
                            <m:ctrlPr>
                              <a:rPr lang="en-US" sz="2000" b="0" i="1" smtClean="0">
                                <a:latin typeface="Cambria Math" panose="02040503050406030204" pitchFamily="18" charset="0"/>
                              </a:rPr>
                            </m:ctrlPr>
                          </m:fPr>
                          <m:num>
                            <m:r>
                              <a:rPr lang="en-US" sz="2000" b="0" i="1" smtClean="0">
                                <a:latin typeface="Cambria Math" panose="02040503050406030204" pitchFamily="18" charset="0"/>
                              </a:rPr>
                              <m:t>−</m:t>
                            </m:r>
                            <m:r>
                              <a:rPr lang="en-US" sz="2000" b="0" i="1" smtClean="0">
                                <a:latin typeface="Cambria Math" panose="02040503050406030204" pitchFamily="18" charset="0"/>
                              </a:rPr>
                              <m:t>𝑡</m:t>
                            </m:r>
                          </m:num>
                          <m:den>
                            <m:r>
                              <a:rPr lang="en-US" sz="2000" b="0" i="1" smtClean="0">
                                <a:latin typeface="Cambria Math" panose="02040503050406030204" pitchFamily="18" charset="0"/>
                              </a:rPr>
                              <m:t>𝑅𝐶</m:t>
                            </m:r>
                          </m:den>
                        </m:f>
                      </m:sup>
                    </m:sSup>
                  </m:oMath>
                </a14:m>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The capacitor voltage is to be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0.0010</m:t>
                        </m:r>
                        <m:r>
                          <a:rPr lang="en-US" sz="2000" i="1">
                            <a:latin typeface="Cambria Math" panose="02040503050406030204" pitchFamily="18" charset="0"/>
                          </a:rPr>
                          <m:t>𝑉</m:t>
                        </m:r>
                      </m:e>
                      <m:sub>
                        <m:r>
                          <a:rPr lang="en-US" sz="2000" i="1">
                            <a:latin typeface="Cambria Math" panose="02040503050406030204" pitchFamily="18" charset="0"/>
                          </a:rPr>
                          <m:t>0</m:t>
                        </m:r>
                      </m:sub>
                    </m:sSub>
                  </m:oMath>
                </a14:m>
                <a:r>
                  <a:rPr lang="en-US" sz="2000" dirty="0">
                    <a:latin typeface="Times New Roman" panose="02020603050405020304" pitchFamily="18" charset="0"/>
                    <a:cs typeface="Times New Roman" panose="02020603050405020304" pitchFamily="18" charset="0"/>
                  </a:rPr>
                  <a:t> . </a:t>
                </a:r>
              </a:p>
            </p:txBody>
          </p:sp>
        </mc:Choice>
        <mc:Fallback xmlns="">
          <p:sp>
            <p:nvSpPr>
              <p:cNvPr id="6" name="Rectangle 5">
                <a:extLst>
                  <a:ext uri="{FF2B5EF4-FFF2-40B4-BE49-F238E27FC236}">
                    <a16:creationId xmlns:a16="http://schemas.microsoft.com/office/drawing/2014/main" id="{9A8A8073-817B-449E-8873-E2DAC284D617}"/>
                  </a:ext>
                </a:extLst>
              </p:cNvPr>
              <p:cNvSpPr>
                <a:spLocks noRot="1" noChangeAspect="1" noMove="1" noResize="1" noEditPoints="1" noAdjustHandles="1" noChangeArrowheads="1" noChangeShapeType="1" noTextEdit="1"/>
              </p:cNvSpPr>
              <p:nvPr/>
            </p:nvSpPr>
            <p:spPr>
              <a:xfrm>
                <a:off x="548394" y="4154378"/>
                <a:ext cx="10335490" cy="746808"/>
              </a:xfrm>
              <a:prstGeom prst="rect">
                <a:avLst/>
              </a:prstGeom>
              <a:blipFill>
                <a:blip r:embed="rId5"/>
                <a:stretch>
                  <a:fillRect l="-649" t="-60163" b="-398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B3BB634-C6E5-4EE7-8BAA-F8EC340987A8}"/>
                  </a:ext>
                </a:extLst>
              </p:cNvPr>
              <p:cNvSpPr/>
              <p:nvPr/>
            </p:nvSpPr>
            <p:spPr>
              <a:xfrm>
                <a:off x="692986" y="5027112"/>
                <a:ext cx="1613390" cy="429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𝑉</m:t>
                          </m:r>
                        </m:e>
                        <m:sub>
                          <m:r>
                            <a:rPr lang="en-US" i="1">
                              <a:solidFill>
                                <a:prstClr val="black"/>
                              </a:solidFill>
                              <a:latin typeface="Cambria Math" panose="02040503050406030204" pitchFamily="18" charset="0"/>
                            </a:rPr>
                            <m:t>𝐶</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𝑉</m:t>
                          </m:r>
                        </m:e>
                        <m:sub>
                          <m:r>
                            <a:rPr lang="en-US" i="1">
                              <a:solidFill>
                                <a:prstClr val="black"/>
                              </a:solidFill>
                              <a:latin typeface="Cambria Math" panose="02040503050406030204" pitchFamily="18" charset="0"/>
                            </a:rPr>
                            <m:t>0</m:t>
                          </m:r>
                        </m:sub>
                      </m:sSub>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𝑒</m:t>
                          </m:r>
                        </m:e>
                        <m:sup>
                          <m:f>
                            <m:fPr>
                              <m:type m:val="skw"/>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𝑡</m:t>
                              </m:r>
                            </m:num>
                            <m:den>
                              <m:r>
                                <a:rPr lang="en-US" i="1">
                                  <a:solidFill>
                                    <a:prstClr val="black"/>
                                  </a:solidFill>
                                  <a:latin typeface="Cambria Math" panose="02040503050406030204" pitchFamily="18" charset="0"/>
                                </a:rPr>
                                <m:t>𝑅𝐶</m:t>
                              </m:r>
                            </m:den>
                          </m:f>
                        </m:sup>
                      </m:sSup>
                    </m:oMath>
                  </m:oMathPara>
                </a14:m>
                <a:endParaRPr lang="en-US" dirty="0"/>
              </a:p>
            </p:txBody>
          </p:sp>
        </mc:Choice>
        <mc:Fallback xmlns="">
          <p:sp>
            <p:nvSpPr>
              <p:cNvPr id="13" name="Rectangle 12">
                <a:extLst>
                  <a:ext uri="{FF2B5EF4-FFF2-40B4-BE49-F238E27FC236}">
                    <a16:creationId xmlns:a16="http://schemas.microsoft.com/office/drawing/2014/main" id="{4B3BB634-C6E5-4EE7-8BAA-F8EC340987A8}"/>
                  </a:ext>
                </a:extLst>
              </p:cNvPr>
              <p:cNvSpPr>
                <a:spLocks noRot="1" noChangeAspect="1" noMove="1" noResize="1" noEditPoints="1" noAdjustHandles="1" noChangeArrowheads="1" noChangeShapeType="1" noTextEdit="1"/>
              </p:cNvSpPr>
              <p:nvPr/>
            </p:nvSpPr>
            <p:spPr>
              <a:xfrm>
                <a:off x="692986" y="5027112"/>
                <a:ext cx="1613390" cy="429990"/>
              </a:xfrm>
              <a:prstGeom prst="rect">
                <a:avLst/>
              </a:prstGeom>
              <a:blipFill>
                <a:blip r:embed="rId6"/>
                <a:stretch>
                  <a:fillRect t="-92857" r="-20455" b="-1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7C8B8A7-97B2-4B88-94D5-DC3B2FA75F10}"/>
                  </a:ext>
                </a:extLst>
              </p:cNvPr>
              <p:cNvSpPr/>
              <p:nvPr/>
            </p:nvSpPr>
            <p:spPr>
              <a:xfrm>
                <a:off x="747145" y="5409462"/>
                <a:ext cx="2303323" cy="429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0.0010</m:t>
                          </m:r>
                          <m:r>
                            <a:rPr lang="en-US" i="1">
                              <a:solidFill>
                                <a:prstClr val="black"/>
                              </a:solidFill>
                              <a:latin typeface="Cambria Math" panose="02040503050406030204" pitchFamily="18" charset="0"/>
                            </a:rPr>
                            <m:t>𝑉</m:t>
                          </m:r>
                        </m:e>
                        <m:sub>
                          <m:r>
                            <a:rPr lang="en-US" i="1">
                              <a:solidFill>
                                <a:prstClr val="black"/>
                              </a:solidFill>
                              <a:latin typeface="Cambria Math" panose="02040503050406030204" pitchFamily="18" charset="0"/>
                            </a:rPr>
                            <m:t>0</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𝑉</m:t>
                          </m:r>
                        </m:e>
                        <m:sub>
                          <m:r>
                            <a:rPr lang="en-US" i="1">
                              <a:solidFill>
                                <a:prstClr val="black"/>
                              </a:solidFill>
                              <a:latin typeface="Cambria Math" panose="02040503050406030204" pitchFamily="18" charset="0"/>
                            </a:rPr>
                            <m:t>0</m:t>
                          </m:r>
                        </m:sub>
                      </m:sSub>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𝑒</m:t>
                          </m:r>
                        </m:e>
                        <m:sup>
                          <m:f>
                            <m:fPr>
                              <m:type m:val="skw"/>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𝑡</m:t>
                              </m:r>
                            </m:num>
                            <m:den>
                              <m:r>
                                <a:rPr lang="en-US" i="1">
                                  <a:solidFill>
                                    <a:prstClr val="black"/>
                                  </a:solidFill>
                                  <a:latin typeface="Cambria Math" panose="02040503050406030204" pitchFamily="18" charset="0"/>
                                </a:rPr>
                                <m:t>𝑅𝐶</m:t>
                              </m:r>
                            </m:den>
                          </m:f>
                        </m:sup>
                      </m:sSup>
                    </m:oMath>
                  </m:oMathPara>
                </a14:m>
                <a:endParaRPr lang="en-US" dirty="0"/>
              </a:p>
            </p:txBody>
          </p:sp>
        </mc:Choice>
        <mc:Fallback xmlns="">
          <p:sp>
            <p:nvSpPr>
              <p:cNvPr id="14" name="Rectangle 13">
                <a:extLst>
                  <a:ext uri="{FF2B5EF4-FFF2-40B4-BE49-F238E27FC236}">
                    <a16:creationId xmlns:a16="http://schemas.microsoft.com/office/drawing/2014/main" id="{47C8B8A7-97B2-4B88-94D5-DC3B2FA75F10}"/>
                  </a:ext>
                </a:extLst>
              </p:cNvPr>
              <p:cNvSpPr>
                <a:spLocks noRot="1" noChangeAspect="1" noMove="1" noResize="1" noEditPoints="1" noAdjustHandles="1" noChangeArrowheads="1" noChangeShapeType="1" noTextEdit="1"/>
              </p:cNvSpPr>
              <p:nvPr/>
            </p:nvSpPr>
            <p:spPr>
              <a:xfrm>
                <a:off x="747145" y="5409462"/>
                <a:ext cx="2303323" cy="429990"/>
              </a:xfrm>
              <a:prstGeom prst="rect">
                <a:avLst/>
              </a:prstGeom>
              <a:blipFill>
                <a:blip r:embed="rId7"/>
                <a:stretch>
                  <a:fillRect t="-91549" r="-14324" b="-1253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4DFF2C0-FEE9-495F-9F2A-E07A742B3385}"/>
                  </a:ext>
                </a:extLst>
              </p:cNvPr>
              <p:cNvSpPr/>
              <p:nvPr/>
            </p:nvSpPr>
            <p:spPr>
              <a:xfrm>
                <a:off x="747145" y="5875109"/>
                <a:ext cx="1861407" cy="429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0.0010=</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𝑒</m:t>
                          </m:r>
                        </m:e>
                        <m:sup>
                          <m:f>
                            <m:fPr>
                              <m:type m:val="skw"/>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𝑡</m:t>
                              </m:r>
                            </m:num>
                            <m:den>
                              <m:r>
                                <a:rPr lang="en-US" i="1">
                                  <a:solidFill>
                                    <a:prstClr val="black"/>
                                  </a:solidFill>
                                  <a:latin typeface="Cambria Math" panose="02040503050406030204" pitchFamily="18" charset="0"/>
                                </a:rPr>
                                <m:t>𝑅𝐶</m:t>
                              </m:r>
                            </m:den>
                          </m:f>
                        </m:sup>
                      </m:sSup>
                    </m:oMath>
                  </m:oMathPara>
                </a14:m>
                <a:endParaRPr lang="en-US" dirty="0"/>
              </a:p>
            </p:txBody>
          </p:sp>
        </mc:Choice>
        <mc:Fallback xmlns="">
          <p:sp>
            <p:nvSpPr>
              <p:cNvPr id="16" name="Rectangle 15">
                <a:extLst>
                  <a:ext uri="{FF2B5EF4-FFF2-40B4-BE49-F238E27FC236}">
                    <a16:creationId xmlns:a16="http://schemas.microsoft.com/office/drawing/2014/main" id="{64DFF2C0-FEE9-495F-9F2A-E07A742B3385}"/>
                  </a:ext>
                </a:extLst>
              </p:cNvPr>
              <p:cNvSpPr>
                <a:spLocks noRot="1" noChangeAspect="1" noMove="1" noResize="1" noEditPoints="1" noAdjustHandles="1" noChangeArrowheads="1" noChangeShapeType="1" noTextEdit="1"/>
              </p:cNvSpPr>
              <p:nvPr/>
            </p:nvSpPr>
            <p:spPr>
              <a:xfrm>
                <a:off x="747145" y="5875109"/>
                <a:ext cx="1861407" cy="429990"/>
              </a:xfrm>
              <a:prstGeom prst="rect">
                <a:avLst/>
              </a:prstGeom>
              <a:blipFill>
                <a:blip r:embed="rId8"/>
                <a:stretch>
                  <a:fillRect t="-92857" r="-17705" b="-1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323C66A-4370-4F1F-A8B9-CC3761FDCAC2}"/>
                  </a:ext>
                </a:extLst>
              </p:cNvPr>
              <p:cNvSpPr/>
              <p:nvPr/>
            </p:nvSpPr>
            <p:spPr>
              <a:xfrm>
                <a:off x="3227108" y="5136479"/>
                <a:ext cx="2311980" cy="4360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𝐼𝑛</m:t>
                      </m:r>
                      <m:d>
                        <m:dPr>
                          <m:ctrlPr>
                            <a:rPr lang="en-US" b="0" i="1" smtClean="0">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0.0010</m:t>
                          </m:r>
                        </m:e>
                      </m:d>
                      <m:r>
                        <a:rPr lang="en-US" i="1">
                          <a:solidFill>
                            <a:prstClr val="black"/>
                          </a:solidFill>
                          <a:latin typeface="Cambria Math" panose="02040503050406030204" pitchFamily="18" charset="0"/>
                        </a:rPr>
                        <m:t>=</m:t>
                      </m:r>
                      <m:f>
                        <m:fPr>
                          <m:type m:val="skw"/>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𝑡</m:t>
                          </m:r>
                        </m:num>
                        <m:den>
                          <m:r>
                            <a:rPr lang="en-US" i="1">
                              <a:solidFill>
                                <a:prstClr val="black"/>
                              </a:solidFill>
                              <a:latin typeface="Cambria Math" panose="02040503050406030204" pitchFamily="18" charset="0"/>
                            </a:rPr>
                            <m:t>𝑅𝐶</m:t>
                          </m:r>
                        </m:den>
                      </m:f>
                    </m:oMath>
                  </m:oMathPara>
                </a14:m>
                <a:endParaRPr lang="en-US" dirty="0"/>
              </a:p>
            </p:txBody>
          </p:sp>
        </mc:Choice>
        <mc:Fallback xmlns="">
          <p:sp>
            <p:nvSpPr>
              <p:cNvPr id="17" name="Rectangle 16">
                <a:extLst>
                  <a:ext uri="{FF2B5EF4-FFF2-40B4-BE49-F238E27FC236}">
                    <a16:creationId xmlns:a16="http://schemas.microsoft.com/office/drawing/2014/main" id="{6323C66A-4370-4F1F-A8B9-CC3761FDCAC2}"/>
                  </a:ext>
                </a:extLst>
              </p:cNvPr>
              <p:cNvSpPr>
                <a:spLocks noRot="1" noChangeAspect="1" noMove="1" noResize="1" noEditPoints="1" noAdjustHandles="1" noChangeArrowheads="1" noChangeShapeType="1" noTextEdit="1"/>
              </p:cNvSpPr>
              <p:nvPr/>
            </p:nvSpPr>
            <p:spPr>
              <a:xfrm>
                <a:off x="3227108" y="5136479"/>
                <a:ext cx="2311980" cy="436017"/>
              </a:xfrm>
              <a:prstGeom prst="rect">
                <a:avLst/>
              </a:prstGeom>
              <a:blipFill>
                <a:blip r:embed="rId9"/>
                <a:stretch>
                  <a:fillRect t="-128169" r="-20789" b="-1971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A4EA1B5-6C67-4F45-9FFF-DC25E1F7CDC6}"/>
                  </a:ext>
                </a:extLst>
              </p:cNvPr>
              <p:cNvSpPr/>
              <p:nvPr/>
            </p:nvSpPr>
            <p:spPr>
              <a:xfrm>
                <a:off x="3227108" y="5599318"/>
                <a:ext cx="22116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𝑅𝐶</m:t>
                      </m:r>
                      <m:r>
                        <a:rPr lang="en-US" b="0" i="1" smtClean="0">
                          <a:solidFill>
                            <a:prstClr val="black"/>
                          </a:solidFill>
                          <a:latin typeface="Cambria Math" panose="02040503050406030204" pitchFamily="18" charset="0"/>
                        </a:rPr>
                        <m:t>𝐼𝑛</m:t>
                      </m:r>
                      <m:d>
                        <m:dPr>
                          <m:ctrlPr>
                            <a:rPr lang="en-US" b="0" i="1" smtClean="0">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0.0010</m:t>
                          </m:r>
                        </m:e>
                      </m:d>
                    </m:oMath>
                  </m:oMathPara>
                </a14:m>
                <a:endParaRPr lang="en-US" dirty="0"/>
              </a:p>
            </p:txBody>
          </p:sp>
        </mc:Choice>
        <mc:Fallback xmlns="">
          <p:sp>
            <p:nvSpPr>
              <p:cNvPr id="18" name="Rectangle 17">
                <a:extLst>
                  <a:ext uri="{FF2B5EF4-FFF2-40B4-BE49-F238E27FC236}">
                    <a16:creationId xmlns:a16="http://schemas.microsoft.com/office/drawing/2014/main" id="{0A4EA1B5-6C67-4F45-9FFF-DC25E1F7CDC6}"/>
                  </a:ext>
                </a:extLst>
              </p:cNvPr>
              <p:cNvSpPr>
                <a:spLocks noRot="1" noChangeAspect="1" noMove="1" noResize="1" noEditPoints="1" noAdjustHandles="1" noChangeArrowheads="1" noChangeShapeType="1" noTextEdit="1"/>
              </p:cNvSpPr>
              <p:nvPr/>
            </p:nvSpPr>
            <p:spPr>
              <a:xfrm>
                <a:off x="3227108" y="5599318"/>
                <a:ext cx="221169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71DCB956-4500-408A-A3D6-FA71DE7AEA5B}"/>
                  </a:ext>
                </a:extLst>
              </p:cNvPr>
              <p:cNvSpPr/>
              <p:nvPr/>
            </p:nvSpPr>
            <p:spPr>
              <a:xfrm>
                <a:off x="3227108" y="6006462"/>
                <a:ext cx="47133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m:t>
                      </m:r>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8.7</m:t>
                          </m:r>
                          <m:sSup>
                            <m:sSupPr>
                              <m:ctrlPr>
                                <a:rPr lang="en-US" b="0"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ea typeface="Cambria Math" panose="02040503050406030204" pitchFamily="18" charset="0"/>
                                </a:rPr>
                                <m:t>×10</m:t>
                              </m:r>
                            </m:e>
                            <m:sup>
                              <m:r>
                                <a:rPr lang="en-US" b="0" i="1" smtClean="0">
                                  <a:solidFill>
                                    <a:prstClr val="black"/>
                                  </a:solidFill>
                                  <a:latin typeface="Cambria Math" panose="02040503050406030204" pitchFamily="18" charset="0"/>
                                </a:rPr>
                                <m:t>3</m:t>
                              </m:r>
                            </m:sup>
                          </m:sSup>
                          <m:r>
                            <m:rPr>
                              <m:sty m:val="p"/>
                            </m:rPr>
                            <a:rPr lang="el-GR" b="0" i="1" smtClean="0">
                              <a:solidFill>
                                <a:prstClr val="black"/>
                              </a:solidFill>
                              <a:latin typeface="Cambria Math" panose="02040503050406030204" pitchFamily="18" charset="0"/>
                              <a:ea typeface="Cambria Math" panose="02040503050406030204" pitchFamily="18" charset="0"/>
                            </a:rPr>
                            <m:t>Ω</m:t>
                          </m:r>
                        </m:e>
                      </m:d>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3.0</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ea typeface="Cambria Math" panose="02040503050406030204" pitchFamily="18" charset="0"/>
                                </a:rPr>
                                <m:t>×10</m:t>
                              </m:r>
                            </m:e>
                            <m:sup>
                              <m:r>
                                <a:rPr lang="en-US" b="0" i="1" smtClean="0">
                                  <a:solidFill>
                                    <a:prstClr val="black"/>
                                  </a:solidFill>
                                  <a:latin typeface="Cambria Math" panose="02040503050406030204" pitchFamily="18" charset="0"/>
                                  <a:ea typeface="Cambria Math" panose="02040503050406030204" pitchFamily="18" charset="0"/>
                                </a:rPr>
                                <m:t>−6</m:t>
                              </m:r>
                            </m:sup>
                          </m:sSup>
                          <m:r>
                            <a:rPr lang="en-US" b="0" i="1" smtClean="0">
                              <a:solidFill>
                                <a:prstClr val="black"/>
                              </a:solidFill>
                              <a:latin typeface="Cambria Math" panose="02040503050406030204" pitchFamily="18" charset="0"/>
                            </a:rPr>
                            <m:t>𝐹</m:t>
                          </m:r>
                        </m:e>
                      </m:d>
                      <m:r>
                        <a:rPr lang="en-US" b="0" i="1" smtClean="0">
                          <a:solidFill>
                            <a:prstClr val="black"/>
                          </a:solidFill>
                          <a:latin typeface="Cambria Math" panose="02040503050406030204" pitchFamily="18" charset="0"/>
                        </a:rPr>
                        <m:t>𝐼𝑛</m:t>
                      </m:r>
                      <m:d>
                        <m:dPr>
                          <m:ctrlPr>
                            <a:rPr lang="en-US" b="0" i="1" smtClean="0">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0.0010</m:t>
                          </m:r>
                        </m:e>
                      </m:d>
                    </m:oMath>
                  </m:oMathPara>
                </a14:m>
                <a:endParaRPr lang="en-US" dirty="0"/>
              </a:p>
            </p:txBody>
          </p:sp>
        </mc:Choice>
        <mc:Fallback xmlns="">
          <p:sp>
            <p:nvSpPr>
              <p:cNvPr id="19" name="Rectangle 18">
                <a:extLst>
                  <a:ext uri="{FF2B5EF4-FFF2-40B4-BE49-F238E27FC236}">
                    <a16:creationId xmlns:a16="http://schemas.microsoft.com/office/drawing/2014/main" id="{71DCB956-4500-408A-A3D6-FA71DE7AEA5B}"/>
                  </a:ext>
                </a:extLst>
              </p:cNvPr>
              <p:cNvSpPr>
                <a:spLocks noRot="1" noChangeAspect="1" noMove="1" noResize="1" noEditPoints="1" noAdjustHandles="1" noChangeArrowheads="1" noChangeShapeType="1" noTextEdit="1"/>
              </p:cNvSpPr>
              <p:nvPr/>
            </p:nvSpPr>
            <p:spPr>
              <a:xfrm>
                <a:off x="3227108" y="6006462"/>
                <a:ext cx="4713342"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97F3EE8-A36C-4BFC-972F-9779C9CE64CA}"/>
                  </a:ext>
                </a:extLst>
              </p:cNvPr>
              <p:cNvSpPr/>
              <p:nvPr/>
            </p:nvSpPr>
            <p:spPr>
              <a:xfrm>
                <a:off x="3277250" y="6402616"/>
                <a:ext cx="1243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=0.18 </m:t>
                      </m:r>
                      <m:r>
                        <a:rPr lang="en-US" b="0" i="1" smtClean="0">
                          <a:solidFill>
                            <a:prstClr val="black"/>
                          </a:solidFill>
                          <a:latin typeface="Cambria Math" panose="02040503050406030204" pitchFamily="18" charset="0"/>
                        </a:rPr>
                        <m:t>𝑠</m:t>
                      </m:r>
                    </m:oMath>
                  </m:oMathPara>
                </a14:m>
                <a:endParaRPr lang="en-US" dirty="0"/>
              </a:p>
            </p:txBody>
          </p:sp>
        </mc:Choice>
        <mc:Fallback xmlns="">
          <p:sp>
            <p:nvSpPr>
              <p:cNvPr id="20" name="Rectangle 19">
                <a:extLst>
                  <a:ext uri="{FF2B5EF4-FFF2-40B4-BE49-F238E27FC236}">
                    <a16:creationId xmlns:a16="http://schemas.microsoft.com/office/drawing/2014/main" id="{797F3EE8-A36C-4BFC-972F-9779C9CE64CA}"/>
                  </a:ext>
                </a:extLst>
              </p:cNvPr>
              <p:cNvSpPr>
                <a:spLocks noRot="1" noChangeAspect="1" noMove="1" noResize="1" noEditPoints="1" noAdjustHandles="1" noChangeArrowheads="1" noChangeShapeType="1" noTextEdit="1"/>
              </p:cNvSpPr>
              <p:nvPr/>
            </p:nvSpPr>
            <p:spPr>
              <a:xfrm>
                <a:off x="3277250" y="6402616"/>
                <a:ext cx="1243417" cy="36933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1447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4" grpId="0"/>
      <p:bldP spid="16" grpId="0"/>
      <p:bldP spid="17" grpId="0"/>
      <p:bldP spid="18"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69049" y="1863819"/>
            <a:ext cx="10750379" cy="1938992"/>
          </a:xfrm>
          <a:prstGeom prst="rect">
            <a:avLst/>
          </a:prstGeom>
          <a:noFill/>
        </p:spPr>
        <p:txBody>
          <a:bodyPr wrap="square" rtlCol="0">
            <a:spAutoFit/>
          </a:bodyPr>
          <a:lstStyle/>
          <a:p>
            <a:r>
              <a:rPr lang="en-US" sz="2400" b="1" dirty="0">
                <a:solidFill>
                  <a:srgbClr val="0070C0"/>
                </a:solidFill>
                <a:latin typeface="Calibri" panose="020F0502020204030204" pitchFamily="34" charset="0"/>
              </a:rPr>
              <a:t>QUESTION 9:</a:t>
            </a:r>
          </a:p>
          <a:p>
            <a:pPr algn="just"/>
            <a:r>
              <a:rPr lang="en-US" sz="2400" dirty="0">
                <a:solidFill>
                  <a:srgbClr val="000000"/>
                </a:solidFill>
                <a:latin typeface="Calibri" panose="020F0502020204030204" pitchFamily="34" charset="0"/>
              </a:rPr>
              <a:t>An electron is projected vertically upward with a speed of 1.70 </a:t>
            </a:r>
            <a:r>
              <a:rPr lang="en-US" sz="2400" dirty="0">
                <a:solidFill>
                  <a:srgbClr val="000000"/>
                </a:solidFill>
                <a:latin typeface="Cambria Math" panose="02040503050406030204" pitchFamily="18" charset="0"/>
              </a:rPr>
              <a:t>× </a:t>
            </a:r>
            <a:r>
              <a:rPr lang="en-US" sz="2400" dirty="0">
                <a:solidFill>
                  <a:srgbClr val="000000"/>
                </a:solidFill>
                <a:latin typeface="Calibri" panose="020F0502020204030204" pitchFamily="34" charset="0"/>
              </a:rPr>
              <a:t>10</a:t>
            </a:r>
            <a:r>
              <a:rPr lang="en-US" sz="1400" baseline="70000" dirty="0">
                <a:solidFill>
                  <a:srgbClr val="000000"/>
                </a:solidFill>
                <a:latin typeface="Calibri" panose="020F0502020204030204" pitchFamily="34" charset="0"/>
              </a:rPr>
              <a:t>6</a:t>
            </a:r>
            <a:r>
              <a:rPr lang="en-US" sz="1400" dirty="0">
                <a:solidFill>
                  <a:srgbClr val="000000"/>
                </a:solidFill>
                <a:latin typeface="Calibri" panose="020F0502020204030204" pitchFamily="34" charset="0"/>
              </a:rPr>
              <a:t> </a:t>
            </a:r>
            <a:r>
              <a:rPr lang="en-US" sz="2400" dirty="0">
                <a:solidFill>
                  <a:srgbClr val="000000"/>
                </a:solidFill>
                <a:latin typeface="Calibri" panose="020F0502020204030204" pitchFamily="34" charset="0"/>
              </a:rPr>
              <a:t>m/s into a uniform magnetic field of 0.480 T that is directed horizontally away from the observer. What is the radius of motion? The mass of an electron is 9.11 </a:t>
            </a:r>
            <a:r>
              <a:rPr lang="en-US" sz="2400" dirty="0">
                <a:solidFill>
                  <a:srgbClr val="000000"/>
                </a:solidFill>
                <a:latin typeface="Cambria Math" panose="02040503050406030204" pitchFamily="18" charset="0"/>
              </a:rPr>
              <a:t>× </a:t>
            </a:r>
            <a:r>
              <a:rPr lang="en-US" sz="2400" dirty="0">
                <a:solidFill>
                  <a:srgbClr val="000000"/>
                </a:solidFill>
                <a:latin typeface="Calibri" panose="020F0502020204030204" pitchFamily="34" charset="0"/>
              </a:rPr>
              <a:t>10</a:t>
            </a:r>
            <a:r>
              <a:rPr lang="en-US" sz="1400" baseline="70000" dirty="0">
                <a:solidFill>
                  <a:srgbClr val="000000"/>
                </a:solidFill>
                <a:latin typeface="Calibri" panose="020F0502020204030204" pitchFamily="34" charset="0"/>
              </a:rPr>
              <a:t>-31</a:t>
            </a:r>
            <a:r>
              <a:rPr lang="en-US" sz="2400" dirty="0">
                <a:solidFill>
                  <a:srgbClr val="000000"/>
                </a:solidFill>
                <a:latin typeface="Calibri" panose="020F0502020204030204" pitchFamily="34" charset="0"/>
              </a:rPr>
              <a:t>kg, and the charge on an electron is 1.66 </a:t>
            </a:r>
            <a:r>
              <a:rPr lang="en-US" sz="2400" dirty="0">
                <a:solidFill>
                  <a:srgbClr val="000000"/>
                </a:solidFill>
                <a:latin typeface="Cambria Math" panose="02040503050406030204" pitchFamily="18" charset="0"/>
              </a:rPr>
              <a:t>× </a:t>
            </a:r>
            <a:r>
              <a:rPr lang="en-US" sz="2400" dirty="0">
                <a:solidFill>
                  <a:srgbClr val="000000"/>
                </a:solidFill>
                <a:latin typeface="Calibri" panose="020F0502020204030204" pitchFamily="34" charset="0"/>
              </a:rPr>
              <a:t>10</a:t>
            </a:r>
            <a:r>
              <a:rPr lang="en-US" sz="1400" baseline="70000" dirty="0">
                <a:solidFill>
                  <a:srgbClr val="000000"/>
                </a:solidFill>
                <a:latin typeface="Calibri" panose="020F0502020204030204" pitchFamily="34" charset="0"/>
              </a:rPr>
              <a:t>-19</a:t>
            </a:r>
            <a:r>
              <a:rPr lang="en-US" sz="1400" dirty="0">
                <a:solidFill>
                  <a:srgbClr val="000000"/>
                </a:solidFill>
                <a:latin typeface="Calibri" panose="020F0502020204030204" pitchFamily="34" charset="0"/>
              </a:rPr>
              <a:t> </a:t>
            </a:r>
            <a:r>
              <a:rPr lang="en-US" sz="2400" dirty="0">
                <a:solidFill>
                  <a:srgbClr val="000000"/>
                </a:solidFill>
                <a:latin typeface="Calibri" panose="020F0502020204030204" pitchFamily="34" charset="0"/>
              </a:rPr>
              <a:t>C.</a:t>
            </a:r>
            <a:endParaRPr lang="en-US" sz="2400" dirty="0">
              <a:latin typeface="Calibri" panose="020F0502020204030204" pitchFamily="34" charset="0"/>
            </a:endParaRPr>
          </a:p>
        </p:txBody>
      </p:sp>
      <p:sp>
        <p:nvSpPr>
          <p:cNvPr id="6" name="TextBox 5">
            <a:extLst>
              <a:ext uri="{FF2B5EF4-FFF2-40B4-BE49-F238E27FC236}">
                <a16:creationId xmlns:a16="http://schemas.microsoft.com/office/drawing/2014/main" id="{B07685FD-9DBC-45B0-A53F-5914409647CD}"/>
              </a:ext>
            </a:extLst>
          </p:cNvPr>
          <p:cNvSpPr txBox="1"/>
          <p:nvPr/>
        </p:nvSpPr>
        <p:spPr>
          <a:xfrm>
            <a:off x="581192" y="3950674"/>
            <a:ext cx="10570820" cy="461665"/>
          </a:xfrm>
          <a:prstGeom prst="rect">
            <a:avLst/>
          </a:prstGeom>
          <a:noFill/>
        </p:spPr>
        <p:txBody>
          <a:bodyPr wrap="square" rtlCol="0">
            <a:spAutoFit/>
          </a:bodyPr>
          <a:lstStyle/>
          <a:p>
            <a:pPr algn="just"/>
            <a:r>
              <a:rPr lang="en-US" sz="2400" b="1" dirty="0">
                <a:solidFill>
                  <a:srgbClr val="7030A0"/>
                </a:solidFill>
                <a:latin typeface="Calibri" panose="020F0502020204030204" pitchFamily="34" charset="0"/>
              </a:rPr>
              <a:t>Answer: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181C2BA-AB0E-4923-AA8A-5CCE84B9A82B}"/>
                  </a:ext>
                </a:extLst>
              </p:cNvPr>
              <p:cNvSpPr txBox="1"/>
              <p:nvPr/>
            </p:nvSpPr>
            <p:spPr>
              <a:xfrm>
                <a:off x="581192" y="4500208"/>
                <a:ext cx="2352502" cy="652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r>
                        <a:rPr lang="en-US" b="0" i="1" smtClean="0">
                          <a:latin typeface="Cambria Math" panose="02040503050406030204" pitchFamily="18" charset="0"/>
                        </a:rPr>
                        <m:t>𝑞𝑣𝐵</m:t>
                      </m:r>
                      <m:r>
                        <a:rPr lang="en-US" b="0" i="1" smtClean="0">
                          <a:latin typeface="Cambria Math" panose="02040503050406030204" pitchFamily="18" charset="0"/>
                        </a:rPr>
                        <m:t>=</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𝑟</m:t>
                              </m:r>
                            </m:den>
                          </m:f>
                        </m:e>
                      </m:d>
                    </m:oMath>
                  </m:oMathPara>
                </a14:m>
                <a:endParaRPr lang="en-US" dirty="0"/>
              </a:p>
            </p:txBody>
          </p:sp>
        </mc:Choice>
        <mc:Fallback xmlns="">
          <p:sp>
            <p:nvSpPr>
              <p:cNvPr id="3" name="TextBox 2">
                <a:extLst>
                  <a:ext uri="{FF2B5EF4-FFF2-40B4-BE49-F238E27FC236}">
                    <a16:creationId xmlns:a16="http://schemas.microsoft.com/office/drawing/2014/main" id="{2181C2BA-AB0E-4923-AA8A-5CCE84B9A82B}"/>
                  </a:ext>
                </a:extLst>
              </p:cNvPr>
              <p:cNvSpPr txBox="1">
                <a:spLocks noRot="1" noChangeAspect="1" noMove="1" noResize="1" noEditPoints="1" noAdjustHandles="1" noChangeArrowheads="1" noChangeShapeType="1" noTextEdit="1"/>
              </p:cNvSpPr>
              <p:nvPr/>
            </p:nvSpPr>
            <p:spPr>
              <a:xfrm>
                <a:off x="581192" y="4500208"/>
                <a:ext cx="2352502" cy="6524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3A1DDE-406F-432A-857A-032748655E7A}"/>
                  </a:ext>
                </a:extLst>
              </p:cNvPr>
              <p:cNvSpPr txBox="1"/>
              <p:nvPr/>
            </p:nvSpPr>
            <p:spPr>
              <a:xfrm>
                <a:off x="581192" y="5421931"/>
                <a:ext cx="6478184" cy="6024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𝑞𝐵</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9.11</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−31</m:t>
                                  </m:r>
                                </m:sup>
                              </m:sSup>
                              <m:r>
                                <a:rPr lang="en-US" b="0" i="1" smtClean="0">
                                  <a:latin typeface="Cambria Math" panose="02040503050406030204" pitchFamily="18" charset="0"/>
                                  <a:ea typeface="Cambria Math" panose="02040503050406030204" pitchFamily="18" charset="0"/>
                                </a:rPr>
                                <m:t>𝑘𝑔</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1.70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num>
                        <m:den>
                          <m:d>
                            <m:dPr>
                              <m:ctrlPr>
                                <a:rPr lang="en-US" b="0" i="1" smtClean="0">
                                  <a:latin typeface="Cambria Math" panose="02040503050406030204" pitchFamily="18" charset="0"/>
                                </a:rPr>
                              </m:ctrlPr>
                            </m:dPr>
                            <m:e>
                              <m:r>
                                <a:rPr lang="en-US" b="0" i="1" smtClean="0">
                                  <a:latin typeface="Cambria Math" panose="02040503050406030204" pitchFamily="18" charset="0"/>
                                </a:rPr>
                                <m:t>1.60</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19</m:t>
                                  </m:r>
                                </m:sup>
                              </m:sSup>
                              <m:r>
                                <a:rPr lang="en-US" b="0" i="1" smtClean="0">
                                  <a:latin typeface="Cambria Math" panose="02040503050406030204" pitchFamily="18" charset="0"/>
                                  <a:ea typeface="Cambria Math" panose="02040503050406030204" pitchFamily="18" charset="0"/>
                                </a:rPr>
                                <m:t>𝐶</m:t>
                              </m:r>
                            </m:e>
                          </m:d>
                          <m:d>
                            <m:dPr>
                              <m:ctrlPr>
                                <a:rPr lang="en-US" b="0" i="1" smtClean="0">
                                  <a:latin typeface="Cambria Math" panose="02040503050406030204" pitchFamily="18" charset="0"/>
                                </a:rPr>
                              </m:ctrlPr>
                            </m:dPr>
                            <m:e>
                              <m:r>
                                <a:rPr lang="en-US" b="0" i="1" smtClean="0">
                                  <a:latin typeface="Cambria Math" panose="02040503050406030204" pitchFamily="18" charset="0"/>
                                </a:rPr>
                                <m:t>0.480</m:t>
                              </m:r>
                              <m:r>
                                <a:rPr lang="en-US" b="0" i="1" smtClean="0">
                                  <a:latin typeface="Cambria Math" panose="02040503050406030204" pitchFamily="18" charset="0"/>
                                </a:rPr>
                                <m:t>𝑇</m:t>
                              </m:r>
                            </m:e>
                          </m:d>
                        </m:den>
                      </m:f>
                      <m:r>
                        <a:rPr lang="en-US" b="0" i="1" smtClean="0">
                          <a:latin typeface="Cambria Math" panose="02040503050406030204" pitchFamily="18" charset="0"/>
                        </a:rPr>
                        <m:t>=2.</m:t>
                      </m:r>
                      <m:r>
                        <a:rPr lang="en-US" b="0" i="1" smtClean="0">
                          <a:latin typeface="Cambria Math" panose="02040503050406030204" pitchFamily="18" charset="0"/>
                        </a:rPr>
                        <m:t>𝑜</m:t>
                      </m:r>
                      <m:r>
                        <a:rPr lang="en-US" b="0" i="1" smtClean="0">
                          <a:latin typeface="Cambria Math" panose="02040503050406030204" pitchFamily="18" charset="0"/>
                        </a:rPr>
                        <m:t>2×</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m:t>
                          </m:r>
                        </m:sup>
                      </m:sSup>
                      <m:r>
                        <a:rPr lang="en-US" b="0" i="1" smtClean="0">
                          <a:latin typeface="Cambria Math" panose="02040503050406030204" pitchFamily="18" charset="0"/>
                          <a:ea typeface="Cambria Math" panose="02040503050406030204" pitchFamily="18" charset="0"/>
                        </a:rPr>
                        <m:t>𝑚</m:t>
                      </m:r>
                    </m:oMath>
                  </m:oMathPara>
                </a14:m>
                <a:endParaRPr lang="en-US" dirty="0"/>
              </a:p>
            </p:txBody>
          </p:sp>
        </mc:Choice>
        <mc:Fallback xmlns="">
          <p:sp>
            <p:nvSpPr>
              <p:cNvPr id="8" name="TextBox 7">
                <a:extLst>
                  <a:ext uri="{FF2B5EF4-FFF2-40B4-BE49-F238E27FC236}">
                    <a16:creationId xmlns:a16="http://schemas.microsoft.com/office/drawing/2014/main" id="{793A1DDE-406F-432A-857A-032748655E7A}"/>
                  </a:ext>
                </a:extLst>
              </p:cNvPr>
              <p:cNvSpPr txBox="1">
                <a:spLocks noRot="1" noChangeAspect="1" noMove="1" noResize="1" noEditPoints="1" noAdjustHandles="1" noChangeArrowheads="1" noChangeShapeType="1" noTextEdit="1"/>
              </p:cNvSpPr>
              <p:nvPr/>
            </p:nvSpPr>
            <p:spPr>
              <a:xfrm>
                <a:off x="581192" y="5421931"/>
                <a:ext cx="6478184" cy="60247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394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Calibri" panose="020F0502020204030204" pitchFamily="34" charset="0"/>
              </a:rPr>
              <a:t>Q&amp;A?</a:t>
            </a:r>
            <a:br>
              <a:rPr lang="en-US" dirty="0">
                <a:latin typeface="Calibri" panose="020F0502020204030204" pitchFamily="34" charset="0"/>
              </a:rPr>
            </a:br>
            <a:r>
              <a:rPr lang="en-US" dirty="0">
                <a:latin typeface="Calibri" panose="020F0502020204030204" pitchFamily="34" charset="0"/>
              </a:rPr>
              <a:t>Office hours:</a:t>
            </a:r>
          </a:p>
        </p:txBody>
      </p:sp>
    </p:spTree>
    <p:extLst>
      <p:ext uri="{BB962C8B-B14F-4D97-AF65-F5344CB8AC3E}">
        <p14:creationId xmlns:p14="http://schemas.microsoft.com/office/powerpoint/2010/main" val="3378997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1073" y="1796328"/>
            <a:ext cx="10750379" cy="2462213"/>
          </a:xfrm>
          <a:prstGeom prst="rect">
            <a:avLst/>
          </a:prstGeom>
          <a:noFill/>
        </p:spPr>
        <p:txBody>
          <a:bodyPr wrap="square" rtlCol="0">
            <a:spAutoFit/>
          </a:bodyPr>
          <a:lstStyle/>
          <a:p>
            <a:r>
              <a:rPr lang="en-US" sz="2400" b="1" dirty="0">
                <a:solidFill>
                  <a:srgbClr val="0070C0"/>
                </a:solidFill>
                <a:latin typeface="Calibri" panose="020F0502020204030204" pitchFamily="34" charset="0"/>
              </a:rPr>
              <a:t>QUESTION 1:</a:t>
            </a:r>
          </a:p>
          <a:p>
            <a:endParaRPr lang="en-US" dirty="0">
              <a:latin typeface="Calibri" panose="020F0502020204030204" pitchFamily="34" charset="0"/>
            </a:endParaRPr>
          </a:p>
          <a:p>
            <a:r>
              <a:rPr lang="en-US" sz="2800" dirty="0">
                <a:solidFill>
                  <a:srgbClr val="000000"/>
                </a:solidFill>
                <a:latin typeface="Times New Roman" panose="02020603050405020304" pitchFamily="18" charset="0"/>
                <a:cs typeface="Times New Roman" panose="02020603050405020304" pitchFamily="18" charset="0"/>
              </a:rPr>
              <a:t>A stone is thrown vertically upward with a speed of 24.0 m/s. </a:t>
            </a:r>
          </a:p>
          <a:p>
            <a:r>
              <a:rPr lang="en-US" sz="2800" dirty="0">
                <a:solidFill>
                  <a:srgbClr val="000000"/>
                </a:solidFill>
                <a:latin typeface="Times New Roman" panose="02020603050405020304" pitchFamily="18" charset="0"/>
                <a:cs typeface="Times New Roman" panose="02020603050405020304" pitchFamily="18" charset="0"/>
              </a:rPr>
              <a:t>(</a:t>
            </a:r>
            <a:r>
              <a:rPr lang="en-US" sz="2800" dirty="0" err="1">
                <a:solidFill>
                  <a:srgbClr val="000000"/>
                </a:solidFill>
                <a:latin typeface="Times New Roman" panose="02020603050405020304" pitchFamily="18" charset="0"/>
                <a:cs typeface="Times New Roman" panose="02020603050405020304" pitchFamily="18" charset="0"/>
              </a:rPr>
              <a:t>i</a:t>
            </a:r>
            <a:r>
              <a:rPr lang="en-US" sz="2800" dirty="0">
                <a:solidFill>
                  <a:srgbClr val="000000"/>
                </a:solidFill>
                <a:latin typeface="Times New Roman" panose="02020603050405020304" pitchFamily="18" charset="0"/>
                <a:cs typeface="Times New Roman" panose="02020603050405020304" pitchFamily="18" charset="0"/>
              </a:rPr>
              <a:t>) How fast is it moving when it reaches a height of 13.0 m? </a:t>
            </a:r>
          </a:p>
          <a:p>
            <a:r>
              <a:rPr lang="en-US" sz="2800" dirty="0">
                <a:solidFill>
                  <a:srgbClr val="000000"/>
                </a:solidFill>
                <a:latin typeface="Times New Roman" panose="02020603050405020304" pitchFamily="18" charset="0"/>
                <a:cs typeface="Times New Roman" panose="02020603050405020304" pitchFamily="18" charset="0"/>
              </a:rPr>
              <a:t>(ii) How much time is required to reach this height? </a:t>
            </a:r>
          </a:p>
          <a:p>
            <a:r>
              <a:rPr lang="en-US" sz="2800" dirty="0">
                <a:solidFill>
                  <a:srgbClr val="000000"/>
                </a:solidFill>
                <a:latin typeface="Times New Roman" panose="02020603050405020304" pitchFamily="18" charset="0"/>
                <a:cs typeface="Times New Roman" panose="02020603050405020304" pitchFamily="18" charset="0"/>
              </a:rPr>
              <a:t>(iii) Why are there two answers to (ii)? </a:t>
            </a:r>
          </a:p>
        </p:txBody>
      </p:sp>
      <p:sp>
        <p:nvSpPr>
          <p:cNvPr id="2" name="Title 1"/>
          <p:cNvSpPr>
            <a:spLocks noGrp="1"/>
          </p:cNvSpPr>
          <p:nvPr>
            <p:ph type="title"/>
          </p:nvPr>
        </p:nvSpPr>
        <p:spPr/>
        <p:txBody>
          <a:bodyPr/>
          <a:lstStyle/>
          <a:p>
            <a:endParaRPr lang="en-US" dirty="0"/>
          </a:p>
        </p:txBody>
      </p:sp>
      <p:pic>
        <p:nvPicPr>
          <p:cNvPr id="8"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45E4EDBA-F51A-402A-9BF3-C450801D3EA4}"/>
              </a:ext>
            </a:extLst>
          </p:cNvPr>
          <p:cNvSpPr/>
          <p:nvPr/>
        </p:nvSpPr>
        <p:spPr>
          <a:xfrm>
            <a:off x="390543" y="4440533"/>
            <a:ext cx="1401346" cy="523220"/>
          </a:xfrm>
          <a:prstGeom prst="rect">
            <a:avLst/>
          </a:prstGeom>
        </p:spPr>
        <p:txBody>
          <a:bodyPr wrap="none">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Answer:</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EEAAA96-C1CC-4A60-AB2F-BF2E15AABDCC}"/>
                  </a:ext>
                </a:extLst>
              </p:cNvPr>
              <p:cNvSpPr/>
              <p:nvPr/>
            </p:nvSpPr>
            <p:spPr>
              <a:xfrm>
                <a:off x="390543" y="4963753"/>
                <a:ext cx="10003417" cy="132523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Choose upward to be the positive direction, and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=0</m:t>
                    </m:r>
                  </m:oMath>
                </a14:m>
                <a:r>
                  <a:rPr lang="en-US" sz="2400" dirty="0">
                    <a:latin typeface="Times New Roman" panose="02020603050405020304" pitchFamily="18" charset="0"/>
                    <a:cs typeface="Times New Roman" panose="02020603050405020304" pitchFamily="18" charset="0"/>
                  </a:rPr>
                  <a:t> to be the height from which the stone is thrown. </a:t>
                </a:r>
              </a:p>
              <a:p>
                <a:r>
                  <a:rPr lang="en-US" sz="2400" dirty="0">
                    <a:latin typeface="Times New Roman" panose="02020603050405020304" pitchFamily="18" charset="0"/>
                    <a:cs typeface="Times New Roman" panose="02020603050405020304" pitchFamily="18" charset="0"/>
                  </a:rPr>
                  <a:t>We have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𝑣</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b="0" i="1" smtClean="0">
                        <a:latin typeface="Cambria Math" panose="02040503050406030204" pitchFamily="18" charset="0"/>
                      </a:rPr>
                      <m:t>24</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num>
                      <m:den>
                        <m:r>
                          <a:rPr lang="en-US" sz="2400" b="0" i="1" smtClean="0">
                            <a:latin typeface="Cambria Math" panose="02040503050406030204" pitchFamily="18" charset="0"/>
                          </a:rPr>
                          <m:t>𝑠</m:t>
                        </m:r>
                      </m:den>
                    </m:f>
                    <m:r>
                      <a:rPr lang="en-US"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a</m:t>
                    </m:r>
                    <m:r>
                      <a:rPr lang="en-US" sz="2400" i="1">
                        <a:latin typeface="Cambria Math" panose="02040503050406030204" pitchFamily="18" charset="0"/>
                      </a:rPr>
                      <m:t>=</m:t>
                    </m:r>
                    <m:r>
                      <a:rPr lang="en-US" sz="2400" b="0" i="1" smtClean="0">
                        <a:latin typeface="Cambria Math" panose="02040503050406030204" pitchFamily="18" charset="0"/>
                      </a:rPr>
                      <m:t>−9.81</m:t>
                    </m:r>
                    <m:f>
                      <m:fPr>
                        <m:type m:val="lin"/>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𝑠</m:t>
                            </m:r>
                          </m:e>
                          <m:sup>
                            <m:r>
                              <a:rPr lang="en-US" sz="2400" b="0" i="1" smtClean="0">
                                <a:latin typeface="Cambria Math" panose="02040503050406030204" pitchFamily="18" charset="0"/>
                              </a:rPr>
                              <m:t>2</m:t>
                            </m:r>
                          </m:sup>
                        </m:sSup>
                      </m:den>
                    </m:f>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b="0" i="1" smtClean="0">
                        <a:latin typeface="Cambria Math" panose="02040503050406030204" pitchFamily="18" charset="0"/>
                      </a:rPr>
                      <m:t>13.0 </m:t>
                    </m:r>
                    <m:r>
                      <a:rPr lang="en-US" sz="2400" b="0" i="1" smtClean="0">
                        <a:latin typeface="Cambria Math" panose="02040503050406030204" pitchFamily="18" charset="0"/>
                      </a:rPr>
                      <m:t>𝑚</m:t>
                    </m:r>
                  </m:oMath>
                </a14:m>
                <a:r>
                  <a:rPr lang="en-US" sz="2400" dirty="0">
                    <a:latin typeface="Times New Roman" panose="02020603050405020304" pitchFamily="18" charset="0"/>
                    <a:cs typeface="Times New Roman" panose="02020603050405020304" pitchFamily="18" charset="0"/>
                  </a:rPr>
                  <a:t> </a:t>
                </a:r>
              </a:p>
            </p:txBody>
          </p:sp>
        </mc:Choice>
        <mc:Fallback xmlns="">
          <p:sp>
            <p:nvSpPr>
              <p:cNvPr id="12" name="Rectangle 11">
                <a:extLst>
                  <a:ext uri="{FF2B5EF4-FFF2-40B4-BE49-F238E27FC236}">
                    <a16:creationId xmlns:a16="http://schemas.microsoft.com/office/drawing/2014/main" id="{1EEAAA96-C1CC-4A60-AB2F-BF2E15AABDCC}"/>
                  </a:ext>
                </a:extLst>
              </p:cNvPr>
              <p:cNvSpPr>
                <a:spLocks noRot="1" noChangeAspect="1" noMove="1" noResize="1" noEditPoints="1" noAdjustHandles="1" noChangeArrowheads="1" noChangeShapeType="1" noTextEdit="1"/>
              </p:cNvSpPr>
              <p:nvPr/>
            </p:nvSpPr>
            <p:spPr>
              <a:xfrm>
                <a:off x="390543" y="4963753"/>
                <a:ext cx="10003417" cy="1325235"/>
              </a:xfrm>
              <a:prstGeom prst="rect">
                <a:avLst/>
              </a:prstGeom>
              <a:blipFill>
                <a:blip r:embed="rId3"/>
                <a:stretch>
                  <a:fillRect l="-914" t="-3670" b="-3211"/>
                </a:stretch>
              </a:blipFill>
            </p:spPr>
            <p:txBody>
              <a:bodyPr/>
              <a:lstStyle/>
              <a:p>
                <a:r>
                  <a:rPr lang="en-US">
                    <a:noFill/>
                  </a:rPr>
                  <a:t> </a:t>
                </a:r>
              </a:p>
            </p:txBody>
          </p:sp>
        </mc:Fallback>
      </mc:AlternateContent>
    </p:spTree>
    <p:extLst>
      <p:ext uri="{BB962C8B-B14F-4D97-AF65-F5344CB8AC3E}">
        <p14:creationId xmlns:p14="http://schemas.microsoft.com/office/powerpoint/2010/main" val="305530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405" y="1856992"/>
            <a:ext cx="10750379" cy="738664"/>
          </a:xfrm>
          <a:prstGeom prst="rect">
            <a:avLst/>
          </a:prstGeom>
          <a:noFill/>
        </p:spPr>
        <p:txBody>
          <a:bodyPr wrap="square" rtlCol="0">
            <a:spAutoFit/>
          </a:bodyPr>
          <a:lstStyle/>
          <a:p>
            <a:r>
              <a:rPr lang="en-US" sz="2400" b="1" dirty="0">
                <a:solidFill>
                  <a:srgbClr val="0070C0"/>
                </a:solidFill>
                <a:latin typeface="Calibri" panose="020F0502020204030204" pitchFamily="34" charset="0"/>
              </a:rPr>
              <a:t>QUESTION 1:</a:t>
            </a:r>
          </a:p>
          <a:p>
            <a:endParaRPr lang="en-US" dirty="0">
              <a:latin typeface="Calibri" panose="020F0502020204030204" pitchFamily="34" charset="0"/>
            </a:endParaRPr>
          </a:p>
        </p:txBody>
      </p:sp>
      <p:sp>
        <p:nvSpPr>
          <p:cNvPr id="2" name="Title 1"/>
          <p:cNvSpPr>
            <a:spLocks noGrp="1"/>
          </p:cNvSpPr>
          <p:nvPr>
            <p:ph type="title"/>
          </p:nvPr>
        </p:nvSpPr>
        <p:spPr/>
        <p:txBody>
          <a:bodyPr/>
          <a:lstStyle/>
          <a:p>
            <a:endParaRPr lang="en-US" dirty="0"/>
          </a:p>
        </p:txBody>
      </p:sp>
      <p:pic>
        <p:nvPicPr>
          <p:cNvPr id="8"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45E4EDBA-F51A-402A-9BF3-C450801D3EA4}"/>
              </a:ext>
            </a:extLst>
          </p:cNvPr>
          <p:cNvSpPr/>
          <p:nvPr/>
        </p:nvSpPr>
        <p:spPr>
          <a:xfrm>
            <a:off x="390543" y="2236524"/>
            <a:ext cx="1401346" cy="523220"/>
          </a:xfrm>
          <a:prstGeom prst="rect">
            <a:avLst/>
          </a:prstGeom>
        </p:spPr>
        <p:txBody>
          <a:bodyPr wrap="none">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Answer:</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EEAAA96-C1CC-4A60-AB2F-BF2E15AABDCC}"/>
                  </a:ext>
                </a:extLst>
              </p:cNvPr>
              <p:cNvSpPr/>
              <p:nvPr/>
            </p:nvSpPr>
            <p:spPr>
              <a:xfrm>
                <a:off x="290778" y="2691132"/>
                <a:ext cx="11965538" cy="95590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Choose upward to be the positive direction, and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=0</m:t>
                    </m:r>
                  </m:oMath>
                </a14:m>
                <a:r>
                  <a:rPr lang="en-US" sz="2400" dirty="0">
                    <a:latin typeface="Times New Roman" panose="02020603050405020304" pitchFamily="18" charset="0"/>
                    <a:cs typeface="Times New Roman" panose="02020603050405020304" pitchFamily="18" charset="0"/>
                  </a:rPr>
                  <a:t> to be the height from which the stone is thrown. We have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𝑣</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b="0" i="1" smtClean="0">
                        <a:latin typeface="Cambria Math" panose="02040503050406030204" pitchFamily="18" charset="0"/>
                      </a:rPr>
                      <m:t>24</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num>
                      <m:den>
                        <m:r>
                          <a:rPr lang="en-US" sz="2400" b="0" i="1" smtClean="0">
                            <a:latin typeface="Cambria Math" panose="02040503050406030204" pitchFamily="18" charset="0"/>
                          </a:rPr>
                          <m:t>𝑠</m:t>
                        </m:r>
                      </m:den>
                    </m:f>
                    <m:r>
                      <a:rPr lang="en-US"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a</m:t>
                    </m:r>
                    <m:r>
                      <a:rPr lang="en-US" sz="2400" i="1">
                        <a:latin typeface="Cambria Math" panose="02040503050406030204" pitchFamily="18" charset="0"/>
                      </a:rPr>
                      <m:t>=</m:t>
                    </m:r>
                    <m:r>
                      <a:rPr lang="en-US" sz="2400" b="0" i="1" smtClean="0">
                        <a:latin typeface="Cambria Math" panose="02040503050406030204" pitchFamily="18" charset="0"/>
                      </a:rPr>
                      <m:t>−9.81</m:t>
                    </m:r>
                    <m:f>
                      <m:fPr>
                        <m:type m:val="lin"/>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𝑠</m:t>
                            </m:r>
                          </m:e>
                          <m:sup>
                            <m:r>
                              <a:rPr lang="en-US" sz="2400" b="0" i="1" smtClean="0">
                                <a:latin typeface="Cambria Math" panose="02040503050406030204" pitchFamily="18" charset="0"/>
                              </a:rPr>
                              <m:t>2</m:t>
                            </m:r>
                          </m:sup>
                        </m:sSup>
                      </m:den>
                    </m:f>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b="0" i="1" smtClean="0">
                        <a:latin typeface="Cambria Math" panose="02040503050406030204" pitchFamily="18" charset="0"/>
                      </a:rPr>
                      <m:t>13.0 </m:t>
                    </m:r>
                    <m:r>
                      <a:rPr lang="en-US" sz="2400" b="0" i="1" smtClean="0">
                        <a:latin typeface="Cambria Math" panose="02040503050406030204" pitchFamily="18" charset="0"/>
                      </a:rPr>
                      <m:t>𝑚</m:t>
                    </m:r>
                  </m:oMath>
                </a14:m>
                <a:r>
                  <a:rPr lang="en-US" sz="2400" dirty="0">
                    <a:latin typeface="Times New Roman" panose="02020603050405020304" pitchFamily="18" charset="0"/>
                    <a:cs typeface="Times New Roman" panose="02020603050405020304" pitchFamily="18" charset="0"/>
                  </a:rPr>
                  <a:t> </a:t>
                </a:r>
              </a:p>
            </p:txBody>
          </p:sp>
        </mc:Choice>
        <mc:Fallback xmlns="">
          <p:sp>
            <p:nvSpPr>
              <p:cNvPr id="12" name="Rectangle 11">
                <a:extLst>
                  <a:ext uri="{FF2B5EF4-FFF2-40B4-BE49-F238E27FC236}">
                    <a16:creationId xmlns:a16="http://schemas.microsoft.com/office/drawing/2014/main" id="{1EEAAA96-C1CC-4A60-AB2F-BF2E15AABDCC}"/>
                  </a:ext>
                </a:extLst>
              </p:cNvPr>
              <p:cNvSpPr>
                <a:spLocks noRot="1" noChangeAspect="1" noMove="1" noResize="1" noEditPoints="1" noAdjustHandles="1" noChangeArrowheads="1" noChangeShapeType="1" noTextEdit="1"/>
              </p:cNvSpPr>
              <p:nvPr/>
            </p:nvSpPr>
            <p:spPr>
              <a:xfrm>
                <a:off x="290778" y="2691132"/>
                <a:ext cx="11965538" cy="955903"/>
              </a:xfrm>
              <a:prstGeom prst="rect">
                <a:avLst/>
              </a:prstGeom>
              <a:blipFill>
                <a:blip r:embed="rId3"/>
                <a:stretch>
                  <a:fillRect l="-815" t="-5096" r="-357" b="-5096"/>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0F4FA504-3A19-4251-9610-9DEC5F09F68D}"/>
              </a:ext>
            </a:extLst>
          </p:cNvPr>
          <p:cNvSpPr/>
          <p:nvPr/>
        </p:nvSpPr>
        <p:spPr>
          <a:xfrm>
            <a:off x="290778" y="3668426"/>
            <a:ext cx="9884164" cy="523220"/>
          </a:xfrm>
          <a:prstGeom prst="rect">
            <a:avLst/>
          </a:prstGeom>
        </p:spPr>
        <p:txBody>
          <a:bodyPr wrap="square">
            <a:spAutoFit/>
          </a:bodyPr>
          <a:lstStyle/>
          <a:p>
            <a:pPr lvl="0"/>
            <a:r>
              <a:rPr lang="en-US" sz="2800" dirty="0">
                <a:solidFill>
                  <a:srgbClr val="000000"/>
                </a:solidFill>
                <a:latin typeface="Times New Roman" panose="02020603050405020304" pitchFamily="18" charset="0"/>
                <a:cs typeface="Times New Roman" panose="02020603050405020304" pitchFamily="18" charset="0"/>
              </a:rPr>
              <a:t>(</a:t>
            </a:r>
            <a:r>
              <a:rPr lang="en-US" sz="2800" dirty="0" err="1">
                <a:solidFill>
                  <a:srgbClr val="000000"/>
                </a:solidFill>
                <a:latin typeface="Times New Roman" panose="02020603050405020304" pitchFamily="18" charset="0"/>
                <a:cs typeface="Times New Roman" panose="02020603050405020304" pitchFamily="18" charset="0"/>
              </a:rPr>
              <a:t>i</a:t>
            </a:r>
            <a:r>
              <a:rPr lang="en-US" sz="2800" dirty="0">
                <a:solidFill>
                  <a:srgbClr val="000000"/>
                </a:solidFill>
                <a:latin typeface="Times New Roman" panose="02020603050405020304" pitchFamily="18" charset="0"/>
                <a:cs typeface="Times New Roman" panose="02020603050405020304" pitchFamily="18" charset="0"/>
              </a:rPr>
              <a:t>) How fast is it moving when it reaches a height of 13.0 m?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C1C9697-176B-4E39-AEFF-1F0A5A3F5EF5}"/>
                  </a:ext>
                </a:extLst>
              </p:cNvPr>
              <p:cNvSpPr txBox="1"/>
              <p:nvPr/>
            </p:nvSpPr>
            <p:spPr>
              <a:xfrm>
                <a:off x="796953" y="4668473"/>
                <a:ext cx="2318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FC1C9697-176B-4E39-AEFF-1F0A5A3F5EF5}"/>
                  </a:ext>
                </a:extLst>
              </p:cNvPr>
              <p:cNvSpPr txBox="1">
                <a:spLocks noRot="1" noChangeAspect="1" noMove="1" noResize="1" noEditPoints="1" noAdjustHandles="1" noChangeArrowheads="1" noChangeShapeType="1" noTextEdit="1"/>
              </p:cNvSpPr>
              <p:nvPr/>
            </p:nvSpPr>
            <p:spPr>
              <a:xfrm>
                <a:off x="796953" y="4668473"/>
                <a:ext cx="2318712" cy="276999"/>
              </a:xfrm>
              <a:prstGeom prst="rect">
                <a:avLst/>
              </a:prstGeom>
              <a:blipFill>
                <a:blip r:embed="rId4"/>
                <a:stretch>
                  <a:fillRect l="-789" t="-2222" r="-3158"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22E43-9E49-4168-B1D9-BA2697B1B82B}"/>
                  </a:ext>
                </a:extLst>
              </p:cNvPr>
              <p:cNvSpPr txBox="1"/>
              <p:nvPr/>
            </p:nvSpPr>
            <p:spPr>
              <a:xfrm>
                <a:off x="3546776" y="4622211"/>
                <a:ext cx="2549224" cy="33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e>
                            <m:sup>
                              <m:r>
                                <a:rPr lang="en-US" i="1">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e>
                      </m:rad>
                    </m:oMath>
                  </m:oMathPara>
                </a14:m>
                <a:endParaRPr lang="en-US" dirty="0"/>
              </a:p>
            </p:txBody>
          </p:sp>
        </mc:Choice>
        <mc:Fallback xmlns="">
          <p:sp>
            <p:nvSpPr>
              <p:cNvPr id="9" name="TextBox 8">
                <a:extLst>
                  <a:ext uri="{FF2B5EF4-FFF2-40B4-BE49-F238E27FC236}">
                    <a16:creationId xmlns:a16="http://schemas.microsoft.com/office/drawing/2014/main" id="{36E22E43-9E49-4168-B1D9-BA2697B1B82B}"/>
                  </a:ext>
                </a:extLst>
              </p:cNvPr>
              <p:cNvSpPr txBox="1">
                <a:spLocks noRot="1" noChangeAspect="1" noMove="1" noResize="1" noEditPoints="1" noAdjustHandles="1" noChangeArrowheads="1" noChangeShapeType="1" noTextEdit="1"/>
              </p:cNvSpPr>
              <p:nvPr/>
            </p:nvSpPr>
            <p:spPr>
              <a:xfrm>
                <a:off x="3546776" y="4622211"/>
                <a:ext cx="2549224" cy="335413"/>
              </a:xfrm>
              <a:prstGeom prst="rect">
                <a:avLst/>
              </a:prstGeom>
              <a:blipFill>
                <a:blip r:embed="rId5"/>
                <a:stretch>
                  <a:fillRect l="-718" r="-2871" b="-2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D13EC0C-516D-4815-A04E-CD4407C13C63}"/>
                  </a:ext>
                </a:extLst>
              </p:cNvPr>
              <p:cNvSpPr txBox="1"/>
              <p:nvPr/>
            </p:nvSpPr>
            <p:spPr>
              <a:xfrm>
                <a:off x="3546776" y="5133071"/>
                <a:ext cx="4539384" cy="33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24</m:t>
                                  </m:r>
                                  <m:f>
                                    <m:fPr>
                                      <m:type m:val="lin"/>
                                      <m:ctrlPr>
                                        <a:rPr lang="en-US" i="1" smtClean="0">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e>
                              </m:d>
                            </m:e>
                            <m:sup>
                              <m:r>
                                <a:rPr lang="en-US" i="1">
                                  <a:latin typeface="Cambria Math" panose="02040503050406030204" pitchFamily="18" charset="0"/>
                                </a:rPr>
                                <m:t>2</m:t>
                              </m:r>
                            </m:sup>
                          </m:sSup>
                          <m:r>
                            <a:rPr lang="en-US" i="1">
                              <a:latin typeface="Cambria Math" panose="02040503050406030204" pitchFamily="18" charset="0"/>
                            </a:rPr>
                            <m:t>+2</m:t>
                          </m:r>
                          <m:d>
                            <m:dPr>
                              <m:ctrlPr>
                                <a:rPr lang="en-US" i="1" smtClean="0">
                                  <a:latin typeface="Cambria Math" panose="02040503050406030204" pitchFamily="18" charset="0"/>
                                </a:rPr>
                              </m:ctrlPr>
                            </m:dPr>
                            <m:e>
                              <m:r>
                                <a:rPr lang="en-US" i="1">
                                  <a:latin typeface="Cambria Math" panose="02040503050406030204" pitchFamily="18" charset="0"/>
                                </a:rPr>
                                <m:t>−9.81</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e>
                          </m:d>
                          <m:r>
                            <a:rPr lang="en-US" i="1">
                              <a:latin typeface="Cambria Math" panose="02040503050406030204" pitchFamily="18" charset="0"/>
                            </a:rPr>
                            <m:t>(</m:t>
                          </m:r>
                          <m:r>
                            <a:rPr lang="en-US" b="0" i="1" smtClean="0">
                              <a:latin typeface="Cambria Math" panose="02040503050406030204" pitchFamily="18" charset="0"/>
                            </a:rPr>
                            <m:t>13.0 </m:t>
                          </m:r>
                          <m:r>
                            <a:rPr lang="en-US" b="0" i="1" smtClean="0">
                              <a:latin typeface="Cambria Math" panose="02040503050406030204" pitchFamily="18" charset="0"/>
                            </a:rPr>
                            <m:t>𝑚</m:t>
                          </m:r>
                          <m:r>
                            <a:rPr lang="en-US" i="1">
                              <a:latin typeface="Cambria Math" panose="02040503050406030204" pitchFamily="18" charset="0"/>
                            </a:rPr>
                            <m:t>)</m:t>
                          </m:r>
                        </m:e>
                      </m:rad>
                    </m:oMath>
                  </m:oMathPara>
                </a14:m>
                <a:endParaRPr lang="en-US" dirty="0"/>
              </a:p>
            </p:txBody>
          </p:sp>
        </mc:Choice>
        <mc:Fallback xmlns="">
          <p:sp>
            <p:nvSpPr>
              <p:cNvPr id="10" name="TextBox 9">
                <a:extLst>
                  <a:ext uri="{FF2B5EF4-FFF2-40B4-BE49-F238E27FC236}">
                    <a16:creationId xmlns:a16="http://schemas.microsoft.com/office/drawing/2014/main" id="{9D13EC0C-516D-4815-A04E-CD4407C13C63}"/>
                  </a:ext>
                </a:extLst>
              </p:cNvPr>
              <p:cNvSpPr txBox="1">
                <a:spLocks noRot="1" noChangeAspect="1" noMove="1" noResize="1" noEditPoints="1" noAdjustHandles="1" noChangeArrowheads="1" noChangeShapeType="1" noTextEdit="1"/>
              </p:cNvSpPr>
              <p:nvPr/>
            </p:nvSpPr>
            <p:spPr>
              <a:xfrm>
                <a:off x="3546776" y="5133071"/>
                <a:ext cx="4539384" cy="335413"/>
              </a:xfrm>
              <a:prstGeom prst="rect">
                <a:avLst/>
              </a:prstGeom>
              <a:blipFill>
                <a:blip r:embed="rId6"/>
                <a:stretch>
                  <a:fillRect l="-134" t="-123636" r="-1478" b="-2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4E1F8F1-290B-449E-8D62-89314B19E7C7}"/>
                  </a:ext>
                </a:extLst>
              </p:cNvPr>
              <p:cNvSpPr/>
              <p:nvPr/>
            </p:nvSpPr>
            <p:spPr>
              <a:xfrm>
                <a:off x="3454443" y="5613473"/>
                <a:ext cx="17642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𝑣</m:t>
                      </m:r>
                      <m:r>
                        <a:rPr lang="en-US" i="1" smtClean="0">
                          <a:latin typeface="Cambria Math" panose="02040503050406030204" pitchFamily="18" charset="0"/>
                        </a:rPr>
                        <m:t>=±17.9</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oMath>
                  </m:oMathPara>
                </a14:m>
                <a:endParaRPr lang="en-US" dirty="0"/>
              </a:p>
            </p:txBody>
          </p:sp>
        </mc:Choice>
        <mc:Fallback xmlns="">
          <p:sp>
            <p:nvSpPr>
              <p:cNvPr id="7" name="Rectangle 6">
                <a:extLst>
                  <a:ext uri="{FF2B5EF4-FFF2-40B4-BE49-F238E27FC236}">
                    <a16:creationId xmlns:a16="http://schemas.microsoft.com/office/drawing/2014/main" id="{A4E1F8F1-290B-449E-8D62-89314B19E7C7}"/>
                  </a:ext>
                </a:extLst>
              </p:cNvPr>
              <p:cNvSpPr>
                <a:spLocks noRot="1" noChangeAspect="1" noMove="1" noResize="1" noEditPoints="1" noAdjustHandles="1" noChangeArrowheads="1" noChangeShapeType="1" noTextEdit="1"/>
              </p:cNvSpPr>
              <p:nvPr/>
            </p:nvSpPr>
            <p:spPr>
              <a:xfrm>
                <a:off x="3454443" y="5613473"/>
                <a:ext cx="1764201" cy="369332"/>
              </a:xfrm>
              <a:prstGeom prst="rect">
                <a:avLst/>
              </a:prstGeom>
              <a:blipFill>
                <a:blip r:embed="rId7"/>
                <a:stretch>
                  <a:fillRect t="-116667" r="-27682" b="-18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1301ED6-2FE4-404F-B60A-6CE4CCC1800A}"/>
                  </a:ext>
                </a:extLst>
              </p:cNvPr>
              <p:cNvSpPr/>
              <p:nvPr/>
            </p:nvSpPr>
            <p:spPr>
              <a:xfrm>
                <a:off x="3454442" y="6034486"/>
                <a:ext cx="295952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𝑠𝑝𝑒𝑒𝑑</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i="1" smtClean="0">
                          <a:latin typeface="Cambria Math" panose="02040503050406030204" pitchFamily="18" charset="0"/>
                        </a:rPr>
                        <m:t>𝑣</m:t>
                      </m:r>
                      <m:r>
                        <a:rPr lang="en-US" i="1" smtClean="0">
                          <a:latin typeface="Cambria Math" panose="02040503050406030204" pitchFamily="18" charset="0"/>
                        </a:rPr>
                        <m:t>=17.9</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oMath>
                  </m:oMathPara>
                </a14:m>
                <a:endParaRPr lang="en-US" dirty="0"/>
              </a:p>
            </p:txBody>
          </p:sp>
        </mc:Choice>
        <mc:Fallback xmlns="">
          <p:sp>
            <p:nvSpPr>
              <p:cNvPr id="13" name="Rectangle 12">
                <a:extLst>
                  <a:ext uri="{FF2B5EF4-FFF2-40B4-BE49-F238E27FC236}">
                    <a16:creationId xmlns:a16="http://schemas.microsoft.com/office/drawing/2014/main" id="{41301ED6-2FE4-404F-B60A-6CE4CCC1800A}"/>
                  </a:ext>
                </a:extLst>
              </p:cNvPr>
              <p:cNvSpPr>
                <a:spLocks noRot="1" noChangeAspect="1" noMove="1" noResize="1" noEditPoints="1" noAdjustHandles="1" noChangeArrowheads="1" noChangeShapeType="1" noTextEdit="1"/>
              </p:cNvSpPr>
              <p:nvPr/>
            </p:nvSpPr>
            <p:spPr>
              <a:xfrm>
                <a:off x="3454442" y="6034486"/>
                <a:ext cx="2959528" cy="369332"/>
              </a:xfrm>
              <a:prstGeom prst="rect">
                <a:avLst/>
              </a:prstGeom>
              <a:blipFill>
                <a:blip r:embed="rId8"/>
                <a:stretch>
                  <a:fillRect t="-116667" r="-16289" b="-181667"/>
                </a:stretch>
              </a:blipFill>
            </p:spPr>
            <p:txBody>
              <a:bodyPr/>
              <a:lstStyle/>
              <a:p>
                <a:r>
                  <a:rPr lang="en-US">
                    <a:noFill/>
                  </a:rPr>
                  <a:t> </a:t>
                </a:r>
              </a:p>
            </p:txBody>
          </p:sp>
        </mc:Fallback>
      </mc:AlternateContent>
    </p:spTree>
    <p:extLst>
      <p:ext uri="{BB962C8B-B14F-4D97-AF65-F5344CB8AC3E}">
        <p14:creationId xmlns:p14="http://schemas.microsoft.com/office/powerpoint/2010/main" val="313474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7"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405" y="1856992"/>
            <a:ext cx="10750379" cy="738664"/>
          </a:xfrm>
          <a:prstGeom prst="rect">
            <a:avLst/>
          </a:prstGeom>
          <a:noFill/>
        </p:spPr>
        <p:txBody>
          <a:bodyPr wrap="square" rtlCol="0">
            <a:spAutoFit/>
          </a:bodyPr>
          <a:lstStyle/>
          <a:p>
            <a:r>
              <a:rPr lang="en-US" sz="2400" b="1" dirty="0">
                <a:solidFill>
                  <a:srgbClr val="0070C0"/>
                </a:solidFill>
                <a:latin typeface="Calibri" panose="020F0502020204030204" pitchFamily="34" charset="0"/>
              </a:rPr>
              <a:t>QUESTION 1:</a:t>
            </a:r>
          </a:p>
          <a:p>
            <a:endParaRPr lang="en-US" dirty="0">
              <a:latin typeface="Calibri" panose="020F0502020204030204" pitchFamily="34" charset="0"/>
            </a:endParaRPr>
          </a:p>
        </p:txBody>
      </p:sp>
      <p:sp>
        <p:nvSpPr>
          <p:cNvPr id="2" name="Title 1"/>
          <p:cNvSpPr>
            <a:spLocks noGrp="1"/>
          </p:cNvSpPr>
          <p:nvPr>
            <p:ph type="title"/>
          </p:nvPr>
        </p:nvSpPr>
        <p:spPr/>
        <p:txBody>
          <a:bodyPr/>
          <a:lstStyle/>
          <a:p>
            <a:endParaRPr lang="en-US" dirty="0"/>
          </a:p>
        </p:txBody>
      </p:sp>
      <p:pic>
        <p:nvPicPr>
          <p:cNvPr id="8"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45E4EDBA-F51A-402A-9BF3-C450801D3EA4}"/>
              </a:ext>
            </a:extLst>
          </p:cNvPr>
          <p:cNvSpPr/>
          <p:nvPr/>
        </p:nvSpPr>
        <p:spPr>
          <a:xfrm>
            <a:off x="390543" y="2203241"/>
            <a:ext cx="1401346" cy="523220"/>
          </a:xfrm>
          <a:prstGeom prst="rect">
            <a:avLst/>
          </a:prstGeom>
        </p:spPr>
        <p:txBody>
          <a:bodyPr wrap="none">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Answer:</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EEAAA96-C1CC-4A60-AB2F-BF2E15AABDCC}"/>
                  </a:ext>
                </a:extLst>
              </p:cNvPr>
              <p:cNvSpPr/>
              <p:nvPr/>
            </p:nvSpPr>
            <p:spPr>
              <a:xfrm>
                <a:off x="290778" y="2666603"/>
                <a:ext cx="11510679" cy="95590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Choose upward to be the positive direction, and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=0</m:t>
                    </m:r>
                  </m:oMath>
                </a14:m>
                <a:r>
                  <a:rPr lang="en-US" sz="2400" dirty="0">
                    <a:latin typeface="Times New Roman" panose="02020603050405020304" pitchFamily="18" charset="0"/>
                    <a:cs typeface="Times New Roman" panose="02020603050405020304" pitchFamily="18" charset="0"/>
                  </a:rPr>
                  <a:t> to be the height from which the stone is thrown. We have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𝑣</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b="0" i="1" smtClean="0">
                        <a:latin typeface="Cambria Math" panose="02040503050406030204" pitchFamily="18" charset="0"/>
                      </a:rPr>
                      <m:t>24</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num>
                      <m:den>
                        <m:r>
                          <a:rPr lang="en-US" sz="2400" b="0" i="1" smtClean="0">
                            <a:latin typeface="Cambria Math" panose="02040503050406030204" pitchFamily="18" charset="0"/>
                          </a:rPr>
                          <m:t>𝑠</m:t>
                        </m:r>
                      </m:den>
                    </m:f>
                    <m:r>
                      <a:rPr lang="en-US"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a</m:t>
                    </m:r>
                    <m:r>
                      <a:rPr lang="en-US" sz="2400" i="1">
                        <a:latin typeface="Cambria Math" panose="02040503050406030204" pitchFamily="18" charset="0"/>
                      </a:rPr>
                      <m:t>=</m:t>
                    </m:r>
                    <m:r>
                      <a:rPr lang="en-US" sz="2400" b="0" i="1" smtClean="0">
                        <a:latin typeface="Cambria Math" panose="02040503050406030204" pitchFamily="18" charset="0"/>
                      </a:rPr>
                      <m:t>−9.81</m:t>
                    </m:r>
                    <m:f>
                      <m:fPr>
                        <m:type m:val="lin"/>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𝑠</m:t>
                            </m:r>
                          </m:e>
                          <m:sup>
                            <m:r>
                              <a:rPr lang="en-US" sz="2400" b="0" i="1" smtClean="0">
                                <a:latin typeface="Cambria Math" panose="02040503050406030204" pitchFamily="18" charset="0"/>
                              </a:rPr>
                              <m:t>2</m:t>
                            </m:r>
                          </m:sup>
                        </m:sSup>
                      </m:den>
                    </m:f>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b="0" i="1" smtClean="0">
                        <a:latin typeface="Cambria Math" panose="02040503050406030204" pitchFamily="18" charset="0"/>
                      </a:rPr>
                      <m:t>13.0 </m:t>
                    </m:r>
                    <m:r>
                      <a:rPr lang="en-US" sz="2400" b="0" i="1" smtClean="0">
                        <a:latin typeface="Cambria Math" panose="02040503050406030204" pitchFamily="18" charset="0"/>
                      </a:rPr>
                      <m:t>𝑚</m:t>
                    </m:r>
                  </m:oMath>
                </a14:m>
                <a:r>
                  <a:rPr lang="en-US" sz="2400" dirty="0">
                    <a:latin typeface="Times New Roman" panose="02020603050405020304" pitchFamily="18" charset="0"/>
                    <a:cs typeface="Times New Roman" panose="02020603050405020304" pitchFamily="18" charset="0"/>
                  </a:rPr>
                  <a:t> </a:t>
                </a:r>
              </a:p>
            </p:txBody>
          </p:sp>
        </mc:Choice>
        <mc:Fallback xmlns="">
          <p:sp>
            <p:nvSpPr>
              <p:cNvPr id="12" name="Rectangle 11">
                <a:extLst>
                  <a:ext uri="{FF2B5EF4-FFF2-40B4-BE49-F238E27FC236}">
                    <a16:creationId xmlns:a16="http://schemas.microsoft.com/office/drawing/2014/main" id="{1EEAAA96-C1CC-4A60-AB2F-BF2E15AABDCC}"/>
                  </a:ext>
                </a:extLst>
              </p:cNvPr>
              <p:cNvSpPr>
                <a:spLocks noRot="1" noChangeAspect="1" noMove="1" noResize="1" noEditPoints="1" noAdjustHandles="1" noChangeArrowheads="1" noChangeShapeType="1" noTextEdit="1"/>
              </p:cNvSpPr>
              <p:nvPr/>
            </p:nvSpPr>
            <p:spPr>
              <a:xfrm>
                <a:off x="290778" y="2666603"/>
                <a:ext cx="11510679" cy="955903"/>
              </a:xfrm>
              <a:prstGeom prst="rect">
                <a:avLst/>
              </a:prstGeom>
              <a:blipFill>
                <a:blip r:embed="rId3"/>
                <a:stretch>
                  <a:fillRect l="-847" t="-5096"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C1C9697-176B-4E39-AEFF-1F0A5A3F5EF5}"/>
                  </a:ext>
                </a:extLst>
              </p:cNvPr>
              <p:cNvSpPr txBox="1"/>
              <p:nvPr/>
            </p:nvSpPr>
            <p:spPr>
              <a:xfrm>
                <a:off x="709830" y="4313851"/>
                <a:ext cx="2164118"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oMath>
                  </m:oMathPara>
                </a14:m>
                <a:endParaRPr lang="en-US" dirty="0"/>
              </a:p>
            </p:txBody>
          </p:sp>
        </mc:Choice>
        <mc:Fallback xmlns="">
          <p:sp>
            <p:nvSpPr>
              <p:cNvPr id="6" name="TextBox 5">
                <a:extLst>
                  <a:ext uri="{FF2B5EF4-FFF2-40B4-BE49-F238E27FC236}">
                    <a16:creationId xmlns:a16="http://schemas.microsoft.com/office/drawing/2014/main" id="{FC1C9697-176B-4E39-AEFF-1F0A5A3F5EF5}"/>
                  </a:ext>
                </a:extLst>
              </p:cNvPr>
              <p:cNvSpPr txBox="1">
                <a:spLocks noRot="1" noChangeAspect="1" noMove="1" noResize="1" noEditPoints="1" noAdjustHandles="1" noChangeArrowheads="1" noChangeShapeType="1" noTextEdit="1"/>
              </p:cNvSpPr>
              <p:nvPr/>
            </p:nvSpPr>
            <p:spPr>
              <a:xfrm>
                <a:off x="709830" y="4313851"/>
                <a:ext cx="2164118" cy="518604"/>
              </a:xfrm>
              <a:prstGeom prst="rect">
                <a:avLst/>
              </a:prstGeom>
              <a:blipFill>
                <a:blip r:embed="rId4"/>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38D9628B-0C35-4959-AB6D-E84ED909A9CB}"/>
              </a:ext>
            </a:extLst>
          </p:cNvPr>
          <p:cNvSpPr/>
          <p:nvPr/>
        </p:nvSpPr>
        <p:spPr>
          <a:xfrm>
            <a:off x="290777" y="3603006"/>
            <a:ext cx="9443153" cy="523220"/>
          </a:xfrm>
          <a:prstGeom prst="rect">
            <a:avLst/>
          </a:prstGeom>
        </p:spPr>
        <p:txBody>
          <a:bodyPr wrap="square">
            <a:spAutoFit/>
          </a:bodyPr>
          <a:lstStyle/>
          <a:p>
            <a:pPr lvl="0"/>
            <a:r>
              <a:rPr lang="en-US" sz="2800" dirty="0">
                <a:solidFill>
                  <a:srgbClr val="000000"/>
                </a:solidFill>
                <a:latin typeface="Times New Roman" panose="02020603050405020304" pitchFamily="18" charset="0"/>
                <a:cs typeface="Times New Roman" panose="02020603050405020304" pitchFamily="18" charset="0"/>
              </a:rPr>
              <a:t>(ii) How much time is required to reach this height?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0F1FAAF-53D3-447F-AC2E-ACC33A50C8E2}"/>
                  </a:ext>
                </a:extLst>
              </p:cNvPr>
              <p:cNvSpPr txBox="1"/>
              <p:nvPr/>
            </p:nvSpPr>
            <p:spPr>
              <a:xfrm>
                <a:off x="709830" y="4760778"/>
                <a:ext cx="2427075"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13=24</m:t>
                      </m:r>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−9.81</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oMath>
                  </m:oMathPara>
                </a14:m>
                <a:endParaRPr lang="en-US" dirty="0"/>
              </a:p>
            </p:txBody>
          </p:sp>
        </mc:Choice>
        <mc:Fallback xmlns="">
          <p:sp>
            <p:nvSpPr>
              <p:cNvPr id="14" name="TextBox 13">
                <a:extLst>
                  <a:ext uri="{FF2B5EF4-FFF2-40B4-BE49-F238E27FC236}">
                    <a16:creationId xmlns:a16="http://schemas.microsoft.com/office/drawing/2014/main" id="{A0F1FAAF-53D3-447F-AC2E-ACC33A50C8E2}"/>
                  </a:ext>
                </a:extLst>
              </p:cNvPr>
              <p:cNvSpPr txBox="1">
                <a:spLocks noRot="1" noChangeAspect="1" noMove="1" noResize="1" noEditPoints="1" noAdjustHandles="1" noChangeArrowheads="1" noChangeShapeType="1" noTextEdit="1"/>
              </p:cNvSpPr>
              <p:nvPr/>
            </p:nvSpPr>
            <p:spPr>
              <a:xfrm>
                <a:off x="709830" y="4760778"/>
                <a:ext cx="2427075" cy="5186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E678189-E87E-4DC7-B13A-5F363DD3EAE4}"/>
                  </a:ext>
                </a:extLst>
              </p:cNvPr>
              <p:cNvSpPr txBox="1"/>
              <p:nvPr/>
            </p:nvSpPr>
            <p:spPr>
              <a:xfrm>
                <a:off x="793186" y="5449310"/>
                <a:ext cx="22603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6=48</m:t>
                      </m:r>
                      <m:r>
                        <a:rPr lang="en-US" b="0" i="1" smtClean="0">
                          <a:latin typeface="Cambria Math" panose="02040503050406030204" pitchFamily="18" charset="0"/>
                        </a:rPr>
                        <m:t>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−9.81</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oMath>
                  </m:oMathPara>
                </a14:m>
                <a:endParaRPr lang="en-US" dirty="0"/>
              </a:p>
            </p:txBody>
          </p:sp>
        </mc:Choice>
        <mc:Fallback xmlns="">
          <p:sp>
            <p:nvSpPr>
              <p:cNvPr id="15" name="TextBox 14">
                <a:extLst>
                  <a:ext uri="{FF2B5EF4-FFF2-40B4-BE49-F238E27FC236}">
                    <a16:creationId xmlns:a16="http://schemas.microsoft.com/office/drawing/2014/main" id="{2E678189-E87E-4DC7-B13A-5F363DD3EAE4}"/>
                  </a:ext>
                </a:extLst>
              </p:cNvPr>
              <p:cNvSpPr txBox="1">
                <a:spLocks noRot="1" noChangeAspect="1" noMove="1" noResize="1" noEditPoints="1" noAdjustHandles="1" noChangeArrowheads="1" noChangeShapeType="1" noTextEdit="1"/>
              </p:cNvSpPr>
              <p:nvPr/>
            </p:nvSpPr>
            <p:spPr>
              <a:xfrm>
                <a:off x="793186" y="5449310"/>
                <a:ext cx="2260362" cy="276999"/>
              </a:xfrm>
              <a:prstGeom prst="rect">
                <a:avLst/>
              </a:prstGeom>
              <a:blipFill>
                <a:blip r:embed="rId6"/>
                <a:stretch>
                  <a:fillRect l="-1617" t="-2222" r="-539"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DE0670B-DA77-4185-98CE-3F460F20BD65}"/>
                  </a:ext>
                </a:extLst>
              </p:cNvPr>
              <p:cNvSpPr txBox="1"/>
              <p:nvPr/>
            </p:nvSpPr>
            <p:spPr>
              <a:xfrm>
                <a:off x="709830" y="5929488"/>
                <a:ext cx="24911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9.81</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48</m:t>
                      </m:r>
                      <m:r>
                        <a:rPr lang="en-US" i="1">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26=</m:t>
                      </m:r>
                      <m:r>
                        <a:rPr lang="en-US" b="0" i="1" smtClean="0">
                          <a:latin typeface="Cambria Math" panose="02040503050406030204" pitchFamily="18" charset="0"/>
                        </a:rPr>
                        <m:t>0</m:t>
                      </m:r>
                    </m:oMath>
                  </m:oMathPara>
                </a14:m>
                <a:endParaRPr lang="en-US" dirty="0"/>
              </a:p>
            </p:txBody>
          </p:sp>
        </mc:Choice>
        <mc:Fallback xmlns="">
          <p:sp>
            <p:nvSpPr>
              <p:cNvPr id="16" name="TextBox 15">
                <a:extLst>
                  <a:ext uri="{FF2B5EF4-FFF2-40B4-BE49-F238E27FC236}">
                    <a16:creationId xmlns:a16="http://schemas.microsoft.com/office/drawing/2014/main" id="{4DE0670B-DA77-4185-98CE-3F460F20BD65}"/>
                  </a:ext>
                </a:extLst>
              </p:cNvPr>
              <p:cNvSpPr txBox="1">
                <a:spLocks noRot="1" noChangeAspect="1" noMove="1" noResize="1" noEditPoints="1" noAdjustHandles="1" noChangeArrowheads="1" noChangeShapeType="1" noTextEdit="1"/>
              </p:cNvSpPr>
              <p:nvPr/>
            </p:nvSpPr>
            <p:spPr>
              <a:xfrm>
                <a:off x="709830" y="5929488"/>
                <a:ext cx="2491195" cy="276999"/>
              </a:xfrm>
              <a:prstGeom prst="rect">
                <a:avLst/>
              </a:prstGeom>
              <a:blipFill>
                <a:blip r:embed="rId7"/>
                <a:stretch>
                  <a:fillRect t="-2222" r="-1711"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4E892E3-B59C-4FCF-BA90-08E2B5EBEF25}"/>
                  </a:ext>
                </a:extLst>
              </p:cNvPr>
              <p:cNvSpPr txBox="1"/>
              <p:nvPr/>
            </p:nvSpPr>
            <p:spPr>
              <a:xfrm>
                <a:off x="813640" y="6393056"/>
                <a:ext cx="22194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4</m:t>
                      </m:r>
                      <m:r>
                        <a:rPr lang="en-US" b="0" i="1" smtClean="0">
                          <a:latin typeface="Cambria Math" panose="02040503050406030204" pitchFamily="18" charset="0"/>
                        </a:rPr>
                        <m:t>.</m:t>
                      </m:r>
                      <m:r>
                        <a:rPr lang="en-US" i="1">
                          <a:latin typeface="Cambria Math" panose="02040503050406030204" pitchFamily="18" charset="0"/>
                        </a:rPr>
                        <m:t>8</m:t>
                      </m:r>
                      <m:r>
                        <a:rPr lang="en-US" b="0" i="1" smtClean="0">
                          <a:latin typeface="Cambria Math" panose="02040503050406030204" pitchFamily="18" charset="0"/>
                        </a:rPr>
                        <m:t>9</m:t>
                      </m:r>
                      <m:r>
                        <a:rPr lang="en-US" i="1">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6</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xmlns="">
          <p:sp>
            <p:nvSpPr>
              <p:cNvPr id="17" name="TextBox 16">
                <a:extLst>
                  <a:ext uri="{FF2B5EF4-FFF2-40B4-BE49-F238E27FC236}">
                    <a16:creationId xmlns:a16="http://schemas.microsoft.com/office/drawing/2014/main" id="{44E892E3-B59C-4FCF-BA90-08E2B5EBEF25}"/>
                  </a:ext>
                </a:extLst>
              </p:cNvPr>
              <p:cNvSpPr txBox="1">
                <a:spLocks noRot="1" noChangeAspect="1" noMove="1" noResize="1" noEditPoints="1" noAdjustHandles="1" noChangeArrowheads="1" noChangeShapeType="1" noTextEdit="1"/>
              </p:cNvSpPr>
              <p:nvPr/>
            </p:nvSpPr>
            <p:spPr>
              <a:xfrm>
                <a:off x="813640" y="6393056"/>
                <a:ext cx="2219454" cy="276999"/>
              </a:xfrm>
              <a:prstGeom prst="rect">
                <a:avLst/>
              </a:prstGeom>
              <a:blipFill>
                <a:blip r:embed="rId8"/>
                <a:stretch>
                  <a:fillRect l="-1370" t="-2222" r="-1644"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7664E10-8C0B-48D6-9608-E65982D76C42}"/>
                  </a:ext>
                </a:extLst>
              </p:cNvPr>
              <p:cNvSpPr txBox="1"/>
              <p:nvPr/>
            </p:nvSpPr>
            <p:spPr>
              <a:xfrm>
                <a:off x="3776521" y="4411775"/>
                <a:ext cx="2269596" cy="590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𝑎𝑐</m:t>
                              </m:r>
                            </m:e>
                          </m:rad>
                        </m:num>
                        <m:den>
                          <m:r>
                            <a:rPr lang="en-US" b="0" i="1" smtClean="0">
                              <a:latin typeface="Cambria Math" panose="02040503050406030204" pitchFamily="18" charset="0"/>
                            </a:rPr>
                            <m:t>2</m:t>
                          </m:r>
                          <m:r>
                            <a:rPr lang="en-US" b="0" i="1" smtClean="0">
                              <a:latin typeface="Cambria Math" panose="02040503050406030204" pitchFamily="18" charset="0"/>
                            </a:rPr>
                            <m:t>𝑎</m:t>
                          </m:r>
                        </m:den>
                      </m:f>
                    </m:oMath>
                  </m:oMathPara>
                </a14:m>
                <a:endParaRPr lang="en-US" dirty="0"/>
              </a:p>
            </p:txBody>
          </p:sp>
        </mc:Choice>
        <mc:Fallback xmlns="">
          <p:sp>
            <p:nvSpPr>
              <p:cNvPr id="18" name="TextBox 17">
                <a:extLst>
                  <a:ext uri="{FF2B5EF4-FFF2-40B4-BE49-F238E27FC236}">
                    <a16:creationId xmlns:a16="http://schemas.microsoft.com/office/drawing/2014/main" id="{B7664E10-8C0B-48D6-9608-E65982D76C42}"/>
                  </a:ext>
                </a:extLst>
              </p:cNvPr>
              <p:cNvSpPr txBox="1">
                <a:spLocks noRot="1" noChangeAspect="1" noMove="1" noResize="1" noEditPoints="1" noAdjustHandles="1" noChangeArrowheads="1" noChangeShapeType="1" noTextEdit="1"/>
              </p:cNvSpPr>
              <p:nvPr/>
            </p:nvSpPr>
            <p:spPr>
              <a:xfrm>
                <a:off x="3776521" y="4411775"/>
                <a:ext cx="2269596" cy="59099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2D87E4D-2A9A-4CEC-B8ED-65E716002E4E}"/>
                  </a:ext>
                </a:extLst>
              </p:cNvPr>
              <p:cNvSpPr txBox="1"/>
              <p:nvPr/>
            </p:nvSpPr>
            <p:spPr>
              <a:xfrm>
                <a:off x="3876546" y="5310810"/>
                <a:ext cx="22874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=4.28 </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0.620 </m:t>
                      </m:r>
                      <m:r>
                        <a:rPr lang="en-US" b="0" i="1" smtClean="0">
                          <a:latin typeface="Cambria Math" panose="02040503050406030204" pitchFamily="18" charset="0"/>
                        </a:rPr>
                        <m:t>𝑠</m:t>
                      </m:r>
                    </m:oMath>
                  </m:oMathPara>
                </a14:m>
                <a:endParaRPr lang="en-US" dirty="0"/>
              </a:p>
            </p:txBody>
          </p:sp>
        </mc:Choice>
        <mc:Fallback xmlns="">
          <p:sp>
            <p:nvSpPr>
              <p:cNvPr id="19" name="TextBox 18">
                <a:extLst>
                  <a:ext uri="{FF2B5EF4-FFF2-40B4-BE49-F238E27FC236}">
                    <a16:creationId xmlns:a16="http://schemas.microsoft.com/office/drawing/2014/main" id="{32D87E4D-2A9A-4CEC-B8ED-65E716002E4E}"/>
                  </a:ext>
                </a:extLst>
              </p:cNvPr>
              <p:cNvSpPr txBox="1">
                <a:spLocks noRot="1" noChangeAspect="1" noMove="1" noResize="1" noEditPoints="1" noAdjustHandles="1" noChangeArrowheads="1" noChangeShapeType="1" noTextEdit="1"/>
              </p:cNvSpPr>
              <p:nvPr/>
            </p:nvSpPr>
            <p:spPr>
              <a:xfrm>
                <a:off x="3876546" y="5310810"/>
                <a:ext cx="2287485" cy="276999"/>
              </a:xfrm>
              <a:prstGeom prst="rect">
                <a:avLst/>
              </a:prstGeom>
              <a:blipFill>
                <a:blip r:embed="rId10"/>
                <a:stretch>
                  <a:fillRect l="-1600" r="-800" b="-8696"/>
                </a:stretch>
              </a:blipFill>
            </p:spPr>
            <p:txBody>
              <a:bodyPr/>
              <a:lstStyle/>
              <a:p>
                <a:r>
                  <a:rPr lang="en-US">
                    <a:noFill/>
                  </a:rPr>
                  <a:t> </a:t>
                </a:r>
              </a:p>
            </p:txBody>
          </p:sp>
        </mc:Fallback>
      </mc:AlternateContent>
    </p:spTree>
    <p:extLst>
      <p:ext uri="{BB962C8B-B14F-4D97-AF65-F5344CB8AC3E}">
        <p14:creationId xmlns:p14="http://schemas.microsoft.com/office/powerpoint/2010/main" val="161879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16" grpId="0"/>
      <p:bldP spid="17"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405" y="1856992"/>
            <a:ext cx="10750379" cy="738664"/>
          </a:xfrm>
          <a:prstGeom prst="rect">
            <a:avLst/>
          </a:prstGeom>
          <a:noFill/>
        </p:spPr>
        <p:txBody>
          <a:bodyPr wrap="square" rtlCol="0">
            <a:spAutoFit/>
          </a:bodyPr>
          <a:lstStyle/>
          <a:p>
            <a:r>
              <a:rPr lang="en-US" sz="2400" b="1" dirty="0">
                <a:solidFill>
                  <a:srgbClr val="0070C0"/>
                </a:solidFill>
                <a:latin typeface="Calibri" panose="020F0502020204030204" pitchFamily="34" charset="0"/>
              </a:rPr>
              <a:t>QUESTION 1:</a:t>
            </a:r>
          </a:p>
          <a:p>
            <a:endParaRPr lang="en-US" dirty="0">
              <a:latin typeface="Calibri" panose="020F0502020204030204" pitchFamily="34" charset="0"/>
            </a:endParaRPr>
          </a:p>
        </p:txBody>
      </p:sp>
      <p:sp>
        <p:nvSpPr>
          <p:cNvPr id="2" name="Title 1"/>
          <p:cNvSpPr>
            <a:spLocks noGrp="1"/>
          </p:cNvSpPr>
          <p:nvPr>
            <p:ph type="title"/>
          </p:nvPr>
        </p:nvSpPr>
        <p:spPr/>
        <p:txBody>
          <a:bodyPr/>
          <a:lstStyle/>
          <a:p>
            <a:endParaRPr lang="en-US" dirty="0"/>
          </a:p>
        </p:txBody>
      </p:sp>
      <p:pic>
        <p:nvPicPr>
          <p:cNvPr id="8"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45E4EDBA-F51A-402A-9BF3-C450801D3EA4}"/>
              </a:ext>
            </a:extLst>
          </p:cNvPr>
          <p:cNvSpPr/>
          <p:nvPr/>
        </p:nvSpPr>
        <p:spPr>
          <a:xfrm>
            <a:off x="390543" y="2203241"/>
            <a:ext cx="1401346" cy="523220"/>
          </a:xfrm>
          <a:prstGeom prst="rect">
            <a:avLst/>
          </a:prstGeom>
        </p:spPr>
        <p:txBody>
          <a:bodyPr wrap="none">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Answer:</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EEAAA96-C1CC-4A60-AB2F-BF2E15AABDCC}"/>
                  </a:ext>
                </a:extLst>
              </p:cNvPr>
              <p:cNvSpPr/>
              <p:nvPr/>
            </p:nvSpPr>
            <p:spPr>
              <a:xfrm>
                <a:off x="290778" y="2666603"/>
                <a:ext cx="11510679" cy="95590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Choose upward to be the positive direction, and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=0</m:t>
                    </m:r>
                  </m:oMath>
                </a14:m>
                <a:r>
                  <a:rPr lang="en-US" sz="2400" dirty="0">
                    <a:latin typeface="Times New Roman" panose="02020603050405020304" pitchFamily="18" charset="0"/>
                    <a:cs typeface="Times New Roman" panose="02020603050405020304" pitchFamily="18" charset="0"/>
                  </a:rPr>
                  <a:t> to be the height from which the stone is thrown. We have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𝑣</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b="0" i="1" smtClean="0">
                        <a:latin typeface="Cambria Math" panose="02040503050406030204" pitchFamily="18" charset="0"/>
                      </a:rPr>
                      <m:t>24</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num>
                      <m:den>
                        <m:r>
                          <a:rPr lang="en-US" sz="2400" b="0" i="1" smtClean="0">
                            <a:latin typeface="Cambria Math" panose="02040503050406030204" pitchFamily="18" charset="0"/>
                          </a:rPr>
                          <m:t>𝑠</m:t>
                        </m:r>
                      </m:den>
                    </m:f>
                    <m:r>
                      <a:rPr lang="en-US"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a</m:t>
                    </m:r>
                    <m:r>
                      <a:rPr lang="en-US" sz="2400" i="1">
                        <a:latin typeface="Cambria Math" panose="02040503050406030204" pitchFamily="18" charset="0"/>
                      </a:rPr>
                      <m:t>=</m:t>
                    </m:r>
                    <m:r>
                      <a:rPr lang="en-US" sz="2400" b="0" i="1" smtClean="0">
                        <a:latin typeface="Cambria Math" panose="02040503050406030204" pitchFamily="18" charset="0"/>
                      </a:rPr>
                      <m:t>−9.81</m:t>
                    </m:r>
                    <m:f>
                      <m:fPr>
                        <m:type m:val="lin"/>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𝑠</m:t>
                            </m:r>
                          </m:e>
                          <m:sup>
                            <m:r>
                              <a:rPr lang="en-US" sz="2400" b="0" i="1" smtClean="0">
                                <a:latin typeface="Cambria Math" panose="02040503050406030204" pitchFamily="18" charset="0"/>
                              </a:rPr>
                              <m:t>2</m:t>
                            </m:r>
                          </m:sup>
                        </m:sSup>
                      </m:den>
                    </m:f>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b="0" i="1" smtClean="0">
                        <a:latin typeface="Cambria Math" panose="02040503050406030204" pitchFamily="18" charset="0"/>
                      </a:rPr>
                      <m:t>13.0 </m:t>
                    </m:r>
                    <m:r>
                      <a:rPr lang="en-US" sz="2400" b="0" i="1" smtClean="0">
                        <a:latin typeface="Cambria Math" panose="02040503050406030204" pitchFamily="18" charset="0"/>
                      </a:rPr>
                      <m:t>𝑚</m:t>
                    </m:r>
                  </m:oMath>
                </a14:m>
                <a:r>
                  <a:rPr lang="en-US" sz="2400" dirty="0">
                    <a:latin typeface="Times New Roman" panose="02020603050405020304" pitchFamily="18" charset="0"/>
                    <a:cs typeface="Times New Roman" panose="02020603050405020304" pitchFamily="18" charset="0"/>
                  </a:rPr>
                  <a:t> </a:t>
                </a:r>
              </a:p>
            </p:txBody>
          </p:sp>
        </mc:Choice>
        <mc:Fallback xmlns="">
          <p:sp>
            <p:nvSpPr>
              <p:cNvPr id="12" name="Rectangle 11">
                <a:extLst>
                  <a:ext uri="{FF2B5EF4-FFF2-40B4-BE49-F238E27FC236}">
                    <a16:creationId xmlns:a16="http://schemas.microsoft.com/office/drawing/2014/main" id="{1EEAAA96-C1CC-4A60-AB2F-BF2E15AABDCC}"/>
                  </a:ext>
                </a:extLst>
              </p:cNvPr>
              <p:cNvSpPr>
                <a:spLocks noRot="1" noChangeAspect="1" noMove="1" noResize="1" noEditPoints="1" noAdjustHandles="1" noChangeArrowheads="1" noChangeShapeType="1" noTextEdit="1"/>
              </p:cNvSpPr>
              <p:nvPr/>
            </p:nvSpPr>
            <p:spPr>
              <a:xfrm>
                <a:off x="290778" y="2666603"/>
                <a:ext cx="11510679" cy="955903"/>
              </a:xfrm>
              <a:prstGeom prst="rect">
                <a:avLst/>
              </a:prstGeom>
              <a:blipFill>
                <a:blip r:embed="rId3"/>
                <a:stretch>
                  <a:fillRect l="-847" t="-5096"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7664E10-8C0B-48D6-9608-E65982D76C42}"/>
                  </a:ext>
                </a:extLst>
              </p:cNvPr>
              <p:cNvSpPr txBox="1"/>
              <p:nvPr/>
            </p:nvSpPr>
            <p:spPr>
              <a:xfrm>
                <a:off x="581192" y="4471633"/>
                <a:ext cx="2269596" cy="590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𝑎𝑐</m:t>
                              </m:r>
                            </m:e>
                          </m:rad>
                        </m:num>
                        <m:den>
                          <m:r>
                            <a:rPr lang="en-US" b="0" i="1" smtClean="0">
                              <a:latin typeface="Cambria Math" panose="02040503050406030204" pitchFamily="18" charset="0"/>
                            </a:rPr>
                            <m:t>2</m:t>
                          </m:r>
                          <m:r>
                            <a:rPr lang="en-US" b="0" i="1" smtClean="0">
                              <a:latin typeface="Cambria Math" panose="02040503050406030204" pitchFamily="18" charset="0"/>
                            </a:rPr>
                            <m:t>𝑎</m:t>
                          </m:r>
                        </m:den>
                      </m:f>
                    </m:oMath>
                  </m:oMathPara>
                </a14:m>
                <a:endParaRPr lang="en-US" dirty="0"/>
              </a:p>
            </p:txBody>
          </p:sp>
        </mc:Choice>
        <mc:Fallback xmlns="">
          <p:sp>
            <p:nvSpPr>
              <p:cNvPr id="18" name="TextBox 17">
                <a:extLst>
                  <a:ext uri="{FF2B5EF4-FFF2-40B4-BE49-F238E27FC236}">
                    <a16:creationId xmlns:a16="http://schemas.microsoft.com/office/drawing/2014/main" id="{B7664E10-8C0B-48D6-9608-E65982D76C42}"/>
                  </a:ext>
                </a:extLst>
              </p:cNvPr>
              <p:cNvSpPr txBox="1">
                <a:spLocks noRot="1" noChangeAspect="1" noMove="1" noResize="1" noEditPoints="1" noAdjustHandles="1" noChangeArrowheads="1" noChangeShapeType="1" noTextEdit="1"/>
              </p:cNvSpPr>
              <p:nvPr/>
            </p:nvSpPr>
            <p:spPr>
              <a:xfrm>
                <a:off x="581192" y="4471633"/>
                <a:ext cx="2269596" cy="59099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2D87E4D-2A9A-4CEC-B8ED-65E716002E4E}"/>
                  </a:ext>
                </a:extLst>
              </p:cNvPr>
              <p:cNvSpPr txBox="1"/>
              <p:nvPr/>
            </p:nvSpPr>
            <p:spPr>
              <a:xfrm>
                <a:off x="3758632" y="4490132"/>
                <a:ext cx="22874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=4.28 </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0.620 </m:t>
                      </m:r>
                      <m:r>
                        <a:rPr lang="en-US" b="0" i="1" smtClean="0">
                          <a:latin typeface="Cambria Math" panose="02040503050406030204" pitchFamily="18" charset="0"/>
                        </a:rPr>
                        <m:t>𝑠</m:t>
                      </m:r>
                    </m:oMath>
                  </m:oMathPara>
                </a14:m>
                <a:endParaRPr lang="en-US" dirty="0"/>
              </a:p>
            </p:txBody>
          </p:sp>
        </mc:Choice>
        <mc:Fallback xmlns="">
          <p:sp>
            <p:nvSpPr>
              <p:cNvPr id="19" name="TextBox 18">
                <a:extLst>
                  <a:ext uri="{FF2B5EF4-FFF2-40B4-BE49-F238E27FC236}">
                    <a16:creationId xmlns:a16="http://schemas.microsoft.com/office/drawing/2014/main" id="{32D87E4D-2A9A-4CEC-B8ED-65E716002E4E}"/>
                  </a:ext>
                </a:extLst>
              </p:cNvPr>
              <p:cNvSpPr txBox="1">
                <a:spLocks noRot="1" noChangeAspect="1" noMove="1" noResize="1" noEditPoints="1" noAdjustHandles="1" noChangeArrowheads="1" noChangeShapeType="1" noTextEdit="1"/>
              </p:cNvSpPr>
              <p:nvPr/>
            </p:nvSpPr>
            <p:spPr>
              <a:xfrm>
                <a:off x="3758632" y="4490132"/>
                <a:ext cx="2287485" cy="276999"/>
              </a:xfrm>
              <a:prstGeom prst="rect">
                <a:avLst/>
              </a:prstGeom>
              <a:blipFill>
                <a:blip r:embed="rId5"/>
                <a:stretch>
                  <a:fillRect l="-1600" r="-800" b="-11111"/>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5254F8D2-8B8C-4D39-A288-EC7F5E79C27E}"/>
              </a:ext>
            </a:extLst>
          </p:cNvPr>
          <p:cNvSpPr/>
          <p:nvPr/>
        </p:nvSpPr>
        <p:spPr>
          <a:xfrm>
            <a:off x="390543" y="3567803"/>
            <a:ext cx="5857629" cy="523220"/>
          </a:xfrm>
          <a:prstGeom prst="rect">
            <a:avLst/>
          </a:prstGeom>
        </p:spPr>
        <p:txBody>
          <a:bodyPr wrap="none">
            <a:spAutoFit/>
          </a:bodyPr>
          <a:lstStyle/>
          <a:p>
            <a:pPr lvl="0"/>
            <a:r>
              <a:rPr lang="en-US" sz="2800" dirty="0">
                <a:solidFill>
                  <a:srgbClr val="000000"/>
                </a:solidFill>
                <a:latin typeface="Times New Roman" panose="02020603050405020304" pitchFamily="18" charset="0"/>
                <a:cs typeface="Times New Roman" panose="02020603050405020304" pitchFamily="18" charset="0"/>
              </a:rPr>
              <a:t>(iii) Why are there two answers to (ii)? </a:t>
            </a:r>
          </a:p>
        </p:txBody>
      </p:sp>
      <p:sp>
        <p:nvSpPr>
          <p:cNvPr id="7" name="Rectangle 6">
            <a:extLst>
              <a:ext uri="{FF2B5EF4-FFF2-40B4-BE49-F238E27FC236}">
                <a16:creationId xmlns:a16="http://schemas.microsoft.com/office/drawing/2014/main" id="{9B93A65D-99BF-40AB-8D3B-E802BD6E9EDF}"/>
              </a:ext>
            </a:extLst>
          </p:cNvPr>
          <p:cNvSpPr/>
          <p:nvPr/>
        </p:nvSpPr>
        <p:spPr>
          <a:xfrm>
            <a:off x="509296" y="5324847"/>
            <a:ext cx="1000211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There are two times at which the object reaches that height – once on the way up (t = 0.620 s), and once on the way down (t = 4.28 s).</a:t>
            </a:r>
          </a:p>
        </p:txBody>
      </p:sp>
    </p:spTree>
    <p:extLst>
      <p:ext uri="{BB962C8B-B14F-4D97-AF65-F5344CB8AC3E}">
        <p14:creationId xmlns:p14="http://schemas.microsoft.com/office/powerpoint/2010/main" val="250623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78072" y="2010880"/>
            <a:ext cx="8600828" cy="3046988"/>
          </a:xfrm>
          <a:prstGeom prst="rect">
            <a:avLst/>
          </a:prstGeom>
          <a:noFill/>
        </p:spPr>
        <p:txBody>
          <a:bodyPr wrap="square" rtlCol="0">
            <a:spAutoFit/>
          </a:bodyPr>
          <a:lstStyle/>
          <a:p>
            <a:pPr algn="just"/>
            <a:r>
              <a:rPr lang="en-US" sz="2400" b="1" dirty="0">
                <a:solidFill>
                  <a:srgbClr val="0070C0"/>
                </a:solidFill>
              </a:rPr>
              <a:t>QUESTION 2:</a:t>
            </a:r>
          </a:p>
          <a:p>
            <a:pPr algn="just"/>
            <a:endParaRPr lang="en-US" sz="2400" dirty="0"/>
          </a:p>
          <a:p>
            <a:r>
              <a:rPr lang="en-US" sz="2400" dirty="0">
                <a:solidFill>
                  <a:srgbClr val="000000"/>
                </a:solidFill>
                <a:latin typeface="Calibri" panose="020F0502020204030204" pitchFamily="34" charset="0"/>
              </a:rPr>
              <a:t>A 20.0 kg box rests on a table, as shown in the figure below. </a:t>
            </a:r>
          </a:p>
          <a:p>
            <a:r>
              <a:rPr lang="en-US" sz="2400" dirty="0">
                <a:solidFill>
                  <a:srgbClr val="000000"/>
                </a:solidFill>
                <a:latin typeface="Calibri" panose="020F0502020204030204" pitchFamily="34" charset="0"/>
              </a:rPr>
              <a:t>(</a:t>
            </a:r>
            <a:r>
              <a:rPr lang="en-US" sz="2400" dirty="0" err="1">
                <a:solidFill>
                  <a:srgbClr val="000000"/>
                </a:solidFill>
                <a:latin typeface="Calibri" panose="020F0502020204030204" pitchFamily="34" charset="0"/>
              </a:rPr>
              <a:t>i</a:t>
            </a:r>
            <a:r>
              <a:rPr lang="en-US" sz="2400" dirty="0">
                <a:solidFill>
                  <a:srgbClr val="000000"/>
                </a:solidFill>
                <a:latin typeface="Calibri" panose="020F0502020204030204" pitchFamily="34" charset="0"/>
              </a:rPr>
              <a:t>) What is the weight of the box and the normal force acting on it? </a:t>
            </a:r>
          </a:p>
          <a:p>
            <a:r>
              <a:rPr lang="en-US" sz="2400" dirty="0">
                <a:solidFill>
                  <a:srgbClr val="000000"/>
                </a:solidFill>
                <a:latin typeface="Calibri" panose="020F0502020204030204" pitchFamily="34" charset="0"/>
              </a:rPr>
              <a:t>(ii) A 10.0 kg box is placed on top of the 20.0 kg box, also shown in the figure below. Determine the normal force that the table exerts on the 20.0 kg box and the normal force that the 20.0 kg box exerts on the 10.0 kg box.</a:t>
            </a:r>
          </a:p>
        </p:txBody>
      </p:sp>
      <p:pic>
        <p:nvPicPr>
          <p:cNvPr id="3" name="Picture 2">
            <a:extLst>
              <a:ext uri="{FF2B5EF4-FFF2-40B4-BE49-F238E27FC236}">
                <a16:creationId xmlns:a16="http://schemas.microsoft.com/office/drawing/2014/main" id="{46096F82-CD01-43E5-8BA8-72E168BF5DC8}"/>
              </a:ext>
            </a:extLst>
          </p:cNvPr>
          <p:cNvPicPr>
            <a:picLocks noChangeAspect="1"/>
          </p:cNvPicPr>
          <p:nvPr/>
        </p:nvPicPr>
        <p:blipFill>
          <a:blip r:embed="rId3"/>
          <a:stretch>
            <a:fillRect/>
          </a:stretch>
        </p:blipFill>
        <p:spPr>
          <a:xfrm>
            <a:off x="9085277" y="2721433"/>
            <a:ext cx="2618957" cy="1934457"/>
          </a:xfrm>
          <a:prstGeom prst="rect">
            <a:avLst/>
          </a:prstGeom>
        </p:spPr>
      </p:pic>
      <p:sp>
        <p:nvSpPr>
          <p:cNvPr id="10" name="Rectangle 9">
            <a:extLst>
              <a:ext uri="{FF2B5EF4-FFF2-40B4-BE49-F238E27FC236}">
                <a16:creationId xmlns:a16="http://schemas.microsoft.com/office/drawing/2014/main" id="{7EDDC64F-F018-4382-BDA6-AB974939A830}"/>
              </a:ext>
            </a:extLst>
          </p:cNvPr>
          <p:cNvSpPr/>
          <p:nvPr/>
        </p:nvSpPr>
        <p:spPr>
          <a:xfrm>
            <a:off x="378072" y="5002131"/>
            <a:ext cx="1401346" cy="523220"/>
          </a:xfrm>
          <a:prstGeom prst="rect">
            <a:avLst/>
          </a:prstGeom>
        </p:spPr>
        <p:txBody>
          <a:bodyPr wrap="none">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Answer:</a:t>
            </a:r>
          </a:p>
        </p:txBody>
      </p:sp>
      <p:cxnSp>
        <p:nvCxnSpPr>
          <p:cNvPr id="5" name="Straight Connector 4">
            <a:extLst>
              <a:ext uri="{FF2B5EF4-FFF2-40B4-BE49-F238E27FC236}">
                <a16:creationId xmlns:a16="http://schemas.microsoft.com/office/drawing/2014/main" id="{BDF46EEF-8220-4063-87DC-B6C85A216322}"/>
              </a:ext>
            </a:extLst>
          </p:cNvPr>
          <p:cNvCxnSpPr/>
          <p:nvPr/>
        </p:nvCxnSpPr>
        <p:spPr>
          <a:xfrm>
            <a:off x="2239862" y="6056851"/>
            <a:ext cx="263414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BE7069-499E-4BF9-99FB-4E0F4AC75F56}"/>
              </a:ext>
            </a:extLst>
          </p:cNvPr>
          <p:cNvCxnSpPr/>
          <p:nvPr/>
        </p:nvCxnSpPr>
        <p:spPr>
          <a:xfrm>
            <a:off x="2474754" y="6056851"/>
            <a:ext cx="0" cy="4739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CFAB99C-EFD2-4396-8D6B-5CAA0378E7D6}"/>
              </a:ext>
            </a:extLst>
          </p:cNvPr>
          <p:cNvCxnSpPr/>
          <p:nvPr/>
        </p:nvCxnSpPr>
        <p:spPr>
          <a:xfrm>
            <a:off x="4548233" y="6056851"/>
            <a:ext cx="0" cy="47397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Cube 12">
            <a:extLst>
              <a:ext uri="{FF2B5EF4-FFF2-40B4-BE49-F238E27FC236}">
                <a16:creationId xmlns:a16="http://schemas.microsoft.com/office/drawing/2014/main" id="{538795D5-D438-41D0-874B-BEC41D76B5BF}"/>
              </a:ext>
            </a:extLst>
          </p:cNvPr>
          <p:cNvSpPr/>
          <p:nvPr/>
        </p:nvSpPr>
        <p:spPr>
          <a:xfrm>
            <a:off x="3031922" y="5469613"/>
            <a:ext cx="931174" cy="587220"/>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A25F1A-182C-4FD1-B790-5B029F01089F}"/>
              </a:ext>
            </a:extLst>
          </p:cNvPr>
          <p:cNvSpPr/>
          <p:nvPr/>
        </p:nvSpPr>
        <p:spPr>
          <a:xfrm>
            <a:off x="3031922" y="5549011"/>
            <a:ext cx="1173072" cy="338554"/>
          </a:xfrm>
          <a:prstGeom prst="rect">
            <a:avLst/>
          </a:prstGeom>
        </p:spPr>
        <p:txBody>
          <a:bodyPr wrap="square">
            <a:spAutoFit/>
          </a:bodyPr>
          <a:lstStyle/>
          <a:p>
            <a:r>
              <a:rPr lang="en-US" sz="1600" dirty="0">
                <a:solidFill>
                  <a:srgbClr val="000000"/>
                </a:solidFill>
                <a:latin typeface="Calibri" panose="020F0502020204030204" pitchFamily="34" charset="0"/>
              </a:rPr>
              <a:t>20kg</a:t>
            </a:r>
            <a:endParaRPr lang="en-US" sz="1600" dirty="0"/>
          </a:p>
        </p:txBody>
      </p:sp>
      <p:cxnSp>
        <p:nvCxnSpPr>
          <p:cNvPr id="16" name="Straight Arrow Connector 15">
            <a:extLst>
              <a:ext uri="{FF2B5EF4-FFF2-40B4-BE49-F238E27FC236}">
                <a16:creationId xmlns:a16="http://schemas.microsoft.com/office/drawing/2014/main" id="{F29BDDFB-E41B-474D-B640-CD49264860A8}"/>
              </a:ext>
            </a:extLst>
          </p:cNvPr>
          <p:cNvCxnSpPr/>
          <p:nvPr/>
        </p:nvCxnSpPr>
        <p:spPr>
          <a:xfrm flipV="1">
            <a:off x="3825381" y="5024129"/>
            <a:ext cx="0" cy="1032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56F925-29AC-43FD-BC04-408C3EF145CF}"/>
                  </a:ext>
                </a:extLst>
              </p:cNvPr>
              <p:cNvSpPr txBox="1"/>
              <p:nvPr/>
            </p:nvSpPr>
            <p:spPr>
              <a:xfrm>
                <a:off x="3872551" y="4810095"/>
                <a:ext cx="320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𝑁</m:t>
                          </m:r>
                        </m:sub>
                      </m:sSub>
                    </m:oMath>
                  </m:oMathPara>
                </a14:m>
                <a:endParaRPr lang="en-US" dirty="0"/>
              </a:p>
            </p:txBody>
          </p:sp>
        </mc:Choice>
        <mc:Fallback xmlns="">
          <p:sp>
            <p:nvSpPr>
              <p:cNvPr id="17" name="TextBox 16">
                <a:extLst>
                  <a:ext uri="{FF2B5EF4-FFF2-40B4-BE49-F238E27FC236}">
                    <a16:creationId xmlns:a16="http://schemas.microsoft.com/office/drawing/2014/main" id="{C256F925-29AC-43FD-BC04-408C3EF145CF}"/>
                  </a:ext>
                </a:extLst>
              </p:cNvPr>
              <p:cNvSpPr txBox="1">
                <a:spLocks noRot="1" noChangeAspect="1" noMove="1" noResize="1" noEditPoints="1" noAdjustHandles="1" noChangeArrowheads="1" noChangeShapeType="1" noTextEdit="1"/>
              </p:cNvSpPr>
              <p:nvPr/>
            </p:nvSpPr>
            <p:spPr>
              <a:xfrm>
                <a:off x="3872551" y="4810095"/>
                <a:ext cx="320023" cy="276999"/>
              </a:xfrm>
              <a:prstGeom prst="rect">
                <a:avLst/>
              </a:prstGeom>
              <a:blipFill>
                <a:blip r:embed="rId4"/>
                <a:stretch>
                  <a:fillRect l="-15094" r="-3774" b="-200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58A3901-64E3-49AE-A8EB-9E1DA8635B9A}"/>
              </a:ext>
            </a:extLst>
          </p:cNvPr>
          <p:cNvCxnSpPr>
            <a:cxnSpLocks/>
          </p:cNvCxnSpPr>
          <p:nvPr/>
        </p:nvCxnSpPr>
        <p:spPr>
          <a:xfrm>
            <a:off x="3489816" y="5862398"/>
            <a:ext cx="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BBC9534-E4E3-4EEC-9A13-213AE3F5D105}"/>
                  </a:ext>
                </a:extLst>
              </p:cNvPr>
              <p:cNvSpPr txBox="1"/>
              <p:nvPr/>
            </p:nvSpPr>
            <p:spPr>
              <a:xfrm>
                <a:off x="3280602" y="6257836"/>
                <a:ext cx="505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𝑔</m:t>
                      </m:r>
                    </m:oMath>
                  </m:oMathPara>
                </a14:m>
                <a:endParaRPr lang="en-US" dirty="0"/>
              </a:p>
            </p:txBody>
          </p:sp>
        </mc:Choice>
        <mc:Fallback xmlns="">
          <p:sp>
            <p:nvSpPr>
              <p:cNvPr id="19" name="TextBox 18">
                <a:extLst>
                  <a:ext uri="{FF2B5EF4-FFF2-40B4-BE49-F238E27FC236}">
                    <a16:creationId xmlns:a16="http://schemas.microsoft.com/office/drawing/2014/main" id="{9BBC9534-E4E3-4EEC-9A13-213AE3F5D105}"/>
                  </a:ext>
                </a:extLst>
              </p:cNvPr>
              <p:cNvSpPr txBox="1">
                <a:spLocks noRot="1" noChangeAspect="1" noMove="1" noResize="1" noEditPoints="1" noAdjustHandles="1" noChangeArrowheads="1" noChangeShapeType="1" noTextEdit="1"/>
              </p:cNvSpPr>
              <p:nvPr/>
            </p:nvSpPr>
            <p:spPr>
              <a:xfrm>
                <a:off x="3280602" y="6257836"/>
                <a:ext cx="505138" cy="276999"/>
              </a:xfrm>
              <a:prstGeom prst="rect">
                <a:avLst/>
              </a:prstGeom>
              <a:blipFill>
                <a:blip r:embed="rId5"/>
                <a:stretch>
                  <a:fillRect l="-4819" r="-10843" b="-28889"/>
                </a:stretch>
              </a:blipFill>
            </p:spPr>
            <p:txBody>
              <a:bodyPr/>
              <a:lstStyle/>
              <a:p>
                <a:r>
                  <a:rPr lang="en-US">
                    <a:noFill/>
                  </a:rPr>
                  <a:t> </a:t>
                </a:r>
              </a:p>
            </p:txBody>
          </p:sp>
        </mc:Fallback>
      </mc:AlternateContent>
    </p:spTree>
    <p:extLst>
      <p:ext uri="{BB962C8B-B14F-4D97-AF65-F5344CB8AC3E}">
        <p14:creationId xmlns:p14="http://schemas.microsoft.com/office/powerpoint/2010/main" val="15793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78072" y="1821512"/>
            <a:ext cx="8600828" cy="1569660"/>
          </a:xfrm>
          <a:prstGeom prst="rect">
            <a:avLst/>
          </a:prstGeom>
          <a:noFill/>
        </p:spPr>
        <p:txBody>
          <a:bodyPr wrap="square" rtlCol="0">
            <a:spAutoFit/>
          </a:bodyPr>
          <a:lstStyle/>
          <a:p>
            <a:pPr algn="just"/>
            <a:r>
              <a:rPr lang="en-US" sz="2400" b="1" dirty="0">
                <a:solidFill>
                  <a:srgbClr val="0070C0"/>
                </a:solidFill>
              </a:rPr>
              <a:t>QUESTION 2:</a:t>
            </a:r>
          </a:p>
          <a:p>
            <a:pPr algn="just"/>
            <a:endParaRPr lang="en-US" sz="2400" dirty="0"/>
          </a:p>
          <a:p>
            <a:r>
              <a:rPr lang="en-US" sz="2400" dirty="0">
                <a:solidFill>
                  <a:srgbClr val="000000"/>
                </a:solidFill>
                <a:latin typeface="Calibri" panose="020F0502020204030204" pitchFamily="34" charset="0"/>
              </a:rPr>
              <a:t>A 20.0 kg box rests on a table, as shown in the figure below. </a:t>
            </a:r>
          </a:p>
          <a:p>
            <a:r>
              <a:rPr lang="en-US" sz="2400" dirty="0">
                <a:solidFill>
                  <a:srgbClr val="000000"/>
                </a:solidFill>
                <a:latin typeface="Calibri" panose="020F0502020204030204" pitchFamily="34" charset="0"/>
              </a:rPr>
              <a:t>(</a:t>
            </a:r>
            <a:r>
              <a:rPr lang="en-US" sz="2400" dirty="0" err="1">
                <a:solidFill>
                  <a:srgbClr val="000000"/>
                </a:solidFill>
                <a:latin typeface="Calibri" panose="020F0502020204030204" pitchFamily="34" charset="0"/>
              </a:rPr>
              <a:t>i</a:t>
            </a:r>
            <a:r>
              <a:rPr lang="en-US" sz="2400" dirty="0">
                <a:solidFill>
                  <a:srgbClr val="000000"/>
                </a:solidFill>
                <a:latin typeface="Calibri" panose="020F0502020204030204" pitchFamily="34" charset="0"/>
              </a:rPr>
              <a:t>) What is the weight of the box and the normal force acting on it? </a:t>
            </a:r>
          </a:p>
        </p:txBody>
      </p:sp>
      <p:pic>
        <p:nvPicPr>
          <p:cNvPr id="3" name="Picture 2">
            <a:extLst>
              <a:ext uri="{FF2B5EF4-FFF2-40B4-BE49-F238E27FC236}">
                <a16:creationId xmlns:a16="http://schemas.microsoft.com/office/drawing/2014/main" id="{46096F82-CD01-43E5-8BA8-72E168BF5DC8}"/>
              </a:ext>
            </a:extLst>
          </p:cNvPr>
          <p:cNvPicPr>
            <a:picLocks noChangeAspect="1"/>
          </p:cNvPicPr>
          <p:nvPr/>
        </p:nvPicPr>
        <p:blipFill>
          <a:blip r:embed="rId3"/>
          <a:stretch>
            <a:fillRect/>
          </a:stretch>
        </p:blipFill>
        <p:spPr>
          <a:xfrm>
            <a:off x="9085277" y="2721433"/>
            <a:ext cx="2618957" cy="1934457"/>
          </a:xfrm>
          <a:prstGeom prst="rect">
            <a:avLst/>
          </a:prstGeom>
        </p:spPr>
      </p:pic>
      <p:sp>
        <p:nvSpPr>
          <p:cNvPr id="10" name="Rectangle 9">
            <a:extLst>
              <a:ext uri="{FF2B5EF4-FFF2-40B4-BE49-F238E27FC236}">
                <a16:creationId xmlns:a16="http://schemas.microsoft.com/office/drawing/2014/main" id="{7EDDC64F-F018-4382-BDA6-AB974939A830}"/>
              </a:ext>
            </a:extLst>
          </p:cNvPr>
          <p:cNvSpPr/>
          <p:nvPr/>
        </p:nvSpPr>
        <p:spPr>
          <a:xfrm>
            <a:off x="298015" y="3339988"/>
            <a:ext cx="1401346" cy="523220"/>
          </a:xfrm>
          <a:prstGeom prst="rect">
            <a:avLst/>
          </a:prstGeom>
        </p:spPr>
        <p:txBody>
          <a:bodyPr wrap="none">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Answer:</a:t>
            </a:r>
          </a:p>
        </p:txBody>
      </p:sp>
      <p:cxnSp>
        <p:nvCxnSpPr>
          <p:cNvPr id="5" name="Straight Connector 4">
            <a:extLst>
              <a:ext uri="{FF2B5EF4-FFF2-40B4-BE49-F238E27FC236}">
                <a16:creationId xmlns:a16="http://schemas.microsoft.com/office/drawing/2014/main" id="{BDF46EEF-8220-4063-87DC-B6C85A216322}"/>
              </a:ext>
            </a:extLst>
          </p:cNvPr>
          <p:cNvCxnSpPr/>
          <p:nvPr/>
        </p:nvCxnSpPr>
        <p:spPr>
          <a:xfrm>
            <a:off x="1392573" y="5897460"/>
            <a:ext cx="263414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BE7069-499E-4BF9-99FB-4E0F4AC75F56}"/>
              </a:ext>
            </a:extLst>
          </p:cNvPr>
          <p:cNvCxnSpPr/>
          <p:nvPr/>
        </p:nvCxnSpPr>
        <p:spPr>
          <a:xfrm>
            <a:off x="1627465" y="5897460"/>
            <a:ext cx="0" cy="4739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CFAB99C-EFD2-4396-8D6B-5CAA0378E7D6}"/>
              </a:ext>
            </a:extLst>
          </p:cNvPr>
          <p:cNvCxnSpPr/>
          <p:nvPr/>
        </p:nvCxnSpPr>
        <p:spPr>
          <a:xfrm>
            <a:off x="3700944" y="5897460"/>
            <a:ext cx="0" cy="47397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Cube 12">
            <a:extLst>
              <a:ext uri="{FF2B5EF4-FFF2-40B4-BE49-F238E27FC236}">
                <a16:creationId xmlns:a16="http://schemas.microsoft.com/office/drawing/2014/main" id="{538795D5-D438-41D0-874B-BEC41D76B5BF}"/>
              </a:ext>
            </a:extLst>
          </p:cNvPr>
          <p:cNvSpPr/>
          <p:nvPr/>
        </p:nvSpPr>
        <p:spPr>
          <a:xfrm>
            <a:off x="2184633" y="5310222"/>
            <a:ext cx="931174" cy="587220"/>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A25F1A-182C-4FD1-B790-5B029F01089F}"/>
              </a:ext>
            </a:extLst>
          </p:cNvPr>
          <p:cNvSpPr/>
          <p:nvPr/>
        </p:nvSpPr>
        <p:spPr>
          <a:xfrm>
            <a:off x="2184633" y="5389620"/>
            <a:ext cx="1173072" cy="338554"/>
          </a:xfrm>
          <a:prstGeom prst="rect">
            <a:avLst/>
          </a:prstGeom>
        </p:spPr>
        <p:txBody>
          <a:bodyPr wrap="square">
            <a:spAutoFit/>
          </a:bodyPr>
          <a:lstStyle/>
          <a:p>
            <a:r>
              <a:rPr lang="en-US" sz="1600" dirty="0">
                <a:solidFill>
                  <a:srgbClr val="000000"/>
                </a:solidFill>
                <a:latin typeface="Calibri" panose="020F0502020204030204" pitchFamily="34" charset="0"/>
              </a:rPr>
              <a:t>20kg</a:t>
            </a:r>
            <a:endParaRPr lang="en-US" sz="1600" dirty="0"/>
          </a:p>
        </p:txBody>
      </p:sp>
      <p:cxnSp>
        <p:nvCxnSpPr>
          <p:cNvPr id="16" name="Straight Arrow Connector 15">
            <a:extLst>
              <a:ext uri="{FF2B5EF4-FFF2-40B4-BE49-F238E27FC236}">
                <a16:creationId xmlns:a16="http://schemas.microsoft.com/office/drawing/2014/main" id="{F29BDDFB-E41B-474D-B640-CD49264860A8}"/>
              </a:ext>
            </a:extLst>
          </p:cNvPr>
          <p:cNvCxnSpPr/>
          <p:nvPr/>
        </p:nvCxnSpPr>
        <p:spPr>
          <a:xfrm flipV="1">
            <a:off x="2978092" y="4864738"/>
            <a:ext cx="0" cy="1032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56F925-29AC-43FD-BC04-408C3EF145CF}"/>
                  </a:ext>
                </a:extLst>
              </p:cNvPr>
              <p:cNvSpPr txBox="1"/>
              <p:nvPr/>
            </p:nvSpPr>
            <p:spPr>
              <a:xfrm>
                <a:off x="3025262" y="4650704"/>
                <a:ext cx="4138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𝑁</m:t>
                          </m:r>
                          <m:r>
                            <a:rPr lang="en-US" b="0" i="1" smtClean="0">
                              <a:latin typeface="Cambria Math" panose="02040503050406030204" pitchFamily="18" charset="0"/>
                            </a:rPr>
                            <m:t>1</m:t>
                          </m:r>
                        </m:sub>
                      </m:sSub>
                    </m:oMath>
                  </m:oMathPara>
                </a14:m>
                <a:endParaRPr lang="en-US" dirty="0"/>
              </a:p>
            </p:txBody>
          </p:sp>
        </mc:Choice>
        <mc:Fallback xmlns="">
          <p:sp>
            <p:nvSpPr>
              <p:cNvPr id="17" name="TextBox 16">
                <a:extLst>
                  <a:ext uri="{FF2B5EF4-FFF2-40B4-BE49-F238E27FC236}">
                    <a16:creationId xmlns:a16="http://schemas.microsoft.com/office/drawing/2014/main" id="{C256F925-29AC-43FD-BC04-408C3EF145CF}"/>
                  </a:ext>
                </a:extLst>
              </p:cNvPr>
              <p:cNvSpPr txBox="1">
                <a:spLocks noRot="1" noChangeAspect="1" noMove="1" noResize="1" noEditPoints="1" noAdjustHandles="1" noChangeArrowheads="1" noChangeShapeType="1" noTextEdit="1"/>
              </p:cNvSpPr>
              <p:nvPr/>
            </p:nvSpPr>
            <p:spPr>
              <a:xfrm>
                <a:off x="3025262" y="4650704"/>
                <a:ext cx="413896" cy="276999"/>
              </a:xfrm>
              <a:prstGeom prst="rect">
                <a:avLst/>
              </a:prstGeom>
              <a:blipFill>
                <a:blip r:embed="rId4"/>
                <a:stretch>
                  <a:fillRect l="-11765" r="-4412" b="-17778"/>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58A3901-64E3-49AE-A8EB-9E1DA8635B9A}"/>
              </a:ext>
            </a:extLst>
          </p:cNvPr>
          <p:cNvCxnSpPr>
            <a:cxnSpLocks/>
          </p:cNvCxnSpPr>
          <p:nvPr/>
        </p:nvCxnSpPr>
        <p:spPr>
          <a:xfrm>
            <a:off x="2642527" y="5703007"/>
            <a:ext cx="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BBC9534-E4E3-4EEC-9A13-213AE3F5D105}"/>
                  </a:ext>
                </a:extLst>
              </p:cNvPr>
              <p:cNvSpPr txBox="1"/>
              <p:nvPr/>
            </p:nvSpPr>
            <p:spPr>
              <a:xfrm>
                <a:off x="2433313" y="6098445"/>
                <a:ext cx="505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𝑔</m:t>
                      </m:r>
                    </m:oMath>
                  </m:oMathPara>
                </a14:m>
                <a:endParaRPr lang="en-US" dirty="0"/>
              </a:p>
            </p:txBody>
          </p:sp>
        </mc:Choice>
        <mc:Fallback xmlns="">
          <p:sp>
            <p:nvSpPr>
              <p:cNvPr id="19" name="TextBox 18">
                <a:extLst>
                  <a:ext uri="{FF2B5EF4-FFF2-40B4-BE49-F238E27FC236}">
                    <a16:creationId xmlns:a16="http://schemas.microsoft.com/office/drawing/2014/main" id="{9BBC9534-E4E3-4EEC-9A13-213AE3F5D105}"/>
                  </a:ext>
                </a:extLst>
              </p:cNvPr>
              <p:cNvSpPr txBox="1">
                <a:spLocks noRot="1" noChangeAspect="1" noMove="1" noResize="1" noEditPoints="1" noAdjustHandles="1" noChangeArrowheads="1" noChangeShapeType="1" noTextEdit="1"/>
              </p:cNvSpPr>
              <p:nvPr/>
            </p:nvSpPr>
            <p:spPr>
              <a:xfrm>
                <a:off x="2433313" y="6098445"/>
                <a:ext cx="505138" cy="276999"/>
              </a:xfrm>
              <a:prstGeom prst="rect">
                <a:avLst/>
              </a:prstGeom>
              <a:blipFill>
                <a:blip r:embed="rId5"/>
                <a:stretch>
                  <a:fillRect l="-4819" r="-10843" b="-2608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AE37D0FA-11C0-4BCA-9C12-5FD64AB0C3D2}"/>
              </a:ext>
            </a:extLst>
          </p:cNvPr>
          <p:cNvSpPr/>
          <p:nvPr/>
        </p:nvSpPr>
        <p:spPr>
          <a:xfrm>
            <a:off x="150265" y="3907001"/>
            <a:ext cx="9056441"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20.0 kg box resting on the table has the free-body diagram shown</a:t>
            </a:r>
            <a:r>
              <a:rPr lang="en-US" dirty="0"/>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0801A69-3B73-40C1-9723-522BAAD9167C}"/>
                  </a:ext>
                </a:extLst>
              </p:cNvPr>
              <p:cNvSpPr txBox="1"/>
              <p:nvPr/>
            </p:nvSpPr>
            <p:spPr>
              <a:xfrm>
                <a:off x="4185964" y="4512204"/>
                <a:ext cx="4317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𝑁</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𝑔</m:t>
                      </m:r>
                      <m:r>
                        <a:rPr lang="en-US" b="0" i="1" smtClean="0">
                          <a:latin typeface="Cambria Math" panose="02040503050406030204" pitchFamily="18" charset="0"/>
                        </a:rPr>
                        <m:t>=20 </m:t>
                      </m:r>
                      <m:r>
                        <a:rPr lang="en-US" b="0" i="1" smtClean="0">
                          <a:latin typeface="Cambria Math" panose="02040503050406030204" pitchFamily="18" charset="0"/>
                        </a:rPr>
                        <m:t>𝑘𝑔</m:t>
                      </m:r>
                      <m:r>
                        <a:rPr lang="en-US" b="0" i="1" smtClean="0">
                          <a:latin typeface="Cambria Math" panose="02040503050406030204" pitchFamily="18" charset="0"/>
                        </a:rPr>
                        <m:t> ×9.81</m:t>
                      </m:r>
                      <m:f>
                        <m:fPr>
                          <m:type m:val="lin"/>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=196 </m:t>
                          </m:r>
                          <m:r>
                            <a:rPr lang="en-US" b="0" i="1" smtClean="0">
                              <a:latin typeface="Cambria Math" panose="02040503050406030204" pitchFamily="18" charset="0"/>
                              <a:ea typeface="Cambria Math" panose="02040503050406030204" pitchFamily="18" charset="0"/>
                            </a:rPr>
                            <m:t>𝑁</m:t>
                          </m:r>
                        </m:den>
                      </m:f>
                    </m:oMath>
                  </m:oMathPara>
                </a14:m>
                <a:endParaRPr lang="en-US" dirty="0"/>
              </a:p>
            </p:txBody>
          </p:sp>
        </mc:Choice>
        <mc:Fallback xmlns="">
          <p:sp>
            <p:nvSpPr>
              <p:cNvPr id="20" name="TextBox 19">
                <a:extLst>
                  <a:ext uri="{FF2B5EF4-FFF2-40B4-BE49-F238E27FC236}">
                    <a16:creationId xmlns:a16="http://schemas.microsoft.com/office/drawing/2014/main" id="{B0801A69-3B73-40C1-9723-522BAAD9167C}"/>
                  </a:ext>
                </a:extLst>
              </p:cNvPr>
              <p:cNvSpPr txBox="1">
                <a:spLocks noRot="1" noChangeAspect="1" noMove="1" noResize="1" noEditPoints="1" noAdjustHandles="1" noChangeArrowheads="1" noChangeShapeType="1" noTextEdit="1"/>
              </p:cNvSpPr>
              <p:nvPr/>
            </p:nvSpPr>
            <p:spPr>
              <a:xfrm>
                <a:off x="4185964" y="4512204"/>
                <a:ext cx="4317016" cy="276999"/>
              </a:xfrm>
              <a:prstGeom prst="rect">
                <a:avLst/>
              </a:prstGeom>
              <a:blipFill>
                <a:blip r:embed="rId6"/>
                <a:stretch>
                  <a:fillRect l="-424" t="-167391" r="-282" b="-25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6FCA4A9-FF22-4B6F-90F4-CC102CC1B5C0}"/>
                  </a:ext>
                </a:extLst>
              </p:cNvPr>
              <p:cNvSpPr/>
              <p:nvPr/>
            </p:nvSpPr>
            <p:spPr>
              <a:xfrm>
                <a:off x="4026715" y="4943060"/>
                <a:ext cx="8061809"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Since the box is at</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rest</a:t>
                </a:r>
                <a:r>
                  <a:rPr lang="en-US" sz="2400" dirty="0">
                    <a:latin typeface="Times New Roman" panose="02020603050405020304" pitchFamily="18" charset="0"/>
                    <a:cs typeface="Times New Roman" panose="02020603050405020304" pitchFamily="18" charset="0"/>
                  </a:rPr>
                  <a:t>, the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net force </a:t>
                </a:r>
                <a:r>
                  <a:rPr lang="en-US" sz="2400" dirty="0">
                    <a:latin typeface="Times New Roman" panose="02020603050405020304" pitchFamily="18" charset="0"/>
                    <a:cs typeface="Times New Roman" panose="02020603050405020304" pitchFamily="18" charset="0"/>
                  </a:rPr>
                  <a:t>on the box must be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and so the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normal force </a:t>
                </a:r>
                <a:r>
                  <a:rPr lang="en-US" sz="2400" dirty="0">
                    <a:latin typeface="Times New Roman" panose="02020603050405020304" pitchFamily="18" charset="0"/>
                    <a:cs typeface="Times New Roman" panose="02020603050405020304" pitchFamily="18" charset="0"/>
                  </a:rPr>
                  <a:t>must also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𝑁</m:t>
                        </m:r>
                        <m:r>
                          <a:rPr lang="en-US" sz="2400" b="0" i="1" smtClean="0">
                            <a:latin typeface="Cambria Math" panose="02040503050406030204" pitchFamily="18" charset="0"/>
                          </a:rPr>
                          <m:t>1</m:t>
                        </m:r>
                      </m:sub>
                    </m:sSub>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=196 N</a:t>
                </a:r>
              </a:p>
            </p:txBody>
          </p:sp>
        </mc:Choice>
        <mc:Fallback xmlns="">
          <p:sp>
            <p:nvSpPr>
              <p:cNvPr id="6" name="Rectangle 5">
                <a:extLst>
                  <a:ext uri="{FF2B5EF4-FFF2-40B4-BE49-F238E27FC236}">
                    <a16:creationId xmlns:a16="http://schemas.microsoft.com/office/drawing/2014/main" id="{16FCA4A9-FF22-4B6F-90F4-CC102CC1B5C0}"/>
                  </a:ext>
                </a:extLst>
              </p:cNvPr>
              <p:cNvSpPr>
                <a:spLocks noRot="1" noChangeAspect="1" noMove="1" noResize="1" noEditPoints="1" noAdjustHandles="1" noChangeArrowheads="1" noChangeShapeType="1" noTextEdit="1"/>
              </p:cNvSpPr>
              <p:nvPr/>
            </p:nvSpPr>
            <p:spPr>
              <a:xfrm>
                <a:off x="4026715" y="4943060"/>
                <a:ext cx="8061809" cy="830997"/>
              </a:xfrm>
              <a:prstGeom prst="rect">
                <a:avLst/>
              </a:prstGeom>
              <a:blipFill>
                <a:blip r:embed="rId7"/>
                <a:stretch>
                  <a:fillRect l="-1210"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3F91FDF-16DC-4373-AE79-873A010DD983}"/>
                  </a:ext>
                </a:extLst>
              </p:cNvPr>
              <p:cNvSpPr txBox="1"/>
              <p:nvPr/>
            </p:nvSpPr>
            <p:spPr>
              <a:xfrm>
                <a:off x="257620" y="4492069"/>
                <a:ext cx="1441741"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𝑛𝑒𝑡</m:t>
                              </m:r>
                            </m:sub>
                          </m:sSub>
                          <m:r>
                            <a:rPr lang="en-US" b="0" i="1" smtClean="0">
                              <a:latin typeface="Cambria Math" panose="02040503050406030204" pitchFamily="18" charset="0"/>
                            </a:rPr>
                            <m:t>=</m:t>
                          </m:r>
                          <m:r>
                            <a:rPr lang="en-US" b="0" i="1" smtClean="0">
                              <a:latin typeface="Cambria Math" panose="02040503050406030204" pitchFamily="18" charset="0"/>
                            </a:rPr>
                            <m:t>𝑚𝑎</m:t>
                          </m:r>
                        </m:e>
                      </m:nary>
                    </m:oMath>
                  </m:oMathPara>
                </a14:m>
                <a:endParaRPr lang="en-US" dirty="0"/>
              </a:p>
            </p:txBody>
          </p:sp>
        </mc:Choice>
        <mc:Fallback xmlns="">
          <p:sp>
            <p:nvSpPr>
              <p:cNvPr id="9" name="TextBox 8">
                <a:extLst>
                  <a:ext uri="{FF2B5EF4-FFF2-40B4-BE49-F238E27FC236}">
                    <a16:creationId xmlns:a16="http://schemas.microsoft.com/office/drawing/2014/main" id="{B3F91FDF-16DC-4373-AE79-873A010DD983}"/>
                  </a:ext>
                </a:extLst>
              </p:cNvPr>
              <p:cNvSpPr txBox="1">
                <a:spLocks noRot="1" noChangeAspect="1" noMove="1" noResize="1" noEditPoints="1" noAdjustHandles="1" noChangeArrowheads="1" noChangeShapeType="1" noTextEdit="1"/>
              </p:cNvSpPr>
              <p:nvPr/>
            </p:nvSpPr>
            <p:spPr>
              <a:xfrm>
                <a:off x="257620" y="4492069"/>
                <a:ext cx="1441741" cy="670761"/>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449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9733931" y="850019"/>
            <a:ext cx="1772932" cy="6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78072" y="1821512"/>
            <a:ext cx="8600828" cy="2677656"/>
          </a:xfrm>
          <a:prstGeom prst="rect">
            <a:avLst/>
          </a:prstGeom>
          <a:noFill/>
        </p:spPr>
        <p:txBody>
          <a:bodyPr wrap="square" rtlCol="0">
            <a:spAutoFit/>
          </a:bodyPr>
          <a:lstStyle/>
          <a:p>
            <a:pPr algn="just"/>
            <a:r>
              <a:rPr lang="en-US" sz="2400" b="1" dirty="0">
                <a:solidFill>
                  <a:srgbClr val="0070C0"/>
                </a:solidFill>
              </a:rPr>
              <a:t>QUESTION 2:</a:t>
            </a:r>
            <a:endParaRPr lang="en-US" sz="2400" dirty="0"/>
          </a:p>
          <a:p>
            <a:r>
              <a:rPr lang="en-US" sz="2400" dirty="0">
                <a:solidFill>
                  <a:srgbClr val="000000"/>
                </a:solidFill>
                <a:latin typeface="Calibri" panose="020F0502020204030204" pitchFamily="34" charset="0"/>
              </a:rPr>
              <a:t>A 20.0 kg box rests on a table, as shown in the figure below. </a:t>
            </a:r>
          </a:p>
          <a:p>
            <a:r>
              <a:rPr lang="en-US" sz="2400" dirty="0">
                <a:solidFill>
                  <a:srgbClr val="000000"/>
                </a:solidFill>
                <a:latin typeface="Calibri" panose="020F0502020204030204" pitchFamily="34" charset="0"/>
              </a:rPr>
              <a:t>(ii) A 10.0 kg box is placed on top of the 20.0 kg box, also shown in the figure below. Determine the normal force that the table exerts on the 20.0 kg box and the normal force that the 20.0 kg box exerts on the 10.0 kg box.</a:t>
            </a:r>
          </a:p>
          <a:p>
            <a:endParaRPr lang="en-US" sz="2400" dirty="0">
              <a:solidFill>
                <a:srgbClr val="000000"/>
              </a:solidFill>
              <a:latin typeface="Calibri" panose="020F0502020204030204" pitchFamily="34" charset="0"/>
            </a:endParaRPr>
          </a:p>
        </p:txBody>
      </p:sp>
      <p:pic>
        <p:nvPicPr>
          <p:cNvPr id="3" name="Picture 2">
            <a:extLst>
              <a:ext uri="{FF2B5EF4-FFF2-40B4-BE49-F238E27FC236}">
                <a16:creationId xmlns:a16="http://schemas.microsoft.com/office/drawing/2014/main" id="{46096F82-CD01-43E5-8BA8-72E168BF5DC8}"/>
              </a:ext>
            </a:extLst>
          </p:cNvPr>
          <p:cNvPicPr>
            <a:picLocks noChangeAspect="1"/>
          </p:cNvPicPr>
          <p:nvPr/>
        </p:nvPicPr>
        <p:blipFill>
          <a:blip r:embed="rId3"/>
          <a:stretch>
            <a:fillRect/>
          </a:stretch>
        </p:blipFill>
        <p:spPr>
          <a:xfrm>
            <a:off x="9085277" y="2721433"/>
            <a:ext cx="2618957" cy="1934457"/>
          </a:xfrm>
          <a:prstGeom prst="rect">
            <a:avLst/>
          </a:prstGeom>
        </p:spPr>
      </p:pic>
      <p:sp>
        <p:nvSpPr>
          <p:cNvPr id="10" name="Rectangle 9">
            <a:extLst>
              <a:ext uri="{FF2B5EF4-FFF2-40B4-BE49-F238E27FC236}">
                <a16:creationId xmlns:a16="http://schemas.microsoft.com/office/drawing/2014/main" id="{7EDDC64F-F018-4382-BDA6-AB974939A830}"/>
              </a:ext>
            </a:extLst>
          </p:cNvPr>
          <p:cNvSpPr/>
          <p:nvPr/>
        </p:nvSpPr>
        <p:spPr>
          <a:xfrm>
            <a:off x="304333" y="4136733"/>
            <a:ext cx="1401346" cy="523220"/>
          </a:xfrm>
          <a:prstGeom prst="rect">
            <a:avLst/>
          </a:prstGeom>
        </p:spPr>
        <p:txBody>
          <a:bodyPr wrap="none">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Answer:</a:t>
            </a:r>
          </a:p>
        </p:txBody>
      </p:sp>
      <p:cxnSp>
        <p:nvCxnSpPr>
          <p:cNvPr id="5" name="Straight Connector 4">
            <a:extLst>
              <a:ext uri="{FF2B5EF4-FFF2-40B4-BE49-F238E27FC236}">
                <a16:creationId xmlns:a16="http://schemas.microsoft.com/office/drawing/2014/main" id="{BDF46EEF-8220-4063-87DC-B6C85A216322}"/>
              </a:ext>
            </a:extLst>
          </p:cNvPr>
          <p:cNvCxnSpPr/>
          <p:nvPr/>
        </p:nvCxnSpPr>
        <p:spPr>
          <a:xfrm>
            <a:off x="1392573" y="5897460"/>
            <a:ext cx="263414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BE7069-499E-4BF9-99FB-4E0F4AC75F56}"/>
              </a:ext>
            </a:extLst>
          </p:cNvPr>
          <p:cNvCxnSpPr/>
          <p:nvPr/>
        </p:nvCxnSpPr>
        <p:spPr>
          <a:xfrm>
            <a:off x="1627465" y="5897460"/>
            <a:ext cx="0" cy="4739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CFAB99C-EFD2-4396-8D6B-5CAA0378E7D6}"/>
              </a:ext>
            </a:extLst>
          </p:cNvPr>
          <p:cNvCxnSpPr/>
          <p:nvPr/>
        </p:nvCxnSpPr>
        <p:spPr>
          <a:xfrm>
            <a:off x="3700944" y="5897460"/>
            <a:ext cx="0" cy="47397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Cube 12">
            <a:extLst>
              <a:ext uri="{FF2B5EF4-FFF2-40B4-BE49-F238E27FC236}">
                <a16:creationId xmlns:a16="http://schemas.microsoft.com/office/drawing/2014/main" id="{538795D5-D438-41D0-874B-BEC41D76B5BF}"/>
              </a:ext>
            </a:extLst>
          </p:cNvPr>
          <p:cNvSpPr/>
          <p:nvPr/>
        </p:nvSpPr>
        <p:spPr>
          <a:xfrm>
            <a:off x="2184633" y="5310222"/>
            <a:ext cx="931174" cy="587220"/>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A25F1A-182C-4FD1-B790-5B029F01089F}"/>
              </a:ext>
            </a:extLst>
          </p:cNvPr>
          <p:cNvSpPr/>
          <p:nvPr/>
        </p:nvSpPr>
        <p:spPr>
          <a:xfrm>
            <a:off x="2099346" y="5508553"/>
            <a:ext cx="1173072" cy="338554"/>
          </a:xfrm>
          <a:prstGeom prst="rect">
            <a:avLst/>
          </a:prstGeom>
        </p:spPr>
        <p:txBody>
          <a:bodyPr wrap="square">
            <a:spAutoFit/>
          </a:bodyPr>
          <a:lstStyle/>
          <a:p>
            <a:r>
              <a:rPr lang="en-US" sz="1600" dirty="0">
                <a:solidFill>
                  <a:srgbClr val="000000"/>
                </a:solidFill>
                <a:latin typeface="Calibri" panose="020F0502020204030204" pitchFamily="34" charset="0"/>
              </a:rPr>
              <a:t>20kg</a:t>
            </a:r>
            <a:endParaRPr lang="en-US" sz="1600" dirty="0"/>
          </a:p>
        </p:txBody>
      </p:sp>
      <p:cxnSp>
        <p:nvCxnSpPr>
          <p:cNvPr id="16" name="Straight Arrow Connector 15">
            <a:extLst>
              <a:ext uri="{FF2B5EF4-FFF2-40B4-BE49-F238E27FC236}">
                <a16:creationId xmlns:a16="http://schemas.microsoft.com/office/drawing/2014/main" id="{F29BDDFB-E41B-474D-B640-CD49264860A8}"/>
              </a:ext>
            </a:extLst>
          </p:cNvPr>
          <p:cNvCxnSpPr/>
          <p:nvPr/>
        </p:nvCxnSpPr>
        <p:spPr>
          <a:xfrm flipV="1">
            <a:off x="2978092" y="4471774"/>
            <a:ext cx="0" cy="1463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56F925-29AC-43FD-BC04-408C3EF145CF}"/>
                  </a:ext>
                </a:extLst>
              </p:cNvPr>
              <p:cNvSpPr txBox="1"/>
              <p:nvPr/>
            </p:nvSpPr>
            <p:spPr>
              <a:xfrm>
                <a:off x="3025262" y="4650704"/>
                <a:ext cx="3200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𝑁</m:t>
                          </m:r>
                          <m:r>
                            <a:rPr lang="en-US" b="0" i="1" smtClean="0">
                              <a:latin typeface="Cambria Math" panose="02040503050406030204" pitchFamily="18" charset="0"/>
                            </a:rPr>
                            <m:t>1</m:t>
                          </m:r>
                        </m:sub>
                      </m:sSub>
                    </m:oMath>
                  </m:oMathPara>
                </a14:m>
                <a:endParaRPr lang="en-US" dirty="0"/>
              </a:p>
            </p:txBody>
          </p:sp>
        </mc:Choice>
        <mc:Fallback xmlns="">
          <p:sp>
            <p:nvSpPr>
              <p:cNvPr id="17" name="TextBox 16">
                <a:extLst>
                  <a:ext uri="{FF2B5EF4-FFF2-40B4-BE49-F238E27FC236}">
                    <a16:creationId xmlns:a16="http://schemas.microsoft.com/office/drawing/2014/main" id="{C256F925-29AC-43FD-BC04-408C3EF145CF}"/>
                  </a:ext>
                </a:extLst>
              </p:cNvPr>
              <p:cNvSpPr txBox="1">
                <a:spLocks noRot="1" noChangeAspect="1" noMove="1" noResize="1" noEditPoints="1" noAdjustHandles="1" noChangeArrowheads="1" noChangeShapeType="1" noTextEdit="1"/>
              </p:cNvSpPr>
              <p:nvPr/>
            </p:nvSpPr>
            <p:spPr>
              <a:xfrm>
                <a:off x="3025262" y="4650704"/>
                <a:ext cx="320023" cy="276999"/>
              </a:xfrm>
              <a:prstGeom prst="rect">
                <a:avLst/>
              </a:prstGeom>
              <a:blipFill>
                <a:blip r:embed="rId4"/>
                <a:stretch>
                  <a:fillRect l="-24528" r="-24528" b="-17778"/>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58A3901-64E3-49AE-A8EB-9E1DA8635B9A}"/>
              </a:ext>
            </a:extLst>
          </p:cNvPr>
          <p:cNvCxnSpPr>
            <a:cxnSpLocks/>
          </p:cNvCxnSpPr>
          <p:nvPr/>
        </p:nvCxnSpPr>
        <p:spPr>
          <a:xfrm>
            <a:off x="2642527" y="5703007"/>
            <a:ext cx="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BBC9534-E4E3-4EEC-9A13-213AE3F5D105}"/>
                  </a:ext>
                </a:extLst>
              </p:cNvPr>
              <p:cNvSpPr txBox="1"/>
              <p:nvPr/>
            </p:nvSpPr>
            <p:spPr>
              <a:xfrm>
                <a:off x="2433313" y="6098445"/>
                <a:ext cx="505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𝑔</m:t>
                      </m:r>
                    </m:oMath>
                  </m:oMathPara>
                </a14:m>
                <a:endParaRPr lang="en-US" dirty="0"/>
              </a:p>
            </p:txBody>
          </p:sp>
        </mc:Choice>
        <mc:Fallback xmlns="">
          <p:sp>
            <p:nvSpPr>
              <p:cNvPr id="19" name="TextBox 18">
                <a:extLst>
                  <a:ext uri="{FF2B5EF4-FFF2-40B4-BE49-F238E27FC236}">
                    <a16:creationId xmlns:a16="http://schemas.microsoft.com/office/drawing/2014/main" id="{9BBC9534-E4E3-4EEC-9A13-213AE3F5D105}"/>
                  </a:ext>
                </a:extLst>
              </p:cNvPr>
              <p:cNvSpPr txBox="1">
                <a:spLocks noRot="1" noChangeAspect="1" noMove="1" noResize="1" noEditPoints="1" noAdjustHandles="1" noChangeArrowheads="1" noChangeShapeType="1" noTextEdit="1"/>
              </p:cNvSpPr>
              <p:nvPr/>
            </p:nvSpPr>
            <p:spPr>
              <a:xfrm>
                <a:off x="2433313" y="6098445"/>
                <a:ext cx="505138" cy="276999"/>
              </a:xfrm>
              <a:prstGeom prst="rect">
                <a:avLst/>
              </a:prstGeom>
              <a:blipFill>
                <a:blip r:embed="rId5"/>
                <a:stretch>
                  <a:fillRect l="-4819" r="-10843" b="-26087"/>
                </a:stretch>
              </a:blipFill>
            </p:spPr>
            <p:txBody>
              <a:bodyPr/>
              <a:lstStyle/>
              <a:p>
                <a:r>
                  <a:rPr lang="en-US">
                    <a:noFill/>
                  </a:rPr>
                  <a:t> </a:t>
                </a:r>
              </a:p>
            </p:txBody>
          </p:sp>
        </mc:Fallback>
      </mc:AlternateContent>
      <p:sp>
        <p:nvSpPr>
          <p:cNvPr id="9" name="Cube 8">
            <a:extLst>
              <a:ext uri="{FF2B5EF4-FFF2-40B4-BE49-F238E27FC236}">
                <a16:creationId xmlns:a16="http://schemas.microsoft.com/office/drawing/2014/main" id="{0D7A0473-55A0-465B-9F65-ADA99FA24865}"/>
              </a:ext>
            </a:extLst>
          </p:cNvPr>
          <p:cNvSpPr/>
          <p:nvPr/>
        </p:nvSpPr>
        <p:spPr>
          <a:xfrm>
            <a:off x="2440125" y="4907957"/>
            <a:ext cx="453004" cy="523220"/>
          </a:xfrm>
          <a:prstGeom prst="cub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3B840B18-B082-4C6A-A555-7E6C07E2E3F5}"/>
              </a:ext>
            </a:extLst>
          </p:cNvPr>
          <p:cNvCxnSpPr/>
          <p:nvPr/>
        </p:nvCxnSpPr>
        <p:spPr>
          <a:xfrm flipV="1">
            <a:off x="2440125" y="4406443"/>
            <a:ext cx="0" cy="10058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4B12236-80F1-425B-B2D8-A84F64472CB8}"/>
                  </a:ext>
                </a:extLst>
              </p:cNvPr>
              <p:cNvSpPr txBox="1"/>
              <p:nvPr/>
            </p:nvSpPr>
            <p:spPr>
              <a:xfrm>
                <a:off x="2280113" y="4061598"/>
                <a:ext cx="4138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𝑁</m:t>
                          </m:r>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64B12236-80F1-425B-B2D8-A84F64472CB8}"/>
                  </a:ext>
                </a:extLst>
              </p:cNvPr>
              <p:cNvSpPr txBox="1">
                <a:spLocks noRot="1" noChangeAspect="1" noMove="1" noResize="1" noEditPoints="1" noAdjustHandles="1" noChangeArrowheads="1" noChangeShapeType="1" noTextEdit="1"/>
              </p:cNvSpPr>
              <p:nvPr/>
            </p:nvSpPr>
            <p:spPr>
              <a:xfrm>
                <a:off x="2280113" y="4061598"/>
                <a:ext cx="413896" cy="276999"/>
              </a:xfrm>
              <a:prstGeom prst="rect">
                <a:avLst/>
              </a:prstGeom>
              <a:blipFill>
                <a:blip r:embed="rId6"/>
                <a:stretch>
                  <a:fillRect l="-11765" r="-4412" b="-17391"/>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0DE6D8D6-0B96-4BD4-8919-A2AC255CB629}"/>
              </a:ext>
            </a:extLst>
          </p:cNvPr>
          <p:cNvCxnSpPr>
            <a:cxnSpLocks/>
          </p:cNvCxnSpPr>
          <p:nvPr/>
        </p:nvCxnSpPr>
        <p:spPr>
          <a:xfrm>
            <a:off x="2621635" y="5202577"/>
            <a:ext cx="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4E02447-7E2D-4684-AF16-BB3E366CA5A3}"/>
                  </a:ext>
                </a:extLst>
              </p:cNvPr>
              <p:cNvSpPr txBox="1"/>
              <p:nvPr/>
            </p:nvSpPr>
            <p:spPr>
              <a:xfrm>
                <a:off x="2669079" y="5426008"/>
                <a:ext cx="5104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𝑔</m:t>
                      </m:r>
                    </m:oMath>
                  </m:oMathPara>
                </a14:m>
                <a:endParaRPr lang="en-US" dirty="0"/>
              </a:p>
            </p:txBody>
          </p:sp>
        </mc:Choice>
        <mc:Fallback xmlns="">
          <p:sp>
            <p:nvSpPr>
              <p:cNvPr id="24" name="TextBox 23">
                <a:extLst>
                  <a:ext uri="{FF2B5EF4-FFF2-40B4-BE49-F238E27FC236}">
                    <a16:creationId xmlns:a16="http://schemas.microsoft.com/office/drawing/2014/main" id="{E4E02447-7E2D-4684-AF16-BB3E366CA5A3}"/>
                  </a:ext>
                </a:extLst>
              </p:cNvPr>
              <p:cNvSpPr txBox="1">
                <a:spLocks noRot="1" noChangeAspect="1" noMove="1" noResize="1" noEditPoints="1" noAdjustHandles="1" noChangeArrowheads="1" noChangeShapeType="1" noTextEdit="1"/>
              </p:cNvSpPr>
              <p:nvPr/>
            </p:nvSpPr>
            <p:spPr>
              <a:xfrm>
                <a:off x="2669079" y="5426008"/>
                <a:ext cx="510461" cy="276999"/>
              </a:xfrm>
              <a:prstGeom prst="rect">
                <a:avLst/>
              </a:prstGeom>
              <a:blipFill>
                <a:blip r:embed="rId7"/>
                <a:stretch>
                  <a:fillRect l="-4762" r="-9524"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A26B9D3B-F57A-4E81-A349-E260C26DA980}"/>
                  </a:ext>
                </a:extLst>
              </p:cNvPr>
              <p:cNvSpPr/>
              <p:nvPr/>
            </p:nvSpPr>
            <p:spPr>
              <a:xfrm>
                <a:off x="3558908" y="3978658"/>
                <a:ext cx="45550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𝐹</m:t>
                              </m:r>
                            </m:e>
                            <m:sub>
                              <m:r>
                                <a:rPr lang="en-US" b="0" i="1" smtClean="0">
                                  <a:solidFill>
                                    <a:prstClr val="black"/>
                                  </a:solidFill>
                                  <a:latin typeface="Cambria Math" panose="02040503050406030204" pitchFamily="18" charset="0"/>
                                </a:rPr>
                                <m:t>𝑁</m:t>
                              </m:r>
                              <m:r>
                                <a:rPr lang="en-US" b="0" i="1" smtClean="0">
                                  <a:solidFill>
                                    <a:prstClr val="black"/>
                                  </a:solidFill>
                                  <a:latin typeface="Cambria Math" panose="02040503050406030204" pitchFamily="18" charset="0"/>
                                </a:rPr>
                                <m:t>2</m:t>
                              </m:r>
                            </m:sub>
                          </m:sSub>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𝑚</m:t>
                          </m:r>
                        </m:e>
                        <m:sub>
                          <m:r>
                            <a:rPr lang="en-US" b="0" i="1" smtClean="0">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𝑔</m:t>
                      </m:r>
                      <m:r>
                        <a:rPr lang="en-US" i="1">
                          <a:solidFill>
                            <a:prstClr val="black"/>
                          </a:solidFill>
                          <a:latin typeface="Cambria Math" panose="02040503050406030204" pitchFamily="18" charset="0"/>
                        </a:rPr>
                        <m:t>=10 </m:t>
                      </m:r>
                      <m:r>
                        <a:rPr lang="en-US" i="1">
                          <a:solidFill>
                            <a:prstClr val="black"/>
                          </a:solidFill>
                          <a:latin typeface="Cambria Math" panose="02040503050406030204" pitchFamily="18" charset="0"/>
                        </a:rPr>
                        <m:t>𝑘𝑔</m:t>
                      </m:r>
                      <m:r>
                        <a:rPr lang="en-US" i="1">
                          <a:solidFill>
                            <a:prstClr val="black"/>
                          </a:solidFill>
                          <a:latin typeface="Cambria Math" panose="02040503050406030204" pitchFamily="18" charset="0"/>
                        </a:rPr>
                        <m:t> ×9.81</m:t>
                      </m:r>
                      <m:f>
                        <m:fPr>
                          <m:type m:val="lin"/>
                          <m:ctrlPr>
                            <a:rPr lang="en-US" i="1">
                              <a:solidFill>
                                <a:prstClr val="black"/>
                              </a:solidFill>
                              <a:latin typeface="Cambria Math" panose="02040503050406030204" pitchFamily="18" charset="0"/>
                              <a:ea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𝑚</m:t>
                          </m:r>
                        </m:num>
                        <m:den>
                          <m:sSup>
                            <m:sSupPr>
                              <m:ctrlPr>
                                <a:rPr lang="en-US" i="1">
                                  <a:solidFill>
                                    <a:prstClr val="black"/>
                                  </a:solidFill>
                                  <a:latin typeface="Cambria Math" panose="02040503050406030204" pitchFamily="18" charset="0"/>
                                  <a:ea typeface="Cambria Math" panose="02040503050406030204" pitchFamily="18" charset="0"/>
                                </a:rPr>
                              </m:ctrlPr>
                            </m:sSupPr>
                            <m:e>
                              <m:r>
                                <a:rPr lang="en-US" i="1">
                                  <a:solidFill>
                                    <a:prstClr val="black"/>
                                  </a:solidFill>
                                  <a:latin typeface="Cambria Math" panose="02040503050406030204" pitchFamily="18" charset="0"/>
                                  <a:ea typeface="Cambria Math" panose="02040503050406030204" pitchFamily="18" charset="0"/>
                                </a:rPr>
                                <m:t>𝑠</m:t>
                              </m:r>
                            </m:e>
                            <m:sup>
                              <m:r>
                                <a:rPr lang="en-US" i="1">
                                  <a:solidFill>
                                    <a:prstClr val="black"/>
                                  </a:solidFill>
                                  <a:latin typeface="Cambria Math" panose="02040503050406030204" pitchFamily="18" charset="0"/>
                                  <a:ea typeface="Cambria Math" panose="02040503050406030204" pitchFamily="18" charset="0"/>
                                </a:rPr>
                                <m:t>2</m:t>
                              </m:r>
                            </m:sup>
                          </m:sSup>
                          <m:r>
                            <a:rPr lang="en-US" i="1">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98.1</m:t>
                          </m:r>
                          <m:r>
                            <a:rPr lang="en-US" i="1">
                              <a:solidFill>
                                <a:prstClr val="black"/>
                              </a:solidFill>
                              <a:latin typeface="Cambria Math" panose="02040503050406030204" pitchFamily="18" charset="0"/>
                              <a:ea typeface="Cambria Math" panose="02040503050406030204" pitchFamily="18" charset="0"/>
                            </a:rPr>
                            <m:t> </m:t>
                          </m:r>
                          <m:r>
                            <a:rPr lang="en-US" i="1">
                              <a:solidFill>
                                <a:prstClr val="black"/>
                              </a:solidFill>
                              <a:latin typeface="Cambria Math" panose="02040503050406030204" pitchFamily="18" charset="0"/>
                              <a:ea typeface="Cambria Math" panose="02040503050406030204" pitchFamily="18" charset="0"/>
                            </a:rPr>
                            <m:t>𝑁</m:t>
                          </m:r>
                        </m:den>
                      </m:f>
                    </m:oMath>
                  </m:oMathPara>
                </a14:m>
                <a:endParaRPr lang="en-US" dirty="0"/>
              </a:p>
            </p:txBody>
          </p:sp>
        </mc:Choice>
        <mc:Fallback xmlns="">
          <p:sp>
            <p:nvSpPr>
              <p:cNvPr id="15" name="Rectangle 14">
                <a:extLst>
                  <a:ext uri="{FF2B5EF4-FFF2-40B4-BE49-F238E27FC236}">
                    <a16:creationId xmlns:a16="http://schemas.microsoft.com/office/drawing/2014/main" id="{A26B9D3B-F57A-4E81-A349-E260C26DA980}"/>
                  </a:ext>
                </a:extLst>
              </p:cNvPr>
              <p:cNvSpPr>
                <a:spLocks noRot="1" noChangeAspect="1" noMove="1" noResize="1" noEditPoints="1" noAdjustHandles="1" noChangeArrowheads="1" noChangeShapeType="1" noTextEdit="1"/>
              </p:cNvSpPr>
              <p:nvPr/>
            </p:nvSpPr>
            <p:spPr>
              <a:xfrm>
                <a:off x="3558908" y="3978658"/>
                <a:ext cx="4555093" cy="369332"/>
              </a:xfrm>
              <a:prstGeom prst="rect">
                <a:avLst/>
              </a:prstGeom>
              <a:blipFill>
                <a:blip r:embed="rId8"/>
                <a:stretch>
                  <a:fillRect t="-116667" b="-18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1F8C223-C90B-4A2B-8A70-4491154EFBD2}"/>
                  </a:ext>
                </a:extLst>
              </p:cNvPr>
              <p:cNvSpPr txBox="1"/>
              <p:nvPr/>
            </p:nvSpPr>
            <p:spPr>
              <a:xfrm>
                <a:off x="3677946" y="4398343"/>
                <a:ext cx="4317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𝑁</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𝑔</m:t>
                      </m:r>
                      <m:r>
                        <a:rPr lang="en-US" b="0" i="1" smtClean="0">
                          <a:latin typeface="Cambria Math" panose="02040503050406030204" pitchFamily="18" charset="0"/>
                        </a:rPr>
                        <m:t>=20 </m:t>
                      </m:r>
                      <m:r>
                        <a:rPr lang="en-US" b="0" i="1" smtClean="0">
                          <a:latin typeface="Cambria Math" panose="02040503050406030204" pitchFamily="18" charset="0"/>
                        </a:rPr>
                        <m:t>𝑘𝑔</m:t>
                      </m:r>
                      <m:r>
                        <a:rPr lang="en-US" b="0" i="1" smtClean="0">
                          <a:latin typeface="Cambria Math" panose="02040503050406030204" pitchFamily="18" charset="0"/>
                        </a:rPr>
                        <m:t> ×9.81</m:t>
                      </m:r>
                      <m:f>
                        <m:fPr>
                          <m:type m:val="lin"/>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=196 </m:t>
                          </m:r>
                          <m:r>
                            <a:rPr lang="en-US" b="0" i="1" smtClean="0">
                              <a:latin typeface="Cambria Math" panose="02040503050406030204" pitchFamily="18" charset="0"/>
                              <a:ea typeface="Cambria Math" panose="02040503050406030204" pitchFamily="18" charset="0"/>
                            </a:rPr>
                            <m:t>𝑁</m:t>
                          </m:r>
                        </m:den>
                      </m:f>
                    </m:oMath>
                  </m:oMathPara>
                </a14:m>
                <a:endParaRPr lang="en-US" dirty="0"/>
              </a:p>
            </p:txBody>
          </p:sp>
        </mc:Choice>
        <mc:Fallback xmlns="">
          <p:sp>
            <p:nvSpPr>
              <p:cNvPr id="26" name="TextBox 25">
                <a:extLst>
                  <a:ext uri="{FF2B5EF4-FFF2-40B4-BE49-F238E27FC236}">
                    <a16:creationId xmlns:a16="http://schemas.microsoft.com/office/drawing/2014/main" id="{61F8C223-C90B-4A2B-8A70-4491154EFBD2}"/>
                  </a:ext>
                </a:extLst>
              </p:cNvPr>
              <p:cNvSpPr txBox="1">
                <a:spLocks noRot="1" noChangeAspect="1" noMove="1" noResize="1" noEditPoints="1" noAdjustHandles="1" noChangeArrowheads="1" noChangeShapeType="1" noTextEdit="1"/>
              </p:cNvSpPr>
              <p:nvPr/>
            </p:nvSpPr>
            <p:spPr>
              <a:xfrm>
                <a:off x="3677946" y="4398343"/>
                <a:ext cx="4317016" cy="276999"/>
              </a:xfrm>
              <a:prstGeom prst="rect">
                <a:avLst/>
              </a:prstGeom>
              <a:blipFill>
                <a:blip r:embed="rId9"/>
                <a:stretch>
                  <a:fillRect l="-282" t="-173333" r="-282" b="-257778"/>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6395CE11-400C-4914-BE85-C9433D47E448}"/>
              </a:ext>
            </a:extLst>
          </p:cNvPr>
          <p:cNvCxnSpPr/>
          <p:nvPr/>
        </p:nvCxnSpPr>
        <p:spPr>
          <a:xfrm flipV="1">
            <a:off x="2184633" y="4675342"/>
            <a:ext cx="0" cy="118872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82265AC-0530-45A4-BE82-E72788134368}"/>
                  </a:ext>
                </a:extLst>
              </p:cNvPr>
              <p:cNvSpPr txBox="1"/>
              <p:nvPr/>
            </p:nvSpPr>
            <p:spPr>
              <a:xfrm>
                <a:off x="3672974" y="5105306"/>
                <a:ext cx="44099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𝑁</m:t>
                          </m:r>
                        </m:sub>
                      </m:sSub>
                      <m:r>
                        <a:rPr lang="en-US" b="0" i="1" smtClean="0">
                          <a:latin typeface="Cambria Math" panose="02040503050406030204" pitchFamily="18" charset="0"/>
                        </a:rPr>
                        <m:t>=</m:t>
                      </m:r>
                      <m:sSub>
                        <m:sSubPr>
                          <m:ctrlPr>
                            <a:rPr lang="en-US" i="1">
                              <a:solidFill>
                                <a:prstClr val="black"/>
                              </a:solidFill>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𝑁</m:t>
                              </m:r>
                              <m:r>
                                <a:rPr lang="en-US" i="1">
                                  <a:latin typeface="Cambria Math" panose="02040503050406030204" pitchFamily="18" charset="0"/>
                                </a:rPr>
                                <m:t>1</m:t>
                              </m:r>
                            </m:sub>
                          </m:sSub>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𝐹</m:t>
                          </m:r>
                        </m:e>
                        <m:sub>
                          <m:r>
                            <a:rPr lang="en-US" i="1">
                              <a:solidFill>
                                <a:prstClr val="black"/>
                              </a:solidFill>
                              <a:latin typeface="Cambria Math" panose="02040503050406030204" pitchFamily="18" charset="0"/>
                            </a:rPr>
                            <m:t>𝑁</m:t>
                          </m:r>
                          <m:r>
                            <a:rPr lang="en-US" i="1">
                              <a:solidFill>
                                <a:prstClr val="black"/>
                              </a:solidFill>
                              <a:latin typeface="Cambria Math" panose="02040503050406030204" pitchFamily="18" charset="0"/>
                            </a:rPr>
                            <m:t>2</m:t>
                          </m:r>
                        </m:sub>
                      </m:sSub>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98.1 </m:t>
                      </m:r>
                      <m:r>
                        <a:rPr lang="en-US" i="1">
                          <a:solidFill>
                            <a:prstClr val="black"/>
                          </a:solidFill>
                          <a:latin typeface="Cambria Math" panose="02040503050406030204" pitchFamily="18" charset="0"/>
                          <a:ea typeface="Cambria Math" panose="02040503050406030204" pitchFamily="18" charset="0"/>
                        </a:rPr>
                        <m:t>𝑁</m:t>
                      </m:r>
                      <m:r>
                        <a:rPr lang="en-US" b="0" i="1" smtClean="0">
                          <a:solidFill>
                            <a:prstClr val="black"/>
                          </a:solidFill>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196</m:t>
                      </m:r>
                      <m:r>
                        <a:rPr lang="en-US" b="0" i="1" smtClean="0">
                          <a:latin typeface="Cambria Math" panose="02040503050406030204" pitchFamily="18" charset="0"/>
                          <a:ea typeface="Cambria Math" panose="02040503050406030204" pitchFamily="18" charset="0"/>
                        </a:rPr>
                        <m:t>𝑁</m:t>
                      </m:r>
                      <m:r>
                        <a:rPr lang="en-US" b="0" i="0" smtClean="0">
                          <a:latin typeface="Cambria Math" panose="02040503050406030204" pitchFamily="18" charset="0"/>
                          <a:ea typeface="Cambria Math" panose="02040503050406030204" pitchFamily="18" charset="0"/>
                        </a:rPr>
                        <m:t>=294.1</m:t>
                      </m:r>
                      <m:r>
                        <m:rPr>
                          <m:sty m:val="p"/>
                        </m:rPr>
                        <a:rPr lang="en-US" b="0" i="0" smtClean="0">
                          <a:latin typeface="Cambria Math" panose="02040503050406030204" pitchFamily="18" charset="0"/>
                          <a:ea typeface="Cambria Math" panose="02040503050406030204" pitchFamily="18" charset="0"/>
                        </a:rPr>
                        <m:t>N</m:t>
                      </m:r>
                    </m:oMath>
                  </m:oMathPara>
                </a14:m>
                <a:endParaRPr lang="en-US" dirty="0"/>
              </a:p>
            </p:txBody>
          </p:sp>
        </mc:Choice>
        <mc:Fallback xmlns="">
          <p:sp>
            <p:nvSpPr>
              <p:cNvPr id="28" name="TextBox 27">
                <a:extLst>
                  <a:ext uri="{FF2B5EF4-FFF2-40B4-BE49-F238E27FC236}">
                    <a16:creationId xmlns:a16="http://schemas.microsoft.com/office/drawing/2014/main" id="{682265AC-0530-45A4-BE82-E72788134368}"/>
                  </a:ext>
                </a:extLst>
              </p:cNvPr>
              <p:cNvSpPr txBox="1">
                <a:spLocks noRot="1" noChangeAspect="1" noMove="1" noResize="1" noEditPoints="1" noAdjustHandles="1" noChangeArrowheads="1" noChangeShapeType="1" noTextEdit="1"/>
              </p:cNvSpPr>
              <p:nvPr/>
            </p:nvSpPr>
            <p:spPr>
              <a:xfrm>
                <a:off x="3672974" y="5105306"/>
                <a:ext cx="4409990" cy="276999"/>
              </a:xfrm>
              <a:prstGeom prst="rect">
                <a:avLst/>
              </a:prstGeom>
              <a:blipFill>
                <a:blip r:embed="rId10"/>
                <a:stretch>
                  <a:fillRect l="-692" r="-830" b="-17391"/>
                </a:stretch>
              </a:blipFill>
            </p:spPr>
            <p:txBody>
              <a:bodyPr/>
              <a:lstStyle/>
              <a:p>
                <a:r>
                  <a:rPr lang="en-US">
                    <a:noFill/>
                  </a:rPr>
                  <a:t> </a:t>
                </a:r>
              </a:p>
            </p:txBody>
          </p:sp>
        </mc:Fallback>
      </mc:AlternateContent>
    </p:spTree>
    <p:extLst>
      <p:ext uri="{BB962C8B-B14F-4D97-AF65-F5344CB8AC3E}">
        <p14:creationId xmlns:p14="http://schemas.microsoft.com/office/powerpoint/2010/main" val="209302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6" grpId="0"/>
      <p:bldP spid="28"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档" ma:contentTypeID="0x010100A63916196A86DA4586225168EFF577EA" ma:contentTypeVersion="12" ma:contentTypeDescription="新建文档。" ma:contentTypeScope="" ma:versionID="d71bafc71d2cadd90d21d0e3835ca302">
  <xsd:schema xmlns:xsd="http://www.w3.org/2001/XMLSchema" xmlns:xs="http://www.w3.org/2001/XMLSchema" xmlns:p="http://schemas.microsoft.com/office/2006/metadata/properties" xmlns:ns2="c98cd21c-babb-4b51-9f32-e929c9312283" xmlns:ns3="b4633975-2ae0-4980-b3dc-2c3583686570" targetNamespace="http://schemas.microsoft.com/office/2006/metadata/properties" ma:root="true" ma:fieldsID="dfa0c99c6b3278d1e2dcf2a20ee6aa3f" ns2:_="" ns3:_="">
    <xsd:import namespace="c98cd21c-babb-4b51-9f32-e929c9312283"/>
    <xsd:import namespace="b4633975-2ae0-4980-b3dc-2c358368657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8cd21c-babb-4b51-9f32-e929c93122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4633975-2ae0-4980-b3dc-2c3583686570" elementFormDefault="qualified">
    <xsd:import namespace="http://schemas.microsoft.com/office/2006/documentManagement/types"/>
    <xsd:import namespace="http://schemas.microsoft.com/office/infopath/2007/PartnerControls"/>
    <xsd:element name="SharedWithUsers" ma:index="17"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享对象详细信息"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996DDA-EEAC-4158-B6B1-BA35BE099C52}">
  <ds:schemaRefs>
    <ds:schemaRef ds:uri="http://schemas.microsoft.com/sharepoint/v3/contenttype/forms"/>
  </ds:schemaRefs>
</ds:datastoreItem>
</file>

<file path=customXml/itemProps2.xml><?xml version="1.0" encoding="utf-8"?>
<ds:datastoreItem xmlns:ds="http://schemas.openxmlformats.org/officeDocument/2006/customXml" ds:itemID="{7C1EBB72-329A-40FC-92BD-3F6590B1AF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8cd21c-babb-4b51-9f32-e929c9312283"/>
    <ds:schemaRef ds:uri="b4633975-2ae0-4980-b3dc-2c35836865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749983-2152-4EBB-884E-E9C458ECB739}">
  <ds:schemaRefs>
    <ds:schemaRef ds:uri="c98cd21c-babb-4b51-9f32-e929c9312283"/>
    <ds:schemaRef ds:uri="http://purl.org/dc/elements/1.1/"/>
    <ds:schemaRef ds:uri="http://purl.org/dc/dcmitype/"/>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b4633975-2ae0-4980-b3dc-2c358368657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1157</TotalTime>
  <Words>2186</Words>
  <Application>Microsoft Office PowerPoint</Application>
  <PresentationFormat>Widescreen</PresentationFormat>
  <Paragraphs>195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Cambria Math</vt:lpstr>
      <vt:lpstr>Gill Sans MT</vt:lpstr>
      <vt:lpstr>Symbol</vt:lpstr>
      <vt:lpstr>Times New Roman</vt:lpstr>
      <vt:lpstr>Wingdings 2</vt:lpstr>
      <vt:lpstr>Dividend</vt:lpstr>
      <vt:lpstr>Foundation SCIENCE A</vt:lpstr>
      <vt:lpstr>Learning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 Office hours: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Arnold</dc:creator>
  <cp:lastModifiedBy>Stephen Asomani Ntiri</cp:lastModifiedBy>
  <cp:revision>144</cp:revision>
  <dcterms:created xsi:type="dcterms:W3CDTF">2018-10-07T13:22:58Z</dcterms:created>
  <dcterms:modified xsi:type="dcterms:W3CDTF">2022-12-18T09:47:08Z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0x010100A63916196A86DA4586225168EFF577EA</vt:lpwstr>
  </property>
</Properties>
</file>