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 id="2147484514" r:id="rId2"/>
  </p:sldMasterIdLst>
  <p:notesMasterIdLst>
    <p:notesMasterId r:id="rId47"/>
  </p:notesMasterIdLst>
  <p:handoutMasterIdLst>
    <p:handoutMasterId r:id="rId48"/>
  </p:handoutMasterIdLst>
  <p:sldIdLst>
    <p:sldId id="256" r:id="rId3"/>
    <p:sldId id="302" r:id="rId4"/>
    <p:sldId id="521" r:id="rId5"/>
    <p:sldId id="500" r:id="rId6"/>
    <p:sldId id="501" r:id="rId7"/>
    <p:sldId id="498" r:id="rId8"/>
    <p:sldId id="388" r:id="rId9"/>
    <p:sldId id="429" r:id="rId10"/>
    <p:sldId id="522" r:id="rId11"/>
    <p:sldId id="367" r:id="rId12"/>
    <p:sldId id="523" r:id="rId13"/>
    <p:sldId id="391" r:id="rId14"/>
    <p:sldId id="392" r:id="rId15"/>
    <p:sldId id="458" r:id="rId16"/>
    <p:sldId id="420" r:id="rId17"/>
    <p:sldId id="421" r:id="rId18"/>
    <p:sldId id="348" r:id="rId19"/>
    <p:sldId id="397" r:id="rId20"/>
    <p:sldId id="524" r:id="rId21"/>
    <p:sldId id="431"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474" r:id="rId36"/>
    <p:sldId id="475" r:id="rId37"/>
    <p:sldId id="360" r:id="rId38"/>
    <p:sldId id="488" r:id="rId39"/>
    <p:sldId id="489" r:id="rId40"/>
    <p:sldId id="491" r:id="rId41"/>
    <p:sldId id="492" r:id="rId42"/>
    <p:sldId id="493" r:id="rId43"/>
    <p:sldId id="469" r:id="rId44"/>
    <p:sldId id="466" r:id="rId45"/>
    <p:sldId id="437" r:id="rId46"/>
  </p:sldIdLst>
  <p:sldSz cx="12192000" cy="6858000"/>
  <p:notesSz cx="6794500" cy="9906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1">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99FF"/>
    <a:srgbClr val="339933"/>
    <a:srgbClr val="00FF00"/>
    <a:srgbClr val="33CCCC"/>
    <a:srgbClr val="FFFF00"/>
    <a:srgbClr val="3399FF"/>
    <a:srgbClr val="B2B2B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34" autoAdjust="0"/>
    <p:restoredTop sz="80986" autoAdjust="0"/>
  </p:normalViewPr>
  <p:slideViewPr>
    <p:cSldViewPr snapToGrid="0">
      <p:cViewPr varScale="1">
        <p:scale>
          <a:sx n="88" d="100"/>
          <a:sy n="88" d="100"/>
        </p:scale>
        <p:origin x="77" y="571"/>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752" y="-84"/>
      </p:cViewPr>
      <p:guideLst>
        <p:guide orient="horz" pos="3121"/>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38.xml"/><Relationship Id="rId3" Type="http://schemas.openxmlformats.org/officeDocument/2006/relationships/slide" Target="slides/slide11.xml"/><Relationship Id="rId7" Type="http://schemas.openxmlformats.org/officeDocument/2006/relationships/slide" Target="slides/slide17.xml"/><Relationship Id="rId12" Type="http://schemas.openxmlformats.org/officeDocument/2006/relationships/slide" Target="slides/slide37.xml"/><Relationship Id="rId2" Type="http://schemas.openxmlformats.org/officeDocument/2006/relationships/slide" Target="slides/slide8.xml"/><Relationship Id="rId16" Type="http://schemas.openxmlformats.org/officeDocument/2006/relationships/slide" Target="slides/slide44.xml"/><Relationship Id="rId1" Type="http://schemas.openxmlformats.org/officeDocument/2006/relationships/slide" Target="slides/slide7.xml"/><Relationship Id="rId6" Type="http://schemas.openxmlformats.org/officeDocument/2006/relationships/slide" Target="slides/slide16.xml"/><Relationship Id="rId11" Type="http://schemas.openxmlformats.org/officeDocument/2006/relationships/slide" Target="slides/slide35.xml"/><Relationship Id="rId5" Type="http://schemas.openxmlformats.org/officeDocument/2006/relationships/slide" Target="slides/slide15.xml"/><Relationship Id="rId15" Type="http://schemas.openxmlformats.org/officeDocument/2006/relationships/slide" Target="slides/slide43.xml"/><Relationship Id="rId10" Type="http://schemas.openxmlformats.org/officeDocument/2006/relationships/slide" Target="slides/slide34.xml"/><Relationship Id="rId4" Type="http://schemas.openxmlformats.org/officeDocument/2006/relationships/slide" Target="slides/slide14.xml"/><Relationship Id="rId9" Type="http://schemas.openxmlformats.org/officeDocument/2006/relationships/slide" Target="slides/slide20.xml"/><Relationship Id="rId14" Type="http://schemas.openxmlformats.org/officeDocument/2006/relationships/slide" Target="slides/slide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gyu LI (20513997)" userId="dea1631c-4442-4cf6-a4bd-172f01973041" providerId="ADAL" clId="{4B55C56A-1501-4117-B452-5D050D5F1DF5}"/>
    <pc:docChg chg="undo custSel modSld">
      <pc:chgData name="Changyu LI (20513997)" userId="dea1631c-4442-4cf6-a4bd-172f01973041" providerId="ADAL" clId="{4B55C56A-1501-4117-B452-5D050D5F1DF5}" dt="2024-05-14T12:26:05.711" v="7" actId="1076"/>
      <pc:docMkLst>
        <pc:docMk/>
      </pc:docMkLst>
      <pc:sldChg chg="modSp mod">
        <pc:chgData name="Changyu LI (20513997)" userId="dea1631c-4442-4cf6-a4bd-172f01973041" providerId="ADAL" clId="{4B55C56A-1501-4117-B452-5D050D5F1DF5}" dt="2024-05-14T12:26:05.711" v="7" actId="1076"/>
        <pc:sldMkLst>
          <pc:docMk/>
          <pc:sldMk cId="2849797813" sldId="521"/>
        </pc:sldMkLst>
        <pc:spChg chg="mod">
          <ac:chgData name="Changyu LI (20513997)" userId="dea1631c-4442-4cf6-a4bd-172f01973041" providerId="ADAL" clId="{4B55C56A-1501-4117-B452-5D050D5F1DF5}" dt="2024-05-14T12:26:05.711" v="7" actId="1076"/>
          <ac:spMkLst>
            <pc:docMk/>
            <pc:sldMk cId="2849797813" sldId="52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algn="r" defTabSz="927100">
              <a:defRPr sz="1200">
                <a:latin typeface="Times New Roman" charset="0"/>
              </a:defRPr>
            </a:lvl1pPr>
          </a:lstStyle>
          <a:p>
            <a:fld id="{B5C8CB4B-2831-5B45-A740-826336B1F511}" type="slidenum">
              <a:rPr lang="en-US" altLang="en-US"/>
              <a:pPr/>
              <a:t>‹#›</a:t>
            </a:fld>
            <a:endParaRPr lang="en-US" altLang="en-US"/>
          </a:p>
        </p:txBody>
      </p:sp>
    </p:spTree>
    <p:extLst>
      <p:ext uri="{BB962C8B-B14F-4D97-AF65-F5344CB8AC3E}">
        <p14:creationId xmlns:p14="http://schemas.microsoft.com/office/powerpoint/2010/main" val="116017159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02T14:33:26.597"/>
    </inkml:context>
    <inkml:brush xml:id="br0">
      <inkml:brushProperty name="width" value="0.05292" units="cm"/>
      <inkml:brushProperty name="height" value="0.05292" units="cm"/>
      <inkml:brushProperty name="color" value="#FF0000"/>
    </inkml:brush>
  </inkml:definitions>
  <inkml:trace contextRef="#ctx0" brushRef="#br0">16379 9017 24575,'0'0'0</inkml:trace>
  <inkml:trace contextRef="#ctx0" brushRef="#br0" timeOffset="20194">1724 18004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08:06:41.121"/>
    </inkml:context>
    <inkml:brush xml:id="br0">
      <inkml:brushProperty name="width" value="0.08571" units="cm"/>
      <inkml:brushProperty name="height" value="0.08571" units="cm"/>
    </inkml:brush>
  </inkml:definitions>
  <inkml:trace contextRef="#ctx0" brushRef="#br0">0 1 7569,'0'11'1037,"0"-5"-1891,0-1 482,0-5 1,1 4-224,3 0 560,-3 0 0,9-4-391,-2 0 426,2 0 0,1-5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9" name="Rectangle 5"/>
          <p:cNvSpPr>
            <a:spLocks noGrp="1" noChangeArrowheads="1"/>
          </p:cNvSpPr>
          <p:nvPr>
            <p:ph type="body" sz="quarter" idx="3"/>
          </p:nvPr>
        </p:nvSpPr>
        <p:spPr bwMode="auto">
          <a:xfrm>
            <a:off x="906463" y="4705350"/>
            <a:ext cx="4981575" cy="44577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6390" name="Rectangle 6"/>
          <p:cNvSpPr>
            <a:spLocks noGrp="1" noChangeArrowheads="1"/>
          </p:cNvSpPr>
          <p:nvPr>
            <p:ph type="ftr" sz="quarter" idx="4"/>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algn="r" defTabSz="927100">
              <a:defRPr sz="1200">
                <a:latin typeface="Times New Roman" charset="0"/>
              </a:defRPr>
            </a:lvl1pPr>
          </a:lstStyle>
          <a:p>
            <a:fld id="{B65F7CBF-4FEC-6B49-88A4-2276E3C44C43}" type="slidenum">
              <a:rPr lang="en-US" altLang="en-US"/>
              <a:pPr/>
              <a:t>‹#›</a:t>
            </a:fld>
            <a:endParaRPr lang="en-US" altLang="en-US"/>
          </a:p>
        </p:txBody>
      </p:sp>
    </p:spTree>
    <p:extLst>
      <p:ext uri="{BB962C8B-B14F-4D97-AF65-F5344CB8AC3E}">
        <p14:creationId xmlns:p14="http://schemas.microsoft.com/office/powerpoint/2010/main" val="1703906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1</a:t>
            </a:fld>
            <a:endParaRPr lang="en-US"/>
          </a:p>
        </p:txBody>
      </p:sp>
    </p:spTree>
    <p:extLst>
      <p:ext uri="{BB962C8B-B14F-4D97-AF65-F5344CB8AC3E}">
        <p14:creationId xmlns:p14="http://schemas.microsoft.com/office/powerpoint/2010/main" val="17786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12</a:t>
            </a:fld>
            <a:endParaRPr lang="en-US" altLang="en-US"/>
          </a:p>
        </p:txBody>
      </p:sp>
    </p:spTree>
    <p:extLst>
      <p:ext uri="{BB962C8B-B14F-4D97-AF65-F5344CB8AC3E}">
        <p14:creationId xmlns:p14="http://schemas.microsoft.com/office/powerpoint/2010/main" val="75438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13</a:t>
            </a:fld>
            <a:endParaRPr lang="en-US" altLang="en-US"/>
          </a:p>
        </p:txBody>
      </p:sp>
    </p:spTree>
    <p:extLst>
      <p:ext uri="{BB962C8B-B14F-4D97-AF65-F5344CB8AC3E}">
        <p14:creationId xmlns:p14="http://schemas.microsoft.com/office/powerpoint/2010/main" val="146463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xfrm>
            <a:off x="95250" y="742950"/>
            <a:ext cx="6604000" cy="3714750"/>
          </a:xfrm>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14</a:t>
            </a:fld>
            <a:endParaRPr lang="en-US" altLang="en-US"/>
          </a:p>
        </p:txBody>
      </p:sp>
    </p:spTree>
    <p:extLst>
      <p:ext uri="{BB962C8B-B14F-4D97-AF65-F5344CB8AC3E}">
        <p14:creationId xmlns:p14="http://schemas.microsoft.com/office/powerpoint/2010/main" val="1993689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baseline="0"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15</a:t>
            </a:fld>
            <a:endParaRPr lang="en-US" altLang="en-US"/>
          </a:p>
        </p:txBody>
      </p:sp>
    </p:spTree>
    <p:extLst>
      <p:ext uri="{BB962C8B-B14F-4D97-AF65-F5344CB8AC3E}">
        <p14:creationId xmlns:p14="http://schemas.microsoft.com/office/powerpoint/2010/main" val="104171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95250" y="742950"/>
            <a:ext cx="6604000" cy="3714750"/>
          </a:xfrm>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dirty="0">
                <a:latin typeface="Times New Roman" charset="0"/>
              </a:rPr>
              <a:t>The</a:t>
            </a:r>
            <a:r>
              <a:rPr lang="zh-CN" altLang="en-US" dirty="0">
                <a:latin typeface="Times New Roman" charset="0"/>
              </a:rPr>
              <a:t> </a:t>
            </a:r>
            <a:r>
              <a:rPr lang="en-US" altLang="zh-CN" dirty="0">
                <a:latin typeface="Times New Roman" charset="0"/>
              </a:rPr>
              <a:t>reason</a:t>
            </a:r>
            <a:r>
              <a:rPr lang="zh-CN" altLang="en-US" dirty="0">
                <a:latin typeface="Times New Roman" charset="0"/>
              </a:rPr>
              <a:t> </a:t>
            </a:r>
            <a:r>
              <a:rPr lang="en-US" altLang="zh-CN" dirty="0">
                <a:latin typeface="Times New Roman" charset="0"/>
              </a:rPr>
              <a:t>why</a:t>
            </a:r>
            <a:r>
              <a:rPr lang="zh-CN" altLang="en-US" dirty="0">
                <a:latin typeface="Times New Roman" charset="0"/>
              </a:rPr>
              <a:t> </a:t>
            </a:r>
            <a:r>
              <a:rPr lang="en-US" altLang="zh-CN" dirty="0">
                <a:latin typeface="Times New Roman" charset="0"/>
              </a:rPr>
              <a:t>time</a:t>
            </a:r>
            <a:r>
              <a:rPr lang="zh-CN" altLang="en-US" dirty="0">
                <a:latin typeface="Times New Roman" charset="0"/>
              </a:rPr>
              <a:t> </a:t>
            </a:r>
            <a:r>
              <a:rPr lang="en-US" altLang="zh-CN" dirty="0">
                <a:latin typeface="Times New Roman" charset="0"/>
              </a:rPr>
              <a:t>complexity</a:t>
            </a:r>
            <a:r>
              <a:rPr lang="zh-CN" altLang="en-US" dirty="0">
                <a:latin typeface="Times New Roman" charset="0"/>
              </a:rPr>
              <a:t> </a:t>
            </a:r>
            <a:r>
              <a:rPr lang="en-US" altLang="zh-CN" dirty="0">
                <a:latin typeface="Times New Roman" charset="0"/>
              </a:rPr>
              <a:t>is</a:t>
            </a:r>
            <a:r>
              <a:rPr lang="zh-CN" altLang="en-US" dirty="0">
                <a:latin typeface="Times New Roman" charset="0"/>
              </a:rPr>
              <a:t> </a:t>
            </a:r>
            <a:r>
              <a:rPr lang="en-GB" sz="1200" b="1" dirty="0">
                <a:solidFill>
                  <a:srgbClr val="0070C0"/>
                </a:solidFill>
                <a:ea typeface="Tahoma" pitchFamily="34" charset="0"/>
                <a:cs typeface="Tahoma" pitchFamily="34" charset="0"/>
              </a:rPr>
              <a:t>O(b</a:t>
            </a:r>
            <a:r>
              <a:rPr lang="en-GB" sz="1200" b="1" baseline="30000" dirty="0">
                <a:solidFill>
                  <a:srgbClr val="0070C0"/>
                </a:solidFill>
                <a:ea typeface="Tahoma" pitchFamily="34" charset="0"/>
                <a:cs typeface="Tahoma" pitchFamily="34" charset="0"/>
              </a:rPr>
              <a:t>d</a:t>
            </a:r>
            <a:r>
              <a:rPr lang="en-GB" sz="1200" b="1" dirty="0">
                <a:solidFill>
                  <a:srgbClr val="0070C0"/>
                </a:solidFill>
                <a:ea typeface="Tahoma" pitchFamily="34" charset="0"/>
                <a:cs typeface="Tahoma" pitchFamily="34" charset="0"/>
              </a:rPr>
              <a:t>) </a:t>
            </a:r>
            <a:r>
              <a:rPr lang="en-US" altLang="zh-CN" sz="1200" b="1" dirty="0">
                <a:solidFill>
                  <a:srgbClr val="0070C0"/>
                </a:solidFill>
                <a:ea typeface="Tahoma" pitchFamily="34" charset="0"/>
                <a:cs typeface="Tahoma" pitchFamily="34" charset="0"/>
              </a:rPr>
              <a:t>:</a:t>
            </a:r>
          </a:p>
          <a:p>
            <a:endParaRPr lang="en-US" altLang="en-US" sz="1200" b="1" dirty="0">
              <a:solidFill>
                <a:srgbClr val="0070C0"/>
              </a:solidFill>
              <a:latin typeface="Times New Roman" charset="0"/>
              <a:ea typeface="Tahoma" pitchFamily="34" charset="0"/>
              <a:cs typeface="Tahoma" pitchFamily="34" charset="0"/>
            </a:endParaRPr>
          </a:p>
          <a:p>
            <a:endParaRPr lang="en-GB" altLang="en-US" dirty="0">
              <a:latin typeface="Times New Roman" charset="0"/>
            </a:endParaRPr>
          </a:p>
          <a:p>
            <a:r>
              <a:rPr lang="en-GB" altLang="en-US" dirty="0">
                <a:latin typeface="Times New Roman" charset="0"/>
              </a:rPr>
              <a:t>In a full tree with branch factor \( b \) and depth \( d \), the number of leaves (the nodes at the deepest level) is given by the formula \( </a:t>
            </a:r>
            <a:r>
              <a:rPr lang="en-GB" altLang="en-US" dirty="0" err="1">
                <a:latin typeface="Times New Roman" charset="0"/>
              </a:rPr>
              <a:t>b^d</a:t>
            </a:r>
            <a:r>
              <a:rPr lang="en-GB" altLang="en-US" dirty="0">
                <a:latin typeface="Times New Roman" charset="0"/>
              </a:rPr>
              <a:t> \), since every node at the depth \( d-1 \) has exactly \( b \) children, and there are no further levels beyond depth \( d \).</a:t>
            </a:r>
          </a:p>
          <a:p>
            <a:endParaRPr lang="en-GB" altLang="en-US" dirty="0">
              <a:latin typeface="Times New Roman" charset="0"/>
            </a:endParaRPr>
          </a:p>
          <a:p>
            <a:r>
              <a:rPr lang="en-GB" altLang="en-US" dirty="0">
                <a:latin typeface="Times New Roman" charset="0"/>
              </a:rPr>
              <a:t>The Big O notation \( O(</a:t>
            </a:r>
            <a:r>
              <a:rPr lang="en-GB" altLang="en-US" dirty="0" err="1">
                <a:latin typeface="Times New Roman" charset="0"/>
              </a:rPr>
              <a:t>b^d</a:t>
            </a:r>
            <a:r>
              <a:rPr lang="en-GB" altLang="en-US" dirty="0">
                <a:latin typeface="Times New Roman" charset="0"/>
              </a:rPr>
              <a:t>) \) for the number of leaves indicates the upper bound for the growth rate of the number of leaves as the depth \( d \) increases. As the depth of the tree grows, the number of leaves grows exponentially, since each additional level multiplies the number of leaves by the branch factor \( b \).</a:t>
            </a:r>
          </a:p>
          <a:p>
            <a:endParaRPr lang="en-GB" altLang="en-US" dirty="0">
              <a:latin typeface="Times New Roman" charset="0"/>
            </a:endParaRPr>
          </a:p>
          <a:p>
            <a:r>
              <a:rPr lang="en-GB" altLang="en-US" dirty="0">
                <a:latin typeface="Times New Roman" charset="0"/>
              </a:rPr>
              <a:t>When using Big O notation, </a:t>
            </a:r>
            <a:r>
              <a:rPr lang="en-GB" altLang="en-US" b="1" dirty="0">
                <a:latin typeface="Times New Roman" charset="0"/>
              </a:rPr>
              <a:t>we're often interested in the most significant factor that determines the growth of the function as the input becomes very large</a:t>
            </a:r>
            <a:r>
              <a:rPr lang="en-GB" altLang="en-US" dirty="0">
                <a:latin typeface="Times New Roman" charset="0"/>
              </a:rPr>
              <a:t>. In this case, as \( d \) increases, the term \( </a:t>
            </a:r>
            <a:r>
              <a:rPr lang="en-GB" altLang="en-US" dirty="0" err="1">
                <a:latin typeface="Times New Roman" charset="0"/>
              </a:rPr>
              <a:t>b^d</a:t>
            </a:r>
            <a:r>
              <a:rPr lang="en-GB" altLang="en-US" dirty="0">
                <a:latin typeface="Times New Roman" charset="0"/>
              </a:rPr>
              <a:t> \) will overwhelmingly be the largest term in the total count of nodes, to the point where other factors (like the number of internal nodes) become insignificant in comparison.</a:t>
            </a:r>
          </a:p>
          <a:p>
            <a:endParaRPr lang="en-GB" altLang="en-US" dirty="0">
              <a:latin typeface="Times New Roman" charset="0"/>
            </a:endParaRPr>
          </a:p>
          <a:p>
            <a:r>
              <a:rPr lang="en-GB" altLang="en-US" dirty="0">
                <a:latin typeface="Times New Roman" charset="0"/>
              </a:rPr>
              <a:t>Therefore, even though the total number of nodes in the tree is given by \( \frac{1 - b^{d+1}}{1 - b} \) if \( b \</a:t>
            </a:r>
            <a:r>
              <a:rPr lang="en-GB" altLang="en-US" dirty="0" err="1">
                <a:latin typeface="Times New Roman" charset="0"/>
              </a:rPr>
              <a:t>neq</a:t>
            </a:r>
            <a:r>
              <a:rPr lang="en-GB" altLang="en-US" dirty="0">
                <a:latin typeface="Times New Roman" charset="0"/>
              </a:rPr>
              <a:t> 1 \), when we are talking about the complexity in terms of Big O notation with respect to the number of leaves, we refer to it as \( O(</a:t>
            </a:r>
            <a:r>
              <a:rPr lang="en-GB" altLang="en-US" dirty="0" err="1">
                <a:latin typeface="Times New Roman" charset="0"/>
              </a:rPr>
              <a:t>b^d</a:t>
            </a:r>
            <a:r>
              <a:rPr lang="en-GB" altLang="en-US" dirty="0">
                <a:latin typeface="Times New Roman" charset="0"/>
              </a:rPr>
              <a:t>) \) since this is the dominant term that dictates the complexity, especially as \( d \) gets very large.</a:t>
            </a: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16</a:t>
            </a:fld>
            <a:endParaRPr lang="en-US" altLang="en-US"/>
          </a:p>
        </p:txBody>
      </p:sp>
    </p:spTree>
    <p:extLst>
      <p:ext uri="{BB962C8B-B14F-4D97-AF65-F5344CB8AC3E}">
        <p14:creationId xmlns:p14="http://schemas.microsoft.com/office/powerpoint/2010/main" val="74596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17</a:t>
            </a:fld>
            <a:endParaRPr lang="en-US" altLang="en-US"/>
          </a:p>
        </p:txBody>
      </p:sp>
    </p:spTree>
    <p:extLst>
      <p:ext uri="{BB962C8B-B14F-4D97-AF65-F5344CB8AC3E}">
        <p14:creationId xmlns:p14="http://schemas.microsoft.com/office/powerpoint/2010/main" val="195449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18</a:t>
            </a:fld>
            <a:endParaRPr lang="en-US" altLang="en-US"/>
          </a:p>
        </p:txBody>
      </p:sp>
    </p:spTree>
    <p:extLst>
      <p:ext uri="{BB962C8B-B14F-4D97-AF65-F5344CB8AC3E}">
        <p14:creationId xmlns:p14="http://schemas.microsoft.com/office/powerpoint/2010/main" val="1816028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19</a:t>
            </a:fld>
            <a:endParaRPr lang="en-US" altLang="en-US"/>
          </a:p>
        </p:txBody>
      </p:sp>
    </p:spTree>
    <p:extLst>
      <p:ext uri="{BB962C8B-B14F-4D97-AF65-F5344CB8AC3E}">
        <p14:creationId xmlns:p14="http://schemas.microsoft.com/office/powerpoint/2010/main" val="7747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20</a:t>
            </a:fld>
            <a:endParaRPr lang="en-US" altLang="en-US"/>
          </a:p>
        </p:txBody>
      </p:sp>
    </p:spTree>
    <p:extLst>
      <p:ext uri="{BB962C8B-B14F-4D97-AF65-F5344CB8AC3E}">
        <p14:creationId xmlns:p14="http://schemas.microsoft.com/office/powerpoint/2010/main" val="194651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21</a:t>
            </a:fld>
            <a:endParaRPr lang="en-US" altLang="en-US"/>
          </a:p>
        </p:txBody>
      </p:sp>
    </p:spTree>
    <p:extLst>
      <p:ext uri="{BB962C8B-B14F-4D97-AF65-F5344CB8AC3E}">
        <p14:creationId xmlns:p14="http://schemas.microsoft.com/office/powerpoint/2010/main" val="153997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2</a:t>
            </a:fld>
            <a:endParaRPr lang="en-US"/>
          </a:p>
        </p:txBody>
      </p:sp>
    </p:spTree>
    <p:extLst>
      <p:ext uri="{BB962C8B-B14F-4D97-AF65-F5344CB8AC3E}">
        <p14:creationId xmlns:p14="http://schemas.microsoft.com/office/powerpoint/2010/main" val="6655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r>
              <a:rPr lang="en-US" altLang="zh-CN" dirty="0"/>
              <a:t>Number</a:t>
            </a:r>
            <a:r>
              <a:rPr lang="zh-CN" altLang="en-US" dirty="0"/>
              <a:t> </a:t>
            </a:r>
            <a:r>
              <a:rPr lang="en-US" altLang="zh-CN" dirty="0"/>
              <a:t>of</a:t>
            </a:r>
            <a:r>
              <a:rPr lang="zh-CN" altLang="en-US" dirty="0"/>
              <a:t> </a:t>
            </a:r>
            <a:r>
              <a:rPr lang="en-US" altLang="zh-CN" dirty="0"/>
              <a:t>nodes</a:t>
            </a:r>
            <a:r>
              <a:rPr lang="zh-CN" altLang="en-US" dirty="0"/>
              <a:t> </a:t>
            </a:r>
            <a:r>
              <a:rPr lang="en-US" altLang="zh-CN" dirty="0"/>
              <a:t>in</a:t>
            </a:r>
            <a:r>
              <a:rPr lang="zh-CN" altLang="en-US" dirty="0"/>
              <a:t> </a:t>
            </a:r>
            <a:r>
              <a:rPr lang="en-US" altLang="zh-CN" dirty="0"/>
              <a:t>the</a:t>
            </a:r>
            <a:r>
              <a:rPr lang="zh-CN" altLang="en-US" dirty="0"/>
              <a:t> </a:t>
            </a:r>
            <a:r>
              <a:rPr lang="en-US" altLang="zh-CN" dirty="0"/>
              <a:t>frontier</a:t>
            </a:r>
            <a:r>
              <a:rPr lang="zh-CN" altLang="en-US" dirty="0"/>
              <a:t> </a:t>
            </a:r>
            <a:r>
              <a:rPr lang="en-US" altLang="zh-CN" dirty="0"/>
              <a:t>=</a:t>
            </a:r>
            <a:r>
              <a:rPr lang="zh-CN" altLang="en-US" dirty="0"/>
              <a:t> </a:t>
            </a:r>
            <a:r>
              <a:rPr lang="en-US" altLang="zh-CN" dirty="0"/>
              <a:t>(b-1)</a:t>
            </a:r>
            <a:r>
              <a:rPr lang="zh-CN" altLang="en-US" dirty="0"/>
              <a:t>*</a:t>
            </a:r>
            <a:r>
              <a:rPr lang="en-US" altLang="zh-CN" dirty="0"/>
              <a:t>m</a:t>
            </a:r>
            <a:r>
              <a:rPr lang="zh-CN" altLang="en-US" dirty="0"/>
              <a:t>  </a:t>
            </a:r>
            <a:r>
              <a:rPr lang="en-US" altLang="zh-CN" dirty="0"/>
              <a:t>=&gt;</a:t>
            </a:r>
            <a:r>
              <a:rPr lang="zh-CN" altLang="en-US" dirty="0"/>
              <a:t> </a:t>
            </a:r>
            <a:r>
              <a:rPr lang="en-US" altLang="zh-CN" dirty="0"/>
              <a:t>ignore</a:t>
            </a:r>
            <a:r>
              <a:rPr lang="zh-CN" altLang="en-US" dirty="0"/>
              <a:t> </a:t>
            </a:r>
            <a:r>
              <a:rPr lang="en-US" altLang="zh-CN" dirty="0"/>
              <a:t>constant</a:t>
            </a:r>
            <a:r>
              <a:rPr lang="zh-CN" altLang="en-US" dirty="0"/>
              <a:t> </a:t>
            </a:r>
            <a:r>
              <a:rPr lang="en-US" altLang="zh-CN" dirty="0"/>
              <a:t>item</a:t>
            </a:r>
            <a:r>
              <a:rPr lang="zh-CN" altLang="en-US" dirty="0"/>
              <a:t> </a:t>
            </a:r>
            <a:r>
              <a:rPr lang="en-US" altLang="zh-CN" dirty="0"/>
              <a:t>=&gt;</a:t>
            </a:r>
            <a:r>
              <a:rPr lang="zh-CN" altLang="en-US" dirty="0"/>
              <a:t> </a:t>
            </a:r>
            <a:r>
              <a:rPr lang="en-US" altLang="zh-CN" dirty="0"/>
              <a:t>O(bm)</a:t>
            </a:r>
            <a:r>
              <a:rPr lang="zh-CN" altLang="en-US" dirty="0"/>
              <a:t> </a:t>
            </a:r>
            <a:endParaRPr lang="en-US" altLang="zh-CN" dirty="0"/>
          </a:p>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34</a:t>
            </a:fld>
            <a:endParaRPr lang="en-US" altLang="en-US"/>
          </a:p>
        </p:txBody>
      </p:sp>
    </p:spTree>
    <p:extLst>
      <p:ext uri="{BB962C8B-B14F-4D97-AF65-F5344CB8AC3E}">
        <p14:creationId xmlns:p14="http://schemas.microsoft.com/office/powerpoint/2010/main" val="41461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95250" y="742950"/>
            <a:ext cx="6604000" cy="371475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GB" altLang="en-US" dirty="0">
                <a:latin typeface="Times New Roman" charset="0"/>
              </a:rPr>
              <a:t>https://</a:t>
            </a:r>
            <a:r>
              <a:rPr lang="en-GB" altLang="en-US" dirty="0" err="1">
                <a:latin typeface="Times New Roman" charset="0"/>
              </a:rPr>
              <a:t>www.youtube.com</a:t>
            </a:r>
            <a:r>
              <a:rPr lang="en-GB" altLang="en-US" dirty="0">
                <a:latin typeface="Times New Roman" charset="0"/>
              </a:rPr>
              <a:t>/</a:t>
            </a:r>
            <a:r>
              <a:rPr lang="en-GB" altLang="en-US" dirty="0" err="1">
                <a:latin typeface="Times New Roman" charset="0"/>
              </a:rPr>
              <a:t>watch?v</a:t>
            </a:r>
            <a:r>
              <a:rPr lang="en-GB" altLang="en-US" dirty="0">
                <a:latin typeface="Times New Roman" charset="0"/>
              </a:rPr>
              <a:t>=sVcB8vUFlmU</a:t>
            </a: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35</a:t>
            </a:fld>
            <a:endParaRPr lang="en-US" altLang="en-US"/>
          </a:p>
        </p:txBody>
      </p:sp>
    </p:spTree>
    <p:extLst>
      <p:ext uri="{BB962C8B-B14F-4D97-AF65-F5344CB8AC3E}">
        <p14:creationId xmlns:p14="http://schemas.microsoft.com/office/powerpoint/2010/main" val="41768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95250" y="742950"/>
            <a:ext cx="6604000" cy="3714750"/>
          </a:xfrm>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36</a:t>
            </a:fld>
            <a:endParaRPr lang="en-US" altLang="en-US"/>
          </a:p>
        </p:txBody>
      </p:sp>
    </p:spTree>
    <p:extLst>
      <p:ext uri="{BB962C8B-B14F-4D97-AF65-F5344CB8AC3E}">
        <p14:creationId xmlns:p14="http://schemas.microsoft.com/office/powerpoint/2010/main" val="51700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95250" y="742950"/>
            <a:ext cx="6604000" cy="3714750"/>
          </a:xfrm>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37</a:t>
            </a:fld>
            <a:endParaRPr lang="en-US" altLang="en-US"/>
          </a:p>
        </p:txBody>
      </p:sp>
    </p:spTree>
    <p:extLst>
      <p:ext uri="{BB962C8B-B14F-4D97-AF65-F5344CB8AC3E}">
        <p14:creationId xmlns:p14="http://schemas.microsoft.com/office/powerpoint/2010/main" val="52693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95250" y="742950"/>
            <a:ext cx="6604000" cy="3714750"/>
          </a:xfrm>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r>
              <a:rPr lang="en-US" altLang="zh-CN" dirty="0">
                <a:latin typeface="Times New Roman" charset="0"/>
              </a:rPr>
              <a:t>Storing</a:t>
            </a:r>
            <a:r>
              <a:rPr lang="zh-CN" altLang="en-US" dirty="0">
                <a:latin typeface="Times New Roman" charset="0"/>
              </a:rPr>
              <a:t> </a:t>
            </a:r>
            <a:r>
              <a:rPr lang="en-US" altLang="zh-CN" dirty="0">
                <a:latin typeface="Times New Roman" charset="0"/>
              </a:rPr>
              <a:t>the</a:t>
            </a:r>
            <a:r>
              <a:rPr lang="zh-CN" altLang="en-US" dirty="0">
                <a:latin typeface="Times New Roman" charset="0"/>
              </a:rPr>
              <a:t> </a:t>
            </a:r>
            <a:r>
              <a:rPr lang="en-US" altLang="zh-CN" dirty="0">
                <a:latin typeface="Times New Roman" charset="0"/>
              </a:rPr>
              <a:t>frontier</a:t>
            </a:r>
            <a:r>
              <a:rPr lang="zh-CN" altLang="en-US" dirty="0">
                <a:latin typeface="Times New Roman" charset="0"/>
              </a:rPr>
              <a:t> </a:t>
            </a:r>
            <a:r>
              <a:rPr lang="en-US" altLang="zh-CN" dirty="0">
                <a:latin typeface="Times New Roman" charset="0"/>
              </a:rPr>
              <a:t>as</a:t>
            </a:r>
            <a:r>
              <a:rPr lang="zh-CN" altLang="en-US" dirty="0">
                <a:latin typeface="Times New Roman" charset="0"/>
              </a:rPr>
              <a:t> </a:t>
            </a:r>
            <a:r>
              <a:rPr lang="en-US" altLang="zh-CN" dirty="0">
                <a:latin typeface="Times New Roman" charset="0"/>
              </a:rPr>
              <a:t>a</a:t>
            </a:r>
            <a:r>
              <a:rPr lang="zh-CN" altLang="en-US" dirty="0">
                <a:latin typeface="Times New Roman" charset="0"/>
              </a:rPr>
              <a:t> </a:t>
            </a:r>
            <a:r>
              <a:rPr lang="en-US" altLang="zh-CN" dirty="0">
                <a:latin typeface="Times New Roman" charset="0"/>
              </a:rPr>
              <a:t>priority</a:t>
            </a:r>
            <a:r>
              <a:rPr lang="zh-CN" altLang="en-US" dirty="0">
                <a:latin typeface="Times New Roman" charset="0"/>
              </a:rPr>
              <a:t> </a:t>
            </a:r>
            <a:r>
              <a:rPr lang="en-US" altLang="zh-CN" dirty="0">
                <a:latin typeface="Times New Roman" charset="0"/>
              </a:rPr>
              <a:t>queue</a:t>
            </a:r>
            <a:r>
              <a:rPr lang="zh-CN" altLang="en-US" dirty="0">
                <a:latin typeface="Times New Roman" charset="0"/>
              </a:rPr>
              <a:t> </a:t>
            </a:r>
            <a:r>
              <a:rPr lang="en-US" altLang="zh-CN" dirty="0">
                <a:latin typeface="Times New Roman" charset="0"/>
              </a:rPr>
              <a:t>ordered</a:t>
            </a:r>
            <a:r>
              <a:rPr lang="zh-CN" altLang="en-US" dirty="0">
                <a:latin typeface="Times New Roman" charset="0"/>
              </a:rPr>
              <a:t> </a:t>
            </a:r>
            <a:r>
              <a:rPr lang="en-US" altLang="zh-CN" dirty="0">
                <a:latin typeface="Times New Roman" charset="0"/>
              </a:rPr>
              <a:t>by</a:t>
            </a:r>
            <a:r>
              <a:rPr lang="zh-CN" altLang="en-US" dirty="0">
                <a:latin typeface="Times New Roman" charset="0"/>
              </a:rPr>
              <a:t> </a:t>
            </a:r>
            <a:r>
              <a:rPr lang="en-US" altLang="zh-CN" dirty="0">
                <a:latin typeface="Times New Roman" charset="0"/>
              </a:rPr>
              <a:t>g</a:t>
            </a:r>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38</a:t>
            </a:fld>
            <a:endParaRPr lang="en-US" altLang="en-US"/>
          </a:p>
        </p:txBody>
      </p:sp>
    </p:spTree>
    <p:extLst>
      <p:ext uri="{BB962C8B-B14F-4D97-AF65-F5344CB8AC3E}">
        <p14:creationId xmlns:p14="http://schemas.microsoft.com/office/powerpoint/2010/main" val="20859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95250" y="742950"/>
            <a:ext cx="6604000" cy="3714750"/>
          </a:xfrm>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39</a:t>
            </a:fld>
            <a:endParaRPr lang="en-US" altLang="en-US"/>
          </a:p>
        </p:txBody>
      </p:sp>
    </p:spTree>
    <p:extLst>
      <p:ext uri="{BB962C8B-B14F-4D97-AF65-F5344CB8AC3E}">
        <p14:creationId xmlns:p14="http://schemas.microsoft.com/office/powerpoint/2010/main" val="545698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40</a:t>
            </a:fld>
            <a:endParaRPr lang="en-US" altLang="en-US"/>
          </a:p>
        </p:txBody>
      </p:sp>
    </p:spTree>
    <p:extLst>
      <p:ext uri="{BB962C8B-B14F-4D97-AF65-F5344CB8AC3E}">
        <p14:creationId xmlns:p14="http://schemas.microsoft.com/office/powerpoint/2010/main" val="1273213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41</a:t>
            </a:fld>
            <a:endParaRPr lang="en-US" altLang="en-US"/>
          </a:p>
        </p:txBody>
      </p:sp>
    </p:spTree>
    <p:extLst>
      <p:ext uri="{BB962C8B-B14F-4D97-AF65-F5344CB8AC3E}">
        <p14:creationId xmlns:p14="http://schemas.microsoft.com/office/powerpoint/2010/main" val="1348976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xfrm>
            <a:off x="95250" y="742950"/>
            <a:ext cx="6604000" cy="3714750"/>
          </a:xfrm>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42</a:t>
            </a:fld>
            <a:endParaRPr lang="en-US" altLang="en-US"/>
          </a:p>
        </p:txBody>
      </p:sp>
    </p:spTree>
    <p:extLst>
      <p:ext uri="{BB962C8B-B14F-4D97-AF65-F5344CB8AC3E}">
        <p14:creationId xmlns:p14="http://schemas.microsoft.com/office/powerpoint/2010/main" val="286917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43</a:t>
            </a:fld>
            <a:endParaRPr lang="en-US" altLang="en-US"/>
          </a:p>
        </p:txBody>
      </p:sp>
    </p:spTree>
    <p:extLst>
      <p:ext uri="{BB962C8B-B14F-4D97-AF65-F5344CB8AC3E}">
        <p14:creationId xmlns:p14="http://schemas.microsoft.com/office/powerpoint/2010/main" val="41693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4</a:t>
            </a:fld>
            <a:endParaRPr lang="en-US" altLang="en-US"/>
          </a:p>
        </p:txBody>
      </p:sp>
    </p:spTree>
    <p:extLst>
      <p:ext uri="{BB962C8B-B14F-4D97-AF65-F5344CB8AC3E}">
        <p14:creationId xmlns:p14="http://schemas.microsoft.com/office/powerpoint/2010/main" val="431478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95250" y="742950"/>
            <a:ext cx="6604000" cy="371475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44</a:t>
            </a:fld>
            <a:endParaRPr lang="en-US" altLang="en-US"/>
          </a:p>
        </p:txBody>
      </p:sp>
    </p:spTree>
    <p:extLst>
      <p:ext uri="{BB962C8B-B14F-4D97-AF65-F5344CB8AC3E}">
        <p14:creationId xmlns:p14="http://schemas.microsoft.com/office/powerpoint/2010/main" val="11273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2715">
              <a:defRPr sz="1200">
                <a:solidFill>
                  <a:schemeClr val="tx1"/>
                </a:solidFill>
                <a:latin typeface="Times New Roman" pitchFamily="18" charset="0"/>
              </a:defRPr>
            </a:lvl1pPr>
            <a:lvl2pPr defTabSz="912715">
              <a:defRPr sz="1200">
                <a:solidFill>
                  <a:schemeClr val="tx1"/>
                </a:solidFill>
                <a:latin typeface="Times New Roman" pitchFamily="18" charset="0"/>
              </a:defRPr>
            </a:lvl2pPr>
            <a:lvl3pPr defTabSz="912715">
              <a:defRPr sz="1200">
                <a:solidFill>
                  <a:schemeClr val="tx1"/>
                </a:solidFill>
                <a:latin typeface="Times New Roman" pitchFamily="18" charset="0"/>
              </a:defRPr>
            </a:lvl3pPr>
            <a:lvl4pPr defTabSz="912715">
              <a:defRPr sz="1200">
                <a:solidFill>
                  <a:schemeClr val="tx1"/>
                </a:solidFill>
                <a:latin typeface="Times New Roman" pitchFamily="18" charset="0"/>
              </a:defRPr>
            </a:lvl4pPr>
            <a:lvl5pPr defTabSz="912715">
              <a:defRPr sz="1200">
                <a:solidFill>
                  <a:schemeClr val="tx1"/>
                </a:solidFill>
                <a:latin typeface="Times New Roman" pitchFamily="18" charset="0"/>
              </a:defRPr>
            </a:lvl5pPr>
            <a:lvl6pPr marL="2471349" indent="-224668" defTabSz="912715" eaLnBrk="0" fontAlgn="base" hangingPunct="0">
              <a:spcBef>
                <a:spcPct val="30000"/>
              </a:spcBef>
              <a:spcAft>
                <a:spcPct val="0"/>
              </a:spcAft>
              <a:defRPr sz="1200">
                <a:solidFill>
                  <a:schemeClr val="tx1"/>
                </a:solidFill>
                <a:latin typeface="Times New Roman" pitchFamily="18" charset="0"/>
              </a:defRPr>
            </a:lvl6pPr>
            <a:lvl7pPr marL="2920685" indent="-224668" defTabSz="912715" eaLnBrk="0" fontAlgn="base" hangingPunct="0">
              <a:spcBef>
                <a:spcPct val="30000"/>
              </a:spcBef>
              <a:spcAft>
                <a:spcPct val="0"/>
              </a:spcAft>
              <a:defRPr sz="1200">
                <a:solidFill>
                  <a:schemeClr val="tx1"/>
                </a:solidFill>
                <a:latin typeface="Times New Roman" pitchFamily="18" charset="0"/>
              </a:defRPr>
            </a:lvl7pPr>
            <a:lvl8pPr marL="3370021" indent="-224668" defTabSz="912715" eaLnBrk="0" fontAlgn="base" hangingPunct="0">
              <a:spcBef>
                <a:spcPct val="30000"/>
              </a:spcBef>
              <a:spcAft>
                <a:spcPct val="0"/>
              </a:spcAft>
              <a:defRPr sz="1200">
                <a:solidFill>
                  <a:schemeClr val="tx1"/>
                </a:solidFill>
                <a:latin typeface="Times New Roman" pitchFamily="18" charset="0"/>
              </a:defRPr>
            </a:lvl8pPr>
            <a:lvl9pPr marL="3819357" indent="-224668" defTabSz="912715" eaLnBrk="0" fontAlgn="base" hangingPunct="0">
              <a:spcBef>
                <a:spcPct val="30000"/>
              </a:spcBef>
              <a:spcAft>
                <a:spcPct val="0"/>
              </a:spcAft>
              <a:defRPr sz="1200">
                <a:solidFill>
                  <a:schemeClr val="tx1"/>
                </a:solidFill>
                <a:latin typeface="Times New Roman" pitchFamily="18" charset="0"/>
              </a:defRPr>
            </a:lvl9pPr>
          </a:lstStyle>
          <a:p>
            <a:fld id="{863BE723-7364-4E71-98EB-E2E0209AE545}" type="slidenum">
              <a:rPr lang="en-US" altLang="en-US"/>
              <a:pPr/>
              <a:t>5</a:t>
            </a:fld>
            <a:endParaRPr lang="en-US" altLang="en-US"/>
          </a:p>
        </p:txBody>
      </p:sp>
      <p:sp>
        <p:nvSpPr>
          <p:cNvPr id="55299" name="Rectangle 2"/>
          <p:cNvSpPr>
            <a:spLocks noGrp="1" noRot="1" noChangeAspect="1" noChangeArrowheads="1" noTextEdit="1"/>
          </p:cNvSpPr>
          <p:nvPr>
            <p:ph type="sldImg"/>
          </p:nvPr>
        </p:nvSpPr>
        <p:spPr>
          <a:xfrm>
            <a:off x="95250" y="742950"/>
            <a:ext cx="6604000" cy="3714750"/>
          </a:xfrm>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p>
        </p:txBody>
      </p:sp>
    </p:spTree>
    <p:extLst>
      <p:ext uri="{BB962C8B-B14F-4D97-AF65-F5344CB8AC3E}">
        <p14:creationId xmlns:p14="http://schemas.microsoft.com/office/powerpoint/2010/main" val="75270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6</a:t>
            </a:fld>
            <a:endParaRPr lang="en-US" altLang="en-US"/>
          </a:p>
        </p:txBody>
      </p:sp>
    </p:spTree>
    <p:extLst>
      <p:ext uri="{BB962C8B-B14F-4D97-AF65-F5344CB8AC3E}">
        <p14:creationId xmlns:p14="http://schemas.microsoft.com/office/powerpoint/2010/main" val="270309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95250" y="742950"/>
            <a:ext cx="6604000" cy="3714750"/>
          </a:xfrm>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7</a:t>
            </a:fld>
            <a:endParaRPr lang="en-US" altLang="en-US"/>
          </a:p>
        </p:txBody>
      </p:sp>
    </p:spTree>
    <p:extLst>
      <p:ext uri="{BB962C8B-B14F-4D97-AF65-F5344CB8AC3E}">
        <p14:creationId xmlns:p14="http://schemas.microsoft.com/office/powerpoint/2010/main" val="175050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95250" y="742950"/>
            <a:ext cx="6604000" cy="3714750"/>
          </a:xfrm>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8</a:t>
            </a:fld>
            <a:endParaRPr lang="en-US" altLang="en-US"/>
          </a:p>
        </p:txBody>
      </p:sp>
    </p:spTree>
    <p:extLst>
      <p:ext uri="{BB962C8B-B14F-4D97-AF65-F5344CB8AC3E}">
        <p14:creationId xmlns:p14="http://schemas.microsoft.com/office/powerpoint/2010/main" val="13630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xfrm>
            <a:off x="95250" y="742950"/>
            <a:ext cx="6604000" cy="3714750"/>
          </a:xfrm>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10</a:t>
            </a:fld>
            <a:endParaRPr lang="en-US" altLang="en-US"/>
          </a:p>
        </p:txBody>
      </p:sp>
    </p:spTree>
    <p:extLst>
      <p:ext uri="{BB962C8B-B14F-4D97-AF65-F5344CB8AC3E}">
        <p14:creationId xmlns:p14="http://schemas.microsoft.com/office/powerpoint/2010/main" val="173374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altLang="zh-CN" baseline="0"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11</a:t>
            </a:fld>
            <a:endParaRPr lang="en-US" altLang="en-US"/>
          </a:p>
        </p:txBody>
      </p:sp>
    </p:spTree>
    <p:extLst>
      <p:ext uri="{BB962C8B-B14F-4D97-AF65-F5344CB8AC3E}">
        <p14:creationId xmlns:p14="http://schemas.microsoft.com/office/powerpoint/2010/main" val="73170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AFA1FD2B-9FE3-F843-B4DA-63A245FE24EC}" type="slidenum">
              <a:rPr lang="en-GB" altLang="en-US"/>
              <a:pPr/>
              <a:t>‹#›</a:t>
            </a:fld>
            <a:r>
              <a:rPr lang="en-GB" altLang="en-US"/>
              <a:t> of 50</a:t>
            </a:r>
          </a:p>
        </p:txBody>
      </p:sp>
    </p:spTree>
    <p:extLst>
      <p:ext uri="{BB962C8B-B14F-4D97-AF65-F5344CB8AC3E}">
        <p14:creationId xmlns:p14="http://schemas.microsoft.com/office/powerpoint/2010/main" val="20115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6E4DFEF4-F31A-564D-BDE5-AB7532069077}" type="slidenum">
              <a:rPr lang="en-GB" altLang="en-US"/>
              <a:pPr/>
              <a:t>‹#›</a:t>
            </a:fld>
            <a:r>
              <a:rPr lang="en-GB" altLang="en-US"/>
              <a:t> of 50</a:t>
            </a:r>
          </a:p>
        </p:txBody>
      </p:sp>
    </p:spTree>
    <p:extLst>
      <p:ext uri="{BB962C8B-B14F-4D97-AF65-F5344CB8AC3E}">
        <p14:creationId xmlns:p14="http://schemas.microsoft.com/office/powerpoint/2010/main" val="11475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FF0B7990-1F09-694C-B9E6-6CDCC4F15056}" type="slidenum">
              <a:rPr lang="en-GB" altLang="en-US"/>
              <a:pPr/>
              <a:t>‹#›</a:t>
            </a:fld>
            <a:r>
              <a:rPr lang="en-GB" altLang="en-US"/>
              <a:t> of 50</a:t>
            </a:r>
          </a:p>
        </p:txBody>
      </p:sp>
    </p:spTree>
    <p:extLst>
      <p:ext uri="{BB962C8B-B14F-4D97-AF65-F5344CB8AC3E}">
        <p14:creationId xmlns:p14="http://schemas.microsoft.com/office/powerpoint/2010/main" val="47547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DF3E0F52-9936-7B48-9102-5AEAD531A5F7}" type="slidenum">
              <a:rPr lang="en-US" altLang="en-US" smtClean="0"/>
              <a:pPr/>
              <a:t>‹#›</a:t>
            </a:fld>
            <a:endParaRPr lang="en-US"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726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897B278C-0E40-8445-9862-9C0DE8A9AF2B}" type="slidenum">
              <a:rPr lang="en-US" altLang="en-US" smtClean="0"/>
              <a:pPr/>
              <a:t>‹#›</a:t>
            </a:fld>
            <a:r>
              <a:rPr lang="en-US" altLang="en-US"/>
              <a:t> of 50</a:t>
            </a:r>
          </a:p>
        </p:txBody>
      </p:sp>
    </p:spTree>
    <p:extLst>
      <p:ext uri="{BB962C8B-B14F-4D97-AF65-F5344CB8AC3E}">
        <p14:creationId xmlns:p14="http://schemas.microsoft.com/office/powerpoint/2010/main" val="44292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345E183F-46D9-BA42-B865-896EE61C4342}" type="slidenum">
              <a:rPr lang="en-US" altLang="en-US" smtClean="0"/>
              <a:pPr/>
              <a:t>‹#›</a:t>
            </a:fld>
            <a:r>
              <a:rPr lang="en-US" altLang="en-US"/>
              <a:t> of 50</a:t>
            </a: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8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43C97A0D-CD81-C647-9F38-110B85F4B29C}" type="slidenum">
              <a:rPr lang="en-US" altLang="en-US" smtClean="0"/>
              <a:pPr/>
              <a:t>‹#›</a:t>
            </a:fld>
            <a:r>
              <a:rPr lang="en-US" altLang="en-US"/>
              <a:t> of 50</a:t>
            </a:r>
          </a:p>
        </p:txBody>
      </p:sp>
    </p:spTree>
    <p:extLst>
      <p:ext uri="{BB962C8B-B14F-4D97-AF65-F5344CB8AC3E}">
        <p14:creationId xmlns:p14="http://schemas.microsoft.com/office/powerpoint/2010/main" val="277050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COMP1037-2021SPRING</a:t>
            </a:r>
          </a:p>
        </p:txBody>
      </p:sp>
      <p:sp>
        <p:nvSpPr>
          <p:cNvPr id="9" name="Slide Number Placeholder 8"/>
          <p:cNvSpPr>
            <a:spLocks noGrp="1"/>
          </p:cNvSpPr>
          <p:nvPr>
            <p:ph type="sldNum" sz="quarter" idx="12"/>
          </p:nvPr>
        </p:nvSpPr>
        <p:spPr/>
        <p:txBody>
          <a:bodyPr/>
          <a:lstStyle/>
          <a:p>
            <a:fld id="{2C2FD9CE-46A2-DA4A-81D9-E902A96453B1}" type="slidenum">
              <a:rPr lang="en-US" altLang="en-US" smtClean="0"/>
              <a:pPr/>
              <a:t>‹#›</a:t>
            </a:fld>
            <a:r>
              <a:rPr lang="en-US" altLang="en-US"/>
              <a:t> of 50</a:t>
            </a:r>
          </a:p>
        </p:txBody>
      </p:sp>
    </p:spTree>
    <p:extLst>
      <p:ext uri="{BB962C8B-B14F-4D97-AF65-F5344CB8AC3E}">
        <p14:creationId xmlns:p14="http://schemas.microsoft.com/office/powerpoint/2010/main" val="3942839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COMP1037-2021SPRING</a:t>
            </a:r>
          </a:p>
        </p:txBody>
      </p:sp>
      <p:sp>
        <p:nvSpPr>
          <p:cNvPr id="5" name="Slide Number Placeholder 4"/>
          <p:cNvSpPr>
            <a:spLocks noGrp="1"/>
          </p:cNvSpPr>
          <p:nvPr>
            <p:ph type="sldNum" sz="quarter" idx="12"/>
          </p:nvPr>
        </p:nvSpPr>
        <p:spPr/>
        <p:txBody>
          <a:bodyPr/>
          <a:lstStyle/>
          <a:p>
            <a:fld id="{3763924E-77EE-B744-8B11-091EC8CDA3BA}" type="slidenum">
              <a:rPr lang="en-US" altLang="en-US" smtClean="0"/>
              <a:pPr/>
              <a:t>‹#›</a:t>
            </a:fld>
            <a:r>
              <a:rPr lang="en-US" altLang="en-US"/>
              <a:t> of 50</a:t>
            </a:r>
          </a:p>
        </p:txBody>
      </p:sp>
    </p:spTree>
    <p:extLst>
      <p:ext uri="{BB962C8B-B14F-4D97-AF65-F5344CB8AC3E}">
        <p14:creationId xmlns:p14="http://schemas.microsoft.com/office/powerpoint/2010/main" val="3956835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COMP1037-2021SPRING</a:t>
            </a:r>
          </a:p>
        </p:txBody>
      </p:sp>
      <p:sp>
        <p:nvSpPr>
          <p:cNvPr id="4" name="Slide Number Placeholder 3"/>
          <p:cNvSpPr>
            <a:spLocks noGrp="1"/>
          </p:cNvSpPr>
          <p:nvPr>
            <p:ph type="sldNum" sz="quarter" idx="12"/>
          </p:nvPr>
        </p:nvSpPr>
        <p:spPr/>
        <p:txBody>
          <a:bodyPr/>
          <a:lstStyle/>
          <a:p>
            <a:fld id="{870F4871-17DD-9943-9FBC-384F4702D56A}" type="slidenum">
              <a:rPr lang="en-US" altLang="en-US" smtClean="0"/>
              <a:pPr/>
              <a:t>‹#›</a:t>
            </a:fld>
            <a:r>
              <a:rPr lang="en-US" altLang="en-US"/>
              <a:t> of 50</a:t>
            </a:r>
          </a:p>
        </p:txBody>
      </p:sp>
    </p:spTree>
    <p:extLst>
      <p:ext uri="{BB962C8B-B14F-4D97-AF65-F5344CB8AC3E}">
        <p14:creationId xmlns:p14="http://schemas.microsoft.com/office/powerpoint/2010/main" val="224983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DDBF0C23-9D06-F64B-AB76-8B33B5168B7C}" type="slidenum">
              <a:rPr lang="en-US" altLang="en-US" smtClean="0"/>
              <a:pPr/>
              <a:t>‹#›</a:t>
            </a:fld>
            <a:r>
              <a:rPr lang="en-US" altLang="en-US"/>
              <a:t> of 50</a:t>
            </a:r>
          </a:p>
        </p:txBody>
      </p:sp>
    </p:spTree>
    <p:extLst>
      <p:ext uri="{BB962C8B-B14F-4D97-AF65-F5344CB8AC3E}">
        <p14:creationId xmlns:p14="http://schemas.microsoft.com/office/powerpoint/2010/main" val="11653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5329294D-3DC3-FA4B-A3C8-5F68E841DF6B}" type="slidenum">
              <a:rPr lang="en-GB" altLang="en-US"/>
              <a:pPr/>
              <a:t>‹#›</a:t>
            </a:fld>
            <a:r>
              <a:rPr lang="en-GB" altLang="en-US"/>
              <a:t> of 50</a:t>
            </a:r>
          </a:p>
        </p:txBody>
      </p:sp>
    </p:spTree>
    <p:extLst>
      <p:ext uri="{BB962C8B-B14F-4D97-AF65-F5344CB8AC3E}">
        <p14:creationId xmlns:p14="http://schemas.microsoft.com/office/powerpoint/2010/main" val="359040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B0B5A256-3501-D547-A626-1D173A444AB4}" type="slidenum">
              <a:rPr lang="en-US" altLang="en-US" smtClean="0"/>
              <a:pPr/>
              <a:t>‹#›</a:t>
            </a:fld>
            <a:r>
              <a:rPr lang="en-US" altLang="en-US"/>
              <a:t> of 50</a:t>
            </a: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E08E8A08-0FA9-D044-8FB3-3EB24141B613}" type="slidenum">
              <a:rPr lang="en-US" altLang="en-US" smtClean="0"/>
              <a:pPr/>
              <a:t>‹#›</a:t>
            </a:fld>
            <a:r>
              <a:rPr lang="en-US" altLang="en-US"/>
              <a:t> of 50</a:t>
            </a:r>
          </a:p>
        </p:txBody>
      </p:sp>
    </p:spTree>
    <p:extLst>
      <p:ext uri="{BB962C8B-B14F-4D97-AF65-F5344CB8AC3E}">
        <p14:creationId xmlns:p14="http://schemas.microsoft.com/office/powerpoint/2010/main" val="1104567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F1D13CDE-519B-CB4A-B44D-A80212315712}" type="slidenum">
              <a:rPr lang="en-US" altLang="en-US" smtClean="0"/>
              <a:pPr/>
              <a:t>‹#›</a:t>
            </a:fld>
            <a:r>
              <a:rPr lang="en-US" altLang="en-US"/>
              <a:t> of 50</a:t>
            </a: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40E2C26E-CD5E-5C49-9611-74CDD75F7D4B}" type="slidenum">
              <a:rPr lang="en-GB" altLang="en-US"/>
              <a:pPr/>
              <a:t>‹#›</a:t>
            </a:fld>
            <a:r>
              <a:rPr lang="en-GB" altLang="en-US"/>
              <a:t> of 50</a:t>
            </a:r>
          </a:p>
        </p:txBody>
      </p:sp>
    </p:spTree>
    <p:extLst>
      <p:ext uri="{BB962C8B-B14F-4D97-AF65-F5344CB8AC3E}">
        <p14:creationId xmlns:p14="http://schemas.microsoft.com/office/powerpoint/2010/main" val="210682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18D635D3-E955-6B4C-B9DC-C51F080B7A1D}" type="slidenum">
              <a:rPr lang="en-GB" altLang="en-US"/>
              <a:pPr/>
              <a:t>‹#›</a:t>
            </a:fld>
            <a:r>
              <a:rPr lang="en-GB" altLang="en-US"/>
              <a:t> of 50</a:t>
            </a:r>
          </a:p>
        </p:txBody>
      </p:sp>
    </p:spTree>
    <p:extLst>
      <p:ext uri="{BB962C8B-B14F-4D97-AF65-F5344CB8AC3E}">
        <p14:creationId xmlns:p14="http://schemas.microsoft.com/office/powerpoint/2010/main" val="169525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9" name="Rectangle 6"/>
          <p:cNvSpPr>
            <a:spLocks noGrp="1" noChangeArrowheads="1"/>
          </p:cNvSpPr>
          <p:nvPr>
            <p:ph type="sldNum" sz="quarter" idx="12"/>
          </p:nvPr>
        </p:nvSpPr>
        <p:spPr>
          <a:ln/>
        </p:spPr>
        <p:txBody>
          <a:bodyPr/>
          <a:lstStyle>
            <a:lvl1pPr>
              <a:defRPr/>
            </a:lvl1pPr>
          </a:lstStyle>
          <a:p>
            <a:fld id="{25F5B7F8-F039-2E4C-9DBB-BA509A925ABE}" type="slidenum">
              <a:rPr lang="en-GB" altLang="en-US"/>
              <a:pPr/>
              <a:t>‹#›</a:t>
            </a:fld>
            <a:r>
              <a:rPr lang="en-GB" altLang="en-US"/>
              <a:t> of 50</a:t>
            </a:r>
          </a:p>
        </p:txBody>
      </p:sp>
    </p:spTree>
    <p:extLst>
      <p:ext uri="{BB962C8B-B14F-4D97-AF65-F5344CB8AC3E}">
        <p14:creationId xmlns:p14="http://schemas.microsoft.com/office/powerpoint/2010/main" val="143428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5" name="Rectangle 6"/>
          <p:cNvSpPr>
            <a:spLocks noGrp="1" noChangeArrowheads="1"/>
          </p:cNvSpPr>
          <p:nvPr>
            <p:ph type="sldNum" sz="quarter" idx="12"/>
          </p:nvPr>
        </p:nvSpPr>
        <p:spPr>
          <a:ln/>
        </p:spPr>
        <p:txBody>
          <a:bodyPr/>
          <a:lstStyle>
            <a:lvl1pPr>
              <a:defRPr/>
            </a:lvl1pPr>
          </a:lstStyle>
          <a:p>
            <a:fld id="{848A0F8B-78A3-E540-941A-3CD204586BF4}" type="slidenum">
              <a:rPr lang="en-GB" altLang="en-US"/>
              <a:pPr/>
              <a:t>‹#›</a:t>
            </a:fld>
            <a:r>
              <a:rPr lang="en-GB" altLang="en-US"/>
              <a:t> of 50</a:t>
            </a:r>
          </a:p>
        </p:txBody>
      </p:sp>
    </p:spTree>
    <p:extLst>
      <p:ext uri="{BB962C8B-B14F-4D97-AF65-F5344CB8AC3E}">
        <p14:creationId xmlns:p14="http://schemas.microsoft.com/office/powerpoint/2010/main" val="46400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4" name="Rectangle 6"/>
          <p:cNvSpPr>
            <a:spLocks noGrp="1" noChangeArrowheads="1"/>
          </p:cNvSpPr>
          <p:nvPr>
            <p:ph type="sldNum" sz="quarter" idx="12"/>
          </p:nvPr>
        </p:nvSpPr>
        <p:spPr>
          <a:ln/>
        </p:spPr>
        <p:txBody>
          <a:bodyPr/>
          <a:lstStyle>
            <a:lvl1pPr>
              <a:defRPr/>
            </a:lvl1pPr>
          </a:lstStyle>
          <a:p>
            <a:fld id="{1C8FD960-841A-714E-8C68-8B3E48ABD2A2}" type="slidenum">
              <a:rPr lang="en-GB" altLang="en-US"/>
              <a:pPr/>
              <a:t>‹#›</a:t>
            </a:fld>
            <a:r>
              <a:rPr lang="en-GB" altLang="en-US"/>
              <a:t> of 50</a:t>
            </a:r>
          </a:p>
        </p:txBody>
      </p:sp>
    </p:spTree>
    <p:extLst>
      <p:ext uri="{BB962C8B-B14F-4D97-AF65-F5344CB8AC3E}">
        <p14:creationId xmlns:p14="http://schemas.microsoft.com/office/powerpoint/2010/main" val="103595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A3C21948-9E43-EE49-BAB8-1BC40652A050}" type="slidenum">
              <a:rPr lang="en-GB" altLang="en-US"/>
              <a:pPr/>
              <a:t>‹#›</a:t>
            </a:fld>
            <a:r>
              <a:rPr lang="en-GB" altLang="en-US"/>
              <a:t> of 50</a:t>
            </a:r>
          </a:p>
        </p:txBody>
      </p:sp>
    </p:spTree>
    <p:extLst>
      <p:ext uri="{BB962C8B-B14F-4D97-AF65-F5344CB8AC3E}">
        <p14:creationId xmlns:p14="http://schemas.microsoft.com/office/powerpoint/2010/main" val="164644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1EF82149-AF49-D047-A225-096D8C007CCA}" type="slidenum">
              <a:rPr lang="en-GB" altLang="en-US"/>
              <a:pPr/>
              <a:t>‹#›</a:t>
            </a:fld>
            <a:r>
              <a:rPr lang="en-GB" altLang="en-US"/>
              <a:t> of 50</a:t>
            </a:r>
          </a:p>
        </p:txBody>
      </p:sp>
    </p:spTree>
    <p:extLst>
      <p:ext uri="{BB962C8B-B14F-4D97-AF65-F5344CB8AC3E}">
        <p14:creationId xmlns:p14="http://schemas.microsoft.com/office/powerpoint/2010/main" val="152235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75459"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754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GB"/>
          </a:p>
        </p:txBody>
      </p:sp>
      <p:sp>
        <p:nvSpPr>
          <p:cNvPr id="2754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GB"/>
              <a:t>COMP1037-2021SPRING</a:t>
            </a:r>
          </a:p>
        </p:txBody>
      </p:sp>
      <p:sp>
        <p:nvSpPr>
          <p:cNvPr id="2754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fld id="{68FA54C2-7B98-454F-8B95-55C03AD35991}" type="slidenum">
              <a:rPr lang="en-GB" altLang="en-US"/>
              <a:pPr/>
              <a:t>‹#›</a:t>
            </a:fld>
            <a:r>
              <a:rPr lang="en-GB" altLang="en-US"/>
              <a:t> of 50</a:t>
            </a:r>
          </a:p>
        </p:txBody>
      </p:sp>
    </p:spTree>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5459">
                                            <p:txEl>
                                              <p:pRg st="0" end="0"/>
                                            </p:txEl>
                                          </p:spTgt>
                                        </p:tgtEl>
                                        <p:attrNameLst>
                                          <p:attrName>style.visibility</p:attrName>
                                        </p:attrNameLst>
                                      </p:cBhvr>
                                      <p:to>
                                        <p:strVal val="visible"/>
                                      </p:to>
                                    </p:set>
                                    <p:anim calcmode="lin" valueType="num">
                                      <p:cBhvr additive="base">
                                        <p:cTn id="11" dur="500" fill="hold"/>
                                        <p:tgtEl>
                                          <p:spTgt spid="2754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5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3"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75459">
                                            <p:txEl>
                                              <p:pRg st="1" end="1"/>
                                            </p:txEl>
                                          </p:spTgt>
                                        </p:tgtEl>
                                        <p:attrNameLst>
                                          <p:attrName>style.visibility</p:attrName>
                                        </p:attrNameLst>
                                      </p:cBhvr>
                                      <p:to>
                                        <p:strVal val="visible"/>
                                      </p:to>
                                    </p:set>
                                    <p:anim calcmode="lin" valueType="num">
                                      <p:cBhvr additive="base">
                                        <p:cTn id="15" dur="500" fill="hold"/>
                                        <p:tgtEl>
                                          <p:spTgt spid="27545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5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3"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 calcmode="lin" valueType="num">
                                      <p:cBhvr additive="base">
                                        <p:cTn id="19"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3"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75459">
                                            <p:txEl>
                                              <p:pRg st="3" end="3"/>
                                            </p:txEl>
                                          </p:spTgt>
                                        </p:tgtEl>
                                        <p:attrNameLst>
                                          <p:attrName>style.visibility</p:attrName>
                                        </p:attrNameLst>
                                      </p:cBhvr>
                                      <p:to>
                                        <p:strVal val="visible"/>
                                      </p:to>
                                    </p:set>
                                    <p:anim calcmode="lin" valueType="num">
                                      <p:cBhvr additive="base">
                                        <p:cTn id="23" dur="500" fill="hold"/>
                                        <p:tgtEl>
                                          <p:spTgt spid="27545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5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3"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 calcmode="lin" valueType="num">
                                      <p:cBhvr additive="base">
                                        <p:cTn id="27" dur="500" fill="hold"/>
                                        <p:tgtEl>
                                          <p:spTgt spid="2754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5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p:bldP spid="275459" grpId="0" build="p" autoUpdateAnimBg="0">
        <p:tmplLst>
          <p:tmpl lvl="1">
            <p:tnLst>
              <p:par>
                <p:cTn presetID="2" presetClass="entr" presetSubtype="8" fill="hold" nodeType="click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Lst>
      </p:bldP>
    </p:bld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GB"/>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GB"/>
              <a:t>COMP1037-2021SPRING</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FA54C2-7B98-454F-8B95-55C03AD35991}" type="slidenum">
              <a:rPr lang="en-GB" altLang="en-US" smtClean="0"/>
              <a:pPr/>
              <a:t>‹#›</a:t>
            </a:fld>
            <a:r>
              <a:rPr lang="en-GB" altLang="en-US"/>
              <a:t> of 50</a:t>
            </a: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7799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017" y="4960137"/>
            <a:ext cx="8335617" cy="1463040"/>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Blind Searches</a:t>
            </a:r>
            <a:br>
              <a:rPr lang="en-US" sz="3600" dirty="0"/>
            </a:br>
            <a:r>
              <a:rPr lang="en-US" sz="3200" dirty="0"/>
              <a:t>fundamentals of AI(</a:t>
            </a:r>
            <a:r>
              <a:rPr lang="en-US" altLang="zh-CN" sz="3200" dirty="0"/>
              <a:t>comp1037</a:t>
            </a:r>
            <a:r>
              <a:rPr lang="en-US" sz="3200" dirty="0"/>
              <a:t>) </a:t>
            </a:r>
          </a:p>
        </p:txBody>
      </p:sp>
      <p:sp>
        <p:nvSpPr>
          <p:cNvPr id="3" name="Subtitle 2"/>
          <p:cNvSpPr>
            <a:spLocks noGrp="1"/>
          </p:cNvSpPr>
          <p:nvPr>
            <p:ph type="subTitle" idx="1"/>
          </p:nvPr>
        </p:nvSpPr>
        <p:spPr>
          <a:xfrm>
            <a:off x="8574157" y="4960137"/>
            <a:ext cx="3140765" cy="1463040"/>
          </a:xfrm>
        </p:spPr>
        <p:txBody>
          <a:bodyPr>
            <a:normAutofit/>
          </a:bodyPr>
          <a:lstStyle/>
          <a:p>
            <a:r>
              <a:rPr lang="en-US" dirty="0" err="1"/>
              <a:t>Dr</a:t>
            </a:r>
            <a:r>
              <a:rPr lang="en-US" dirty="0"/>
              <a:t> Qian Zhang</a:t>
            </a:r>
          </a:p>
          <a:p>
            <a:r>
              <a:rPr lang="en-US" dirty="0"/>
              <a:t>University of Nottingham, Ningbo China 202</a:t>
            </a:r>
            <a:r>
              <a:rPr lang="en-US" altLang="zh-CN" dirty="0"/>
              <a:t>4</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C17077-1876-BA47-8FBF-E5B754C43A42}"/>
                  </a:ext>
                </a:extLst>
              </p14:cNvPr>
              <p14:cNvContentPartPr/>
              <p14:nvPr/>
            </p14:nvContentPartPr>
            <p14:xfrm>
              <a:off x="620640" y="3246120"/>
              <a:ext cx="5276160" cy="3235680"/>
            </p14:xfrm>
          </p:contentPart>
        </mc:Choice>
        <mc:Fallback xmlns="">
          <p:pic>
            <p:nvPicPr>
              <p:cNvPr id="5" name="Ink 4">
                <a:extLst>
                  <a:ext uri="{FF2B5EF4-FFF2-40B4-BE49-F238E27FC236}">
                    <a16:creationId xmlns:a16="http://schemas.microsoft.com/office/drawing/2014/main" id="{C3C17077-1876-BA47-8FBF-E5B754C43A42}"/>
                  </a:ext>
                </a:extLst>
              </p:cNvPr>
              <p:cNvPicPr/>
              <p:nvPr/>
            </p:nvPicPr>
            <p:blipFill>
              <a:blip r:embed="rId4"/>
              <a:stretch>
                <a:fillRect/>
              </a:stretch>
            </p:blipFill>
            <p:spPr>
              <a:xfrm>
                <a:off x="611280" y="3236760"/>
                <a:ext cx="5294880" cy="3254400"/>
              </a:xfrm>
              <a:prstGeom prst="rect">
                <a:avLst/>
              </a:prstGeom>
            </p:spPr>
          </p:pic>
        </mc:Fallback>
      </mc:AlternateContent>
    </p:spTree>
    <p:extLst>
      <p:ext uri="{BB962C8B-B14F-4D97-AF65-F5344CB8AC3E}">
        <p14:creationId xmlns:p14="http://schemas.microsoft.com/office/powerpoint/2010/main" val="159517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ea typeface="Tahoma" pitchFamily="34" charset="0"/>
                <a:cs typeface="Tahoma" pitchFamily="34" charset="0"/>
              </a:rPr>
              <a:t>BFS</a:t>
            </a:r>
            <a:r>
              <a:rPr lang="en-GB" dirty="0">
                <a:latin typeface="Tahoma" pitchFamily="34" charset="0"/>
                <a:ea typeface="Tahoma" pitchFamily="34" charset="0"/>
                <a:cs typeface="Tahoma" pitchFamily="34" charset="0"/>
              </a:rPr>
              <a:t> </a:t>
            </a:r>
            <a:r>
              <a:rPr lang="en-GB" sz="3600" dirty="0">
                <a:latin typeface="Tahoma" pitchFamily="34" charset="0"/>
                <a:ea typeface="Tahoma" pitchFamily="34" charset="0"/>
                <a:cs typeface="Tahoma" pitchFamily="34" charset="0"/>
              </a:rPr>
              <a:t>- </a:t>
            </a:r>
            <a:r>
              <a:rPr lang="en-GB" sz="4000" dirty="0">
                <a:ea typeface="Tahoma" pitchFamily="34" charset="0"/>
                <a:cs typeface="Tahoma" pitchFamily="34" charset="0"/>
              </a:rPr>
              <a:t>Implementation</a:t>
            </a:r>
          </a:p>
        </p:txBody>
      </p:sp>
      <p:sp>
        <p:nvSpPr>
          <p:cNvPr id="186409" name="Rectangle 1065"/>
          <p:cNvSpPr>
            <a:spLocks noChangeArrowheads="1"/>
          </p:cNvSpPr>
          <p:nvPr/>
        </p:nvSpPr>
        <p:spPr bwMode="auto">
          <a:xfrm>
            <a:off x="2441575" y="3500438"/>
            <a:ext cx="647700" cy="5207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A</a:t>
            </a:r>
          </a:p>
        </p:txBody>
      </p:sp>
      <p:grpSp>
        <p:nvGrpSpPr>
          <p:cNvPr id="2" name="Group 1076"/>
          <p:cNvGrpSpPr>
            <a:grpSpLocks/>
          </p:cNvGrpSpPr>
          <p:nvPr/>
        </p:nvGrpSpPr>
        <p:grpSpPr bwMode="auto">
          <a:xfrm>
            <a:off x="2441576" y="3497264"/>
            <a:ext cx="1319213" cy="522287"/>
            <a:chOff x="372" y="1253"/>
            <a:chExt cx="831" cy="329"/>
          </a:xfrm>
        </p:grpSpPr>
        <p:sp>
          <p:nvSpPr>
            <p:cNvPr id="13372" name="Rectangle 1066"/>
            <p:cNvSpPr>
              <a:spLocks noChangeArrowheads="1"/>
            </p:cNvSpPr>
            <p:nvPr/>
          </p:nvSpPr>
          <p:spPr bwMode="auto">
            <a:xfrm>
              <a:off x="372" y="1254"/>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B</a:t>
              </a:r>
            </a:p>
          </p:txBody>
        </p:sp>
        <p:sp>
          <p:nvSpPr>
            <p:cNvPr id="13373" name="Rectangle 1069"/>
            <p:cNvSpPr>
              <a:spLocks noChangeArrowheads="1"/>
            </p:cNvSpPr>
            <p:nvPr/>
          </p:nvSpPr>
          <p:spPr bwMode="auto">
            <a:xfrm>
              <a:off x="795" y="1253"/>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C</a:t>
              </a:r>
            </a:p>
          </p:txBody>
        </p:sp>
      </p:grpSp>
      <p:grpSp>
        <p:nvGrpSpPr>
          <p:cNvPr id="3" name="Group 1077"/>
          <p:cNvGrpSpPr>
            <a:grpSpLocks/>
          </p:cNvGrpSpPr>
          <p:nvPr/>
        </p:nvGrpSpPr>
        <p:grpSpPr bwMode="auto">
          <a:xfrm>
            <a:off x="2438401" y="3498850"/>
            <a:ext cx="1990725" cy="522288"/>
            <a:chOff x="372" y="1691"/>
            <a:chExt cx="1254" cy="329"/>
          </a:xfrm>
        </p:grpSpPr>
        <p:sp>
          <p:nvSpPr>
            <p:cNvPr id="13369" name="Rectangle 1067"/>
            <p:cNvSpPr>
              <a:spLocks noChangeArrowheads="1"/>
            </p:cNvSpPr>
            <p:nvPr/>
          </p:nvSpPr>
          <p:spPr bwMode="auto">
            <a:xfrm>
              <a:off x="372" y="169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C</a:t>
              </a:r>
            </a:p>
          </p:txBody>
        </p:sp>
        <p:sp>
          <p:nvSpPr>
            <p:cNvPr id="13370" name="Rectangle 1070"/>
            <p:cNvSpPr>
              <a:spLocks noChangeArrowheads="1"/>
            </p:cNvSpPr>
            <p:nvPr/>
          </p:nvSpPr>
          <p:spPr bwMode="auto">
            <a:xfrm>
              <a:off x="795" y="169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D</a:t>
              </a:r>
            </a:p>
          </p:txBody>
        </p:sp>
        <p:sp>
          <p:nvSpPr>
            <p:cNvPr id="13371" name="Rectangle 1071"/>
            <p:cNvSpPr>
              <a:spLocks noChangeArrowheads="1"/>
            </p:cNvSpPr>
            <p:nvPr/>
          </p:nvSpPr>
          <p:spPr bwMode="auto">
            <a:xfrm>
              <a:off x="1218" y="169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E</a:t>
              </a:r>
            </a:p>
          </p:txBody>
        </p:sp>
      </p:grpSp>
      <p:grpSp>
        <p:nvGrpSpPr>
          <p:cNvPr id="4" name="Group 1078"/>
          <p:cNvGrpSpPr>
            <a:grpSpLocks/>
          </p:cNvGrpSpPr>
          <p:nvPr/>
        </p:nvGrpSpPr>
        <p:grpSpPr bwMode="auto">
          <a:xfrm>
            <a:off x="2439988" y="3498851"/>
            <a:ext cx="2660650" cy="523875"/>
            <a:chOff x="380" y="2120"/>
            <a:chExt cx="1676" cy="330"/>
          </a:xfrm>
        </p:grpSpPr>
        <p:sp>
          <p:nvSpPr>
            <p:cNvPr id="13365" name="Rectangle 1072"/>
            <p:cNvSpPr>
              <a:spLocks noChangeArrowheads="1"/>
            </p:cNvSpPr>
            <p:nvPr/>
          </p:nvSpPr>
          <p:spPr bwMode="auto">
            <a:xfrm>
              <a:off x="380"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D</a:t>
              </a:r>
            </a:p>
          </p:txBody>
        </p:sp>
        <p:sp>
          <p:nvSpPr>
            <p:cNvPr id="13366" name="Rectangle 1073"/>
            <p:cNvSpPr>
              <a:spLocks noChangeArrowheads="1"/>
            </p:cNvSpPr>
            <p:nvPr/>
          </p:nvSpPr>
          <p:spPr bwMode="auto">
            <a:xfrm>
              <a:off x="803" y="212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E</a:t>
              </a:r>
            </a:p>
          </p:txBody>
        </p:sp>
        <p:sp>
          <p:nvSpPr>
            <p:cNvPr id="13367" name="Rectangle 1074"/>
            <p:cNvSpPr>
              <a:spLocks noChangeArrowheads="1"/>
            </p:cNvSpPr>
            <p:nvPr/>
          </p:nvSpPr>
          <p:spPr bwMode="auto">
            <a:xfrm>
              <a:off x="1225"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F</a:t>
              </a:r>
            </a:p>
          </p:txBody>
        </p:sp>
        <p:sp>
          <p:nvSpPr>
            <p:cNvPr id="13368" name="Rectangle 1075"/>
            <p:cNvSpPr>
              <a:spLocks noChangeArrowheads="1"/>
            </p:cNvSpPr>
            <p:nvPr/>
          </p:nvSpPr>
          <p:spPr bwMode="auto">
            <a:xfrm>
              <a:off x="1648" y="2120"/>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G</a:t>
              </a:r>
            </a:p>
          </p:txBody>
        </p:sp>
      </p:grpSp>
      <p:grpSp>
        <p:nvGrpSpPr>
          <p:cNvPr id="5" name="Group 1088"/>
          <p:cNvGrpSpPr>
            <a:grpSpLocks/>
          </p:cNvGrpSpPr>
          <p:nvPr/>
        </p:nvGrpSpPr>
        <p:grpSpPr bwMode="auto">
          <a:xfrm>
            <a:off x="3427413" y="1619250"/>
            <a:ext cx="506412" cy="577850"/>
            <a:chOff x="457" y="2736"/>
            <a:chExt cx="319" cy="364"/>
          </a:xfrm>
        </p:grpSpPr>
        <p:sp>
          <p:nvSpPr>
            <p:cNvPr id="13363" name="Oval 1028"/>
            <p:cNvSpPr>
              <a:spLocks noChangeArrowheads="1"/>
            </p:cNvSpPr>
            <p:nvPr/>
          </p:nvSpPr>
          <p:spPr bwMode="auto">
            <a:xfrm>
              <a:off x="57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4" name="Text Box 1079"/>
            <p:cNvSpPr txBox="1">
              <a:spLocks noChangeArrowheads="1"/>
            </p:cNvSpPr>
            <p:nvPr/>
          </p:nvSpPr>
          <p:spPr bwMode="auto">
            <a:xfrm>
              <a:off x="457" y="2869"/>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A</a:t>
              </a:r>
            </a:p>
          </p:txBody>
        </p:sp>
      </p:grpSp>
      <p:grpSp>
        <p:nvGrpSpPr>
          <p:cNvPr id="6" name="Group 1089"/>
          <p:cNvGrpSpPr>
            <a:grpSpLocks/>
          </p:cNvGrpSpPr>
          <p:nvPr/>
        </p:nvGrpSpPr>
        <p:grpSpPr bwMode="auto">
          <a:xfrm>
            <a:off x="4306888" y="1620839"/>
            <a:ext cx="1003300" cy="1298575"/>
            <a:chOff x="1007" y="2736"/>
            <a:chExt cx="632" cy="818"/>
          </a:xfrm>
        </p:grpSpPr>
        <p:grpSp>
          <p:nvGrpSpPr>
            <p:cNvPr id="13355" name="Group 1029"/>
            <p:cNvGrpSpPr>
              <a:grpSpLocks/>
            </p:cNvGrpSpPr>
            <p:nvPr/>
          </p:nvGrpSpPr>
          <p:grpSpPr bwMode="auto">
            <a:xfrm>
              <a:off x="1125" y="2736"/>
              <a:ext cx="393" cy="600"/>
              <a:chOff x="1125" y="2736"/>
              <a:chExt cx="393" cy="600"/>
            </a:xfrm>
          </p:grpSpPr>
          <p:sp>
            <p:nvSpPr>
              <p:cNvPr id="13358" name="Oval 1030"/>
              <p:cNvSpPr>
                <a:spLocks noChangeArrowheads="1"/>
              </p:cNvSpPr>
              <p:nvPr/>
            </p:nvSpPr>
            <p:spPr bwMode="auto">
              <a:xfrm>
                <a:off x="1282"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9" name="Oval 1031"/>
              <p:cNvSpPr>
                <a:spLocks noChangeArrowheads="1"/>
              </p:cNvSpPr>
              <p:nvPr/>
            </p:nvSpPr>
            <p:spPr bwMode="auto">
              <a:xfrm>
                <a:off x="1125"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0" name="Oval 1032"/>
              <p:cNvSpPr>
                <a:spLocks noChangeArrowheads="1"/>
              </p:cNvSpPr>
              <p:nvPr/>
            </p:nvSpPr>
            <p:spPr bwMode="auto">
              <a:xfrm>
                <a:off x="143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1" name="Line 1033"/>
              <p:cNvSpPr>
                <a:spLocks noChangeShapeType="1"/>
              </p:cNvSpPr>
              <p:nvPr/>
            </p:nvSpPr>
            <p:spPr bwMode="auto">
              <a:xfrm flipH="1">
                <a:off x="1173" y="2801"/>
                <a:ext cx="147"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2" name="Line 1034"/>
              <p:cNvSpPr>
                <a:spLocks noChangeShapeType="1"/>
              </p:cNvSpPr>
              <p:nvPr/>
            </p:nvSpPr>
            <p:spPr bwMode="auto">
              <a:xfrm>
                <a:off x="1328" y="2801"/>
                <a:ext cx="147"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56" name="Text Box 1080"/>
            <p:cNvSpPr txBox="1">
              <a:spLocks noChangeArrowheads="1"/>
            </p:cNvSpPr>
            <p:nvPr/>
          </p:nvSpPr>
          <p:spPr bwMode="auto">
            <a:xfrm>
              <a:off x="1007" y="332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B</a:t>
              </a:r>
            </a:p>
          </p:txBody>
        </p:sp>
        <p:sp>
          <p:nvSpPr>
            <p:cNvPr id="13357" name="Text Box 1081"/>
            <p:cNvSpPr txBox="1">
              <a:spLocks noChangeArrowheads="1"/>
            </p:cNvSpPr>
            <p:nvPr/>
          </p:nvSpPr>
          <p:spPr bwMode="auto">
            <a:xfrm>
              <a:off x="1320" y="332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C</a:t>
              </a:r>
            </a:p>
          </p:txBody>
        </p:sp>
      </p:grpSp>
      <p:grpSp>
        <p:nvGrpSpPr>
          <p:cNvPr id="8" name="Group 1090"/>
          <p:cNvGrpSpPr>
            <a:grpSpLocks/>
          </p:cNvGrpSpPr>
          <p:nvPr/>
        </p:nvGrpSpPr>
        <p:grpSpPr bwMode="auto">
          <a:xfrm>
            <a:off x="5565776" y="1646239"/>
            <a:ext cx="1285875" cy="2219325"/>
            <a:chOff x="2041" y="2736"/>
            <a:chExt cx="810" cy="1398"/>
          </a:xfrm>
        </p:grpSpPr>
        <p:grpSp>
          <p:nvGrpSpPr>
            <p:cNvPr id="13343" name="Group 1035"/>
            <p:cNvGrpSpPr>
              <a:grpSpLocks/>
            </p:cNvGrpSpPr>
            <p:nvPr/>
          </p:nvGrpSpPr>
          <p:grpSpPr bwMode="auto">
            <a:xfrm>
              <a:off x="2145" y="2736"/>
              <a:ext cx="706" cy="1200"/>
              <a:chOff x="2145" y="2736"/>
              <a:chExt cx="706" cy="1200"/>
            </a:xfrm>
          </p:grpSpPr>
          <p:sp>
            <p:nvSpPr>
              <p:cNvPr id="13346" name="Oval 1036"/>
              <p:cNvSpPr>
                <a:spLocks noChangeArrowheads="1"/>
              </p:cNvSpPr>
              <p:nvPr/>
            </p:nvSpPr>
            <p:spPr bwMode="auto">
              <a:xfrm>
                <a:off x="261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7" name="Oval 1037"/>
              <p:cNvSpPr>
                <a:spLocks noChangeArrowheads="1"/>
              </p:cNvSpPr>
              <p:nvPr/>
            </p:nvSpPr>
            <p:spPr bwMode="auto">
              <a:xfrm>
                <a:off x="2381"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8" name="Oval 1038"/>
              <p:cNvSpPr>
                <a:spLocks noChangeArrowheads="1"/>
              </p:cNvSpPr>
              <p:nvPr/>
            </p:nvSpPr>
            <p:spPr bwMode="auto">
              <a:xfrm>
                <a:off x="2773"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9" name="Oval 1039"/>
              <p:cNvSpPr>
                <a:spLocks noChangeArrowheads="1"/>
              </p:cNvSpPr>
              <p:nvPr/>
            </p:nvSpPr>
            <p:spPr bwMode="auto">
              <a:xfrm>
                <a:off x="214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0" name="Oval 1040"/>
              <p:cNvSpPr>
                <a:spLocks noChangeArrowheads="1"/>
              </p:cNvSpPr>
              <p:nvPr/>
            </p:nvSpPr>
            <p:spPr bwMode="auto">
              <a:xfrm>
                <a:off x="2459"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1" name="Line 1041"/>
              <p:cNvSpPr>
                <a:spLocks noChangeShapeType="1"/>
              </p:cNvSpPr>
              <p:nvPr/>
            </p:nvSpPr>
            <p:spPr bwMode="auto">
              <a:xfrm flipH="1">
                <a:off x="2407" y="2801"/>
                <a:ext cx="253"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1042"/>
              <p:cNvSpPr>
                <a:spLocks noChangeShapeType="1"/>
              </p:cNvSpPr>
              <p:nvPr/>
            </p:nvSpPr>
            <p:spPr bwMode="auto">
              <a:xfrm>
                <a:off x="2660" y="2789"/>
                <a:ext cx="155" cy="4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3" name="Line 1043"/>
              <p:cNvSpPr>
                <a:spLocks noChangeShapeType="1"/>
              </p:cNvSpPr>
              <p:nvPr/>
            </p:nvSpPr>
            <p:spPr bwMode="auto">
              <a:xfrm flipH="1">
                <a:off x="2170" y="3289"/>
                <a:ext cx="253" cy="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4" name="Line 1044"/>
              <p:cNvSpPr>
                <a:spLocks noChangeShapeType="1"/>
              </p:cNvSpPr>
              <p:nvPr/>
            </p:nvSpPr>
            <p:spPr bwMode="auto">
              <a:xfrm>
                <a:off x="2415" y="3301"/>
                <a:ext cx="74"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4" name="Text Box 1082"/>
            <p:cNvSpPr txBox="1">
              <a:spLocks noChangeArrowheads="1"/>
            </p:cNvSpPr>
            <p:nvPr/>
          </p:nvSpPr>
          <p:spPr bwMode="auto">
            <a:xfrm>
              <a:off x="2041"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3345" name="Text Box 1083"/>
            <p:cNvSpPr txBox="1">
              <a:spLocks noChangeArrowheads="1"/>
            </p:cNvSpPr>
            <p:nvPr/>
          </p:nvSpPr>
          <p:spPr bwMode="auto">
            <a:xfrm>
              <a:off x="2354"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grpSp>
      <p:grpSp>
        <p:nvGrpSpPr>
          <p:cNvPr id="10" name="Group 1091"/>
          <p:cNvGrpSpPr>
            <a:grpSpLocks/>
          </p:cNvGrpSpPr>
          <p:nvPr/>
        </p:nvGrpSpPr>
        <p:grpSpPr bwMode="auto">
          <a:xfrm>
            <a:off x="7153276" y="1612901"/>
            <a:ext cx="2747963" cy="2246313"/>
            <a:chOff x="3053" y="2736"/>
            <a:chExt cx="1731" cy="1415"/>
          </a:xfrm>
        </p:grpSpPr>
        <p:grpSp>
          <p:nvGrpSpPr>
            <p:cNvPr id="13325" name="Group 1045"/>
            <p:cNvGrpSpPr>
              <a:grpSpLocks/>
            </p:cNvGrpSpPr>
            <p:nvPr/>
          </p:nvGrpSpPr>
          <p:grpSpPr bwMode="auto">
            <a:xfrm>
              <a:off x="3165" y="2736"/>
              <a:ext cx="1491" cy="1200"/>
              <a:chOff x="3165" y="2736"/>
              <a:chExt cx="1491" cy="1200"/>
            </a:xfrm>
          </p:grpSpPr>
          <p:sp>
            <p:nvSpPr>
              <p:cNvPr id="13330" name="Oval 1046"/>
              <p:cNvSpPr>
                <a:spLocks noChangeArrowheads="1"/>
              </p:cNvSpPr>
              <p:nvPr/>
            </p:nvSpPr>
            <p:spPr bwMode="auto">
              <a:xfrm>
                <a:off x="3871"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1" name="Oval 1047"/>
              <p:cNvSpPr>
                <a:spLocks noChangeArrowheads="1"/>
              </p:cNvSpPr>
              <p:nvPr/>
            </p:nvSpPr>
            <p:spPr bwMode="auto">
              <a:xfrm>
                <a:off x="347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2" name="Oval 1048"/>
              <p:cNvSpPr>
                <a:spLocks noChangeArrowheads="1"/>
              </p:cNvSpPr>
              <p:nvPr/>
            </p:nvSpPr>
            <p:spPr bwMode="auto">
              <a:xfrm>
                <a:off x="4264"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3" name="Oval 1049"/>
              <p:cNvSpPr>
                <a:spLocks noChangeArrowheads="1"/>
              </p:cNvSpPr>
              <p:nvPr/>
            </p:nvSpPr>
            <p:spPr bwMode="auto">
              <a:xfrm>
                <a:off x="316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4" name="Oval 1050"/>
              <p:cNvSpPr>
                <a:spLocks noChangeArrowheads="1"/>
              </p:cNvSpPr>
              <p:nvPr/>
            </p:nvSpPr>
            <p:spPr bwMode="auto">
              <a:xfrm>
                <a:off x="3714"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5" name="Oval 1051"/>
              <p:cNvSpPr>
                <a:spLocks noChangeArrowheads="1"/>
              </p:cNvSpPr>
              <p:nvPr/>
            </p:nvSpPr>
            <p:spPr bwMode="auto">
              <a:xfrm>
                <a:off x="4028"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6" name="Oval 1052"/>
              <p:cNvSpPr>
                <a:spLocks noChangeArrowheads="1"/>
              </p:cNvSpPr>
              <p:nvPr/>
            </p:nvSpPr>
            <p:spPr bwMode="auto">
              <a:xfrm>
                <a:off x="4578" y="38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7" name="Line 1053"/>
              <p:cNvSpPr>
                <a:spLocks noChangeShapeType="1"/>
              </p:cNvSpPr>
              <p:nvPr/>
            </p:nvSpPr>
            <p:spPr bwMode="auto">
              <a:xfrm flipH="1">
                <a:off x="3502" y="2801"/>
                <a:ext cx="400"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1054"/>
              <p:cNvSpPr>
                <a:spLocks noChangeShapeType="1"/>
              </p:cNvSpPr>
              <p:nvPr/>
            </p:nvSpPr>
            <p:spPr bwMode="auto">
              <a:xfrm flipH="1">
                <a:off x="3208" y="3289"/>
                <a:ext cx="311"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1055"/>
              <p:cNvSpPr>
                <a:spLocks noChangeShapeType="1"/>
              </p:cNvSpPr>
              <p:nvPr/>
            </p:nvSpPr>
            <p:spPr bwMode="auto">
              <a:xfrm>
                <a:off x="3510" y="3289"/>
                <a:ext cx="245" cy="5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1056"/>
              <p:cNvSpPr>
                <a:spLocks noChangeShapeType="1"/>
              </p:cNvSpPr>
              <p:nvPr/>
            </p:nvSpPr>
            <p:spPr bwMode="auto">
              <a:xfrm>
                <a:off x="3911" y="2801"/>
                <a:ext cx="400" cy="5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1057"/>
              <p:cNvSpPr>
                <a:spLocks noChangeShapeType="1"/>
              </p:cNvSpPr>
              <p:nvPr/>
            </p:nvSpPr>
            <p:spPr bwMode="auto">
              <a:xfrm flipH="1">
                <a:off x="4058" y="3276"/>
                <a:ext cx="253" cy="5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1058"/>
              <p:cNvSpPr>
                <a:spLocks noChangeShapeType="1"/>
              </p:cNvSpPr>
              <p:nvPr/>
            </p:nvSpPr>
            <p:spPr bwMode="auto">
              <a:xfrm>
                <a:off x="4303" y="3301"/>
                <a:ext cx="327"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6" name="Text Box 1084"/>
            <p:cNvSpPr txBox="1">
              <a:spLocks noChangeArrowheads="1"/>
            </p:cNvSpPr>
            <p:nvPr/>
          </p:nvSpPr>
          <p:spPr bwMode="auto">
            <a:xfrm>
              <a:off x="3053" y="3920"/>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3327" name="Text Box 1085"/>
            <p:cNvSpPr txBox="1">
              <a:spLocks noChangeArrowheads="1"/>
            </p:cNvSpPr>
            <p:nvPr/>
          </p:nvSpPr>
          <p:spPr bwMode="auto">
            <a:xfrm>
              <a:off x="3607" y="3904"/>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sp>
          <p:nvSpPr>
            <p:cNvPr id="13328" name="Text Box 1086"/>
            <p:cNvSpPr txBox="1">
              <a:spLocks noChangeArrowheads="1"/>
            </p:cNvSpPr>
            <p:nvPr/>
          </p:nvSpPr>
          <p:spPr bwMode="auto">
            <a:xfrm>
              <a:off x="3939"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F</a:t>
              </a:r>
            </a:p>
          </p:txBody>
        </p:sp>
        <p:sp>
          <p:nvSpPr>
            <p:cNvPr id="13329" name="Text Box 1087"/>
            <p:cNvSpPr txBox="1">
              <a:spLocks noChangeArrowheads="1"/>
            </p:cNvSpPr>
            <p:nvPr/>
          </p:nvSpPr>
          <p:spPr bwMode="auto">
            <a:xfrm>
              <a:off x="4465" y="3908"/>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G</a:t>
              </a:r>
            </a:p>
          </p:txBody>
        </p:sp>
      </p:grpSp>
      <p:sp>
        <p:nvSpPr>
          <p:cNvPr id="186436" name="Rectangle 1092"/>
          <p:cNvSpPr>
            <a:spLocks noChangeArrowheads="1"/>
          </p:cNvSpPr>
          <p:nvPr/>
        </p:nvSpPr>
        <p:spPr bwMode="auto">
          <a:xfrm>
            <a:off x="1744663" y="4251325"/>
            <a:ext cx="8750300" cy="15700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2400" dirty="0">
                <a:latin typeface="+mn-lt"/>
                <a:ea typeface="Tahoma" charset="0"/>
                <a:cs typeface="Tahoma" charset="0"/>
              </a:rPr>
              <a:t>node = </a:t>
            </a:r>
            <a:r>
              <a:rPr lang="en-GB" altLang="en-US" sz="2400" b="1" dirty="0">
                <a:solidFill>
                  <a:srgbClr val="0070C0"/>
                </a:solidFill>
                <a:latin typeface="+mn-lt"/>
                <a:ea typeface="Tahoma" charset="0"/>
                <a:cs typeface="Tahoma" charset="0"/>
              </a:rPr>
              <a:t>Remove-Front</a:t>
            </a:r>
            <a:r>
              <a:rPr lang="en-GB" altLang="en-US" sz="2400" dirty="0">
                <a:latin typeface="+mn-lt"/>
                <a:ea typeface="Tahoma" charset="0"/>
                <a:cs typeface="Tahoma" charset="0"/>
              </a:rPr>
              <a:t>(</a:t>
            </a:r>
            <a:r>
              <a:rPr lang="en-US" altLang="zh-CN" sz="2400" b="1" dirty="0">
                <a:solidFill>
                  <a:srgbClr val="339933"/>
                </a:solidFill>
                <a:latin typeface="+mn-lt"/>
                <a:ea typeface="Tahoma" charset="0"/>
                <a:cs typeface="Tahoma" charset="0"/>
              </a:rPr>
              <a:t>frontier</a:t>
            </a:r>
            <a:r>
              <a:rPr lang="en-GB" altLang="en-US" sz="2400" dirty="0">
                <a:latin typeface="+mn-lt"/>
                <a:ea typeface="Tahoma" charset="0"/>
                <a:cs typeface="Tahoma" charset="0"/>
              </a:rPr>
              <a:t>)</a:t>
            </a:r>
          </a:p>
          <a:p>
            <a:r>
              <a:rPr lang="en-GB" altLang="en-US" sz="2400" dirty="0">
                <a:latin typeface="+mn-lt"/>
                <a:ea typeface="Tahoma" charset="0"/>
                <a:cs typeface="Tahoma" charset="0"/>
              </a:rPr>
              <a:t>If </a:t>
            </a:r>
            <a:r>
              <a:rPr lang="en-GB" altLang="en-US" sz="2400" dirty="0">
                <a:solidFill>
                  <a:srgbClr val="0070C0"/>
                </a:solidFill>
                <a:latin typeface="+mn-lt"/>
                <a:ea typeface="Tahoma" charset="0"/>
                <a:cs typeface="Tahoma" charset="0"/>
              </a:rPr>
              <a:t>Goal-Test</a:t>
            </a:r>
            <a:r>
              <a:rPr lang="en-GB" altLang="en-US" sz="2400" dirty="0">
                <a:latin typeface="+mn-lt"/>
                <a:ea typeface="Tahoma" charset="0"/>
                <a:cs typeface="Tahoma" charset="0"/>
              </a:rPr>
              <a:t>[p] on </a:t>
            </a:r>
            <a:r>
              <a:rPr lang="en-GB" altLang="en-US" sz="2400" dirty="0">
                <a:solidFill>
                  <a:srgbClr val="0070C0"/>
                </a:solidFill>
                <a:latin typeface="+mn-lt"/>
                <a:ea typeface="Tahoma" charset="0"/>
                <a:cs typeface="Tahoma" charset="0"/>
              </a:rPr>
              <a:t>State</a:t>
            </a:r>
            <a:r>
              <a:rPr lang="en-GB" altLang="en-US" sz="2400" dirty="0">
                <a:latin typeface="+mn-lt"/>
                <a:ea typeface="Tahoma" charset="0"/>
                <a:cs typeface="Tahoma" charset="0"/>
              </a:rPr>
              <a:t>(node) succeeds</a:t>
            </a:r>
          </a:p>
          <a:p>
            <a:r>
              <a:rPr lang="en-GB" altLang="en-US" sz="2400" dirty="0">
                <a:latin typeface="+mn-lt"/>
                <a:ea typeface="Tahoma" charset="0"/>
                <a:cs typeface="Tahoma" charset="0"/>
              </a:rPr>
              <a:t>      then return node</a:t>
            </a:r>
          </a:p>
          <a:p>
            <a:r>
              <a:rPr lang="en-US" altLang="zh-CN" sz="2400" b="1" dirty="0">
                <a:solidFill>
                  <a:srgbClr val="339933"/>
                </a:solidFill>
                <a:latin typeface="+mn-lt"/>
                <a:ea typeface="Tahoma" charset="0"/>
                <a:cs typeface="Tahoma" charset="0"/>
              </a:rPr>
              <a:t>frontier</a:t>
            </a:r>
            <a:r>
              <a:rPr lang="en-GB" altLang="en-US" sz="2400" dirty="0">
                <a:solidFill>
                  <a:srgbClr val="0070C0"/>
                </a:solidFill>
                <a:latin typeface="+mn-lt"/>
                <a:ea typeface="Tahoma" charset="0"/>
                <a:cs typeface="Tahoma" charset="0"/>
              </a:rPr>
              <a:t> </a:t>
            </a:r>
            <a:r>
              <a:rPr lang="en-GB" altLang="en-US" sz="2400" dirty="0">
                <a:latin typeface="+mn-lt"/>
                <a:ea typeface="Tahoma" charset="0"/>
                <a:cs typeface="Tahoma" charset="0"/>
              </a:rPr>
              <a:t>= </a:t>
            </a:r>
            <a:r>
              <a:rPr lang="en-GB" altLang="en-US" sz="2400" b="1" dirty="0">
                <a:solidFill>
                  <a:srgbClr val="C00000"/>
                </a:solidFill>
              </a:rPr>
              <a:t>ENQUEUE-AT-END</a:t>
            </a:r>
            <a:r>
              <a:rPr lang="en-GB" altLang="en-US" sz="2400" dirty="0">
                <a:latin typeface="+mn-lt"/>
                <a:ea typeface="Tahoma" charset="0"/>
                <a:cs typeface="Tahoma" charset="0"/>
              </a:rPr>
              <a:t>(</a:t>
            </a:r>
            <a:r>
              <a:rPr lang="en-US" altLang="zh-CN" sz="2400" b="1" dirty="0">
                <a:solidFill>
                  <a:srgbClr val="339933"/>
                </a:solidFill>
                <a:latin typeface="+mn-lt"/>
                <a:ea typeface="Tahoma" charset="0"/>
                <a:cs typeface="Tahoma" charset="0"/>
              </a:rPr>
              <a:t>frontier</a:t>
            </a:r>
            <a:r>
              <a:rPr lang="en-GB" altLang="en-US" sz="2400" dirty="0">
                <a:latin typeface="+mn-lt"/>
                <a:ea typeface="Tahoma" charset="0"/>
                <a:cs typeface="Tahoma" charset="0"/>
              </a:rPr>
              <a:t>, </a:t>
            </a:r>
            <a:r>
              <a:rPr lang="en-GB" altLang="en-US" sz="2400" dirty="0">
                <a:solidFill>
                  <a:srgbClr val="0070C0"/>
                </a:solidFill>
                <a:latin typeface="+mn-lt"/>
                <a:ea typeface="Tahoma" charset="0"/>
                <a:cs typeface="Tahoma" charset="0"/>
              </a:rPr>
              <a:t>Expand</a:t>
            </a:r>
            <a:r>
              <a:rPr lang="en-GB" altLang="en-US" sz="2400" dirty="0">
                <a:latin typeface="+mn-lt"/>
                <a:ea typeface="Tahoma" charset="0"/>
                <a:cs typeface="Tahoma" charset="0"/>
              </a:rPr>
              <a:t>(node, </a:t>
            </a:r>
            <a:r>
              <a:rPr lang="en-US" altLang="zh-CN" sz="2400" dirty="0">
                <a:solidFill>
                  <a:srgbClr val="0070C0"/>
                </a:solidFill>
                <a:latin typeface="+mn-lt"/>
                <a:ea typeface="Tahoma" charset="0"/>
                <a:cs typeface="Tahoma" charset="0"/>
              </a:rPr>
              <a:t>Actions</a:t>
            </a:r>
            <a:r>
              <a:rPr lang="en-GB" altLang="en-US" sz="2400" dirty="0">
                <a:latin typeface="+mn-lt"/>
                <a:ea typeface="Tahoma" charset="0"/>
                <a:cs typeface="Tahoma" charset="0"/>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409"/>
                                        </p:tgtEl>
                                        <p:attrNameLst>
                                          <p:attrName>style.visibility</p:attrName>
                                        </p:attrNameLst>
                                      </p:cBhvr>
                                      <p:to>
                                        <p:strVal val="visible"/>
                                      </p:to>
                                    </p:set>
                                    <p:animEffect transition="in" filter="dissolve">
                                      <p:cBhvr>
                                        <p:cTn id="12" dur="500"/>
                                        <p:tgtEl>
                                          <p:spTgt spid="186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64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09" grpId="0" animBg="1" autoUpdateAnimBg="0"/>
      <p:bldP spid="1864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Searches </a:t>
            </a:r>
            <a:r>
              <a:rPr lang="en-GB" sz="2800" dirty="0">
                <a:latin typeface="Tahoma" pitchFamily="34" charset="0"/>
                <a:ea typeface="Tahoma" pitchFamily="34" charset="0"/>
                <a:cs typeface="Tahoma" pitchFamily="34" charset="0"/>
              </a:rPr>
              <a:t>- implementation</a:t>
            </a:r>
          </a:p>
        </p:txBody>
      </p:sp>
      <p:sp>
        <p:nvSpPr>
          <p:cNvPr id="161795" name="Rectangle 3"/>
          <p:cNvSpPr>
            <a:spLocks noGrp="1" noChangeArrowheads="1"/>
          </p:cNvSpPr>
          <p:nvPr>
            <p:ph idx="1"/>
          </p:nvPr>
        </p:nvSpPr>
        <p:spPr>
          <a:xfrm>
            <a:off x="1666877" y="1826270"/>
            <a:ext cx="8482013" cy="4341813"/>
          </a:xfrm>
        </p:spPr>
        <p:txBody>
          <a:bodyPr>
            <a:normAutofit fontScale="92500" lnSpcReduction="10000"/>
          </a:bodyPr>
          <a:lstStyle/>
          <a:p>
            <a:pPr marL="533400" indent="-533400">
              <a:buNone/>
              <a:defRPr/>
            </a:pPr>
            <a:r>
              <a:rPr lang="en-GB" altLang="en-US" sz="2600" dirty="0">
                <a:cs typeface="Tahoma" pitchFamily="34" charset="0"/>
              </a:rPr>
              <a:t>Three types of nodes during the search in tree search</a:t>
            </a:r>
          </a:p>
          <a:p>
            <a:pPr>
              <a:buFont typeface="Wingdings" pitchFamily="2" charset="2"/>
              <a:buChar char="v"/>
              <a:defRPr/>
            </a:pPr>
            <a:r>
              <a:rPr lang="zh-CN" altLang="en-US" sz="2400" b="1" dirty="0">
                <a:solidFill>
                  <a:srgbClr val="0070C0"/>
                </a:solidFill>
                <a:cs typeface="Tahoma" pitchFamily="34" charset="0"/>
              </a:rPr>
              <a:t>   </a:t>
            </a:r>
            <a:r>
              <a:rPr lang="en-US" altLang="zh-CN" sz="2400" b="1" dirty="0">
                <a:solidFill>
                  <a:srgbClr val="0070C0"/>
                </a:solidFill>
                <a:cs typeface="Tahoma" pitchFamily="34" charset="0"/>
              </a:rPr>
              <a:t>Frontier</a:t>
            </a:r>
            <a:r>
              <a:rPr lang="en-GB" altLang="en-US" sz="2400" b="1" dirty="0">
                <a:solidFill>
                  <a:srgbClr val="0070C0"/>
                </a:solidFill>
                <a:cs typeface="Tahoma" pitchFamily="34" charset="0"/>
              </a:rPr>
              <a:t> nodes (open nodes, leaves)</a:t>
            </a:r>
            <a:r>
              <a:rPr lang="en-GB" altLang="en-US" sz="2400" dirty="0">
                <a:solidFill>
                  <a:srgbClr val="0070C0"/>
                </a:solidFill>
                <a:cs typeface="Tahoma" pitchFamily="34" charset="0"/>
              </a:rPr>
              <a:t> </a:t>
            </a:r>
          </a:p>
          <a:p>
            <a:pPr marL="914400" lvl="1" indent="-457200">
              <a:buFont typeface="Verdana" pitchFamily="34" charset="0"/>
              <a:buChar char="◦"/>
              <a:defRPr/>
            </a:pPr>
            <a:r>
              <a:rPr lang="en-US" altLang="en-US" sz="2400" dirty="0">
                <a:cs typeface="Tahoma" pitchFamily="34" charset="0"/>
              </a:rPr>
              <a:t>have been </a:t>
            </a:r>
            <a:r>
              <a:rPr lang="en-US" altLang="en-US" sz="2400" b="1" dirty="0">
                <a:cs typeface="Tahoma" pitchFamily="34" charset="0"/>
              </a:rPr>
              <a:t>discovered</a:t>
            </a:r>
          </a:p>
          <a:p>
            <a:pPr marL="914400" lvl="1" indent="-457200">
              <a:buFont typeface="Verdana" pitchFamily="34" charset="0"/>
              <a:buChar char="◦"/>
              <a:defRPr/>
            </a:pPr>
            <a:r>
              <a:rPr lang="en-US" altLang="en-US" sz="2400" dirty="0">
                <a:cs typeface="Tahoma" pitchFamily="34" charset="0"/>
              </a:rPr>
              <a:t>have not yet been </a:t>
            </a:r>
            <a:r>
              <a:rPr lang="en-US" altLang="en-US" sz="2400" b="1" dirty="0">
                <a:cs typeface="Tahoma" pitchFamily="34" charset="0"/>
              </a:rPr>
              <a:t>processed</a:t>
            </a:r>
          </a:p>
          <a:p>
            <a:pPr marL="1295400" lvl="2" indent="-381000">
              <a:buFont typeface="Wingdings 2" pitchFamily="18" charset="2"/>
              <a:buChar char=""/>
              <a:defRPr/>
            </a:pPr>
            <a:r>
              <a:rPr lang="en-US" altLang="en-US" sz="2000" dirty="0">
                <a:cs typeface="Tahoma" pitchFamily="34" charset="0"/>
              </a:rPr>
              <a:t>Children </a:t>
            </a:r>
            <a:r>
              <a:rPr lang="en-US" altLang="en-US" sz="2000" dirty="0">
                <a:solidFill>
                  <a:srgbClr val="C00000"/>
                </a:solidFill>
                <a:cs typeface="Tahoma" pitchFamily="34" charset="0"/>
              </a:rPr>
              <a:t>not yet explored</a:t>
            </a:r>
            <a:r>
              <a:rPr lang="en-US" altLang="en-US" sz="2000" dirty="0">
                <a:cs typeface="Tahoma" pitchFamily="34" charset="0"/>
              </a:rPr>
              <a:t>; </a:t>
            </a:r>
          </a:p>
          <a:p>
            <a:pPr marL="1295400" lvl="2" indent="-381000">
              <a:buFont typeface="Wingdings 2" pitchFamily="18" charset="2"/>
              <a:buChar char=""/>
              <a:defRPr/>
            </a:pPr>
            <a:r>
              <a:rPr lang="en-GB" altLang="en-US" sz="2000" dirty="0">
                <a:solidFill>
                  <a:srgbClr val="C00000"/>
                </a:solidFill>
                <a:cs typeface="Tahoma" pitchFamily="34" charset="0"/>
              </a:rPr>
              <a:t>not yet tested</a:t>
            </a:r>
            <a:r>
              <a:rPr lang="en-GB" altLang="en-US" sz="2000" dirty="0">
                <a:cs typeface="Tahoma" pitchFamily="34" charset="0"/>
              </a:rPr>
              <a:t> if they are goal</a:t>
            </a:r>
          </a:p>
          <a:p>
            <a:pPr>
              <a:buFont typeface="Wingdings" pitchFamily="2" charset="2"/>
              <a:buChar char="v"/>
              <a:defRPr/>
            </a:pPr>
            <a:r>
              <a:rPr lang="zh-CN" altLang="en-US" sz="2400" b="1" dirty="0">
                <a:solidFill>
                  <a:srgbClr val="0070C0"/>
                </a:solidFill>
                <a:cs typeface="Tahoma" pitchFamily="34" charset="0"/>
              </a:rPr>
              <a:t>   </a:t>
            </a:r>
            <a:r>
              <a:rPr lang="en-US" altLang="en-US" sz="2400" b="1" dirty="0">
                <a:solidFill>
                  <a:srgbClr val="0070C0"/>
                </a:solidFill>
                <a:cs typeface="Tahoma" pitchFamily="34" charset="0"/>
              </a:rPr>
              <a:t>Visited nodes (closed nodes)</a:t>
            </a:r>
          </a:p>
          <a:p>
            <a:pPr marL="914400" lvl="1" indent="-457200">
              <a:buFont typeface="Verdana" pitchFamily="34" charset="0"/>
              <a:buChar char="◦"/>
              <a:defRPr/>
            </a:pPr>
            <a:r>
              <a:rPr lang="en-US" altLang="en-US" sz="2400" dirty="0">
                <a:cs typeface="Tahoma" pitchFamily="34" charset="0"/>
              </a:rPr>
              <a:t>have been </a:t>
            </a:r>
            <a:r>
              <a:rPr lang="en-US" altLang="en-US" sz="2400" b="1" dirty="0">
                <a:cs typeface="Tahoma" pitchFamily="34" charset="0"/>
              </a:rPr>
              <a:t>discovered</a:t>
            </a:r>
          </a:p>
          <a:p>
            <a:pPr marL="914400" lvl="1" indent="-457200">
              <a:buFont typeface="Verdana" pitchFamily="34" charset="0"/>
              <a:buChar char="◦"/>
              <a:defRPr/>
            </a:pPr>
            <a:r>
              <a:rPr lang="en-US" altLang="en-US" sz="2400" dirty="0">
                <a:cs typeface="Tahoma" pitchFamily="34" charset="0"/>
              </a:rPr>
              <a:t>have been </a:t>
            </a:r>
            <a:r>
              <a:rPr lang="en-US" altLang="en-US" sz="2400" b="1" dirty="0">
                <a:cs typeface="Tahoma" pitchFamily="34" charset="0"/>
              </a:rPr>
              <a:t>processed</a:t>
            </a:r>
          </a:p>
          <a:p>
            <a:pPr marL="1257300" lvl="2" indent="-342900">
              <a:buFont typeface="Wingdings 2" pitchFamily="18" charset="2"/>
              <a:buChar char=""/>
              <a:defRPr/>
            </a:pPr>
            <a:r>
              <a:rPr lang="en-US" altLang="en-US" sz="2000" dirty="0">
                <a:cs typeface="Tahoma" pitchFamily="34" charset="0"/>
              </a:rPr>
              <a:t>Children explored; </a:t>
            </a:r>
            <a:r>
              <a:rPr lang="en-GB" altLang="en-US" sz="2000" dirty="0">
                <a:cs typeface="Tahoma" pitchFamily="34" charset="0"/>
              </a:rPr>
              <a:t>tested if they match a goal</a:t>
            </a:r>
          </a:p>
          <a:p>
            <a:pPr>
              <a:buFont typeface="Wingdings" pitchFamily="2" charset="2"/>
              <a:buChar char="v"/>
              <a:defRPr/>
            </a:pPr>
            <a:r>
              <a:rPr lang="zh-CN" altLang="en-US" sz="2400" b="1" dirty="0">
                <a:solidFill>
                  <a:srgbClr val="0070C0"/>
                </a:solidFill>
                <a:cs typeface="Tahoma" pitchFamily="34" charset="0"/>
              </a:rPr>
              <a:t>   </a:t>
            </a:r>
            <a:r>
              <a:rPr lang="en-GB" altLang="en-US" sz="2400" b="1" dirty="0">
                <a:solidFill>
                  <a:srgbClr val="0070C0"/>
                </a:solidFill>
                <a:cs typeface="Tahoma" pitchFamily="34" charset="0"/>
              </a:rPr>
              <a:t>Undiscovered nodes</a:t>
            </a:r>
          </a:p>
          <a:p>
            <a:pPr marL="914400" lvl="1" indent="-457200">
              <a:spcBef>
                <a:spcPct val="0"/>
              </a:spcBef>
              <a:buFont typeface="Verdana" pitchFamily="34" charset="0"/>
              <a:buChar char="◦"/>
              <a:defRPr/>
            </a:pPr>
            <a:r>
              <a:rPr lang="en-US" altLang="en-US" sz="2400" dirty="0">
                <a:cs typeface="Tahoma" pitchFamily="34" charset="0"/>
              </a:rPr>
              <a:t>have not yet been </a:t>
            </a:r>
            <a:r>
              <a:rPr lang="en-US" altLang="en-US" sz="2400" b="1" dirty="0">
                <a:cs typeface="Tahoma" pitchFamily="34" charset="0"/>
              </a:rPr>
              <a:t>discovered</a:t>
            </a:r>
            <a:endParaRPr lang="en-GB" altLang="en-US" sz="2400" b="1" dirty="0">
              <a:cs typeface="Tahoma" pitchFamily="34" charset="0"/>
            </a:endParaRPr>
          </a:p>
        </p:txBody>
      </p:sp>
      <p:grpSp>
        <p:nvGrpSpPr>
          <p:cNvPr id="14340" name="Group 1090"/>
          <p:cNvGrpSpPr>
            <a:grpSpLocks/>
          </p:cNvGrpSpPr>
          <p:nvPr/>
        </p:nvGrpSpPr>
        <p:grpSpPr bwMode="auto">
          <a:xfrm>
            <a:off x="9129714" y="4243389"/>
            <a:ext cx="1285875" cy="2060913"/>
            <a:chOff x="2041" y="2736"/>
            <a:chExt cx="810" cy="1413"/>
          </a:xfrm>
        </p:grpSpPr>
        <p:grpSp>
          <p:nvGrpSpPr>
            <p:cNvPr id="14351" name="Group 1035"/>
            <p:cNvGrpSpPr>
              <a:grpSpLocks/>
            </p:cNvGrpSpPr>
            <p:nvPr/>
          </p:nvGrpSpPr>
          <p:grpSpPr bwMode="auto">
            <a:xfrm>
              <a:off x="2143" y="2736"/>
              <a:ext cx="708" cy="1147"/>
              <a:chOff x="2143" y="2736"/>
              <a:chExt cx="708" cy="1147"/>
            </a:xfrm>
          </p:grpSpPr>
          <p:sp>
            <p:nvSpPr>
              <p:cNvPr id="14354" name="Oval 1036"/>
              <p:cNvSpPr>
                <a:spLocks noChangeArrowheads="1"/>
              </p:cNvSpPr>
              <p:nvPr/>
            </p:nvSpPr>
            <p:spPr bwMode="auto">
              <a:xfrm>
                <a:off x="261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5" name="Oval 1037"/>
              <p:cNvSpPr>
                <a:spLocks noChangeArrowheads="1"/>
              </p:cNvSpPr>
              <p:nvPr/>
            </p:nvSpPr>
            <p:spPr bwMode="auto">
              <a:xfrm>
                <a:off x="2381"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6" name="Oval 1038"/>
              <p:cNvSpPr>
                <a:spLocks noChangeArrowheads="1"/>
              </p:cNvSpPr>
              <p:nvPr/>
            </p:nvSpPr>
            <p:spPr bwMode="auto">
              <a:xfrm>
                <a:off x="2773"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7" name="Oval 1039"/>
              <p:cNvSpPr>
                <a:spLocks noChangeArrowheads="1"/>
              </p:cNvSpPr>
              <p:nvPr/>
            </p:nvSpPr>
            <p:spPr bwMode="auto">
              <a:xfrm>
                <a:off x="2143" y="3760"/>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8" name="Oval 1040"/>
              <p:cNvSpPr>
                <a:spLocks noChangeArrowheads="1"/>
              </p:cNvSpPr>
              <p:nvPr/>
            </p:nvSpPr>
            <p:spPr bwMode="auto">
              <a:xfrm>
                <a:off x="2459" y="3763"/>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9" name="Line 1041"/>
              <p:cNvSpPr>
                <a:spLocks noChangeShapeType="1"/>
              </p:cNvSpPr>
              <p:nvPr/>
            </p:nvSpPr>
            <p:spPr bwMode="auto">
              <a:xfrm flipH="1">
                <a:off x="2407" y="2801"/>
                <a:ext cx="253"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Line 1042"/>
              <p:cNvSpPr>
                <a:spLocks noChangeShapeType="1"/>
              </p:cNvSpPr>
              <p:nvPr/>
            </p:nvSpPr>
            <p:spPr bwMode="auto">
              <a:xfrm>
                <a:off x="2660" y="2789"/>
                <a:ext cx="155" cy="4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1043"/>
              <p:cNvSpPr>
                <a:spLocks noChangeShapeType="1"/>
              </p:cNvSpPr>
              <p:nvPr/>
            </p:nvSpPr>
            <p:spPr bwMode="auto">
              <a:xfrm flipH="1">
                <a:off x="2172" y="3289"/>
                <a:ext cx="251" cy="55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1044"/>
              <p:cNvSpPr>
                <a:spLocks noChangeShapeType="1"/>
              </p:cNvSpPr>
              <p:nvPr/>
            </p:nvSpPr>
            <p:spPr bwMode="auto">
              <a:xfrm>
                <a:off x="2415" y="3301"/>
                <a:ext cx="74" cy="51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52" name="Text Box 1082"/>
            <p:cNvSpPr txBox="1">
              <a:spLocks noChangeArrowheads="1"/>
            </p:cNvSpPr>
            <p:nvPr/>
          </p:nvSpPr>
          <p:spPr bwMode="auto">
            <a:xfrm>
              <a:off x="2041" y="3896"/>
              <a:ext cx="31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4353" name="Text Box 1083"/>
            <p:cNvSpPr txBox="1">
              <a:spLocks noChangeArrowheads="1"/>
            </p:cNvSpPr>
            <p:nvPr/>
          </p:nvSpPr>
          <p:spPr bwMode="auto">
            <a:xfrm>
              <a:off x="2364" y="3885"/>
              <a:ext cx="31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grpSp>
      <p:grpSp>
        <p:nvGrpSpPr>
          <p:cNvPr id="14341" name="Group 1089"/>
          <p:cNvGrpSpPr>
            <a:grpSpLocks/>
          </p:cNvGrpSpPr>
          <p:nvPr/>
        </p:nvGrpSpPr>
        <p:grpSpPr bwMode="auto">
          <a:xfrm>
            <a:off x="8204201" y="4981575"/>
            <a:ext cx="1019175" cy="1346200"/>
            <a:chOff x="997" y="2736"/>
            <a:chExt cx="642" cy="848"/>
          </a:xfrm>
        </p:grpSpPr>
        <p:grpSp>
          <p:nvGrpSpPr>
            <p:cNvPr id="14343" name="Group 1029"/>
            <p:cNvGrpSpPr>
              <a:grpSpLocks/>
            </p:cNvGrpSpPr>
            <p:nvPr/>
          </p:nvGrpSpPr>
          <p:grpSpPr bwMode="auto">
            <a:xfrm>
              <a:off x="1125" y="2736"/>
              <a:ext cx="393" cy="600"/>
              <a:chOff x="1125" y="2736"/>
              <a:chExt cx="393" cy="600"/>
            </a:xfrm>
          </p:grpSpPr>
          <p:sp>
            <p:nvSpPr>
              <p:cNvPr id="14346" name="Oval 1030"/>
              <p:cNvSpPr>
                <a:spLocks noChangeArrowheads="1"/>
              </p:cNvSpPr>
              <p:nvPr/>
            </p:nvSpPr>
            <p:spPr bwMode="auto">
              <a:xfrm>
                <a:off x="1282"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7" name="Oval 1031"/>
              <p:cNvSpPr>
                <a:spLocks noChangeArrowheads="1"/>
              </p:cNvSpPr>
              <p:nvPr/>
            </p:nvSpPr>
            <p:spPr bwMode="auto">
              <a:xfrm>
                <a:off x="1125"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8" name="Oval 1032"/>
              <p:cNvSpPr>
                <a:spLocks noChangeArrowheads="1"/>
              </p:cNvSpPr>
              <p:nvPr/>
            </p:nvSpPr>
            <p:spPr bwMode="auto">
              <a:xfrm>
                <a:off x="143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9" name="Line 1033"/>
              <p:cNvSpPr>
                <a:spLocks noChangeShapeType="1"/>
              </p:cNvSpPr>
              <p:nvPr/>
            </p:nvSpPr>
            <p:spPr bwMode="auto">
              <a:xfrm flipH="1">
                <a:off x="1173" y="2801"/>
                <a:ext cx="147"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034"/>
              <p:cNvSpPr>
                <a:spLocks noChangeShapeType="1"/>
              </p:cNvSpPr>
              <p:nvPr/>
            </p:nvSpPr>
            <p:spPr bwMode="auto">
              <a:xfrm>
                <a:off x="1328" y="2801"/>
                <a:ext cx="147"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4" name="Text Box 1080"/>
            <p:cNvSpPr txBox="1">
              <a:spLocks noChangeArrowheads="1"/>
            </p:cNvSpPr>
            <p:nvPr/>
          </p:nvSpPr>
          <p:spPr bwMode="auto">
            <a:xfrm>
              <a:off x="997" y="334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B</a:t>
              </a:r>
            </a:p>
          </p:txBody>
        </p:sp>
        <p:sp>
          <p:nvSpPr>
            <p:cNvPr id="14345" name="Text Box 1081"/>
            <p:cNvSpPr txBox="1">
              <a:spLocks noChangeArrowheads="1"/>
            </p:cNvSpPr>
            <p:nvPr/>
          </p:nvSpPr>
          <p:spPr bwMode="auto">
            <a:xfrm>
              <a:off x="1320" y="335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C</a:t>
              </a:r>
            </a:p>
          </p:txBody>
        </p:sp>
      </p:grpSp>
    </p:spTree>
    <p:extLst>
      <p:ext uri="{BB962C8B-B14F-4D97-AF65-F5344CB8AC3E}">
        <p14:creationId xmlns:p14="http://schemas.microsoft.com/office/powerpoint/2010/main" val="396290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791200" y="1828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A</a:t>
            </a:r>
          </a:p>
        </p:txBody>
      </p:sp>
      <p:sp>
        <p:nvSpPr>
          <p:cNvPr id="20484" name="Text Box 4"/>
          <p:cNvSpPr txBox="1">
            <a:spLocks noChangeArrowheads="1"/>
          </p:cNvSpPr>
          <p:nvPr/>
        </p:nvSpPr>
        <p:spPr bwMode="auto">
          <a:xfrm>
            <a:off x="38862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C</a:t>
            </a:r>
          </a:p>
        </p:txBody>
      </p:sp>
      <p:sp>
        <p:nvSpPr>
          <p:cNvPr id="20485" name="Text Box 5"/>
          <p:cNvSpPr txBox="1">
            <a:spLocks noChangeArrowheads="1"/>
          </p:cNvSpPr>
          <p:nvPr/>
        </p:nvSpPr>
        <p:spPr bwMode="auto">
          <a:xfrm>
            <a:off x="57912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D</a:t>
            </a:r>
          </a:p>
        </p:txBody>
      </p:sp>
      <p:sp>
        <p:nvSpPr>
          <p:cNvPr id="20486" name="Text Box 6"/>
          <p:cNvSpPr txBox="1">
            <a:spLocks noChangeArrowheads="1"/>
          </p:cNvSpPr>
          <p:nvPr/>
        </p:nvSpPr>
        <p:spPr bwMode="auto">
          <a:xfrm>
            <a:off x="7620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E</a:t>
            </a:r>
          </a:p>
        </p:txBody>
      </p:sp>
      <p:sp>
        <p:nvSpPr>
          <p:cNvPr id="20487" name="Text Box 7"/>
          <p:cNvSpPr txBox="1">
            <a:spLocks noChangeArrowheads="1"/>
          </p:cNvSpPr>
          <p:nvPr/>
        </p:nvSpPr>
        <p:spPr bwMode="auto">
          <a:xfrm>
            <a:off x="9525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F</a:t>
            </a:r>
          </a:p>
        </p:txBody>
      </p:sp>
      <p:sp>
        <p:nvSpPr>
          <p:cNvPr id="20488" name="Text Box 8"/>
          <p:cNvSpPr txBox="1">
            <a:spLocks noChangeArrowheads="1"/>
          </p:cNvSpPr>
          <p:nvPr/>
        </p:nvSpPr>
        <p:spPr bwMode="auto">
          <a:xfrm>
            <a:off x="2286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B</a:t>
            </a:r>
          </a:p>
        </p:txBody>
      </p:sp>
      <p:sp>
        <p:nvSpPr>
          <p:cNvPr id="20489" name="Text Box 9"/>
          <p:cNvSpPr txBox="1">
            <a:spLocks noChangeArrowheads="1"/>
          </p:cNvSpPr>
          <p:nvPr/>
        </p:nvSpPr>
        <p:spPr bwMode="auto">
          <a:xfrm>
            <a:off x="1905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G</a:t>
            </a:r>
          </a:p>
        </p:txBody>
      </p:sp>
      <p:sp>
        <p:nvSpPr>
          <p:cNvPr id="20490" name="Text Box 10"/>
          <p:cNvSpPr txBox="1">
            <a:spLocks noChangeArrowheads="1"/>
          </p:cNvSpPr>
          <p:nvPr/>
        </p:nvSpPr>
        <p:spPr bwMode="auto">
          <a:xfrm>
            <a:off x="25146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H</a:t>
            </a:r>
          </a:p>
        </p:txBody>
      </p:sp>
      <p:sp>
        <p:nvSpPr>
          <p:cNvPr id="20491" name="Text Box 11"/>
          <p:cNvSpPr txBox="1">
            <a:spLocks noChangeArrowheads="1"/>
          </p:cNvSpPr>
          <p:nvPr/>
        </p:nvSpPr>
        <p:spPr bwMode="auto">
          <a:xfrm>
            <a:off x="35814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I</a:t>
            </a:r>
          </a:p>
        </p:txBody>
      </p:sp>
      <p:sp>
        <p:nvSpPr>
          <p:cNvPr id="20492" name="Text Box 12"/>
          <p:cNvSpPr txBox="1">
            <a:spLocks noChangeArrowheads="1"/>
          </p:cNvSpPr>
          <p:nvPr/>
        </p:nvSpPr>
        <p:spPr bwMode="auto">
          <a:xfrm>
            <a:off x="4191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J</a:t>
            </a:r>
          </a:p>
        </p:txBody>
      </p:sp>
      <p:sp>
        <p:nvSpPr>
          <p:cNvPr id="20493" name="Text Box 13"/>
          <p:cNvSpPr txBox="1">
            <a:spLocks noChangeArrowheads="1"/>
          </p:cNvSpPr>
          <p:nvPr/>
        </p:nvSpPr>
        <p:spPr bwMode="auto">
          <a:xfrm>
            <a:off x="54864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K</a:t>
            </a:r>
          </a:p>
        </p:txBody>
      </p:sp>
      <p:sp>
        <p:nvSpPr>
          <p:cNvPr id="20494" name="Text Box 14"/>
          <p:cNvSpPr txBox="1">
            <a:spLocks noChangeArrowheads="1"/>
          </p:cNvSpPr>
          <p:nvPr/>
        </p:nvSpPr>
        <p:spPr bwMode="auto">
          <a:xfrm>
            <a:off x="6096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L</a:t>
            </a:r>
          </a:p>
        </p:txBody>
      </p:sp>
      <p:sp>
        <p:nvSpPr>
          <p:cNvPr id="20495" name="Text Box 15"/>
          <p:cNvSpPr txBox="1">
            <a:spLocks noChangeArrowheads="1"/>
          </p:cNvSpPr>
          <p:nvPr/>
        </p:nvSpPr>
        <p:spPr bwMode="auto">
          <a:xfrm>
            <a:off x="73152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M</a:t>
            </a:r>
          </a:p>
        </p:txBody>
      </p:sp>
      <p:sp>
        <p:nvSpPr>
          <p:cNvPr id="20496" name="Text Box 16"/>
          <p:cNvSpPr txBox="1">
            <a:spLocks noChangeArrowheads="1"/>
          </p:cNvSpPr>
          <p:nvPr/>
        </p:nvSpPr>
        <p:spPr bwMode="auto">
          <a:xfrm>
            <a:off x="79248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N</a:t>
            </a:r>
          </a:p>
        </p:txBody>
      </p:sp>
      <p:sp>
        <p:nvSpPr>
          <p:cNvPr id="20497" name="Text Box 17"/>
          <p:cNvSpPr txBox="1">
            <a:spLocks noChangeArrowheads="1"/>
          </p:cNvSpPr>
          <p:nvPr/>
        </p:nvSpPr>
        <p:spPr bwMode="auto">
          <a:xfrm>
            <a:off x="92202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O</a:t>
            </a:r>
          </a:p>
        </p:txBody>
      </p:sp>
      <p:sp>
        <p:nvSpPr>
          <p:cNvPr id="20498" name="Text Box 18"/>
          <p:cNvSpPr txBox="1">
            <a:spLocks noChangeArrowheads="1"/>
          </p:cNvSpPr>
          <p:nvPr/>
        </p:nvSpPr>
        <p:spPr bwMode="auto">
          <a:xfrm>
            <a:off x="98298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P</a:t>
            </a:r>
          </a:p>
        </p:txBody>
      </p:sp>
      <p:sp>
        <p:nvSpPr>
          <p:cNvPr id="20499" name="Text Box 19"/>
          <p:cNvSpPr txBox="1">
            <a:spLocks noChangeArrowheads="1"/>
          </p:cNvSpPr>
          <p:nvPr/>
        </p:nvSpPr>
        <p:spPr bwMode="auto">
          <a:xfrm>
            <a:off x="1905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Q</a:t>
            </a:r>
          </a:p>
        </p:txBody>
      </p:sp>
      <p:sp>
        <p:nvSpPr>
          <p:cNvPr id="20500" name="Text Box 20"/>
          <p:cNvSpPr txBox="1">
            <a:spLocks noChangeArrowheads="1"/>
          </p:cNvSpPr>
          <p:nvPr/>
        </p:nvSpPr>
        <p:spPr bwMode="auto">
          <a:xfrm>
            <a:off x="25146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R</a:t>
            </a:r>
          </a:p>
        </p:txBody>
      </p:sp>
      <p:sp>
        <p:nvSpPr>
          <p:cNvPr id="20501" name="Text Box 21"/>
          <p:cNvSpPr txBox="1">
            <a:spLocks noChangeArrowheads="1"/>
          </p:cNvSpPr>
          <p:nvPr/>
        </p:nvSpPr>
        <p:spPr bwMode="auto">
          <a:xfrm>
            <a:off x="35814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S</a:t>
            </a:r>
          </a:p>
        </p:txBody>
      </p:sp>
      <p:sp>
        <p:nvSpPr>
          <p:cNvPr id="20502" name="Text Box 22"/>
          <p:cNvSpPr txBox="1">
            <a:spLocks noChangeArrowheads="1"/>
          </p:cNvSpPr>
          <p:nvPr/>
        </p:nvSpPr>
        <p:spPr bwMode="auto">
          <a:xfrm>
            <a:off x="4191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T</a:t>
            </a:r>
          </a:p>
        </p:txBody>
      </p:sp>
      <p:sp>
        <p:nvSpPr>
          <p:cNvPr id="20503" name="Text Box 23"/>
          <p:cNvSpPr txBox="1">
            <a:spLocks noChangeArrowheads="1"/>
          </p:cNvSpPr>
          <p:nvPr/>
        </p:nvSpPr>
        <p:spPr bwMode="auto">
          <a:xfrm>
            <a:off x="54864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U</a:t>
            </a:r>
          </a:p>
        </p:txBody>
      </p:sp>
      <p:sp>
        <p:nvSpPr>
          <p:cNvPr id="20504" name="Text Box 24"/>
          <p:cNvSpPr txBox="1">
            <a:spLocks noChangeArrowheads="1"/>
          </p:cNvSpPr>
          <p:nvPr/>
        </p:nvSpPr>
        <p:spPr bwMode="auto">
          <a:xfrm>
            <a:off x="6096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V</a:t>
            </a:r>
          </a:p>
        </p:txBody>
      </p:sp>
      <p:sp>
        <p:nvSpPr>
          <p:cNvPr id="20505" name="Text Box 25"/>
          <p:cNvSpPr txBox="1">
            <a:spLocks noChangeArrowheads="1"/>
          </p:cNvSpPr>
          <p:nvPr/>
        </p:nvSpPr>
        <p:spPr bwMode="auto">
          <a:xfrm>
            <a:off x="73152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W</a:t>
            </a:r>
          </a:p>
        </p:txBody>
      </p:sp>
      <p:sp>
        <p:nvSpPr>
          <p:cNvPr id="20506" name="Text Box 26"/>
          <p:cNvSpPr txBox="1">
            <a:spLocks noChangeArrowheads="1"/>
          </p:cNvSpPr>
          <p:nvPr/>
        </p:nvSpPr>
        <p:spPr bwMode="auto">
          <a:xfrm>
            <a:off x="79248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X</a:t>
            </a:r>
          </a:p>
        </p:txBody>
      </p:sp>
      <p:sp>
        <p:nvSpPr>
          <p:cNvPr id="20507" name="Text Box 27"/>
          <p:cNvSpPr txBox="1">
            <a:spLocks noChangeArrowheads="1"/>
          </p:cNvSpPr>
          <p:nvPr/>
        </p:nvSpPr>
        <p:spPr bwMode="auto">
          <a:xfrm>
            <a:off x="92202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Y</a:t>
            </a:r>
          </a:p>
        </p:txBody>
      </p:sp>
      <p:sp>
        <p:nvSpPr>
          <p:cNvPr id="20508" name="Text Box 28"/>
          <p:cNvSpPr txBox="1">
            <a:spLocks noChangeArrowheads="1"/>
          </p:cNvSpPr>
          <p:nvPr/>
        </p:nvSpPr>
        <p:spPr bwMode="auto">
          <a:xfrm>
            <a:off x="98298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Z</a:t>
            </a:r>
          </a:p>
        </p:txBody>
      </p:sp>
      <p:cxnSp>
        <p:nvCxnSpPr>
          <p:cNvPr id="15388" name="AutoShape 29"/>
          <p:cNvCxnSpPr>
            <a:cxnSpLocks noChangeShapeType="1"/>
            <a:stCxn id="20483" idx="2"/>
            <a:endCxn id="20487" idx="0"/>
          </p:cNvCxnSpPr>
          <p:nvPr/>
        </p:nvCxnSpPr>
        <p:spPr bwMode="auto">
          <a:xfrm>
            <a:off x="6057900" y="2357438"/>
            <a:ext cx="37338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89" name="AutoShape 30"/>
          <p:cNvCxnSpPr>
            <a:cxnSpLocks noChangeShapeType="1"/>
            <a:stCxn id="20483" idx="2"/>
            <a:endCxn id="20486" idx="0"/>
          </p:cNvCxnSpPr>
          <p:nvPr/>
        </p:nvCxnSpPr>
        <p:spPr bwMode="auto">
          <a:xfrm>
            <a:off x="6057900" y="2357438"/>
            <a:ext cx="18288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0" name="AutoShape 31"/>
          <p:cNvCxnSpPr>
            <a:cxnSpLocks noChangeShapeType="1"/>
            <a:stCxn id="20483" idx="2"/>
            <a:endCxn id="20485" idx="0"/>
          </p:cNvCxnSpPr>
          <p:nvPr/>
        </p:nvCxnSpPr>
        <p:spPr bwMode="auto">
          <a:xfrm>
            <a:off x="6057900" y="2357438"/>
            <a:ext cx="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1" name="AutoShape 32"/>
          <p:cNvCxnSpPr>
            <a:cxnSpLocks noChangeShapeType="1"/>
            <a:stCxn id="20483" idx="2"/>
            <a:endCxn id="20484" idx="0"/>
          </p:cNvCxnSpPr>
          <p:nvPr/>
        </p:nvCxnSpPr>
        <p:spPr bwMode="auto">
          <a:xfrm flipH="1">
            <a:off x="4152900" y="2357438"/>
            <a:ext cx="19050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2" name="AutoShape 33"/>
          <p:cNvCxnSpPr>
            <a:cxnSpLocks noChangeShapeType="1"/>
            <a:stCxn id="20483" idx="2"/>
            <a:endCxn id="20488" idx="0"/>
          </p:cNvCxnSpPr>
          <p:nvPr/>
        </p:nvCxnSpPr>
        <p:spPr bwMode="auto">
          <a:xfrm flipH="1">
            <a:off x="2552700" y="2357438"/>
            <a:ext cx="35052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3" name="AutoShape 34"/>
          <p:cNvCxnSpPr>
            <a:cxnSpLocks noChangeShapeType="1"/>
            <a:endCxn id="20490" idx="0"/>
          </p:cNvCxnSpPr>
          <p:nvPr/>
        </p:nvCxnSpPr>
        <p:spPr bwMode="auto">
          <a:xfrm>
            <a:off x="2552700" y="3424238"/>
            <a:ext cx="2286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4" name="AutoShape 35"/>
          <p:cNvCxnSpPr>
            <a:cxnSpLocks noChangeShapeType="1"/>
            <a:endCxn id="20489" idx="0"/>
          </p:cNvCxnSpPr>
          <p:nvPr/>
        </p:nvCxnSpPr>
        <p:spPr bwMode="auto">
          <a:xfrm flipH="1">
            <a:off x="2171700" y="3424238"/>
            <a:ext cx="3810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5" name="AutoShape 36"/>
          <p:cNvCxnSpPr>
            <a:cxnSpLocks noChangeShapeType="1"/>
            <a:endCxn id="20499" idx="0"/>
          </p:cNvCxnSpPr>
          <p:nvPr/>
        </p:nvCxnSpPr>
        <p:spPr bwMode="auto">
          <a:xfrm>
            <a:off x="2171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6" name="AutoShape 37"/>
          <p:cNvCxnSpPr>
            <a:cxnSpLocks noChangeShapeType="1"/>
            <a:endCxn id="20500" idx="0"/>
          </p:cNvCxnSpPr>
          <p:nvPr/>
        </p:nvCxnSpPr>
        <p:spPr bwMode="auto">
          <a:xfrm>
            <a:off x="27813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7" name="AutoShape 38"/>
          <p:cNvCxnSpPr>
            <a:cxnSpLocks noChangeShapeType="1"/>
            <a:stCxn id="20484" idx="2"/>
            <a:endCxn id="20492" idx="0"/>
          </p:cNvCxnSpPr>
          <p:nvPr/>
        </p:nvCxnSpPr>
        <p:spPr bwMode="auto">
          <a:xfrm>
            <a:off x="4152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8" name="AutoShape 39"/>
          <p:cNvCxnSpPr>
            <a:cxnSpLocks noChangeShapeType="1"/>
            <a:stCxn id="20484" idx="2"/>
            <a:endCxn id="20491" idx="0"/>
          </p:cNvCxnSpPr>
          <p:nvPr/>
        </p:nvCxnSpPr>
        <p:spPr bwMode="auto">
          <a:xfrm flipH="1">
            <a:off x="38481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9" name="AutoShape 40"/>
          <p:cNvCxnSpPr>
            <a:cxnSpLocks noChangeShapeType="1"/>
            <a:stCxn id="20491" idx="2"/>
            <a:endCxn id="20501" idx="0"/>
          </p:cNvCxnSpPr>
          <p:nvPr/>
        </p:nvCxnSpPr>
        <p:spPr bwMode="auto">
          <a:xfrm>
            <a:off x="38481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0" name="AutoShape 41"/>
          <p:cNvCxnSpPr>
            <a:cxnSpLocks noChangeShapeType="1"/>
            <a:stCxn id="20492" idx="2"/>
            <a:endCxn id="20502" idx="0"/>
          </p:cNvCxnSpPr>
          <p:nvPr/>
        </p:nvCxnSpPr>
        <p:spPr bwMode="auto">
          <a:xfrm>
            <a:off x="4457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1" name="AutoShape 42"/>
          <p:cNvCxnSpPr>
            <a:cxnSpLocks noChangeShapeType="1"/>
            <a:stCxn id="20485" idx="2"/>
            <a:endCxn id="20493" idx="0"/>
          </p:cNvCxnSpPr>
          <p:nvPr/>
        </p:nvCxnSpPr>
        <p:spPr bwMode="auto">
          <a:xfrm flipH="1">
            <a:off x="57531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2" name="AutoShape 43"/>
          <p:cNvCxnSpPr>
            <a:cxnSpLocks noChangeShapeType="1"/>
            <a:stCxn id="20485" idx="2"/>
            <a:endCxn id="20494" idx="0"/>
          </p:cNvCxnSpPr>
          <p:nvPr/>
        </p:nvCxnSpPr>
        <p:spPr bwMode="auto">
          <a:xfrm>
            <a:off x="6057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3" name="AutoShape 44"/>
          <p:cNvCxnSpPr>
            <a:cxnSpLocks noChangeShapeType="1"/>
            <a:stCxn id="20493" idx="2"/>
            <a:endCxn id="20503" idx="0"/>
          </p:cNvCxnSpPr>
          <p:nvPr/>
        </p:nvCxnSpPr>
        <p:spPr bwMode="auto">
          <a:xfrm>
            <a:off x="57531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4" name="AutoShape 45"/>
          <p:cNvCxnSpPr>
            <a:cxnSpLocks noChangeShapeType="1"/>
            <a:stCxn id="20494" idx="2"/>
            <a:endCxn id="20504" idx="0"/>
          </p:cNvCxnSpPr>
          <p:nvPr/>
        </p:nvCxnSpPr>
        <p:spPr bwMode="auto">
          <a:xfrm>
            <a:off x="6362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5" name="AutoShape 46"/>
          <p:cNvCxnSpPr>
            <a:cxnSpLocks noChangeShapeType="1"/>
            <a:stCxn id="20486" idx="2"/>
            <a:endCxn id="20496" idx="0"/>
          </p:cNvCxnSpPr>
          <p:nvPr/>
        </p:nvCxnSpPr>
        <p:spPr bwMode="auto">
          <a:xfrm>
            <a:off x="78867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6" name="AutoShape 47"/>
          <p:cNvCxnSpPr>
            <a:cxnSpLocks noChangeShapeType="1"/>
            <a:stCxn id="20486" idx="2"/>
            <a:endCxn id="20495" idx="0"/>
          </p:cNvCxnSpPr>
          <p:nvPr/>
        </p:nvCxnSpPr>
        <p:spPr bwMode="auto">
          <a:xfrm flipH="1">
            <a:off x="7581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7" name="AutoShape 48"/>
          <p:cNvCxnSpPr>
            <a:cxnSpLocks noChangeShapeType="1"/>
            <a:stCxn id="20495" idx="2"/>
            <a:endCxn id="20505" idx="0"/>
          </p:cNvCxnSpPr>
          <p:nvPr/>
        </p:nvCxnSpPr>
        <p:spPr bwMode="auto">
          <a:xfrm>
            <a:off x="75819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8" name="AutoShape 49"/>
          <p:cNvCxnSpPr>
            <a:cxnSpLocks noChangeShapeType="1"/>
            <a:stCxn id="20496" idx="2"/>
            <a:endCxn id="20506" idx="0"/>
          </p:cNvCxnSpPr>
          <p:nvPr/>
        </p:nvCxnSpPr>
        <p:spPr bwMode="auto">
          <a:xfrm>
            <a:off x="81915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9" name="AutoShape 50"/>
          <p:cNvCxnSpPr>
            <a:cxnSpLocks noChangeShapeType="1"/>
            <a:stCxn id="20487" idx="2"/>
            <a:endCxn id="20497" idx="0"/>
          </p:cNvCxnSpPr>
          <p:nvPr/>
        </p:nvCxnSpPr>
        <p:spPr bwMode="auto">
          <a:xfrm flipH="1">
            <a:off x="9486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0" name="AutoShape 51"/>
          <p:cNvCxnSpPr>
            <a:cxnSpLocks noChangeShapeType="1"/>
            <a:stCxn id="20487" idx="2"/>
            <a:endCxn id="20498" idx="0"/>
          </p:cNvCxnSpPr>
          <p:nvPr/>
        </p:nvCxnSpPr>
        <p:spPr bwMode="auto">
          <a:xfrm>
            <a:off x="97917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1" name="AutoShape 52"/>
          <p:cNvCxnSpPr>
            <a:cxnSpLocks noChangeShapeType="1"/>
            <a:stCxn id="20497" idx="2"/>
            <a:endCxn id="20507" idx="0"/>
          </p:cNvCxnSpPr>
          <p:nvPr/>
        </p:nvCxnSpPr>
        <p:spPr bwMode="auto">
          <a:xfrm>
            <a:off x="94869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2" name="AutoShape 53"/>
          <p:cNvCxnSpPr>
            <a:cxnSpLocks noChangeShapeType="1"/>
            <a:stCxn id="20498" idx="2"/>
            <a:endCxn id="20508" idx="0"/>
          </p:cNvCxnSpPr>
          <p:nvPr/>
        </p:nvCxnSpPr>
        <p:spPr bwMode="auto">
          <a:xfrm>
            <a:off x="100965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413" name="Rectangle 54"/>
          <p:cNvSpPr>
            <a:spLocks noChangeArrowheads="1"/>
          </p:cNvSpPr>
          <p:nvPr/>
        </p:nvSpPr>
        <p:spPr bwMode="auto">
          <a:xfrm>
            <a:off x="2667001" y="1072634"/>
            <a:ext cx="184731" cy="3693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GB" altLang="en-US" sz="1800">
              <a:latin typeface="Tahoma" charset="0"/>
            </a:endParaRPr>
          </a:p>
        </p:txBody>
      </p:sp>
      <p:sp>
        <p:nvSpPr>
          <p:cNvPr id="15414" name="Text Box 55"/>
          <p:cNvSpPr txBox="1">
            <a:spLocks noChangeArrowheads="1"/>
          </p:cNvSpPr>
          <p:nvPr/>
        </p:nvSpPr>
        <p:spPr bwMode="auto">
          <a:xfrm>
            <a:off x="3581400" y="381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600">
                <a:latin typeface="Tahoma" charset="0"/>
              </a:rPr>
              <a:t>The example node set</a:t>
            </a:r>
          </a:p>
        </p:txBody>
      </p:sp>
      <p:sp>
        <p:nvSpPr>
          <p:cNvPr id="237624" name="Text Box 56"/>
          <p:cNvSpPr txBox="1">
            <a:spLocks noChangeArrowheads="1"/>
          </p:cNvSpPr>
          <p:nvPr/>
        </p:nvSpPr>
        <p:spPr bwMode="auto">
          <a:xfrm>
            <a:off x="3192463" y="1600201"/>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a:solidFill>
                  <a:srgbClr val="FF3300"/>
                </a:solidFill>
                <a:latin typeface="Times New Roman" charset="0"/>
              </a:rPr>
              <a:t>Initial state</a:t>
            </a:r>
          </a:p>
        </p:txBody>
      </p:sp>
      <p:sp>
        <p:nvSpPr>
          <p:cNvPr id="237625" name="Line 57"/>
          <p:cNvSpPr>
            <a:spLocks noChangeShapeType="1"/>
          </p:cNvSpPr>
          <p:nvPr/>
        </p:nvSpPr>
        <p:spPr bwMode="auto">
          <a:xfrm>
            <a:off x="4724400" y="18288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defRPr/>
            </a:pPr>
            <a:endParaRPr lang="en-GB">
              <a:solidFill>
                <a:schemeClr val="accent2">
                  <a:lumMod val="75000"/>
                </a:schemeClr>
              </a:solidFill>
              <a:latin typeface="Tahoma" pitchFamily="34" charset="0"/>
            </a:endParaRPr>
          </a:p>
        </p:txBody>
      </p:sp>
      <p:sp>
        <p:nvSpPr>
          <p:cNvPr id="237626" name="Text Box 58"/>
          <p:cNvSpPr txBox="1">
            <a:spLocks noChangeArrowheads="1"/>
          </p:cNvSpPr>
          <p:nvPr/>
        </p:nvSpPr>
        <p:spPr bwMode="auto">
          <a:xfrm>
            <a:off x="6248400" y="35052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400">
                <a:solidFill>
                  <a:srgbClr val="FF3300"/>
                </a:solidFill>
                <a:latin typeface="Times New Roman" charset="0"/>
              </a:rPr>
              <a:t>Goal state</a:t>
            </a:r>
          </a:p>
        </p:txBody>
      </p:sp>
      <p:sp>
        <p:nvSpPr>
          <p:cNvPr id="237627" name="Line 59"/>
          <p:cNvSpPr>
            <a:spLocks noChangeShapeType="1"/>
          </p:cNvSpPr>
          <p:nvPr/>
        </p:nvSpPr>
        <p:spPr bwMode="auto">
          <a:xfrm flipH="1">
            <a:off x="6705600" y="38862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defRPr/>
            </a:pPr>
            <a:endParaRPr lang="en-GB">
              <a:solidFill>
                <a:schemeClr val="accent2">
                  <a:lumMod val="75000"/>
                </a:schemeClr>
              </a:solidFill>
              <a:latin typeface="Tahoma" pitchFamily="34" charset="0"/>
            </a:endParaRPr>
          </a:p>
        </p:txBody>
      </p:sp>
      <p:sp>
        <p:nvSpPr>
          <p:cNvPr id="237628" name="Text Box 60"/>
          <p:cNvSpPr txBox="1">
            <a:spLocks noChangeArrowheads="1"/>
          </p:cNvSpPr>
          <p:nvPr/>
        </p:nvSpPr>
        <p:spPr bwMode="auto">
          <a:xfrm>
            <a:off x="5791200" y="1828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A</a:t>
            </a:r>
          </a:p>
        </p:txBody>
      </p:sp>
      <p:sp>
        <p:nvSpPr>
          <p:cNvPr id="237629" name="Text Box 61"/>
          <p:cNvSpPr txBox="1">
            <a:spLocks noChangeArrowheads="1"/>
          </p:cNvSpPr>
          <p:nvPr/>
        </p:nvSpPr>
        <p:spPr bwMode="auto">
          <a:xfrm>
            <a:off x="6096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L</a:t>
            </a:r>
          </a:p>
        </p:txBody>
      </p:sp>
      <p:sp>
        <p:nvSpPr>
          <p:cNvPr id="237630" name="Text Box 62"/>
          <p:cNvSpPr txBox="1">
            <a:spLocks noChangeArrowheads="1"/>
          </p:cNvSpPr>
          <p:nvPr/>
        </p:nvSpPr>
        <p:spPr bwMode="auto">
          <a:xfrm>
            <a:off x="3429000" y="6172200"/>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000" dirty="0">
                <a:latin typeface="Times New Roman" charset="0"/>
              </a:rPr>
              <a:t>Press space to see a BFS of the example node set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762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3762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3762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37626"/>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37627"/>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3762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1000"/>
                                  </p:stCondLst>
                                  <p:childTnLst>
                                    <p:set>
                                      <p:cBhvr>
                                        <p:cTn id="24" dur="1" fill="hold">
                                          <p:stCondLst>
                                            <p:cond delay="499"/>
                                          </p:stCondLst>
                                        </p:cTn>
                                        <p:tgtEl>
                                          <p:spTgt spid="237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24" grpId="0" autoUpdateAnimBg="0"/>
      <p:bldP spid="237626" grpId="0" autoUpdateAnimBg="0"/>
      <p:bldP spid="237628" grpId="0" animBg="1" autoUpdateAnimBg="0"/>
      <p:bldP spid="237629" grpId="0" animBg="1" autoUpdateAnimBg="0"/>
      <p:bldP spid="23763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5791200" y="304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A</a:t>
            </a:r>
          </a:p>
        </p:txBody>
      </p:sp>
      <p:sp>
        <p:nvSpPr>
          <p:cNvPr id="238595" name="Text Box 3"/>
          <p:cNvSpPr txBox="1">
            <a:spLocks noChangeArrowheads="1"/>
          </p:cNvSpPr>
          <p:nvPr/>
        </p:nvSpPr>
        <p:spPr bwMode="auto">
          <a:xfrm>
            <a:off x="38862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C</a:t>
            </a:r>
          </a:p>
        </p:txBody>
      </p:sp>
      <p:sp>
        <p:nvSpPr>
          <p:cNvPr id="238596" name="Text Box 4"/>
          <p:cNvSpPr txBox="1">
            <a:spLocks noChangeArrowheads="1"/>
          </p:cNvSpPr>
          <p:nvPr/>
        </p:nvSpPr>
        <p:spPr bwMode="auto">
          <a:xfrm>
            <a:off x="57912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D</a:t>
            </a:r>
          </a:p>
        </p:txBody>
      </p:sp>
      <p:sp>
        <p:nvSpPr>
          <p:cNvPr id="238597" name="Text Box 5"/>
          <p:cNvSpPr txBox="1">
            <a:spLocks noChangeArrowheads="1"/>
          </p:cNvSpPr>
          <p:nvPr/>
        </p:nvSpPr>
        <p:spPr bwMode="auto">
          <a:xfrm>
            <a:off x="7620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E</a:t>
            </a:r>
          </a:p>
        </p:txBody>
      </p:sp>
      <p:sp>
        <p:nvSpPr>
          <p:cNvPr id="238598" name="Text Box 6"/>
          <p:cNvSpPr txBox="1">
            <a:spLocks noChangeArrowheads="1"/>
          </p:cNvSpPr>
          <p:nvPr/>
        </p:nvSpPr>
        <p:spPr bwMode="auto">
          <a:xfrm>
            <a:off x="9525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F</a:t>
            </a:r>
          </a:p>
        </p:txBody>
      </p:sp>
      <p:sp>
        <p:nvSpPr>
          <p:cNvPr id="238599" name="Text Box 7"/>
          <p:cNvSpPr txBox="1">
            <a:spLocks noChangeArrowheads="1"/>
          </p:cNvSpPr>
          <p:nvPr/>
        </p:nvSpPr>
        <p:spPr bwMode="auto">
          <a:xfrm>
            <a:off x="2286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B</a:t>
            </a:r>
          </a:p>
        </p:txBody>
      </p:sp>
      <p:sp>
        <p:nvSpPr>
          <p:cNvPr id="238600" name="Text Box 8"/>
          <p:cNvSpPr txBox="1">
            <a:spLocks noChangeArrowheads="1"/>
          </p:cNvSpPr>
          <p:nvPr/>
        </p:nvSpPr>
        <p:spPr bwMode="auto">
          <a:xfrm>
            <a:off x="1905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G</a:t>
            </a:r>
          </a:p>
        </p:txBody>
      </p:sp>
      <p:sp>
        <p:nvSpPr>
          <p:cNvPr id="238601" name="Text Box 9"/>
          <p:cNvSpPr txBox="1">
            <a:spLocks noChangeArrowheads="1"/>
          </p:cNvSpPr>
          <p:nvPr/>
        </p:nvSpPr>
        <p:spPr bwMode="auto">
          <a:xfrm>
            <a:off x="25146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H</a:t>
            </a:r>
          </a:p>
        </p:txBody>
      </p:sp>
      <p:sp>
        <p:nvSpPr>
          <p:cNvPr id="238602" name="Text Box 10"/>
          <p:cNvSpPr txBox="1">
            <a:spLocks noChangeArrowheads="1"/>
          </p:cNvSpPr>
          <p:nvPr/>
        </p:nvSpPr>
        <p:spPr bwMode="auto">
          <a:xfrm>
            <a:off x="3581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I</a:t>
            </a:r>
          </a:p>
        </p:txBody>
      </p:sp>
      <p:sp>
        <p:nvSpPr>
          <p:cNvPr id="238603" name="Text Box 11"/>
          <p:cNvSpPr txBox="1">
            <a:spLocks noChangeArrowheads="1"/>
          </p:cNvSpPr>
          <p:nvPr/>
        </p:nvSpPr>
        <p:spPr bwMode="auto">
          <a:xfrm>
            <a:off x="4191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J</a:t>
            </a:r>
          </a:p>
        </p:txBody>
      </p:sp>
      <p:sp>
        <p:nvSpPr>
          <p:cNvPr id="238604" name="Text Box 12"/>
          <p:cNvSpPr txBox="1">
            <a:spLocks noChangeArrowheads="1"/>
          </p:cNvSpPr>
          <p:nvPr/>
        </p:nvSpPr>
        <p:spPr bwMode="auto">
          <a:xfrm>
            <a:off x="5486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K</a:t>
            </a:r>
          </a:p>
        </p:txBody>
      </p:sp>
      <p:sp>
        <p:nvSpPr>
          <p:cNvPr id="238605" name="Text Box 13"/>
          <p:cNvSpPr txBox="1">
            <a:spLocks noChangeArrowheads="1"/>
          </p:cNvSpPr>
          <p:nvPr/>
        </p:nvSpPr>
        <p:spPr bwMode="auto">
          <a:xfrm>
            <a:off x="6096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L</a:t>
            </a:r>
          </a:p>
        </p:txBody>
      </p:sp>
      <p:sp>
        <p:nvSpPr>
          <p:cNvPr id="238606" name="Text Box 14"/>
          <p:cNvSpPr txBox="1">
            <a:spLocks noChangeArrowheads="1"/>
          </p:cNvSpPr>
          <p:nvPr/>
        </p:nvSpPr>
        <p:spPr bwMode="auto">
          <a:xfrm>
            <a:off x="19050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Q</a:t>
            </a:r>
          </a:p>
        </p:txBody>
      </p:sp>
      <p:sp>
        <p:nvSpPr>
          <p:cNvPr id="238607" name="Text Box 15"/>
          <p:cNvSpPr txBox="1">
            <a:spLocks noChangeArrowheads="1"/>
          </p:cNvSpPr>
          <p:nvPr/>
        </p:nvSpPr>
        <p:spPr bwMode="auto">
          <a:xfrm>
            <a:off x="25146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R</a:t>
            </a:r>
          </a:p>
        </p:txBody>
      </p:sp>
      <p:sp>
        <p:nvSpPr>
          <p:cNvPr id="238608" name="Text Box 16"/>
          <p:cNvSpPr txBox="1">
            <a:spLocks noChangeArrowheads="1"/>
          </p:cNvSpPr>
          <p:nvPr/>
        </p:nvSpPr>
        <p:spPr bwMode="auto">
          <a:xfrm>
            <a:off x="35814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S</a:t>
            </a:r>
          </a:p>
        </p:txBody>
      </p:sp>
      <p:sp>
        <p:nvSpPr>
          <p:cNvPr id="238609" name="Text Box 17"/>
          <p:cNvSpPr txBox="1">
            <a:spLocks noChangeArrowheads="1"/>
          </p:cNvSpPr>
          <p:nvPr/>
        </p:nvSpPr>
        <p:spPr bwMode="auto">
          <a:xfrm>
            <a:off x="41910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T</a:t>
            </a:r>
          </a:p>
        </p:txBody>
      </p:sp>
      <p:sp>
        <p:nvSpPr>
          <p:cNvPr id="238610" name="Text Box 18"/>
          <p:cNvSpPr txBox="1">
            <a:spLocks noChangeArrowheads="1"/>
          </p:cNvSpPr>
          <p:nvPr/>
        </p:nvSpPr>
        <p:spPr bwMode="auto">
          <a:xfrm>
            <a:off x="54864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U</a:t>
            </a:r>
          </a:p>
        </p:txBody>
      </p:sp>
      <p:cxnSp>
        <p:nvCxnSpPr>
          <p:cNvPr id="238611" name="AutoShape 19"/>
          <p:cNvCxnSpPr>
            <a:cxnSpLocks noChangeShapeType="1"/>
            <a:stCxn id="238594" idx="2"/>
            <a:endCxn id="238598" idx="0"/>
          </p:cNvCxnSpPr>
          <p:nvPr/>
        </p:nvCxnSpPr>
        <p:spPr bwMode="auto">
          <a:xfrm>
            <a:off x="6057900" y="833438"/>
            <a:ext cx="37338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2" name="AutoShape 20"/>
          <p:cNvCxnSpPr>
            <a:cxnSpLocks noChangeShapeType="1"/>
            <a:stCxn id="238594" idx="2"/>
            <a:endCxn id="238597" idx="0"/>
          </p:cNvCxnSpPr>
          <p:nvPr/>
        </p:nvCxnSpPr>
        <p:spPr bwMode="auto">
          <a:xfrm>
            <a:off x="6057900" y="833438"/>
            <a:ext cx="18288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3" name="AutoShape 21"/>
          <p:cNvCxnSpPr>
            <a:cxnSpLocks noChangeShapeType="1"/>
            <a:stCxn id="238594" idx="2"/>
            <a:endCxn id="238596" idx="0"/>
          </p:cNvCxnSpPr>
          <p:nvPr/>
        </p:nvCxnSpPr>
        <p:spPr bwMode="auto">
          <a:xfrm>
            <a:off x="6057900" y="833438"/>
            <a:ext cx="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4" name="AutoShape 22"/>
          <p:cNvCxnSpPr>
            <a:cxnSpLocks noChangeShapeType="1"/>
            <a:stCxn id="238594" idx="2"/>
            <a:endCxn id="238595" idx="0"/>
          </p:cNvCxnSpPr>
          <p:nvPr/>
        </p:nvCxnSpPr>
        <p:spPr bwMode="auto">
          <a:xfrm flipH="1">
            <a:off x="4152900" y="833438"/>
            <a:ext cx="19050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5" name="AutoShape 23"/>
          <p:cNvCxnSpPr>
            <a:cxnSpLocks noChangeShapeType="1"/>
            <a:stCxn id="238594" idx="2"/>
            <a:endCxn id="238599" idx="0"/>
          </p:cNvCxnSpPr>
          <p:nvPr/>
        </p:nvCxnSpPr>
        <p:spPr bwMode="auto">
          <a:xfrm flipH="1">
            <a:off x="2552700" y="833438"/>
            <a:ext cx="35052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16" name="Text Box 24"/>
          <p:cNvSpPr txBox="1">
            <a:spLocks noChangeArrowheads="1"/>
          </p:cNvSpPr>
          <p:nvPr/>
        </p:nvSpPr>
        <p:spPr bwMode="auto">
          <a:xfrm>
            <a:off x="5791200" y="304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A</a:t>
            </a:r>
          </a:p>
        </p:txBody>
      </p:sp>
      <p:cxnSp>
        <p:nvCxnSpPr>
          <p:cNvPr id="238617" name="AutoShape 25"/>
          <p:cNvCxnSpPr>
            <a:cxnSpLocks noChangeShapeType="1"/>
            <a:stCxn id="238616" idx="2"/>
            <a:endCxn id="238599" idx="0"/>
          </p:cNvCxnSpPr>
          <p:nvPr/>
        </p:nvCxnSpPr>
        <p:spPr bwMode="auto">
          <a:xfrm flipH="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18" name="Text Box 26"/>
          <p:cNvSpPr txBox="1">
            <a:spLocks noChangeArrowheads="1"/>
          </p:cNvSpPr>
          <p:nvPr/>
        </p:nvSpPr>
        <p:spPr bwMode="auto">
          <a:xfrm>
            <a:off x="2286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B</a:t>
            </a:r>
          </a:p>
        </p:txBody>
      </p:sp>
      <p:cxnSp>
        <p:nvCxnSpPr>
          <p:cNvPr id="238619" name="AutoShape 27"/>
          <p:cNvCxnSpPr>
            <a:cxnSpLocks noChangeShapeType="1"/>
            <a:stCxn id="238618" idx="2"/>
            <a:endCxn id="238601" idx="0"/>
          </p:cNvCxnSpPr>
          <p:nvPr/>
        </p:nvCxnSpPr>
        <p:spPr bwMode="auto">
          <a:xfrm>
            <a:off x="2552700" y="1900238"/>
            <a:ext cx="2286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0" name="AutoShape 28"/>
          <p:cNvCxnSpPr>
            <a:cxnSpLocks noChangeShapeType="1"/>
            <a:stCxn id="238618" idx="2"/>
            <a:endCxn id="238600" idx="0"/>
          </p:cNvCxnSpPr>
          <p:nvPr/>
        </p:nvCxnSpPr>
        <p:spPr bwMode="auto">
          <a:xfrm flipH="1">
            <a:off x="2171700" y="1900238"/>
            <a:ext cx="3810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1" name="AutoShape 29"/>
          <p:cNvCxnSpPr>
            <a:cxnSpLocks noChangeShapeType="1"/>
            <a:endCxn id="238606" idx="0"/>
          </p:cNvCxnSpPr>
          <p:nvPr/>
        </p:nvCxnSpPr>
        <p:spPr bwMode="auto">
          <a:xfrm>
            <a:off x="21717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16414" name="AutoShape 30"/>
          <p:cNvCxnSpPr>
            <a:cxnSpLocks noChangeShapeType="1"/>
          </p:cNvCxnSpPr>
          <p:nvPr/>
        </p:nvCxnSpPr>
        <p:spPr bwMode="auto">
          <a:xfrm rot="10800000" flipH="1" flipV="1">
            <a:off x="1905000" y="4075114"/>
            <a:ext cx="685800" cy="1716087"/>
          </a:xfrm>
          <a:prstGeom prst="bentConnector4">
            <a:avLst>
              <a:gd name="adj1" fmla="val -33333"/>
              <a:gd name="adj2" fmla="val 5772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cxnSp>
      <p:cxnSp>
        <p:nvCxnSpPr>
          <p:cNvPr id="238623" name="AutoShape 31"/>
          <p:cNvCxnSpPr>
            <a:cxnSpLocks noChangeShapeType="1"/>
            <a:endCxn id="238607" idx="0"/>
          </p:cNvCxnSpPr>
          <p:nvPr/>
        </p:nvCxnSpPr>
        <p:spPr bwMode="auto">
          <a:xfrm>
            <a:off x="27813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4" name="AutoShape 32"/>
          <p:cNvCxnSpPr>
            <a:cxnSpLocks noChangeShapeType="1"/>
            <a:stCxn id="238618" idx="0"/>
            <a:endCxn id="238616" idx="2"/>
          </p:cNvCxnSpPr>
          <p:nvPr/>
        </p:nvCxnSpPr>
        <p:spPr bwMode="auto">
          <a:xfrm flipV="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25" name="AutoShape 33"/>
          <p:cNvCxnSpPr>
            <a:cxnSpLocks noChangeShapeType="1"/>
            <a:stCxn id="238616" idx="2"/>
            <a:endCxn id="238595" idx="0"/>
          </p:cNvCxnSpPr>
          <p:nvPr/>
        </p:nvCxnSpPr>
        <p:spPr bwMode="auto">
          <a:xfrm flipH="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26" name="Text Box 34"/>
          <p:cNvSpPr txBox="1">
            <a:spLocks noChangeArrowheads="1"/>
          </p:cNvSpPr>
          <p:nvPr/>
        </p:nvSpPr>
        <p:spPr bwMode="auto">
          <a:xfrm>
            <a:off x="38862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C</a:t>
            </a:r>
          </a:p>
        </p:txBody>
      </p:sp>
      <p:cxnSp>
        <p:nvCxnSpPr>
          <p:cNvPr id="238627" name="AutoShape 35"/>
          <p:cNvCxnSpPr>
            <a:cxnSpLocks noChangeShapeType="1"/>
            <a:stCxn id="238595" idx="2"/>
            <a:endCxn id="238603" idx="0"/>
          </p:cNvCxnSpPr>
          <p:nvPr/>
        </p:nvCxnSpPr>
        <p:spPr bwMode="auto">
          <a:xfrm>
            <a:off x="4152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8" name="AutoShape 36"/>
          <p:cNvCxnSpPr>
            <a:cxnSpLocks noChangeShapeType="1"/>
            <a:stCxn id="238595" idx="2"/>
            <a:endCxn id="238602" idx="0"/>
          </p:cNvCxnSpPr>
          <p:nvPr/>
        </p:nvCxnSpPr>
        <p:spPr bwMode="auto">
          <a:xfrm flipH="1">
            <a:off x="38481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9" name="AutoShape 37"/>
          <p:cNvCxnSpPr>
            <a:cxnSpLocks noChangeShapeType="1"/>
            <a:stCxn id="238602" idx="2"/>
            <a:endCxn id="238608" idx="0"/>
          </p:cNvCxnSpPr>
          <p:nvPr/>
        </p:nvCxnSpPr>
        <p:spPr bwMode="auto">
          <a:xfrm>
            <a:off x="38481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0" name="AutoShape 38"/>
          <p:cNvCxnSpPr>
            <a:cxnSpLocks noChangeShapeType="1"/>
            <a:stCxn id="238603" idx="2"/>
            <a:endCxn id="238609" idx="0"/>
          </p:cNvCxnSpPr>
          <p:nvPr/>
        </p:nvCxnSpPr>
        <p:spPr bwMode="auto">
          <a:xfrm>
            <a:off x="44577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1" name="AutoShape 39"/>
          <p:cNvCxnSpPr>
            <a:cxnSpLocks noChangeShapeType="1"/>
            <a:stCxn id="238626" idx="0"/>
            <a:endCxn id="238616" idx="2"/>
          </p:cNvCxnSpPr>
          <p:nvPr/>
        </p:nvCxnSpPr>
        <p:spPr bwMode="auto">
          <a:xfrm flipV="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32" name="AutoShape 40"/>
          <p:cNvCxnSpPr>
            <a:cxnSpLocks noChangeShapeType="1"/>
            <a:stCxn id="238616" idx="2"/>
            <a:endCxn id="238596" idx="0"/>
          </p:cNvCxnSpPr>
          <p:nvPr/>
        </p:nvCxnSpPr>
        <p:spPr bwMode="auto">
          <a:xfrm>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33" name="AutoShape 41"/>
          <p:cNvCxnSpPr>
            <a:cxnSpLocks noChangeShapeType="1"/>
            <a:stCxn id="238596" idx="2"/>
            <a:endCxn id="238605" idx="0"/>
          </p:cNvCxnSpPr>
          <p:nvPr/>
        </p:nvCxnSpPr>
        <p:spPr bwMode="auto">
          <a:xfrm>
            <a:off x="6057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4" name="AutoShape 42"/>
          <p:cNvCxnSpPr>
            <a:cxnSpLocks noChangeShapeType="1"/>
            <a:stCxn id="238596" idx="2"/>
            <a:endCxn id="238604" idx="0"/>
          </p:cNvCxnSpPr>
          <p:nvPr/>
        </p:nvCxnSpPr>
        <p:spPr bwMode="auto">
          <a:xfrm flipH="1">
            <a:off x="57531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35" name="Text Box 43"/>
          <p:cNvSpPr txBox="1">
            <a:spLocks noChangeArrowheads="1"/>
          </p:cNvSpPr>
          <p:nvPr/>
        </p:nvSpPr>
        <p:spPr bwMode="auto">
          <a:xfrm>
            <a:off x="57912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D</a:t>
            </a:r>
          </a:p>
        </p:txBody>
      </p:sp>
      <p:cxnSp>
        <p:nvCxnSpPr>
          <p:cNvPr id="238636" name="AutoShape 44"/>
          <p:cNvCxnSpPr>
            <a:cxnSpLocks noChangeShapeType="1"/>
            <a:stCxn id="238604" idx="2"/>
            <a:endCxn id="238610" idx="0"/>
          </p:cNvCxnSpPr>
          <p:nvPr/>
        </p:nvCxnSpPr>
        <p:spPr bwMode="auto">
          <a:xfrm>
            <a:off x="57531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37" name="Text Box 45"/>
          <p:cNvSpPr txBox="1">
            <a:spLocks noChangeArrowheads="1"/>
          </p:cNvSpPr>
          <p:nvPr/>
        </p:nvSpPr>
        <p:spPr bwMode="auto">
          <a:xfrm>
            <a:off x="6400800" y="2286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We begin with our initial state: the node labeled A. Press space to continue</a:t>
            </a:r>
          </a:p>
        </p:txBody>
      </p:sp>
      <p:sp>
        <p:nvSpPr>
          <p:cNvPr id="238638" name="Text Box 46"/>
          <p:cNvSpPr txBox="1">
            <a:spLocks noChangeArrowheads="1"/>
          </p:cNvSpPr>
          <p:nvPr/>
        </p:nvSpPr>
        <p:spPr bwMode="auto">
          <a:xfrm>
            <a:off x="6324600" y="22860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This node is then expanded to reveal further (unexpanded) nodes. Press space</a:t>
            </a:r>
          </a:p>
        </p:txBody>
      </p:sp>
      <p:sp>
        <p:nvSpPr>
          <p:cNvPr id="238639" name="Text Box 47"/>
          <p:cNvSpPr txBox="1">
            <a:spLocks noChangeArrowheads="1"/>
          </p:cNvSpPr>
          <p:nvPr/>
        </p:nvSpPr>
        <p:spPr bwMode="auto">
          <a:xfrm>
            <a:off x="6324600" y="228600"/>
            <a:ext cx="434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A is removed from the queue. Each revealed node is added to the </a:t>
            </a:r>
            <a:r>
              <a:rPr lang="en-US" altLang="en-US" sz="1800" b="1" u="sng">
                <a:solidFill>
                  <a:srgbClr val="FF3300"/>
                </a:solidFill>
                <a:latin typeface="Times New Roman" charset="0"/>
              </a:rPr>
              <a:t>END</a:t>
            </a:r>
            <a:r>
              <a:rPr lang="en-US" altLang="en-US" sz="1800" b="1">
                <a:solidFill>
                  <a:srgbClr val="FF3300"/>
                </a:solidFill>
                <a:latin typeface="Times New Roman" charset="0"/>
              </a:rPr>
              <a:t> of the queue. Press space to continue the search.</a:t>
            </a:r>
          </a:p>
        </p:txBody>
      </p:sp>
      <p:sp>
        <p:nvSpPr>
          <p:cNvPr id="238640" name="Text Box 48"/>
          <p:cNvSpPr txBox="1">
            <a:spLocks noChangeArrowheads="1"/>
          </p:cNvSpPr>
          <p:nvPr/>
        </p:nvSpPr>
        <p:spPr bwMode="auto">
          <a:xfrm>
            <a:off x="1676400" y="30480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The search then moves to the first node in the queue. Press space to continue.</a:t>
            </a:r>
          </a:p>
        </p:txBody>
      </p:sp>
      <p:sp>
        <p:nvSpPr>
          <p:cNvPr id="238641" name="Text Box 49"/>
          <p:cNvSpPr txBox="1">
            <a:spLocks noChangeArrowheads="1"/>
          </p:cNvSpPr>
          <p:nvPr/>
        </p:nvSpPr>
        <p:spPr bwMode="auto">
          <a:xfrm>
            <a:off x="1524000" y="304800"/>
            <a:ext cx="441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B is expanded then removed from the queue. The revealed nodes are added to the </a:t>
            </a:r>
            <a:r>
              <a:rPr lang="en-US" altLang="en-US" sz="1800" b="1" u="sng">
                <a:solidFill>
                  <a:srgbClr val="FF3300"/>
                </a:solidFill>
                <a:latin typeface="Times New Roman" charset="0"/>
              </a:rPr>
              <a:t>END</a:t>
            </a:r>
            <a:r>
              <a:rPr lang="en-US" altLang="en-US" sz="1800" b="1">
                <a:solidFill>
                  <a:srgbClr val="FF3300"/>
                </a:solidFill>
                <a:latin typeface="Times New Roman" charset="0"/>
              </a:rPr>
              <a:t> of the queue. Press space.</a:t>
            </a:r>
          </a:p>
        </p:txBody>
      </p:sp>
      <p:sp>
        <p:nvSpPr>
          <p:cNvPr id="16434" name="Text Box 5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0</a:t>
            </a:r>
          </a:p>
        </p:txBody>
      </p:sp>
      <p:sp>
        <p:nvSpPr>
          <p:cNvPr id="16435" name="Text Box 51"/>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0</a:t>
            </a:r>
          </a:p>
        </p:txBody>
      </p:sp>
      <p:sp>
        <p:nvSpPr>
          <p:cNvPr id="16436" name="Text Box 5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a:t>
            </a:r>
          </a:p>
        </p:txBody>
      </p:sp>
      <p:sp>
        <p:nvSpPr>
          <p:cNvPr id="16437" name="Text Box 53"/>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n/a</a:t>
            </a:r>
          </a:p>
        </p:txBody>
      </p:sp>
      <p:sp>
        <p:nvSpPr>
          <p:cNvPr id="16438" name="Text Box 54"/>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Empty</a:t>
            </a:r>
          </a:p>
        </p:txBody>
      </p:sp>
      <p:sp>
        <p:nvSpPr>
          <p:cNvPr id="238647" name="Text Box 5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A</a:t>
            </a:r>
          </a:p>
        </p:txBody>
      </p:sp>
      <p:sp>
        <p:nvSpPr>
          <p:cNvPr id="238648" name="Text Box 56"/>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1</a:t>
            </a:r>
          </a:p>
        </p:txBody>
      </p:sp>
      <p:sp>
        <p:nvSpPr>
          <p:cNvPr id="238649" name="Text Box 57"/>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a:t>
            </a:r>
          </a:p>
        </p:txBody>
      </p:sp>
      <p:sp>
        <p:nvSpPr>
          <p:cNvPr id="238650" name="Text Box 58"/>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B, C, D, E, F</a:t>
            </a:r>
          </a:p>
        </p:txBody>
      </p:sp>
      <p:sp>
        <p:nvSpPr>
          <p:cNvPr id="238651" name="Text Box 59"/>
          <p:cNvSpPr txBox="1">
            <a:spLocks noChangeArrowheads="1"/>
          </p:cNvSpPr>
          <p:nvPr/>
        </p:nvSpPr>
        <p:spPr bwMode="auto">
          <a:xfrm>
            <a:off x="35814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begin the search</a:t>
            </a:r>
          </a:p>
        </p:txBody>
      </p:sp>
      <p:sp>
        <p:nvSpPr>
          <p:cNvPr id="238652" name="Text Box 6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5</a:t>
            </a:r>
          </a:p>
        </p:txBody>
      </p:sp>
      <p:sp>
        <p:nvSpPr>
          <p:cNvPr id="238653" name="Text Box 6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54" name="Text Box 6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55" name="Text Box 63"/>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C, D, E, F, G, H</a:t>
            </a:r>
          </a:p>
        </p:txBody>
      </p:sp>
      <p:sp>
        <p:nvSpPr>
          <p:cNvPr id="238656" name="Text Box 64"/>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6</a:t>
            </a:r>
          </a:p>
        </p:txBody>
      </p:sp>
      <p:sp>
        <p:nvSpPr>
          <p:cNvPr id="238657" name="Text Box 65"/>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2</a:t>
            </a:r>
          </a:p>
        </p:txBody>
      </p:sp>
      <p:sp>
        <p:nvSpPr>
          <p:cNvPr id="238658" name="Text Box 6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59" name="Text Box 67"/>
          <p:cNvSpPr txBox="1">
            <a:spLocks noChangeArrowheads="1"/>
          </p:cNvSpPr>
          <p:nvPr/>
        </p:nvSpPr>
        <p:spPr bwMode="auto">
          <a:xfrm>
            <a:off x="1524000" y="3048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We then backtrack to expand node C, and the process continues. Press space</a:t>
            </a:r>
          </a:p>
        </p:txBody>
      </p:sp>
      <p:sp>
        <p:nvSpPr>
          <p:cNvPr id="238660" name="Text Box 68"/>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661" name="Text Box 6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62" name="Text Box 70"/>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63" name="Text Box 7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D, E, F, G, H, I, J</a:t>
            </a:r>
          </a:p>
        </p:txBody>
      </p:sp>
      <p:sp>
        <p:nvSpPr>
          <p:cNvPr id="238664" name="Text Box 72"/>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7</a:t>
            </a:r>
          </a:p>
        </p:txBody>
      </p:sp>
      <p:sp>
        <p:nvSpPr>
          <p:cNvPr id="238665" name="Text Box 73"/>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3</a:t>
            </a:r>
          </a:p>
        </p:txBody>
      </p:sp>
      <p:sp>
        <p:nvSpPr>
          <p:cNvPr id="238666" name="Text Box 74"/>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67" name="Text Box 7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668" name="Text Box 7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69" name="Text Box 7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70" name="Text Box 78"/>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 F, G, H, I, J, K, L</a:t>
            </a:r>
          </a:p>
        </p:txBody>
      </p:sp>
      <p:sp>
        <p:nvSpPr>
          <p:cNvPr id="238671" name="Text Box 79"/>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8</a:t>
            </a:r>
          </a:p>
        </p:txBody>
      </p:sp>
      <p:sp>
        <p:nvSpPr>
          <p:cNvPr id="238672" name="Text Box 8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4</a:t>
            </a:r>
          </a:p>
        </p:txBody>
      </p:sp>
      <p:sp>
        <p:nvSpPr>
          <p:cNvPr id="238673" name="Text Box 81"/>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74" name="Text Box 8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675" name="AutoShape 83"/>
          <p:cNvCxnSpPr>
            <a:cxnSpLocks noChangeShapeType="1"/>
            <a:stCxn id="238635" idx="0"/>
            <a:endCxn id="238616" idx="2"/>
          </p:cNvCxnSpPr>
          <p:nvPr/>
        </p:nvCxnSpPr>
        <p:spPr bwMode="auto">
          <a:xfrm flipV="1">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76" name="Text Box 8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677" name="AutoShape 85"/>
          <p:cNvCxnSpPr>
            <a:cxnSpLocks noChangeShapeType="1"/>
            <a:stCxn id="238616" idx="2"/>
            <a:endCxn id="238597" idx="0"/>
          </p:cNvCxnSpPr>
          <p:nvPr/>
        </p:nvCxnSpPr>
        <p:spPr bwMode="auto">
          <a:xfrm>
            <a:off x="6057900" y="833438"/>
            <a:ext cx="1828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78" name="Text Box 8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79" name="Text Box 87"/>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80" name="Text Box 88"/>
          <p:cNvSpPr txBox="1">
            <a:spLocks noChangeArrowheads="1"/>
          </p:cNvSpPr>
          <p:nvPr/>
        </p:nvSpPr>
        <p:spPr bwMode="auto">
          <a:xfrm>
            <a:off x="8001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N</a:t>
            </a:r>
          </a:p>
        </p:txBody>
      </p:sp>
      <p:sp>
        <p:nvSpPr>
          <p:cNvPr id="238681" name="Text Box 89"/>
          <p:cNvSpPr txBox="1">
            <a:spLocks noChangeArrowheads="1"/>
          </p:cNvSpPr>
          <p:nvPr/>
        </p:nvSpPr>
        <p:spPr bwMode="auto">
          <a:xfrm>
            <a:off x="7391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M</a:t>
            </a:r>
          </a:p>
        </p:txBody>
      </p:sp>
      <p:cxnSp>
        <p:nvCxnSpPr>
          <p:cNvPr id="238682" name="AutoShape 90"/>
          <p:cNvCxnSpPr>
            <a:cxnSpLocks noChangeShapeType="1"/>
            <a:stCxn id="238597" idx="2"/>
            <a:endCxn id="238680" idx="0"/>
          </p:cNvCxnSpPr>
          <p:nvPr/>
        </p:nvCxnSpPr>
        <p:spPr bwMode="auto">
          <a:xfrm>
            <a:off x="7886700" y="1900238"/>
            <a:ext cx="3810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83" name="AutoShape 91"/>
          <p:cNvCxnSpPr>
            <a:cxnSpLocks noChangeShapeType="1"/>
            <a:stCxn id="238597" idx="2"/>
            <a:endCxn id="238681" idx="0"/>
          </p:cNvCxnSpPr>
          <p:nvPr/>
        </p:nvCxnSpPr>
        <p:spPr bwMode="auto">
          <a:xfrm flipH="1">
            <a:off x="7658100" y="1900238"/>
            <a:ext cx="2286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84" name="Text Box 92"/>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F, G, H, I, J, K, L, M, N</a:t>
            </a:r>
          </a:p>
        </p:txBody>
      </p:sp>
      <p:sp>
        <p:nvSpPr>
          <p:cNvPr id="238685" name="Text Box 9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9</a:t>
            </a:r>
          </a:p>
        </p:txBody>
      </p:sp>
      <p:sp>
        <p:nvSpPr>
          <p:cNvPr id="238686" name="Text Box 9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5</a:t>
            </a:r>
          </a:p>
        </p:txBody>
      </p:sp>
      <p:sp>
        <p:nvSpPr>
          <p:cNvPr id="238687" name="Text Box 95"/>
          <p:cNvSpPr txBox="1">
            <a:spLocks noChangeArrowheads="1"/>
          </p:cNvSpPr>
          <p:nvPr/>
        </p:nvSpPr>
        <p:spPr bwMode="auto">
          <a:xfrm>
            <a:off x="7620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E</a:t>
            </a:r>
          </a:p>
        </p:txBody>
      </p:sp>
      <p:sp>
        <p:nvSpPr>
          <p:cNvPr id="238688" name="Text Box 9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689" name="AutoShape 97"/>
          <p:cNvCxnSpPr>
            <a:cxnSpLocks noChangeShapeType="1"/>
            <a:stCxn id="238687" idx="0"/>
            <a:endCxn id="238616" idx="2"/>
          </p:cNvCxnSpPr>
          <p:nvPr/>
        </p:nvCxnSpPr>
        <p:spPr bwMode="auto">
          <a:xfrm flipH="1" flipV="1">
            <a:off x="6057900" y="833438"/>
            <a:ext cx="1828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90" name="Text Box 98"/>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691" name="AutoShape 99"/>
          <p:cNvCxnSpPr>
            <a:cxnSpLocks noChangeShapeType="1"/>
            <a:stCxn id="238616" idx="2"/>
            <a:endCxn id="238598" idx="0"/>
          </p:cNvCxnSpPr>
          <p:nvPr/>
        </p:nvCxnSpPr>
        <p:spPr bwMode="auto">
          <a:xfrm>
            <a:off x="6057900" y="833438"/>
            <a:ext cx="3733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92" name="Text Box 10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93" name="Text Box 10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94" name="Text Box 102"/>
          <p:cNvSpPr txBox="1">
            <a:spLocks noChangeArrowheads="1"/>
          </p:cNvSpPr>
          <p:nvPr/>
        </p:nvSpPr>
        <p:spPr bwMode="auto">
          <a:xfrm>
            <a:off x="92202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O</a:t>
            </a:r>
          </a:p>
        </p:txBody>
      </p:sp>
      <p:sp>
        <p:nvSpPr>
          <p:cNvPr id="238695" name="Text Box 103"/>
          <p:cNvSpPr txBox="1">
            <a:spLocks noChangeArrowheads="1"/>
          </p:cNvSpPr>
          <p:nvPr/>
        </p:nvSpPr>
        <p:spPr bwMode="auto">
          <a:xfrm>
            <a:off x="98298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P</a:t>
            </a:r>
          </a:p>
        </p:txBody>
      </p:sp>
      <p:cxnSp>
        <p:nvCxnSpPr>
          <p:cNvPr id="238696" name="AutoShape 104"/>
          <p:cNvCxnSpPr>
            <a:cxnSpLocks noChangeShapeType="1"/>
            <a:stCxn id="238598" idx="2"/>
            <a:endCxn id="238695" idx="0"/>
          </p:cNvCxnSpPr>
          <p:nvPr/>
        </p:nvCxnSpPr>
        <p:spPr bwMode="auto">
          <a:xfrm>
            <a:off x="97917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97" name="AutoShape 105"/>
          <p:cNvCxnSpPr>
            <a:cxnSpLocks noChangeShapeType="1"/>
            <a:stCxn id="238598" idx="2"/>
            <a:endCxn id="238694" idx="0"/>
          </p:cNvCxnSpPr>
          <p:nvPr/>
        </p:nvCxnSpPr>
        <p:spPr bwMode="auto">
          <a:xfrm flipH="1">
            <a:off x="9486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98" name="Text Box 106"/>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G, H, I, J, K, L, M, N, O, P</a:t>
            </a:r>
          </a:p>
        </p:txBody>
      </p:sp>
      <p:sp>
        <p:nvSpPr>
          <p:cNvPr id="238699" name="Text Box 107"/>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10</a:t>
            </a:r>
          </a:p>
        </p:txBody>
      </p:sp>
      <p:sp>
        <p:nvSpPr>
          <p:cNvPr id="238700" name="Text Box 10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6</a:t>
            </a:r>
          </a:p>
        </p:txBody>
      </p:sp>
      <p:sp>
        <p:nvSpPr>
          <p:cNvPr id="238701" name="Text Box 109"/>
          <p:cNvSpPr txBox="1">
            <a:spLocks noChangeArrowheads="1"/>
          </p:cNvSpPr>
          <p:nvPr/>
        </p:nvSpPr>
        <p:spPr bwMode="auto">
          <a:xfrm>
            <a:off x="9525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F</a:t>
            </a:r>
          </a:p>
        </p:txBody>
      </p:sp>
      <p:sp>
        <p:nvSpPr>
          <p:cNvPr id="238702" name="Text Box 11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03" name="AutoShape 111"/>
          <p:cNvCxnSpPr>
            <a:cxnSpLocks noChangeShapeType="1"/>
            <a:stCxn id="238701" idx="0"/>
            <a:endCxn id="238616" idx="2"/>
          </p:cNvCxnSpPr>
          <p:nvPr/>
        </p:nvCxnSpPr>
        <p:spPr bwMode="auto">
          <a:xfrm flipH="1" flipV="1">
            <a:off x="6057900" y="833438"/>
            <a:ext cx="3733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96" name="AutoShape 112"/>
          <p:cNvCxnSpPr>
            <a:cxnSpLocks noChangeShapeType="1"/>
            <a:stCxn id="238616" idx="2"/>
            <a:endCxn id="238659" idx="2"/>
          </p:cNvCxnSpPr>
          <p:nvPr/>
        </p:nvCxnSpPr>
        <p:spPr bwMode="auto">
          <a:xfrm flipH="1">
            <a:off x="3657600" y="833438"/>
            <a:ext cx="2400300" cy="11271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238705" name="AutoShape 113"/>
          <p:cNvCxnSpPr>
            <a:cxnSpLocks noChangeShapeType="1"/>
            <a:stCxn id="238616" idx="2"/>
            <a:endCxn id="238618" idx="0"/>
          </p:cNvCxnSpPr>
          <p:nvPr/>
        </p:nvCxnSpPr>
        <p:spPr bwMode="auto">
          <a:xfrm flipH="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06" name="Text Box 11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707" name="Text Box 11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08" name="AutoShape 116"/>
          <p:cNvCxnSpPr>
            <a:cxnSpLocks noChangeShapeType="1"/>
            <a:stCxn id="238618" idx="2"/>
            <a:endCxn id="238600" idx="0"/>
          </p:cNvCxnSpPr>
          <p:nvPr/>
        </p:nvCxnSpPr>
        <p:spPr bwMode="auto">
          <a:xfrm flipH="1">
            <a:off x="2171700" y="1900238"/>
            <a:ext cx="3810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09" name="Text Box 11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10" name="Text Box 118"/>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11" name="Text Box 11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H, I, J, K, L, M, N, O, P, Q</a:t>
            </a:r>
          </a:p>
        </p:txBody>
      </p:sp>
      <p:sp>
        <p:nvSpPr>
          <p:cNvPr id="238712" name="Text Box 12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7</a:t>
            </a:r>
          </a:p>
        </p:txBody>
      </p:sp>
      <p:sp>
        <p:nvSpPr>
          <p:cNvPr id="238713" name="Text Box 121"/>
          <p:cNvSpPr txBox="1">
            <a:spLocks noChangeArrowheads="1"/>
          </p:cNvSpPr>
          <p:nvPr/>
        </p:nvSpPr>
        <p:spPr bwMode="auto">
          <a:xfrm>
            <a:off x="1905000" y="2590800"/>
            <a:ext cx="533400" cy="528638"/>
          </a:xfrm>
          <a:prstGeom prst="rect">
            <a:avLst/>
          </a:prstGeom>
          <a:solidFill>
            <a:srgbClr val="000000"/>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G</a:t>
            </a:r>
          </a:p>
        </p:txBody>
      </p:sp>
      <p:sp>
        <p:nvSpPr>
          <p:cNvPr id="238714" name="Text Box 12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15" name="AutoShape 123"/>
          <p:cNvCxnSpPr>
            <a:cxnSpLocks noChangeShapeType="1"/>
            <a:stCxn id="238713" idx="0"/>
            <a:endCxn id="238618" idx="2"/>
          </p:cNvCxnSpPr>
          <p:nvPr/>
        </p:nvCxnSpPr>
        <p:spPr bwMode="auto">
          <a:xfrm flipV="1">
            <a:off x="2171700" y="1900238"/>
            <a:ext cx="3810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16" name="Text Box 12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17" name="AutoShape 125"/>
          <p:cNvCxnSpPr>
            <a:cxnSpLocks noChangeShapeType="1"/>
            <a:stCxn id="238618" idx="2"/>
            <a:endCxn id="238601" idx="0"/>
          </p:cNvCxnSpPr>
          <p:nvPr/>
        </p:nvCxnSpPr>
        <p:spPr bwMode="auto">
          <a:xfrm>
            <a:off x="2552700" y="1900238"/>
            <a:ext cx="2286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18" name="Text Box 12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19" name="Text Box 127"/>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I, J, K, L, M, N, O, P, Q, R</a:t>
            </a:r>
          </a:p>
        </p:txBody>
      </p:sp>
      <p:sp>
        <p:nvSpPr>
          <p:cNvPr id="238720" name="Text Box 12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8</a:t>
            </a:r>
          </a:p>
        </p:txBody>
      </p:sp>
      <p:sp>
        <p:nvSpPr>
          <p:cNvPr id="238721" name="Text Box 129"/>
          <p:cNvSpPr txBox="1">
            <a:spLocks noChangeArrowheads="1"/>
          </p:cNvSpPr>
          <p:nvPr/>
        </p:nvSpPr>
        <p:spPr bwMode="auto">
          <a:xfrm>
            <a:off x="25146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H</a:t>
            </a:r>
          </a:p>
        </p:txBody>
      </p:sp>
      <p:sp>
        <p:nvSpPr>
          <p:cNvPr id="238722" name="Text Box 13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23" name="AutoShape 131"/>
          <p:cNvCxnSpPr>
            <a:cxnSpLocks noChangeShapeType="1"/>
            <a:stCxn id="238721" idx="0"/>
            <a:endCxn id="238618" idx="2"/>
          </p:cNvCxnSpPr>
          <p:nvPr/>
        </p:nvCxnSpPr>
        <p:spPr bwMode="auto">
          <a:xfrm flipH="1" flipV="1">
            <a:off x="2552700" y="1900238"/>
            <a:ext cx="2286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4" name="Text Box 132"/>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25" name="Text Box 133"/>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26" name="AutoShape 134"/>
          <p:cNvCxnSpPr>
            <a:cxnSpLocks noChangeShapeType="1"/>
            <a:stCxn id="238618" idx="0"/>
            <a:endCxn id="238616" idx="2"/>
          </p:cNvCxnSpPr>
          <p:nvPr/>
        </p:nvCxnSpPr>
        <p:spPr bwMode="auto">
          <a:xfrm flipV="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7" name="Text Box 13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728" name="AutoShape 136"/>
          <p:cNvCxnSpPr>
            <a:cxnSpLocks noChangeShapeType="1"/>
            <a:stCxn id="238616" idx="2"/>
            <a:endCxn id="238626" idx="0"/>
          </p:cNvCxnSpPr>
          <p:nvPr/>
        </p:nvCxnSpPr>
        <p:spPr bwMode="auto">
          <a:xfrm flipH="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9" name="Text Box 13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30" name="AutoShape 138"/>
          <p:cNvCxnSpPr>
            <a:cxnSpLocks noChangeShapeType="1"/>
            <a:stCxn id="238626" idx="2"/>
            <a:endCxn id="238602" idx="0"/>
          </p:cNvCxnSpPr>
          <p:nvPr/>
        </p:nvCxnSpPr>
        <p:spPr bwMode="auto">
          <a:xfrm flipH="1">
            <a:off x="3848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31" name="Text Box 13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32" name="Text Box 14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33" name="Text Box 14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J, K, L, M, N, O, P, Q, R, S</a:t>
            </a:r>
          </a:p>
        </p:txBody>
      </p:sp>
      <p:sp>
        <p:nvSpPr>
          <p:cNvPr id="238734" name="Text Box 142"/>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9</a:t>
            </a:r>
          </a:p>
        </p:txBody>
      </p:sp>
      <p:sp>
        <p:nvSpPr>
          <p:cNvPr id="238735" name="Text Box 143"/>
          <p:cNvSpPr txBox="1">
            <a:spLocks noChangeArrowheads="1"/>
          </p:cNvSpPr>
          <p:nvPr/>
        </p:nvSpPr>
        <p:spPr bwMode="auto">
          <a:xfrm>
            <a:off x="35814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I</a:t>
            </a:r>
          </a:p>
        </p:txBody>
      </p:sp>
      <p:cxnSp>
        <p:nvCxnSpPr>
          <p:cNvPr id="238736" name="AutoShape 144"/>
          <p:cNvCxnSpPr>
            <a:cxnSpLocks noChangeShapeType="1"/>
            <a:stCxn id="238735" idx="0"/>
            <a:endCxn id="238626" idx="2"/>
          </p:cNvCxnSpPr>
          <p:nvPr/>
        </p:nvCxnSpPr>
        <p:spPr bwMode="auto">
          <a:xfrm flipV="1">
            <a:off x="3848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37" name="Text Box 14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738" name="Text Box 14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39" name="AutoShape 147"/>
          <p:cNvCxnSpPr>
            <a:cxnSpLocks noChangeShapeType="1"/>
            <a:stCxn id="238626" idx="2"/>
            <a:endCxn id="238603" idx="0"/>
          </p:cNvCxnSpPr>
          <p:nvPr/>
        </p:nvCxnSpPr>
        <p:spPr bwMode="auto">
          <a:xfrm>
            <a:off x="4152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0" name="Text Box 148"/>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41" name="Text Box 149"/>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42" name="Text Box 150"/>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K, L, M, N, O, P, Q, R, S, T</a:t>
            </a:r>
          </a:p>
        </p:txBody>
      </p:sp>
      <p:sp>
        <p:nvSpPr>
          <p:cNvPr id="238743" name="Text Box 151"/>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10</a:t>
            </a:r>
          </a:p>
        </p:txBody>
      </p:sp>
      <p:sp>
        <p:nvSpPr>
          <p:cNvPr id="238744" name="Text Box 152"/>
          <p:cNvSpPr txBox="1">
            <a:spLocks noChangeArrowheads="1"/>
          </p:cNvSpPr>
          <p:nvPr/>
        </p:nvSpPr>
        <p:spPr bwMode="auto">
          <a:xfrm>
            <a:off x="4191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J</a:t>
            </a:r>
          </a:p>
        </p:txBody>
      </p:sp>
      <p:sp>
        <p:nvSpPr>
          <p:cNvPr id="238745" name="Text Box 153"/>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46" name="AutoShape 154"/>
          <p:cNvCxnSpPr>
            <a:cxnSpLocks noChangeShapeType="1"/>
            <a:stCxn id="238744" idx="0"/>
            <a:endCxn id="238626" idx="2"/>
          </p:cNvCxnSpPr>
          <p:nvPr/>
        </p:nvCxnSpPr>
        <p:spPr bwMode="auto">
          <a:xfrm flipH="1" flipV="1">
            <a:off x="4152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7" name="Text Box 15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48" name="AutoShape 156"/>
          <p:cNvCxnSpPr>
            <a:cxnSpLocks noChangeShapeType="1"/>
            <a:stCxn id="238626" idx="0"/>
            <a:endCxn id="238616" idx="2"/>
          </p:cNvCxnSpPr>
          <p:nvPr/>
        </p:nvCxnSpPr>
        <p:spPr bwMode="auto">
          <a:xfrm flipV="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9" name="Text Box 15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750" name="AutoShape 158"/>
          <p:cNvCxnSpPr>
            <a:cxnSpLocks noChangeShapeType="1"/>
            <a:stCxn id="238616" idx="2"/>
            <a:endCxn id="238635" idx="0"/>
          </p:cNvCxnSpPr>
          <p:nvPr/>
        </p:nvCxnSpPr>
        <p:spPr bwMode="auto">
          <a:xfrm>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51" name="Text Box 15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52" name="AutoShape 160"/>
          <p:cNvCxnSpPr>
            <a:cxnSpLocks noChangeShapeType="1"/>
            <a:stCxn id="238635" idx="2"/>
            <a:endCxn id="238604" idx="0"/>
          </p:cNvCxnSpPr>
          <p:nvPr/>
        </p:nvCxnSpPr>
        <p:spPr bwMode="auto">
          <a:xfrm flipH="1">
            <a:off x="5753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53" name="Text Box 16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54" name="Text Box 16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55" name="Text Box 163"/>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L, M, N, O, P, Q, R, S, T, U</a:t>
            </a:r>
          </a:p>
        </p:txBody>
      </p:sp>
      <p:sp>
        <p:nvSpPr>
          <p:cNvPr id="238756" name="Text Box 16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11</a:t>
            </a:r>
          </a:p>
        </p:txBody>
      </p:sp>
      <p:sp>
        <p:nvSpPr>
          <p:cNvPr id="238757" name="Text Box 165"/>
          <p:cNvSpPr txBox="1">
            <a:spLocks noChangeArrowheads="1"/>
          </p:cNvSpPr>
          <p:nvPr/>
        </p:nvSpPr>
        <p:spPr bwMode="auto">
          <a:xfrm>
            <a:off x="54864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K</a:t>
            </a:r>
          </a:p>
        </p:txBody>
      </p:sp>
      <p:sp>
        <p:nvSpPr>
          <p:cNvPr id="238758" name="Text Box 16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759" name="Text Box 16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60" name="AutoShape 168"/>
          <p:cNvCxnSpPr>
            <a:cxnSpLocks noChangeShapeType="1"/>
            <a:stCxn id="238635" idx="2"/>
            <a:endCxn id="238605" idx="0"/>
          </p:cNvCxnSpPr>
          <p:nvPr/>
        </p:nvCxnSpPr>
        <p:spPr bwMode="auto">
          <a:xfrm>
            <a:off x="6057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61" name="Text Box 169"/>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62" name="Text Box 170"/>
          <p:cNvSpPr txBox="1">
            <a:spLocks noChangeArrowheads="1"/>
          </p:cNvSpPr>
          <p:nvPr/>
        </p:nvSpPr>
        <p:spPr bwMode="auto">
          <a:xfrm>
            <a:off x="6096000" y="2590800"/>
            <a:ext cx="533400" cy="528638"/>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latin typeface="Times New Roman" charset="0"/>
              </a:rPr>
              <a:t>L</a:t>
            </a:r>
          </a:p>
        </p:txBody>
      </p:sp>
      <p:sp>
        <p:nvSpPr>
          <p:cNvPr id="238763" name="Text Box 171"/>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64" name="Text Box 172"/>
          <p:cNvSpPr txBox="1">
            <a:spLocks noChangeArrowheads="1"/>
          </p:cNvSpPr>
          <p:nvPr/>
        </p:nvSpPr>
        <p:spPr bwMode="auto">
          <a:xfrm>
            <a:off x="6096000" y="2590800"/>
            <a:ext cx="533400" cy="528638"/>
          </a:xfrm>
          <a:prstGeom prst="rect">
            <a:avLst/>
          </a:prstGeom>
          <a:solidFill>
            <a:srgbClr val="FFFF0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latin typeface="Times New Roman" charset="0"/>
              </a:rPr>
              <a:t>L</a:t>
            </a:r>
          </a:p>
        </p:txBody>
      </p:sp>
      <p:sp>
        <p:nvSpPr>
          <p:cNvPr id="238765" name="Text Box 173"/>
          <p:cNvSpPr txBox="1">
            <a:spLocks noChangeArrowheads="1"/>
          </p:cNvSpPr>
          <p:nvPr/>
        </p:nvSpPr>
        <p:spPr bwMode="auto">
          <a:xfrm>
            <a:off x="6400800" y="3352801"/>
            <a:ext cx="4114800" cy="6508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L is located and the search returns a solution. Press space to end.</a:t>
            </a:r>
          </a:p>
        </p:txBody>
      </p:sp>
      <p:sp>
        <p:nvSpPr>
          <p:cNvPr id="238766" name="Text Box 174"/>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1800" b="1">
                <a:latin typeface="Times New Roman" charset="0"/>
              </a:rPr>
              <a:t>FINISHED SEARCH</a:t>
            </a:r>
          </a:p>
        </p:txBody>
      </p:sp>
      <p:sp>
        <p:nvSpPr>
          <p:cNvPr id="238767" name="Text Box 17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Empty</a:t>
            </a:r>
          </a:p>
        </p:txBody>
      </p:sp>
      <p:sp>
        <p:nvSpPr>
          <p:cNvPr id="238768" name="Text Box 176"/>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0</a:t>
            </a:r>
          </a:p>
        </p:txBody>
      </p:sp>
      <p:sp>
        <p:nvSpPr>
          <p:cNvPr id="238769" name="Text Box 17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cxnSp>
        <p:nvCxnSpPr>
          <p:cNvPr id="238770" name="AutoShape 178"/>
          <p:cNvCxnSpPr>
            <a:cxnSpLocks noChangeShapeType="1"/>
            <a:stCxn id="238757" idx="0"/>
            <a:endCxn id="238635" idx="2"/>
          </p:cNvCxnSpPr>
          <p:nvPr/>
        </p:nvCxnSpPr>
        <p:spPr bwMode="auto">
          <a:xfrm flipV="1">
            <a:off x="5753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563" name="Text Box 179"/>
          <p:cNvSpPr txBox="1">
            <a:spLocks noChangeArrowheads="1"/>
          </p:cNvSpPr>
          <p:nvPr/>
        </p:nvSpPr>
        <p:spPr bwMode="auto">
          <a:xfrm>
            <a:off x="3759200" y="6146800"/>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000"/>
              <a:t>Breadth-First Search Pattern</a:t>
            </a:r>
          </a:p>
        </p:txBody>
      </p:sp>
      <p:sp>
        <p:nvSpPr>
          <p:cNvPr id="238772" name="Text Box 180"/>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73" name="Text Box 181"/>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4" name="Text Box 182"/>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5" name="Text Box 183"/>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6" name="Text Box 184"/>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7" name="Text Box 185"/>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8" name="Text Box 186"/>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9" name="Text Box 187"/>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80" name="Text Box 188"/>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81" name="Text Box 189"/>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8651"/>
                                        </p:tgtEl>
                                        <p:attrNameLst>
                                          <p:attrName>style.visibility</p:attrName>
                                        </p:attrNameLst>
                                      </p:cBhvr>
                                      <p:to>
                                        <p:strVal val="visible"/>
                                      </p:to>
                                    </p:set>
                                  </p:childTnLst>
                                  <p:subTnLst>
                                    <p:set>
                                      <p:cBhvr override="childStyle">
                                        <p:cTn dur="1" fill="hold" display="0" masterRel="nextClick" afterEffect="1"/>
                                        <p:tgtEl>
                                          <p:spTgt spid="23865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3864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38648"/>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38653"/>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238637"/>
                                        </p:tgtEl>
                                        <p:attrNameLst>
                                          <p:attrName>style.visibility</p:attrName>
                                        </p:attrNameLst>
                                      </p:cBhvr>
                                      <p:to>
                                        <p:strVal val="visible"/>
                                      </p:to>
                                    </p:set>
                                  </p:childTnLst>
                                  <p:subTnLst>
                                    <p:set>
                                      <p:cBhvr override="childStyle">
                                        <p:cTn dur="1" fill="hold" display="0" masterRel="nextClick" afterEffect="1"/>
                                        <p:tgtEl>
                                          <p:spTgt spid="23863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638"/>
                                        </p:tgtEl>
                                        <p:attrNameLst>
                                          <p:attrName>style.visibility</p:attrName>
                                        </p:attrNameLst>
                                      </p:cBhvr>
                                      <p:to>
                                        <p:strVal val="visible"/>
                                      </p:to>
                                    </p:set>
                                  </p:childTnLst>
                                  <p:subTnLst>
                                    <p:set>
                                      <p:cBhvr override="childStyle">
                                        <p:cTn dur="1" fill="hold" display="0" masterRel="nextClick" afterEffect="1"/>
                                        <p:tgtEl>
                                          <p:spTgt spid="23863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8654"/>
                                        </p:tgtEl>
                                        <p:attrNameLst>
                                          <p:attrName>style.visibility</p:attrName>
                                        </p:attrNameLst>
                                      </p:cBhvr>
                                      <p:to>
                                        <p:strVal val="visible"/>
                                      </p:to>
                                    </p:set>
                                    <p:animEffect transition="in" filter="dissolve">
                                      <p:cBhvr>
                                        <p:cTn id="31" dur="500"/>
                                        <p:tgtEl>
                                          <p:spTgt spid="238654"/>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38611"/>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238598"/>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nodeType="afterEffect">
                                  <p:stCondLst>
                                    <p:cond delay="0"/>
                                  </p:stCondLst>
                                  <p:childTnLst>
                                    <p:set>
                                      <p:cBhvr>
                                        <p:cTn id="40" dur="1" fill="hold">
                                          <p:stCondLst>
                                            <p:cond delay="499"/>
                                          </p:stCondLst>
                                        </p:cTn>
                                        <p:tgtEl>
                                          <p:spTgt spid="238612"/>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499"/>
                                          </p:stCondLst>
                                        </p:cTn>
                                        <p:tgtEl>
                                          <p:spTgt spid="238597"/>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nodeType="afterEffect">
                                  <p:stCondLst>
                                    <p:cond delay="0"/>
                                  </p:stCondLst>
                                  <p:childTnLst>
                                    <p:set>
                                      <p:cBhvr>
                                        <p:cTn id="46" dur="1" fill="hold">
                                          <p:stCondLst>
                                            <p:cond delay="499"/>
                                          </p:stCondLst>
                                        </p:cTn>
                                        <p:tgtEl>
                                          <p:spTgt spid="238613"/>
                                        </p:tgtEl>
                                        <p:attrNameLst>
                                          <p:attrName>style.visibility</p:attrName>
                                        </p:attrNameLst>
                                      </p:cBhvr>
                                      <p:to>
                                        <p:strVal val="visible"/>
                                      </p:to>
                                    </p:set>
                                  </p:childTnLst>
                                </p:cTn>
                              </p:par>
                            </p:childTnLst>
                          </p:cTn>
                        </p:par>
                        <p:par>
                          <p:cTn id="47" fill="hold" nodeType="afterGroup">
                            <p:stCondLst>
                              <p:cond delay="3000"/>
                            </p:stCondLst>
                            <p:childTnLst>
                              <p:par>
                                <p:cTn id="48" presetID="1" presetClass="entr" presetSubtype="0" fill="hold" grpId="0" nodeType="afterEffect">
                                  <p:stCondLst>
                                    <p:cond delay="0"/>
                                  </p:stCondLst>
                                  <p:childTnLst>
                                    <p:set>
                                      <p:cBhvr>
                                        <p:cTn id="49" dur="1" fill="hold">
                                          <p:stCondLst>
                                            <p:cond delay="499"/>
                                          </p:stCondLst>
                                        </p:cTn>
                                        <p:tgtEl>
                                          <p:spTgt spid="238596"/>
                                        </p:tgtEl>
                                        <p:attrNameLst>
                                          <p:attrName>style.visibility</p:attrName>
                                        </p:attrNameLst>
                                      </p:cBhvr>
                                      <p:to>
                                        <p:strVal val="visible"/>
                                      </p:to>
                                    </p:set>
                                  </p:childTnLst>
                                </p:cTn>
                              </p:par>
                            </p:childTnLst>
                          </p:cTn>
                        </p:par>
                        <p:par>
                          <p:cTn id="50" fill="hold" nodeType="afterGroup">
                            <p:stCondLst>
                              <p:cond delay="3500"/>
                            </p:stCondLst>
                            <p:childTnLst>
                              <p:par>
                                <p:cTn id="51" presetID="1" presetClass="entr" presetSubtype="0" fill="hold" nodeType="afterEffect">
                                  <p:stCondLst>
                                    <p:cond delay="0"/>
                                  </p:stCondLst>
                                  <p:childTnLst>
                                    <p:set>
                                      <p:cBhvr>
                                        <p:cTn id="52" dur="1" fill="hold">
                                          <p:stCondLst>
                                            <p:cond delay="499"/>
                                          </p:stCondLst>
                                        </p:cTn>
                                        <p:tgtEl>
                                          <p:spTgt spid="238614"/>
                                        </p:tgtEl>
                                        <p:attrNameLst>
                                          <p:attrName>style.visibility</p:attrName>
                                        </p:attrNameLst>
                                      </p:cBhvr>
                                      <p:to>
                                        <p:strVal val="visible"/>
                                      </p:to>
                                    </p:set>
                                  </p:childTnLst>
                                </p:cTn>
                              </p:par>
                            </p:childTnLst>
                          </p:cTn>
                        </p:par>
                        <p:par>
                          <p:cTn id="53" fill="hold" nodeType="afterGroup">
                            <p:stCondLst>
                              <p:cond delay="4000"/>
                            </p:stCondLst>
                            <p:childTnLst>
                              <p:par>
                                <p:cTn id="54" presetID="1" presetClass="entr" presetSubtype="0" fill="hold" grpId="0" nodeType="afterEffect">
                                  <p:stCondLst>
                                    <p:cond delay="0"/>
                                  </p:stCondLst>
                                  <p:childTnLst>
                                    <p:set>
                                      <p:cBhvr>
                                        <p:cTn id="55" dur="1" fill="hold">
                                          <p:stCondLst>
                                            <p:cond delay="499"/>
                                          </p:stCondLst>
                                        </p:cTn>
                                        <p:tgtEl>
                                          <p:spTgt spid="238595"/>
                                        </p:tgtEl>
                                        <p:attrNameLst>
                                          <p:attrName>style.visibility</p:attrName>
                                        </p:attrNameLst>
                                      </p:cBhvr>
                                      <p:to>
                                        <p:strVal val="visible"/>
                                      </p:to>
                                    </p:set>
                                  </p:childTnLst>
                                </p:cTn>
                              </p:par>
                            </p:childTnLst>
                          </p:cTn>
                        </p:par>
                        <p:par>
                          <p:cTn id="56" fill="hold" nodeType="afterGroup">
                            <p:stCondLst>
                              <p:cond delay="4500"/>
                            </p:stCondLst>
                            <p:childTnLst>
                              <p:par>
                                <p:cTn id="57" presetID="1" presetClass="entr" presetSubtype="0" fill="hold" nodeType="afterEffect">
                                  <p:stCondLst>
                                    <p:cond delay="0"/>
                                  </p:stCondLst>
                                  <p:childTnLst>
                                    <p:set>
                                      <p:cBhvr>
                                        <p:cTn id="58" dur="1" fill="hold">
                                          <p:stCondLst>
                                            <p:cond delay="499"/>
                                          </p:stCondLst>
                                        </p:cTn>
                                        <p:tgtEl>
                                          <p:spTgt spid="238615"/>
                                        </p:tgtEl>
                                        <p:attrNameLst>
                                          <p:attrName>style.visibility</p:attrName>
                                        </p:attrNameLst>
                                      </p:cBhvr>
                                      <p:to>
                                        <p:strVal val="visible"/>
                                      </p:to>
                                    </p:set>
                                  </p:childTnLst>
                                </p:cTn>
                              </p:par>
                            </p:childTnLst>
                          </p:cTn>
                        </p:par>
                        <p:par>
                          <p:cTn id="59" fill="hold" nodeType="afterGroup">
                            <p:stCondLst>
                              <p:cond delay="5000"/>
                            </p:stCondLst>
                            <p:childTnLst>
                              <p:par>
                                <p:cTn id="60" presetID="1" presetClass="entr" presetSubtype="0" fill="hold" grpId="0" nodeType="afterEffect">
                                  <p:stCondLst>
                                    <p:cond delay="0"/>
                                  </p:stCondLst>
                                  <p:childTnLst>
                                    <p:set>
                                      <p:cBhvr>
                                        <p:cTn id="61" dur="1" fill="hold">
                                          <p:stCondLst>
                                            <p:cond delay="499"/>
                                          </p:stCondLst>
                                        </p:cTn>
                                        <p:tgtEl>
                                          <p:spTgt spid="238599"/>
                                        </p:tgtEl>
                                        <p:attrNameLst>
                                          <p:attrName>style.visibility</p:attrName>
                                        </p:attrNameLst>
                                      </p:cBhvr>
                                      <p:to>
                                        <p:strVal val="visible"/>
                                      </p:to>
                                    </p:set>
                                  </p:childTnLst>
                                </p:cTn>
                              </p:par>
                            </p:childTnLst>
                          </p:cTn>
                        </p:par>
                        <p:par>
                          <p:cTn id="62" fill="hold" nodeType="afterGroup">
                            <p:stCondLst>
                              <p:cond delay="5500"/>
                            </p:stCondLst>
                            <p:childTnLst>
                              <p:par>
                                <p:cTn id="63" presetID="1" presetClass="entr" presetSubtype="0" fill="hold" grpId="0" nodeType="afterEffect">
                                  <p:stCondLst>
                                    <p:cond delay="0"/>
                                  </p:stCondLst>
                                  <p:childTnLst>
                                    <p:set>
                                      <p:cBhvr>
                                        <p:cTn id="64" dur="1" fill="hold">
                                          <p:stCondLst>
                                            <p:cond delay="499"/>
                                          </p:stCondLst>
                                        </p:cTn>
                                        <p:tgtEl>
                                          <p:spTgt spid="238639"/>
                                        </p:tgtEl>
                                        <p:attrNameLst>
                                          <p:attrName>style.visibility</p:attrName>
                                        </p:attrNameLst>
                                      </p:cBhvr>
                                      <p:to>
                                        <p:strVal val="visible"/>
                                      </p:to>
                                    </p:set>
                                  </p:childTnLst>
                                  <p:subTnLst>
                                    <p:set>
                                      <p:cBhvr override="childStyle">
                                        <p:cTn dur="1" fill="hold" display="0" masterRel="nextClick" afterEffect="1"/>
                                        <p:tgtEl>
                                          <p:spTgt spid="238639"/>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8650"/>
                                        </p:tgtEl>
                                        <p:attrNameLst>
                                          <p:attrName>style.visibility</p:attrName>
                                        </p:attrNameLst>
                                      </p:cBhvr>
                                      <p:to>
                                        <p:strVal val="visible"/>
                                      </p:to>
                                    </p:set>
                                    <p:animEffect transition="in" filter="dissolve">
                                      <p:cBhvr>
                                        <p:cTn id="69" dur="500"/>
                                        <p:tgtEl>
                                          <p:spTgt spid="238650"/>
                                        </p:tgtEl>
                                      </p:cBhvr>
                                    </p:animEffect>
                                  </p:childTnLst>
                                </p:cTn>
                              </p:par>
                            </p:childTnLst>
                          </p:cTn>
                        </p:par>
                        <p:par>
                          <p:cTn id="70" fill="hold" nodeType="afterGroup">
                            <p:stCondLst>
                              <p:cond delay="500"/>
                            </p:stCondLst>
                            <p:childTnLst>
                              <p:par>
                                <p:cTn id="71" presetID="1" presetClass="entr" presetSubtype="0" fill="hold" grpId="0" nodeType="afterEffect">
                                  <p:stCondLst>
                                    <p:cond delay="0"/>
                                  </p:stCondLst>
                                  <p:childTnLst>
                                    <p:set>
                                      <p:cBhvr>
                                        <p:cTn id="72" dur="1" fill="hold">
                                          <p:stCondLst>
                                            <p:cond delay="499"/>
                                          </p:stCondLst>
                                        </p:cTn>
                                        <p:tgtEl>
                                          <p:spTgt spid="238652"/>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grpId="0" nodeType="afterEffect">
                                  <p:stCondLst>
                                    <p:cond delay="0"/>
                                  </p:stCondLst>
                                  <p:childTnLst>
                                    <p:set>
                                      <p:cBhvr>
                                        <p:cTn id="75" dur="1" fill="hold">
                                          <p:stCondLst>
                                            <p:cond delay="499"/>
                                          </p:stCondLst>
                                        </p:cTn>
                                        <p:tgtEl>
                                          <p:spTgt spid="238616"/>
                                        </p:tgtEl>
                                        <p:attrNameLst>
                                          <p:attrName>style.visibility</p:attrName>
                                        </p:attrNameLst>
                                      </p:cBhvr>
                                      <p:to>
                                        <p:strVal val="visible"/>
                                      </p:to>
                                    </p:set>
                                  </p:childTnLst>
                                </p:cTn>
                              </p:par>
                            </p:childTnLst>
                          </p:cTn>
                        </p:par>
                        <p:par>
                          <p:cTn id="76" fill="hold" nodeType="afterGroup">
                            <p:stCondLst>
                              <p:cond delay="1500"/>
                            </p:stCondLst>
                            <p:childTnLst>
                              <p:par>
                                <p:cTn id="77" presetID="1" presetClass="entr" presetSubtype="0" fill="hold" grpId="0" nodeType="afterEffect">
                                  <p:stCondLst>
                                    <p:cond delay="0"/>
                                  </p:stCondLst>
                                  <p:childTnLst>
                                    <p:set>
                                      <p:cBhvr>
                                        <p:cTn id="78" dur="1" fill="hold">
                                          <p:stCondLst>
                                            <p:cond delay="499"/>
                                          </p:stCondLst>
                                        </p:cTn>
                                        <p:tgtEl>
                                          <p:spTgt spid="238649"/>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grpId="0" nodeType="afterEffect">
                                  <p:stCondLst>
                                    <p:cond delay="0"/>
                                  </p:stCondLst>
                                  <p:childTnLst>
                                    <p:set>
                                      <p:cBhvr>
                                        <p:cTn id="81" dur="1" fill="hold">
                                          <p:stCondLst>
                                            <p:cond delay="499"/>
                                          </p:stCondLst>
                                        </p:cTn>
                                        <p:tgtEl>
                                          <p:spTgt spid="238640"/>
                                        </p:tgtEl>
                                        <p:attrNameLst>
                                          <p:attrName>style.visibility</p:attrName>
                                        </p:attrNameLst>
                                      </p:cBhvr>
                                      <p:to>
                                        <p:strVal val="visible"/>
                                      </p:to>
                                    </p:set>
                                  </p:childTnLst>
                                  <p:subTnLst>
                                    <p:set>
                                      <p:cBhvr override="childStyle">
                                        <p:cTn dur="1" fill="hold" display="0" masterRel="nextClick" afterEffect="1"/>
                                        <p:tgtEl>
                                          <p:spTgt spid="23864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238617"/>
                                        </p:tgtEl>
                                        <p:attrNameLst>
                                          <p:attrName>style.visibility</p:attrName>
                                        </p:attrNameLst>
                                      </p:cBhvr>
                                      <p:to>
                                        <p:strVal val="visible"/>
                                      </p:to>
                                    </p:set>
                                  </p:childTnLst>
                                  <p:subTnLst>
                                    <p:set>
                                      <p:cBhvr override="childStyle">
                                        <p:cTn dur="1" fill="hold" display="0" masterRel="sameClick" afterEffect="1">
                                          <p:stCondLst>
                                            <p:cond evt="end" delay="0">
                                              <p:tn val="84"/>
                                            </p:cond>
                                          </p:stCondLst>
                                        </p:cTn>
                                        <p:tgtEl>
                                          <p:spTgt spid="238617"/>
                                        </p:tgtEl>
                                        <p:attrNameLst>
                                          <p:attrName>style.visibility</p:attrName>
                                        </p:attrNameLst>
                                      </p:cBhvr>
                                      <p:to>
                                        <p:strVal val="hidden"/>
                                      </p:to>
                                    </p:set>
                                  </p:sub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238641"/>
                                        </p:tgtEl>
                                        <p:attrNameLst>
                                          <p:attrName>style.visibility</p:attrName>
                                        </p:attrNameLst>
                                      </p:cBhvr>
                                      <p:to>
                                        <p:strVal val="visible"/>
                                      </p:to>
                                    </p:set>
                                  </p:childTnLst>
                                  <p:subTnLst>
                                    <p:set>
                                      <p:cBhvr override="childStyle">
                                        <p:cTn dur="1" fill="hold" display="0" masterRel="nextClick" afterEffect="1"/>
                                        <p:tgtEl>
                                          <p:spTgt spid="238641"/>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238619"/>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238601"/>
                                        </p:tgtEl>
                                        <p:attrNameLst>
                                          <p:attrName>style.visibility</p:attrName>
                                        </p:attrNameLst>
                                      </p:cBhvr>
                                      <p:to>
                                        <p:strVal val="visible"/>
                                      </p:to>
                                    </p:set>
                                  </p:childTnLst>
                                </p:cTn>
                              </p:par>
                            </p:childTnLst>
                          </p:cTn>
                        </p:par>
                        <p:par>
                          <p:cTn id="96" fill="hold" nodeType="afterGroup">
                            <p:stCondLst>
                              <p:cond delay="1000"/>
                            </p:stCondLst>
                            <p:childTnLst>
                              <p:par>
                                <p:cTn id="97" presetID="1" presetClass="entr" presetSubtype="0" fill="hold" nodeType="afterEffect">
                                  <p:stCondLst>
                                    <p:cond delay="0"/>
                                  </p:stCondLst>
                                  <p:childTnLst>
                                    <p:set>
                                      <p:cBhvr>
                                        <p:cTn id="98" dur="1" fill="hold">
                                          <p:stCondLst>
                                            <p:cond delay="499"/>
                                          </p:stCondLst>
                                        </p:cTn>
                                        <p:tgtEl>
                                          <p:spTgt spid="238620"/>
                                        </p:tgtEl>
                                        <p:attrNameLst>
                                          <p:attrName>style.visibility</p:attrName>
                                        </p:attrNameLst>
                                      </p:cBhvr>
                                      <p:to>
                                        <p:strVal val="visible"/>
                                      </p:to>
                                    </p:set>
                                  </p:childTnLst>
                                </p:cTn>
                              </p:par>
                            </p:childTnLst>
                          </p:cTn>
                        </p:par>
                        <p:par>
                          <p:cTn id="99" fill="hold" nodeType="afterGroup">
                            <p:stCondLst>
                              <p:cond delay="1500"/>
                            </p:stCondLst>
                            <p:childTnLst>
                              <p:par>
                                <p:cTn id="100" presetID="1" presetClass="entr" presetSubtype="0" fill="hold" grpId="0" nodeType="afterEffect">
                                  <p:stCondLst>
                                    <p:cond delay="0"/>
                                  </p:stCondLst>
                                  <p:childTnLst>
                                    <p:set>
                                      <p:cBhvr>
                                        <p:cTn id="101" dur="1" fill="hold">
                                          <p:stCondLst>
                                            <p:cond delay="499"/>
                                          </p:stCondLst>
                                        </p:cTn>
                                        <p:tgtEl>
                                          <p:spTgt spid="238600"/>
                                        </p:tgtEl>
                                        <p:attrNameLst>
                                          <p:attrName>style.visibility</p:attrName>
                                        </p:attrNameLst>
                                      </p:cBhvr>
                                      <p:to>
                                        <p:strVal val="visible"/>
                                      </p:to>
                                    </p:set>
                                  </p:childTnLst>
                                </p:cTn>
                              </p:par>
                            </p:childTnLst>
                          </p:cTn>
                        </p:par>
                        <p:par>
                          <p:cTn id="102" fill="hold" nodeType="afterGroup">
                            <p:stCondLst>
                              <p:cond delay="2000"/>
                            </p:stCondLst>
                            <p:childTnLst>
                              <p:par>
                                <p:cTn id="103" presetID="1" presetClass="entr" presetSubtype="0" fill="hold" grpId="0" nodeType="afterEffect">
                                  <p:stCondLst>
                                    <p:cond delay="0"/>
                                  </p:stCondLst>
                                  <p:childTnLst>
                                    <p:set>
                                      <p:cBhvr>
                                        <p:cTn id="104" dur="1" fill="hold">
                                          <p:stCondLst>
                                            <p:cond delay="499"/>
                                          </p:stCondLst>
                                        </p:cTn>
                                        <p:tgtEl>
                                          <p:spTgt spid="238655"/>
                                        </p:tgtEl>
                                        <p:attrNameLst>
                                          <p:attrName>style.visibility</p:attrName>
                                        </p:attrNameLst>
                                      </p:cBhvr>
                                      <p:to>
                                        <p:strVal val="visible"/>
                                      </p:to>
                                    </p:set>
                                  </p:childTnLst>
                                </p:cTn>
                              </p:par>
                            </p:childTnLst>
                          </p:cTn>
                        </p:par>
                        <p:par>
                          <p:cTn id="105" fill="hold" nodeType="afterGroup">
                            <p:stCondLst>
                              <p:cond delay="2500"/>
                            </p:stCondLst>
                            <p:childTnLst>
                              <p:par>
                                <p:cTn id="106" presetID="1" presetClass="entr" presetSubtype="0" fill="hold" grpId="0" nodeType="afterEffect">
                                  <p:stCondLst>
                                    <p:cond delay="0"/>
                                  </p:stCondLst>
                                  <p:childTnLst>
                                    <p:set>
                                      <p:cBhvr>
                                        <p:cTn id="107" dur="1" fill="hold">
                                          <p:stCondLst>
                                            <p:cond delay="499"/>
                                          </p:stCondLst>
                                        </p:cTn>
                                        <p:tgtEl>
                                          <p:spTgt spid="238656"/>
                                        </p:tgtEl>
                                        <p:attrNameLst>
                                          <p:attrName>style.visibility</p:attrName>
                                        </p:attrNameLst>
                                      </p:cBhvr>
                                      <p:to>
                                        <p:strVal val="visible"/>
                                      </p:to>
                                    </p:set>
                                  </p:childTnLst>
                                </p:cTn>
                              </p:par>
                            </p:childTnLst>
                          </p:cTn>
                        </p:par>
                        <p:par>
                          <p:cTn id="108" fill="hold" nodeType="afterGroup">
                            <p:stCondLst>
                              <p:cond delay="3000"/>
                            </p:stCondLst>
                            <p:childTnLst>
                              <p:par>
                                <p:cTn id="109" presetID="1" presetClass="entr" presetSubtype="0" fill="hold" grpId="0" nodeType="afterEffect">
                                  <p:stCondLst>
                                    <p:cond delay="0"/>
                                  </p:stCondLst>
                                  <p:childTnLst>
                                    <p:set>
                                      <p:cBhvr>
                                        <p:cTn id="110" dur="1" fill="hold">
                                          <p:stCondLst>
                                            <p:cond delay="499"/>
                                          </p:stCondLst>
                                        </p:cTn>
                                        <p:tgtEl>
                                          <p:spTgt spid="238657"/>
                                        </p:tgtEl>
                                        <p:attrNameLst>
                                          <p:attrName>style.visibility</p:attrName>
                                        </p:attrNameLst>
                                      </p:cBhvr>
                                      <p:to>
                                        <p:strVal val="visible"/>
                                      </p:to>
                                    </p:set>
                                  </p:childTnLst>
                                </p:cTn>
                              </p:par>
                            </p:childTnLst>
                          </p:cTn>
                        </p:par>
                        <p:par>
                          <p:cTn id="111" fill="hold" nodeType="afterGroup">
                            <p:stCondLst>
                              <p:cond delay="3500"/>
                            </p:stCondLst>
                            <p:childTnLst>
                              <p:par>
                                <p:cTn id="112" presetID="1" presetClass="entr" presetSubtype="0" fill="hold" grpId="0" nodeType="afterEffect">
                                  <p:stCondLst>
                                    <p:cond delay="0"/>
                                  </p:stCondLst>
                                  <p:childTnLst>
                                    <p:set>
                                      <p:cBhvr>
                                        <p:cTn id="113" dur="1" fill="hold">
                                          <p:stCondLst>
                                            <p:cond delay="499"/>
                                          </p:stCondLst>
                                        </p:cTn>
                                        <p:tgtEl>
                                          <p:spTgt spid="238658"/>
                                        </p:tgtEl>
                                        <p:attrNameLst>
                                          <p:attrName>style.visibility</p:attrName>
                                        </p:attrNameLst>
                                      </p:cBhvr>
                                      <p:to>
                                        <p:strVal val="visible"/>
                                      </p:to>
                                    </p:set>
                                  </p:childTnLst>
                                </p:cTn>
                              </p:par>
                            </p:childTnLst>
                          </p:cTn>
                        </p:par>
                        <p:par>
                          <p:cTn id="114" fill="hold" nodeType="afterGroup">
                            <p:stCondLst>
                              <p:cond delay="4000"/>
                            </p:stCondLst>
                            <p:childTnLst>
                              <p:par>
                                <p:cTn id="115" presetID="1" presetClass="entr" presetSubtype="0" fill="hold" grpId="0" nodeType="afterEffect">
                                  <p:stCondLst>
                                    <p:cond delay="0"/>
                                  </p:stCondLst>
                                  <p:childTnLst>
                                    <p:set>
                                      <p:cBhvr>
                                        <p:cTn id="116" dur="1" fill="hold">
                                          <p:stCondLst>
                                            <p:cond delay="499"/>
                                          </p:stCondLst>
                                        </p:cTn>
                                        <p:tgtEl>
                                          <p:spTgt spid="238618"/>
                                        </p:tgtEl>
                                        <p:attrNameLst>
                                          <p:attrName>style.visibility</p:attrName>
                                        </p:attrNameLst>
                                      </p:cBhvr>
                                      <p:to>
                                        <p:strVal val="visible"/>
                                      </p:to>
                                    </p:set>
                                  </p:childTnLst>
                                </p:cTn>
                              </p:par>
                            </p:childTnLst>
                          </p:cTn>
                        </p:par>
                        <p:par>
                          <p:cTn id="117" fill="hold" nodeType="afterGroup">
                            <p:stCondLst>
                              <p:cond delay="4500"/>
                            </p:stCondLst>
                            <p:childTnLst>
                              <p:par>
                                <p:cTn id="118" presetID="1" presetClass="entr" presetSubtype="0" fill="hold" grpId="0" nodeType="afterEffect">
                                  <p:stCondLst>
                                    <p:cond delay="0"/>
                                  </p:stCondLst>
                                  <p:childTnLst>
                                    <p:set>
                                      <p:cBhvr>
                                        <p:cTn id="119" dur="1" fill="hold">
                                          <p:stCondLst>
                                            <p:cond delay="499"/>
                                          </p:stCondLst>
                                        </p:cTn>
                                        <p:tgtEl>
                                          <p:spTgt spid="238659"/>
                                        </p:tgtEl>
                                        <p:attrNameLst>
                                          <p:attrName>style.visibility</p:attrName>
                                        </p:attrNameLst>
                                      </p:cBhvr>
                                      <p:to>
                                        <p:strVal val="visible"/>
                                      </p:to>
                                    </p:set>
                                  </p:childTnLst>
                                  <p:subTnLst>
                                    <p:set>
                                      <p:cBhvr override="childStyle">
                                        <p:cTn dur="1" fill="hold" display="0" masterRel="nextClick" afterEffect="1"/>
                                        <p:tgtEl>
                                          <p:spTgt spid="238659"/>
                                        </p:tgtEl>
                                        <p:attrNameLst>
                                          <p:attrName>style.visibility</p:attrName>
                                        </p:attrNameLst>
                                      </p:cBhvr>
                                      <p:to>
                                        <p:strVal val="hidden"/>
                                      </p:to>
                                    </p:set>
                                  </p:sub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238660"/>
                                        </p:tgtEl>
                                        <p:attrNameLst>
                                          <p:attrName>style.visibility</p:attrName>
                                        </p:attrNameLst>
                                      </p:cBhvr>
                                      <p:to>
                                        <p:strVal val="visible"/>
                                      </p:to>
                                    </p:set>
                                  </p:childTnLst>
                                </p:cTn>
                              </p:par>
                            </p:childTnLst>
                          </p:cTn>
                        </p:par>
                        <p:par>
                          <p:cTn id="124" fill="hold" nodeType="afterGroup">
                            <p:stCondLst>
                              <p:cond delay="500"/>
                            </p:stCondLst>
                            <p:childTnLst>
                              <p:par>
                                <p:cTn id="125" presetID="1" presetClass="entr" presetSubtype="0" fill="hold" nodeType="afterEffect">
                                  <p:stCondLst>
                                    <p:cond delay="0"/>
                                  </p:stCondLst>
                                  <p:childTnLst>
                                    <p:set>
                                      <p:cBhvr>
                                        <p:cTn id="126" dur="1" fill="hold">
                                          <p:stCondLst>
                                            <p:cond delay="499"/>
                                          </p:stCondLst>
                                        </p:cTn>
                                        <p:tgtEl>
                                          <p:spTgt spid="238624"/>
                                        </p:tgtEl>
                                        <p:attrNameLst>
                                          <p:attrName>style.visibility</p:attrName>
                                        </p:attrNameLst>
                                      </p:cBhvr>
                                      <p:to>
                                        <p:strVal val="visible"/>
                                      </p:to>
                                    </p:set>
                                  </p:childTnLst>
                                  <p:subTnLst>
                                    <p:set>
                                      <p:cBhvr override="childStyle">
                                        <p:cTn dur="1" fill="hold" display="0" masterRel="sameClick" afterEffect="1">
                                          <p:stCondLst>
                                            <p:cond evt="end" delay="0">
                                              <p:tn val="125"/>
                                            </p:cond>
                                          </p:stCondLst>
                                        </p:cTn>
                                        <p:tgtEl>
                                          <p:spTgt spid="238624"/>
                                        </p:tgtEl>
                                        <p:attrNameLst>
                                          <p:attrName>style.visibility</p:attrName>
                                        </p:attrNameLst>
                                      </p:cBhvr>
                                      <p:to>
                                        <p:strVal val="hidden"/>
                                      </p:to>
                                    </p:set>
                                  </p:subTnLst>
                                </p:cTn>
                              </p:par>
                            </p:childTnLst>
                          </p:cTn>
                        </p:par>
                        <p:par>
                          <p:cTn id="127" fill="hold" nodeType="afterGroup">
                            <p:stCondLst>
                              <p:cond delay="1000"/>
                            </p:stCondLst>
                            <p:childTnLst>
                              <p:par>
                                <p:cTn id="128" presetID="1" presetClass="entr" presetSubtype="0" fill="hold" grpId="0" nodeType="afterEffect">
                                  <p:stCondLst>
                                    <p:cond delay="0"/>
                                  </p:stCondLst>
                                  <p:childTnLst>
                                    <p:set>
                                      <p:cBhvr>
                                        <p:cTn id="129" dur="1" fill="hold">
                                          <p:stCondLst>
                                            <p:cond delay="499"/>
                                          </p:stCondLst>
                                        </p:cTn>
                                        <p:tgtEl>
                                          <p:spTgt spid="238661"/>
                                        </p:tgtEl>
                                        <p:attrNameLst>
                                          <p:attrName>style.visibility</p:attrName>
                                        </p:attrNameLst>
                                      </p:cBhvr>
                                      <p:to>
                                        <p:strVal val="visible"/>
                                      </p:to>
                                    </p:set>
                                  </p:childTnLst>
                                </p:cTn>
                              </p:par>
                            </p:childTnLst>
                          </p:cTn>
                        </p:par>
                        <p:par>
                          <p:cTn id="130" fill="hold" nodeType="afterGroup">
                            <p:stCondLst>
                              <p:cond delay="1500"/>
                            </p:stCondLst>
                            <p:childTnLst>
                              <p:par>
                                <p:cTn id="131" presetID="1" presetClass="entr" presetSubtype="0" fill="hold" nodeType="afterEffect">
                                  <p:stCondLst>
                                    <p:cond delay="0"/>
                                  </p:stCondLst>
                                  <p:childTnLst>
                                    <p:set>
                                      <p:cBhvr>
                                        <p:cTn id="132" dur="1" fill="hold">
                                          <p:stCondLst>
                                            <p:cond delay="499"/>
                                          </p:stCondLst>
                                        </p:cTn>
                                        <p:tgtEl>
                                          <p:spTgt spid="238625"/>
                                        </p:tgtEl>
                                        <p:attrNameLst>
                                          <p:attrName>style.visibility</p:attrName>
                                        </p:attrNameLst>
                                      </p:cBhvr>
                                      <p:to>
                                        <p:strVal val="visible"/>
                                      </p:to>
                                    </p:set>
                                  </p:childTnLst>
                                  <p:subTnLst>
                                    <p:set>
                                      <p:cBhvr override="childStyle">
                                        <p:cTn dur="1" fill="hold" display="0" masterRel="sameClick" afterEffect="1">
                                          <p:stCondLst>
                                            <p:cond evt="end" delay="0">
                                              <p:tn val="131"/>
                                            </p:cond>
                                          </p:stCondLst>
                                        </p:cTn>
                                        <p:tgtEl>
                                          <p:spTgt spid="238625"/>
                                        </p:tgtEl>
                                        <p:attrNameLst>
                                          <p:attrName>style.visibility</p:attrName>
                                        </p:attrNameLst>
                                      </p:cBhvr>
                                      <p:to>
                                        <p:strVal val="hidden"/>
                                      </p:to>
                                    </p:set>
                                  </p:subTnLst>
                                </p:cTn>
                              </p:par>
                            </p:childTnLst>
                          </p:cTn>
                        </p:par>
                        <p:par>
                          <p:cTn id="133" fill="hold" nodeType="afterGroup">
                            <p:stCondLst>
                              <p:cond delay="2000"/>
                            </p:stCondLst>
                            <p:childTnLst>
                              <p:par>
                                <p:cTn id="134" presetID="1" presetClass="entr" presetSubtype="0" fill="hold" grpId="0" nodeType="afterEffect">
                                  <p:stCondLst>
                                    <p:cond delay="0"/>
                                  </p:stCondLst>
                                  <p:childTnLst>
                                    <p:set>
                                      <p:cBhvr>
                                        <p:cTn id="135" dur="1" fill="hold">
                                          <p:stCondLst>
                                            <p:cond delay="499"/>
                                          </p:stCondLst>
                                        </p:cTn>
                                        <p:tgtEl>
                                          <p:spTgt spid="238662"/>
                                        </p:tgtEl>
                                        <p:attrNameLst>
                                          <p:attrName>style.visibility</p:attrName>
                                        </p:attrNameLst>
                                      </p:cBhvr>
                                      <p:to>
                                        <p:strVal val="visible"/>
                                      </p:to>
                                    </p:set>
                                  </p:childTnLst>
                                </p:cTn>
                              </p:par>
                            </p:childTnLst>
                          </p:cTn>
                        </p:par>
                        <p:par>
                          <p:cTn id="136" fill="hold" nodeType="afterGroup">
                            <p:stCondLst>
                              <p:cond delay="2500"/>
                            </p:stCondLst>
                            <p:childTnLst>
                              <p:par>
                                <p:cTn id="137" presetID="1" presetClass="entr" presetSubtype="0" fill="hold" grpId="0" nodeType="afterEffect">
                                  <p:stCondLst>
                                    <p:cond delay="0"/>
                                  </p:stCondLst>
                                  <p:childTnLst>
                                    <p:set>
                                      <p:cBhvr>
                                        <p:cTn id="138" dur="1" fill="hold">
                                          <p:stCondLst>
                                            <p:cond delay="499"/>
                                          </p:stCondLst>
                                        </p:cTn>
                                        <p:tgtEl>
                                          <p:spTgt spid="238666"/>
                                        </p:tgtEl>
                                        <p:attrNameLst>
                                          <p:attrName>style.visibility</p:attrName>
                                        </p:attrNameLst>
                                      </p:cBhvr>
                                      <p:to>
                                        <p:strVal val="visible"/>
                                      </p:to>
                                    </p:set>
                                  </p:childTnLst>
                                </p:cTn>
                              </p:par>
                            </p:childTnLst>
                          </p:cTn>
                        </p:par>
                        <p:par>
                          <p:cTn id="139" fill="hold" nodeType="afterGroup">
                            <p:stCondLst>
                              <p:cond delay="3000"/>
                            </p:stCondLst>
                            <p:childTnLst>
                              <p:par>
                                <p:cTn id="140" presetID="1" presetClass="entr" presetSubtype="0" fill="hold" nodeType="afterEffect">
                                  <p:stCondLst>
                                    <p:cond delay="0"/>
                                  </p:stCondLst>
                                  <p:childTnLst>
                                    <p:set>
                                      <p:cBhvr>
                                        <p:cTn id="141" dur="1" fill="hold">
                                          <p:stCondLst>
                                            <p:cond delay="499"/>
                                          </p:stCondLst>
                                        </p:cTn>
                                        <p:tgtEl>
                                          <p:spTgt spid="238627"/>
                                        </p:tgtEl>
                                        <p:attrNameLst>
                                          <p:attrName>style.visibility</p:attrName>
                                        </p:attrNameLst>
                                      </p:cBhvr>
                                      <p:to>
                                        <p:strVal val="visible"/>
                                      </p:to>
                                    </p:set>
                                  </p:childTnLst>
                                </p:cTn>
                              </p:par>
                            </p:childTnLst>
                          </p:cTn>
                        </p:par>
                        <p:par>
                          <p:cTn id="142" fill="hold" nodeType="afterGroup">
                            <p:stCondLst>
                              <p:cond delay="3500"/>
                            </p:stCondLst>
                            <p:childTnLst>
                              <p:par>
                                <p:cTn id="143" presetID="1" presetClass="entr" presetSubtype="0" fill="hold" grpId="0" nodeType="afterEffect">
                                  <p:stCondLst>
                                    <p:cond delay="0"/>
                                  </p:stCondLst>
                                  <p:childTnLst>
                                    <p:set>
                                      <p:cBhvr>
                                        <p:cTn id="144" dur="1" fill="hold">
                                          <p:stCondLst>
                                            <p:cond delay="499"/>
                                          </p:stCondLst>
                                        </p:cTn>
                                        <p:tgtEl>
                                          <p:spTgt spid="238603"/>
                                        </p:tgtEl>
                                        <p:attrNameLst>
                                          <p:attrName>style.visibility</p:attrName>
                                        </p:attrNameLst>
                                      </p:cBhvr>
                                      <p:to>
                                        <p:strVal val="visible"/>
                                      </p:to>
                                    </p:set>
                                  </p:childTnLst>
                                </p:cTn>
                              </p:par>
                            </p:childTnLst>
                          </p:cTn>
                        </p:par>
                        <p:par>
                          <p:cTn id="145" fill="hold" nodeType="afterGroup">
                            <p:stCondLst>
                              <p:cond delay="4000"/>
                            </p:stCondLst>
                            <p:childTnLst>
                              <p:par>
                                <p:cTn id="146" presetID="1" presetClass="entr" presetSubtype="0" fill="hold" nodeType="afterEffect">
                                  <p:stCondLst>
                                    <p:cond delay="0"/>
                                  </p:stCondLst>
                                  <p:childTnLst>
                                    <p:set>
                                      <p:cBhvr>
                                        <p:cTn id="147" dur="1" fill="hold">
                                          <p:stCondLst>
                                            <p:cond delay="499"/>
                                          </p:stCondLst>
                                        </p:cTn>
                                        <p:tgtEl>
                                          <p:spTgt spid="238628"/>
                                        </p:tgtEl>
                                        <p:attrNameLst>
                                          <p:attrName>style.visibility</p:attrName>
                                        </p:attrNameLst>
                                      </p:cBhvr>
                                      <p:to>
                                        <p:strVal val="visible"/>
                                      </p:to>
                                    </p:set>
                                  </p:childTnLst>
                                </p:cTn>
                              </p:par>
                            </p:childTnLst>
                          </p:cTn>
                        </p:par>
                        <p:par>
                          <p:cTn id="148" fill="hold" nodeType="afterGroup">
                            <p:stCondLst>
                              <p:cond delay="4500"/>
                            </p:stCondLst>
                            <p:childTnLst>
                              <p:par>
                                <p:cTn id="149" presetID="1" presetClass="entr" presetSubtype="0" fill="hold" grpId="0" nodeType="afterEffect">
                                  <p:stCondLst>
                                    <p:cond delay="0"/>
                                  </p:stCondLst>
                                  <p:childTnLst>
                                    <p:set>
                                      <p:cBhvr>
                                        <p:cTn id="150" dur="1" fill="hold">
                                          <p:stCondLst>
                                            <p:cond delay="499"/>
                                          </p:stCondLst>
                                        </p:cTn>
                                        <p:tgtEl>
                                          <p:spTgt spid="238602"/>
                                        </p:tgtEl>
                                        <p:attrNameLst>
                                          <p:attrName>style.visibility</p:attrName>
                                        </p:attrNameLst>
                                      </p:cBhvr>
                                      <p:to>
                                        <p:strVal val="visible"/>
                                      </p:to>
                                    </p:set>
                                  </p:childTnLst>
                                </p:cTn>
                              </p:par>
                            </p:childTnLst>
                          </p:cTn>
                        </p:par>
                        <p:par>
                          <p:cTn id="151" fill="hold" nodeType="afterGroup">
                            <p:stCondLst>
                              <p:cond delay="5000"/>
                            </p:stCondLst>
                            <p:childTnLst>
                              <p:par>
                                <p:cTn id="152" presetID="1" presetClass="entr" presetSubtype="0" fill="hold" grpId="0" nodeType="afterEffect">
                                  <p:stCondLst>
                                    <p:cond delay="0"/>
                                  </p:stCondLst>
                                  <p:childTnLst>
                                    <p:set>
                                      <p:cBhvr>
                                        <p:cTn id="153" dur="1" fill="hold">
                                          <p:stCondLst>
                                            <p:cond delay="499"/>
                                          </p:stCondLst>
                                        </p:cTn>
                                        <p:tgtEl>
                                          <p:spTgt spid="238663"/>
                                        </p:tgtEl>
                                        <p:attrNameLst>
                                          <p:attrName>style.visibility</p:attrName>
                                        </p:attrNameLst>
                                      </p:cBhvr>
                                      <p:to>
                                        <p:strVal val="visible"/>
                                      </p:to>
                                    </p:set>
                                  </p:childTnLst>
                                </p:cTn>
                              </p:par>
                            </p:childTnLst>
                          </p:cTn>
                        </p:par>
                        <p:par>
                          <p:cTn id="154" fill="hold" nodeType="afterGroup">
                            <p:stCondLst>
                              <p:cond delay="5500"/>
                            </p:stCondLst>
                            <p:childTnLst>
                              <p:par>
                                <p:cTn id="155" presetID="1" presetClass="entr" presetSubtype="0" fill="hold" grpId="0" nodeType="afterEffect">
                                  <p:stCondLst>
                                    <p:cond delay="0"/>
                                  </p:stCondLst>
                                  <p:childTnLst>
                                    <p:set>
                                      <p:cBhvr>
                                        <p:cTn id="156" dur="1" fill="hold">
                                          <p:stCondLst>
                                            <p:cond delay="499"/>
                                          </p:stCondLst>
                                        </p:cTn>
                                        <p:tgtEl>
                                          <p:spTgt spid="238664"/>
                                        </p:tgtEl>
                                        <p:attrNameLst>
                                          <p:attrName>style.visibility</p:attrName>
                                        </p:attrNameLst>
                                      </p:cBhvr>
                                      <p:to>
                                        <p:strVal val="visible"/>
                                      </p:to>
                                    </p:set>
                                  </p:childTnLst>
                                </p:cTn>
                              </p:par>
                            </p:childTnLst>
                          </p:cTn>
                        </p:par>
                        <p:par>
                          <p:cTn id="157" fill="hold" nodeType="afterGroup">
                            <p:stCondLst>
                              <p:cond delay="6000"/>
                            </p:stCondLst>
                            <p:childTnLst>
                              <p:par>
                                <p:cTn id="158" presetID="1" presetClass="entr" presetSubtype="0" fill="hold" grpId="0" nodeType="afterEffect">
                                  <p:stCondLst>
                                    <p:cond delay="0"/>
                                  </p:stCondLst>
                                  <p:childTnLst>
                                    <p:set>
                                      <p:cBhvr>
                                        <p:cTn id="159" dur="1" fill="hold">
                                          <p:stCondLst>
                                            <p:cond delay="499"/>
                                          </p:stCondLst>
                                        </p:cTn>
                                        <p:tgtEl>
                                          <p:spTgt spid="238665"/>
                                        </p:tgtEl>
                                        <p:attrNameLst>
                                          <p:attrName>style.visibility</p:attrName>
                                        </p:attrNameLst>
                                      </p:cBhvr>
                                      <p:to>
                                        <p:strVal val="visible"/>
                                      </p:to>
                                    </p:set>
                                  </p:childTnLst>
                                </p:cTn>
                              </p:par>
                            </p:childTnLst>
                          </p:cTn>
                        </p:par>
                        <p:par>
                          <p:cTn id="160" fill="hold" nodeType="afterGroup">
                            <p:stCondLst>
                              <p:cond delay="6500"/>
                            </p:stCondLst>
                            <p:childTnLst>
                              <p:par>
                                <p:cTn id="161" presetID="1" presetClass="entr" presetSubtype="0" fill="hold" grpId="0" nodeType="afterEffect">
                                  <p:stCondLst>
                                    <p:cond delay="0"/>
                                  </p:stCondLst>
                                  <p:childTnLst>
                                    <p:set>
                                      <p:cBhvr>
                                        <p:cTn id="162" dur="1" fill="hold">
                                          <p:stCondLst>
                                            <p:cond delay="499"/>
                                          </p:stCondLst>
                                        </p:cTn>
                                        <p:tgtEl>
                                          <p:spTgt spid="238626"/>
                                        </p:tgtEl>
                                        <p:attrNameLst>
                                          <p:attrName>style.visibility</p:attrName>
                                        </p:attrNameLst>
                                      </p:cBhvr>
                                      <p:to>
                                        <p:strVal val="visible"/>
                                      </p:to>
                                    </p:set>
                                  </p:childTnLst>
                                </p:cTn>
                              </p:par>
                            </p:childTnLst>
                          </p:cTn>
                        </p:par>
                        <p:par>
                          <p:cTn id="163" fill="hold" nodeType="afterGroup">
                            <p:stCondLst>
                              <p:cond delay="7000"/>
                            </p:stCondLst>
                            <p:childTnLst>
                              <p:par>
                                <p:cTn id="164" presetID="1" presetClass="entr" presetSubtype="0" fill="hold" grpId="0" nodeType="afterEffect">
                                  <p:stCondLst>
                                    <p:cond delay="0"/>
                                  </p:stCondLst>
                                  <p:childTnLst>
                                    <p:set>
                                      <p:cBhvr>
                                        <p:cTn id="165" dur="1" fill="hold">
                                          <p:stCondLst>
                                            <p:cond delay="499"/>
                                          </p:stCondLst>
                                        </p:cTn>
                                        <p:tgtEl>
                                          <p:spTgt spid="238773"/>
                                        </p:tgtEl>
                                        <p:attrNameLst>
                                          <p:attrName>style.visibility</p:attrName>
                                        </p:attrNameLst>
                                      </p:cBhvr>
                                      <p:to>
                                        <p:strVal val="visible"/>
                                      </p:to>
                                    </p:set>
                                  </p:childTnLst>
                                  <p:subTnLst>
                                    <p:set>
                                      <p:cBhvr override="childStyle">
                                        <p:cTn dur="1" fill="hold" display="0" masterRel="nextClick" afterEffect="1"/>
                                        <p:tgtEl>
                                          <p:spTgt spid="238773"/>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238667"/>
                                        </p:tgtEl>
                                        <p:attrNameLst>
                                          <p:attrName>style.visibility</p:attrName>
                                        </p:attrNameLst>
                                      </p:cBhvr>
                                      <p:to>
                                        <p:strVal val="visible"/>
                                      </p:to>
                                    </p:set>
                                  </p:childTnLst>
                                </p:cTn>
                              </p:par>
                            </p:childTnLst>
                          </p:cTn>
                        </p:par>
                        <p:par>
                          <p:cTn id="170" fill="hold" nodeType="afterGroup">
                            <p:stCondLst>
                              <p:cond delay="500"/>
                            </p:stCondLst>
                            <p:childTnLst>
                              <p:par>
                                <p:cTn id="171" presetID="1" presetClass="entr" presetSubtype="0" fill="hold" nodeType="afterEffect">
                                  <p:stCondLst>
                                    <p:cond delay="0"/>
                                  </p:stCondLst>
                                  <p:childTnLst>
                                    <p:set>
                                      <p:cBhvr>
                                        <p:cTn id="172" dur="1" fill="hold">
                                          <p:stCondLst>
                                            <p:cond delay="499"/>
                                          </p:stCondLst>
                                        </p:cTn>
                                        <p:tgtEl>
                                          <p:spTgt spid="238631"/>
                                        </p:tgtEl>
                                        <p:attrNameLst>
                                          <p:attrName>style.visibility</p:attrName>
                                        </p:attrNameLst>
                                      </p:cBhvr>
                                      <p:to>
                                        <p:strVal val="visible"/>
                                      </p:to>
                                    </p:set>
                                  </p:childTnLst>
                                  <p:subTnLst>
                                    <p:set>
                                      <p:cBhvr override="childStyle">
                                        <p:cTn dur="1" fill="hold" display="0" masterRel="sameClick" afterEffect="1">
                                          <p:stCondLst>
                                            <p:cond evt="end" delay="0">
                                              <p:tn val="171"/>
                                            </p:cond>
                                          </p:stCondLst>
                                        </p:cTn>
                                        <p:tgtEl>
                                          <p:spTgt spid="238631"/>
                                        </p:tgtEl>
                                        <p:attrNameLst>
                                          <p:attrName>style.visibility</p:attrName>
                                        </p:attrNameLst>
                                      </p:cBhvr>
                                      <p:to>
                                        <p:strVal val="hidden"/>
                                      </p:to>
                                    </p:set>
                                  </p:subTnLst>
                                </p:cTn>
                              </p:par>
                            </p:childTnLst>
                          </p:cTn>
                        </p:par>
                        <p:par>
                          <p:cTn id="173" fill="hold" nodeType="afterGroup">
                            <p:stCondLst>
                              <p:cond delay="1000"/>
                            </p:stCondLst>
                            <p:childTnLst>
                              <p:par>
                                <p:cTn id="174" presetID="1" presetClass="entr" presetSubtype="0" fill="hold" grpId="0" nodeType="afterEffect">
                                  <p:stCondLst>
                                    <p:cond delay="0"/>
                                  </p:stCondLst>
                                  <p:childTnLst>
                                    <p:set>
                                      <p:cBhvr>
                                        <p:cTn id="175" dur="1" fill="hold">
                                          <p:stCondLst>
                                            <p:cond delay="499"/>
                                          </p:stCondLst>
                                        </p:cTn>
                                        <p:tgtEl>
                                          <p:spTgt spid="238668"/>
                                        </p:tgtEl>
                                        <p:attrNameLst>
                                          <p:attrName>style.visibility</p:attrName>
                                        </p:attrNameLst>
                                      </p:cBhvr>
                                      <p:to>
                                        <p:strVal val="visible"/>
                                      </p:to>
                                    </p:set>
                                  </p:childTnLst>
                                </p:cTn>
                              </p:par>
                            </p:childTnLst>
                          </p:cTn>
                        </p:par>
                        <p:par>
                          <p:cTn id="176" fill="hold" nodeType="afterGroup">
                            <p:stCondLst>
                              <p:cond delay="1500"/>
                            </p:stCondLst>
                            <p:childTnLst>
                              <p:par>
                                <p:cTn id="177" presetID="1" presetClass="entr" presetSubtype="0" fill="hold" nodeType="afterEffect">
                                  <p:stCondLst>
                                    <p:cond delay="0"/>
                                  </p:stCondLst>
                                  <p:childTnLst>
                                    <p:set>
                                      <p:cBhvr>
                                        <p:cTn id="178" dur="1" fill="hold">
                                          <p:stCondLst>
                                            <p:cond delay="499"/>
                                          </p:stCondLst>
                                        </p:cTn>
                                        <p:tgtEl>
                                          <p:spTgt spid="238632"/>
                                        </p:tgtEl>
                                        <p:attrNameLst>
                                          <p:attrName>style.visibility</p:attrName>
                                        </p:attrNameLst>
                                      </p:cBhvr>
                                      <p:to>
                                        <p:strVal val="visible"/>
                                      </p:to>
                                    </p:set>
                                  </p:childTnLst>
                                  <p:subTnLst>
                                    <p:set>
                                      <p:cBhvr override="childStyle">
                                        <p:cTn dur="1" fill="hold" display="0" masterRel="sameClick" afterEffect="1">
                                          <p:stCondLst>
                                            <p:cond evt="end" delay="0">
                                              <p:tn val="177"/>
                                            </p:cond>
                                          </p:stCondLst>
                                        </p:cTn>
                                        <p:tgtEl>
                                          <p:spTgt spid="238632"/>
                                        </p:tgtEl>
                                        <p:attrNameLst>
                                          <p:attrName>style.visibility</p:attrName>
                                        </p:attrNameLst>
                                      </p:cBhvr>
                                      <p:to>
                                        <p:strVal val="hidden"/>
                                      </p:to>
                                    </p:set>
                                  </p:subTnLst>
                                </p:cTn>
                              </p:par>
                            </p:childTnLst>
                          </p:cTn>
                        </p:par>
                        <p:par>
                          <p:cTn id="179" fill="hold" nodeType="afterGroup">
                            <p:stCondLst>
                              <p:cond delay="2000"/>
                            </p:stCondLst>
                            <p:childTnLst>
                              <p:par>
                                <p:cTn id="180" presetID="1" presetClass="entr" presetSubtype="0" fill="hold" grpId="0" nodeType="afterEffect">
                                  <p:stCondLst>
                                    <p:cond delay="0"/>
                                  </p:stCondLst>
                                  <p:childTnLst>
                                    <p:set>
                                      <p:cBhvr>
                                        <p:cTn id="181" dur="1" fill="hold">
                                          <p:stCondLst>
                                            <p:cond delay="499"/>
                                          </p:stCondLst>
                                        </p:cTn>
                                        <p:tgtEl>
                                          <p:spTgt spid="238673"/>
                                        </p:tgtEl>
                                        <p:attrNameLst>
                                          <p:attrName>style.visibility</p:attrName>
                                        </p:attrNameLst>
                                      </p:cBhvr>
                                      <p:to>
                                        <p:strVal val="visible"/>
                                      </p:to>
                                    </p:set>
                                  </p:childTnLst>
                                </p:cTn>
                              </p:par>
                            </p:childTnLst>
                          </p:cTn>
                        </p:par>
                        <p:par>
                          <p:cTn id="182" fill="hold" nodeType="afterGroup">
                            <p:stCondLst>
                              <p:cond delay="2500"/>
                            </p:stCondLst>
                            <p:childTnLst>
                              <p:par>
                                <p:cTn id="183" presetID="1" presetClass="entr" presetSubtype="0" fill="hold" nodeType="afterEffect">
                                  <p:stCondLst>
                                    <p:cond delay="0"/>
                                  </p:stCondLst>
                                  <p:childTnLst>
                                    <p:set>
                                      <p:cBhvr>
                                        <p:cTn id="184" dur="1" fill="hold">
                                          <p:stCondLst>
                                            <p:cond delay="499"/>
                                          </p:stCondLst>
                                        </p:cTn>
                                        <p:tgtEl>
                                          <p:spTgt spid="238633"/>
                                        </p:tgtEl>
                                        <p:attrNameLst>
                                          <p:attrName>style.visibility</p:attrName>
                                        </p:attrNameLst>
                                      </p:cBhvr>
                                      <p:to>
                                        <p:strVal val="visible"/>
                                      </p:to>
                                    </p:set>
                                  </p:childTnLst>
                                </p:cTn>
                              </p:par>
                            </p:childTnLst>
                          </p:cTn>
                        </p:par>
                        <p:par>
                          <p:cTn id="185" fill="hold" nodeType="afterGroup">
                            <p:stCondLst>
                              <p:cond delay="3000"/>
                            </p:stCondLst>
                            <p:childTnLst>
                              <p:par>
                                <p:cTn id="186" presetID="1" presetClass="entr" presetSubtype="0" fill="hold" grpId="0" nodeType="afterEffect">
                                  <p:stCondLst>
                                    <p:cond delay="0"/>
                                  </p:stCondLst>
                                  <p:childTnLst>
                                    <p:set>
                                      <p:cBhvr>
                                        <p:cTn id="187" dur="1" fill="hold">
                                          <p:stCondLst>
                                            <p:cond delay="499"/>
                                          </p:stCondLst>
                                        </p:cTn>
                                        <p:tgtEl>
                                          <p:spTgt spid="238605"/>
                                        </p:tgtEl>
                                        <p:attrNameLst>
                                          <p:attrName>style.visibility</p:attrName>
                                        </p:attrNameLst>
                                      </p:cBhvr>
                                      <p:to>
                                        <p:strVal val="visible"/>
                                      </p:to>
                                    </p:set>
                                  </p:childTnLst>
                                </p:cTn>
                              </p:par>
                            </p:childTnLst>
                          </p:cTn>
                        </p:par>
                        <p:par>
                          <p:cTn id="188" fill="hold" nodeType="afterGroup">
                            <p:stCondLst>
                              <p:cond delay="3500"/>
                            </p:stCondLst>
                            <p:childTnLst>
                              <p:par>
                                <p:cTn id="189" presetID="1" presetClass="entr" presetSubtype="0" fill="hold" nodeType="afterEffect">
                                  <p:stCondLst>
                                    <p:cond delay="0"/>
                                  </p:stCondLst>
                                  <p:childTnLst>
                                    <p:set>
                                      <p:cBhvr>
                                        <p:cTn id="190" dur="1" fill="hold">
                                          <p:stCondLst>
                                            <p:cond delay="499"/>
                                          </p:stCondLst>
                                        </p:cTn>
                                        <p:tgtEl>
                                          <p:spTgt spid="238634"/>
                                        </p:tgtEl>
                                        <p:attrNameLst>
                                          <p:attrName>style.visibility</p:attrName>
                                        </p:attrNameLst>
                                      </p:cBhvr>
                                      <p:to>
                                        <p:strVal val="visible"/>
                                      </p:to>
                                    </p:set>
                                  </p:childTnLst>
                                </p:cTn>
                              </p:par>
                            </p:childTnLst>
                          </p:cTn>
                        </p:par>
                        <p:par>
                          <p:cTn id="191" fill="hold" nodeType="afterGroup">
                            <p:stCondLst>
                              <p:cond delay="4000"/>
                            </p:stCondLst>
                            <p:childTnLst>
                              <p:par>
                                <p:cTn id="192" presetID="1" presetClass="entr" presetSubtype="0" fill="hold" grpId="0" nodeType="afterEffect">
                                  <p:stCondLst>
                                    <p:cond delay="0"/>
                                  </p:stCondLst>
                                  <p:childTnLst>
                                    <p:set>
                                      <p:cBhvr>
                                        <p:cTn id="193" dur="1" fill="hold">
                                          <p:stCondLst>
                                            <p:cond delay="499"/>
                                          </p:stCondLst>
                                        </p:cTn>
                                        <p:tgtEl>
                                          <p:spTgt spid="238604"/>
                                        </p:tgtEl>
                                        <p:attrNameLst>
                                          <p:attrName>style.visibility</p:attrName>
                                        </p:attrNameLst>
                                      </p:cBhvr>
                                      <p:to>
                                        <p:strVal val="visible"/>
                                      </p:to>
                                    </p:set>
                                  </p:childTnLst>
                                </p:cTn>
                              </p:par>
                            </p:childTnLst>
                          </p:cTn>
                        </p:par>
                        <p:par>
                          <p:cTn id="194" fill="hold" nodeType="afterGroup">
                            <p:stCondLst>
                              <p:cond delay="4500"/>
                            </p:stCondLst>
                            <p:childTnLst>
                              <p:par>
                                <p:cTn id="195" presetID="1" presetClass="entr" presetSubtype="0" fill="hold" grpId="0" nodeType="afterEffect">
                                  <p:stCondLst>
                                    <p:cond delay="0"/>
                                  </p:stCondLst>
                                  <p:childTnLst>
                                    <p:set>
                                      <p:cBhvr>
                                        <p:cTn id="196" dur="1" fill="hold">
                                          <p:stCondLst>
                                            <p:cond delay="499"/>
                                          </p:stCondLst>
                                        </p:cTn>
                                        <p:tgtEl>
                                          <p:spTgt spid="238669"/>
                                        </p:tgtEl>
                                        <p:attrNameLst>
                                          <p:attrName>style.visibility</p:attrName>
                                        </p:attrNameLst>
                                      </p:cBhvr>
                                      <p:to>
                                        <p:strVal val="visible"/>
                                      </p:to>
                                    </p:set>
                                  </p:childTnLst>
                                </p:cTn>
                              </p:par>
                            </p:childTnLst>
                          </p:cTn>
                        </p:par>
                        <p:par>
                          <p:cTn id="197" fill="hold" nodeType="afterGroup">
                            <p:stCondLst>
                              <p:cond delay="5000"/>
                            </p:stCondLst>
                            <p:childTnLst>
                              <p:par>
                                <p:cTn id="198" presetID="1" presetClass="entr" presetSubtype="0" fill="hold" grpId="0" nodeType="afterEffect">
                                  <p:stCondLst>
                                    <p:cond delay="0"/>
                                  </p:stCondLst>
                                  <p:childTnLst>
                                    <p:set>
                                      <p:cBhvr>
                                        <p:cTn id="199" dur="1" fill="hold">
                                          <p:stCondLst>
                                            <p:cond delay="499"/>
                                          </p:stCondLst>
                                        </p:cTn>
                                        <p:tgtEl>
                                          <p:spTgt spid="238670"/>
                                        </p:tgtEl>
                                        <p:attrNameLst>
                                          <p:attrName>style.visibility</p:attrName>
                                        </p:attrNameLst>
                                      </p:cBhvr>
                                      <p:to>
                                        <p:strVal val="visible"/>
                                      </p:to>
                                    </p:set>
                                  </p:childTnLst>
                                </p:cTn>
                              </p:par>
                            </p:childTnLst>
                          </p:cTn>
                        </p:par>
                        <p:par>
                          <p:cTn id="200" fill="hold" nodeType="afterGroup">
                            <p:stCondLst>
                              <p:cond delay="5500"/>
                            </p:stCondLst>
                            <p:childTnLst>
                              <p:par>
                                <p:cTn id="201" presetID="1" presetClass="entr" presetSubtype="0" fill="hold" grpId="0" nodeType="afterEffect">
                                  <p:stCondLst>
                                    <p:cond delay="0"/>
                                  </p:stCondLst>
                                  <p:childTnLst>
                                    <p:set>
                                      <p:cBhvr>
                                        <p:cTn id="202" dur="1" fill="hold">
                                          <p:stCondLst>
                                            <p:cond delay="499"/>
                                          </p:stCondLst>
                                        </p:cTn>
                                        <p:tgtEl>
                                          <p:spTgt spid="238671"/>
                                        </p:tgtEl>
                                        <p:attrNameLst>
                                          <p:attrName>style.visibility</p:attrName>
                                        </p:attrNameLst>
                                      </p:cBhvr>
                                      <p:to>
                                        <p:strVal val="visible"/>
                                      </p:to>
                                    </p:set>
                                  </p:childTnLst>
                                </p:cTn>
                              </p:par>
                            </p:childTnLst>
                          </p:cTn>
                        </p:par>
                        <p:par>
                          <p:cTn id="203" fill="hold" nodeType="afterGroup">
                            <p:stCondLst>
                              <p:cond delay="6000"/>
                            </p:stCondLst>
                            <p:childTnLst>
                              <p:par>
                                <p:cTn id="204" presetID="1" presetClass="entr" presetSubtype="0" fill="hold" grpId="0" nodeType="afterEffect">
                                  <p:stCondLst>
                                    <p:cond delay="0"/>
                                  </p:stCondLst>
                                  <p:childTnLst>
                                    <p:set>
                                      <p:cBhvr>
                                        <p:cTn id="205" dur="1" fill="hold">
                                          <p:stCondLst>
                                            <p:cond delay="499"/>
                                          </p:stCondLst>
                                        </p:cTn>
                                        <p:tgtEl>
                                          <p:spTgt spid="238672"/>
                                        </p:tgtEl>
                                        <p:attrNameLst>
                                          <p:attrName>style.visibility</p:attrName>
                                        </p:attrNameLst>
                                      </p:cBhvr>
                                      <p:to>
                                        <p:strVal val="visible"/>
                                      </p:to>
                                    </p:set>
                                  </p:childTnLst>
                                </p:cTn>
                              </p:par>
                            </p:childTnLst>
                          </p:cTn>
                        </p:par>
                        <p:par>
                          <p:cTn id="206" fill="hold" nodeType="afterGroup">
                            <p:stCondLst>
                              <p:cond delay="6500"/>
                            </p:stCondLst>
                            <p:childTnLst>
                              <p:par>
                                <p:cTn id="207" presetID="1" presetClass="entr" presetSubtype="0" fill="hold" grpId="0" nodeType="afterEffect">
                                  <p:stCondLst>
                                    <p:cond delay="0"/>
                                  </p:stCondLst>
                                  <p:childTnLst>
                                    <p:set>
                                      <p:cBhvr>
                                        <p:cTn id="208" dur="1" fill="hold">
                                          <p:stCondLst>
                                            <p:cond delay="499"/>
                                          </p:stCondLst>
                                        </p:cTn>
                                        <p:tgtEl>
                                          <p:spTgt spid="238635"/>
                                        </p:tgtEl>
                                        <p:attrNameLst>
                                          <p:attrName>style.visibility</p:attrName>
                                        </p:attrNameLst>
                                      </p:cBhvr>
                                      <p:to>
                                        <p:strVal val="visible"/>
                                      </p:to>
                                    </p:set>
                                  </p:childTnLst>
                                </p:cTn>
                              </p:par>
                            </p:childTnLst>
                          </p:cTn>
                        </p:par>
                        <p:par>
                          <p:cTn id="209" fill="hold" nodeType="afterGroup">
                            <p:stCondLst>
                              <p:cond delay="7000"/>
                            </p:stCondLst>
                            <p:childTnLst>
                              <p:par>
                                <p:cTn id="210" presetID="1" presetClass="entr" presetSubtype="0" fill="hold" grpId="0" nodeType="afterEffect">
                                  <p:stCondLst>
                                    <p:cond delay="0"/>
                                  </p:stCondLst>
                                  <p:childTnLst>
                                    <p:set>
                                      <p:cBhvr>
                                        <p:cTn id="211" dur="1" fill="hold">
                                          <p:stCondLst>
                                            <p:cond delay="499"/>
                                          </p:stCondLst>
                                        </p:cTn>
                                        <p:tgtEl>
                                          <p:spTgt spid="238774"/>
                                        </p:tgtEl>
                                        <p:attrNameLst>
                                          <p:attrName>style.visibility</p:attrName>
                                        </p:attrNameLst>
                                      </p:cBhvr>
                                      <p:to>
                                        <p:strVal val="visible"/>
                                      </p:to>
                                    </p:set>
                                  </p:childTnLst>
                                  <p:subTnLst>
                                    <p:set>
                                      <p:cBhvr override="childStyle">
                                        <p:cTn dur="1" fill="hold" display="0" masterRel="nextClick" afterEffect="1"/>
                                        <p:tgtEl>
                                          <p:spTgt spid="238774"/>
                                        </p:tgtEl>
                                        <p:attrNameLst>
                                          <p:attrName>style.visibility</p:attrName>
                                        </p:attrNameLst>
                                      </p:cBhvr>
                                      <p:to>
                                        <p:strVal val="hidden"/>
                                      </p:to>
                                    </p:set>
                                  </p:sub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grpId="0" nodeType="clickEffect">
                                  <p:stCondLst>
                                    <p:cond delay="0"/>
                                  </p:stCondLst>
                                  <p:childTnLst>
                                    <p:set>
                                      <p:cBhvr>
                                        <p:cTn id="215" dur="1" fill="hold">
                                          <p:stCondLst>
                                            <p:cond delay="499"/>
                                          </p:stCondLst>
                                        </p:cTn>
                                        <p:tgtEl>
                                          <p:spTgt spid="238674"/>
                                        </p:tgtEl>
                                        <p:attrNameLst>
                                          <p:attrName>style.visibility</p:attrName>
                                        </p:attrNameLst>
                                      </p:cBhvr>
                                      <p:to>
                                        <p:strVal val="visible"/>
                                      </p:to>
                                    </p:set>
                                  </p:childTnLst>
                                </p:cTn>
                              </p:par>
                            </p:childTnLst>
                          </p:cTn>
                        </p:par>
                        <p:par>
                          <p:cTn id="216" fill="hold" nodeType="afterGroup">
                            <p:stCondLst>
                              <p:cond delay="500"/>
                            </p:stCondLst>
                            <p:childTnLst>
                              <p:par>
                                <p:cTn id="217" presetID="1" presetClass="entr" presetSubtype="0" fill="hold" nodeType="afterEffect">
                                  <p:stCondLst>
                                    <p:cond delay="0"/>
                                  </p:stCondLst>
                                  <p:childTnLst>
                                    <p:set>
                                      <p:cBhvr>
                                        <p:cTn id="218" dur="1" fill="hold">
                                          <p:stCondLst>
                                            <p:cond delay="499"/>
                                          </p:stCondLst>
                                        </p:cTn>
                                        <p:tgtEl>
                                          <p:spTgt spid="238675"/>
                                        </p:tgtEl>
                                        <p:attrNameLst>
                                          <p:attrName>style.visibility</p:attrName>
                                        </p:attrNameLst>
                                      </p:cBhvr>
                                      <p:to>
                                        <p:strVal val="visible"/>
                                      </p:to>
                                    </p:set>
                                  </p:childTnLst>
                                  <p:subTnLst>
                                    <p:set>
                                      <p:cBhvr override="childStyle">
                                        <p:cTn dur="1" fill="hold" display="0" masterRel="sameClick" afterEffect="1">
                                          <p:stCondLst>
                                            <p:cond evt="end" delay="0">
                                              <p:tn val="217"/>
                                            </p:cond>
                                          </p:stCondLst>
                                        </p:cTn>
                                        <p:tgtEl>
                                          <p:spTgt spid="238675"/>
                                        </p:tgtEl>
                                        <p:attrNameLst>
                                          <p:attrName>style.visibility</p:attrName>
                                        </p:attrNameLst>
                                      </p:cBhvr>
                                      <p:to>
                                        <p:strVal val="hidden"/>
                                      </p:to>
                                    </p:set>
                                  </p:subTnLst>
                                </p:cTn>
                              </p:par>
                            </p:childTnLst>
                          </p:cTn>
                        </p:par>
                        <p:par>
                          <p:cTn id="219" fill="hold" nodeType="afterGroup">
                            <p:stCondLst>
                              <p:cond delay="1000"/>
                            </p:stCondLst>
                            <p:childTnLst>
                              <p:par>
                                <p:cTn id="220" presetID="1" presetClass="entr" presetSubtype="0" fill="hold" grpId="0" nodeType="afterEffect">
                                  <p:stCondLst>
                                    <p:cond delay="0"/>
                                  </p:stCondLst>
                                  <p:childTnLst>
                                    <p:set>
                                      <p:cBhvr>
                                        <p:cTn id="221" dur="1" fill="hold">
                                          <p:stCondLst>
                                            <p:cond delay="499"/>
                                          </p:stCondLst>
                                        </p:cTn>
                                        <p:tgtEl>
                                          <p:spTgt spid="238676"/>
                                        </p:tgtEl>
                                        <p:attrNameLst>
                                          <p:attrName>style.visibility</p:attrName>
                                        </p:attrNameLst>
                                      </p:cBhvr>
                                      <p:to>
                                        <p:strVal val="visible"/>
                                      </p:to>
                                    </p:set>
                                  </p:childTnLst>
                                </p:cTn>
                              </p:par>
                            </p:childTnLst>
                          </p:cTn>
                        </p:par>
                        <p:par>
                          <p:cTn id="222" fill="hold" nodeType="afterGroup">
                            <p:stCondLst>
                              <p:cond delay="1500"/>
                            </p:stCondLst>
                            <p:childTnLst>
                              <p:par>
                                <p:cTn id="223" presetID="1" presetClass="entr" presetSubtype="0" fill="hold" nodeType="afterEffect">
                                  <p:stCondLst>
                                    <p:cond delay="0"/>
                                  </p:stCondLst>
                                  <p:childTnLst>
                                    <p:set>
                                      <p:cBhvr>
                                        <p:cTn id="224" dur="1" fill="hold">
                                          <p:stCondLst>
                                            <p:cond delay="499"/>
                                          </p:stCondLst>
                                        </p:cTn>
                                        <p:tgtEl>
                                          <p:spTgt spid="238677"/>
                                        </p:tgtEl>
                                        <p:attrNameLst>
                                          <p:attrName>style.visibility</p:attrName>
                                        </p:attrNameLst>
                                      </p:cBhvr>
                                      <p:to>
                                        <p:strVal val="visible"/>
                                      </p:to>
                                    </p:set>
                                  </p:childTnLst>
                                  <p:subTnLst>
                                    <p:set>
                                      <p:cBhvr override="childStyle">
                                        <p:cTn dur="1" fill="hold" display="0" masterRel="sameClick" afterEffect="1">
                                          <p:stCondLst>
                                            <p:cond evt="end" delay="0">
                                              <p:tn val="223"/>
                                            </p:cond>
                                          </p:stCondLst>
                                        </p:cTn>
                                        <p:tgtEl>
                                          <p:spTgt spid="238677"/>
                                        </p:tgtEl>
                                        <p:attrNameLst>
                                          <p:attrName>style.visibility</p:attrName>
                                        </p:attrNameLst>
                                      </p:cBhvr>
                                      <p:to>
                                        <p:strVal val="hidden"/>
                                      </p:to>
                                    </p:set>
                                  </p:subTnLst>
                                </p:cTn>
                              </p:par>
                            </p:childTnLst>
                          </p:cTn>
                        </p:par>
                        <p:par>
                          <p:cTn id="225" fill="hold" nodeType="afterGroup">
                            <p:stCondLst>
                              <p:cond delay="2000"/>
                            </p:stCondLst>
                            <p:childTnLst>
                              <p:par>
                                <p:cTn id="226" presetID="1" presetClass="entr" presetSubtype="0" fill="hold" grpId="0" nodeType="afterEffect">
                                  <p:stCondLst>
                                    <p:cond delay="0"/>
                                  </p:stCondLst>
                                  <p:childTnLst>
                                    <p:set>
                                      <p:cBhvr>
                                        <p:cTn id="227" dur="1" fill="hold">
                                          <p:stCondLst>
                                            <p:cond delay="499"/>
                                          </p:stCondLst>
                                        </p:cTn>
                                        <p:tgtEl>
                                          <p:spTgt spid="238678"/>
                                        </p:tgtEl>
                                        <p:attrNameLst>
                                          <p:attrName>style.visibility</p:attrName>
                                        </p:attrNameLst>
                                      </p:cBhvr>
                                      <p:to>
                                        <p:strVal val="visible"/>
                                      </p:to>
                                    </p:set>
                                  </p:childTnLst>
                                </p:cTn>
                              </p:par>
                            </p:childTnLst>
                          </p:cTn>
                        </p:par>
                        <p:par>
                          <p:cTn id="228" fill="hold" nodeType="afterGroup">
                            <p:stCondLst>
                              <p:cond delay="2500"/>
                            </p:stCondLst>
                            <p:childTnLst>
                              <p:par>
                                <p:cTn id="229" presetID="1" presetClass="entr" presetSubtype="0" fill="hold" grpId="0" nodeType="afterEffect">
                                  <p:stCondLst>
                                    <p:cond delay="0"/>
                                  </p:stCondLst>
                                  <p:childTnLst>
                                    <p:set>
                                      <p:cBhvr>
                                        <p:cTn id="230" dur="1" fill="hold">
                                          <p:stCondLst>
                                            <p:cond delay="499"/>
                                          </p:stCondLst>
                                        </p:cTn>
                                        <p:tgtEl>
                                          <p:spTgt spid="238679"/>
                                        </p:tgtEl>
                                        <p:attrNameLst>
                                          <p:attrName>style.visibility</p:attrName>
                                        </p:attrNameLst>
                                      </p:cBhvr>
                                      <p:to>
                                        <p:strVal val="visible"/>
                                      </p:to>
                                    </p:set>
                                  </p:childTnLst>
                                </p:cTn>
                              </p:par>
                            </p:childTnLst>
                          </p:cTn>
                        </p:par>
                        <p:par>
                          <p:cTn id="231" fill="hold" nodeType="afterGroup">
                            <p:stCondLst>
                              <p:cond delay="3000"/>
                            </p:stCondLst>
                            <p:childTnLst>
                              <p:par>
                                <p:cTn id="232" presetID="1" presetClass="entr" presetSubtype="0" fill="hold" nodeType="afterEffect">
                                  <p:stCondLst>
                                    <p:cond delay="0"/>
                                  </p:stCondLst>
                                  <p:childTnLst>
                                    <p:set>
                                      <p:cBhvr>
                                        <p:cTn id="233" dur="1" fill="hold">
                                          <p:stCondLst>
                                            <p:cond delay="499"/>
                                          </p:stCondLst>
                                        </p:cTn>
                                        <p:tgtEl>
                                          <p:spTgt spid="238682"/>
                                        </p:tgtEl>
                                        <p:attrNameLst>
                                          <p:attrName>style.visibility</p:attrName>
                                        </p:attrNameLst>
                                      </p:cBhvr>
                                      <p:to>
                                        <p:strVal val="visible"/>
                                      </p:to>
                                    </p:set>
                                  </p:childTnLst>
                                </p:cTn>
                              </p:par>
                            </p:childTnLst>
                          </p:cTn>
                        </p:par>
                        <p:par>
                          <p:cTn id="234" fill="hold" nodeType="afterGroup">
                            <p:stCondLst>
                              <p:cond delay="3500"/>
                            </p:stCondLst>
                            <p:childTnLst>
                              <p:par>
                                <p:cTn id="235" presetID="1" presetClass="entr" presetSubtype="0" fill="hold" grpId="0" nodeType="afterEffect">
                                  <p:stCondLst>
                                    <p:cond delay="0"/>
                                  </p:stCondLst>
                                  <p:childTnLst>
                                    <p:set>
                                      <p:cBhvr>
                                        <p:cTn id="236" dur="1" fill="hold">
                                          <p:stCondLst>
                                            <p:cond delay="499"/>
                                          </p:stCondLst>
                                        </p:cTn>
                                        <p:tgtEl>
                                          <p:spTgt spid="238680"/>
                                        </p:tgtEl>
                                        <p:attrNameLst>
                                          <p:attrName>style.visibility</p:attrName>
                                        </p:attrNameLst>
                                      </p:cBhvr>
                                      <p:to>
                                        <p:strVal val="visible"/>
                                      </p:to>
                                    </p:set>
                                  </p:childTnLst>
                                </p:cTn>
                              </p:par>
                            </p:childTnLst>
                          </p:cTn>
                        </p:par>
                        <p:par>
                          <p:cTn id="237" fill="hold" nodeType="afterGroup">
                            <p:stCondLst>
                              <p:cond delay="4000"/>
                            </p:stCondLst>
                            <p:childTnLst>
                              <p:par>
                                <p:cTn id="238" presetID="1" presetClass="entr" presetSubtype="0" fill="hold" nodeType="afterEffect">
                                  <p:stCondLst>
                                    <p:cond delay="0"/>
                                  </p:stCondLst>
                                  <p:childTnLst>
                                    <p:set>
                                      <p:cBhvr>
                                        <p:cTn id="239" dur="1" fill="hold">
                                          <p:stCondLst>
                                            <p:cond delay="499"/>
                                          </p:stCondLst>
                                        </p:cTn>
                                        <p:tgtEl>
                                          <p:spTgt spid="238683"/>
                                        </p:tgtEl>
                                        <p:attrNameLst>
                                          <p:attrName>style.visibility</p:attrName>
                                        </p:attrNameLst>
                                      </p:cBhvr>
                                      <p:to>
                                        <p:strVal val="visible"/>
                                      </p:to>
                                    </p:set>
                                  </p:childTnLst>
                                </p:cTn>
                              </p:par>
                            </p:childTnLst>
                          </p:cTn>
                        </p:par>
                        <p:par>
                          <p:cTn id="240" fill="hold" nodeType="afterGroup">
                            <p:stCondLst>
                              <p:cond delay="4500"/>
                            </p:stCondLst>
                            <p:childTnLst>
                              <p:par>
                                <p:cTn id="241" presetID="1" presetClass="entr" presetSubtype="0" fill="hold" grpId="0" nodeType="afterEffect">
                                  <p:stCondLst>
                                    <p:cond delay="0"/>
                                  </p:stCondLst>
                                  <p:childTnLst>
                                    <p:set>
                                      <p:cBhvr>
                                        <p:cTn id="242" dur="1" fill="hold">
                                          <p:stCondLst>
                                            <p:cond delay="499"/>
                                          </p:stCondLst>
                                        </p:cTn>
                                        <p:tgtEl>
                                          <p:spTgt spid="238681"/>
                                        </p:tgtEl>
                                        <p:attrNameLst>
                                          <p:attrName>style.visibility</p:attrName>
                                        </p:attrNameLst>
                                      </p:cBhvr>
                                      <p:to>
                                        <p:strVal val="visible"/>
                                      </p:to>
                                    </p:set>
                                  </p:childTnLst>
                                </p:cTn>
                              </p:par>
                            </p:childTnLst>
                          </p:cTn>
                        </p:par>
                        <p:par>
                          <p:cTn id="243" fill="hold" nodeType="afterGroup">
                            <p:stCondLst>
                              <p:cond delay="5000"/>
                            </p:stCondLst>
                            <p:childTnLst>
                              <p:par>
                                <p:cTn id="244" presetID="1" presetClass="entr" presetSubtype="0" fill="hold" grpId="0" nodeType="afterEffect">
                                  <p:stCondLst>
                                    <p:cond delay="0"/>
                                  </p:stCondLst>
                                  <p:childTnLst>
                                    <p:set>
                                      <p:cBhvr>
                                        <p:cTn id="245" dur="1" fill="hold">
                                          <p:stCondLst>
                                            <p:cond delay="499"/>
                                          </p:stCondLst>
                                        </p:cTn>
                                        <p:tgtEl>
                                          <p:spTgt spid="238684"/>
                                        </p:tgtEl>
                                        <p:attrNameLst>
                                          <p:attrName>style.visibility</p:attrName>
                                        </p:attrNameLst>
                                      </p:cBhvr>
                                      <p:to>
                                        <p:strVal val="visible"/>
                                      </p:to>
                                    </p:set>
                                  </p:childTnLst>
                                </p:cTn>
                              </p:par>
                            </p:childTnLst>
                          </p:cTn>
                        </p:par>
                        <p:par>
                          <p:cTn id="246" fill="hold" nodeType="afterGroup">
                            <p:stCondLst>
                              <p:cond delay="5500"/>
                            </p:stCondLst>
                            <p:childTnLst>
                              <p:par>
                                <p:cTn id="247" presetID="1" presetClass="entr" presetSubtype="0" fill="hold" grpId="0" nodeType="afterEffect">
                                  <p:stCondLst>
                                    <p:cond delay="0"/>
                                  </p:stCondLst>
                                  <p:childTnLst>
                                    <p:set>
                                      <p:cBhvr>
                                        <p:cTn id="248" dur="1" fill="hold">
                                          <p:stCondLst>
                                            <p:cond delay="499"/>
                                          </p:stCondLst>
                                        </p:cTn>
                                        <p:tgtEl>
                                          <p:spTgt spid="238685"/>
                                        </p:tgtEl>
                                        <p:attrNameLst>
                                          <p:attrName>style.visibility</p:attrName>
                                        </p:attrNameLst>
                                      </p:cBhvr>
                                      <p:to>
                                        <p:strVal val="visible"/>
                                      </p:to>
                                    </p:set>
                                  </p:childTnLst>
                                </p:cTn>
                              </p:par>
                            </p:childTnLst>
                          </p:cTn>
                        </p:par>
                        <p:par>
                          <p:cTn id="249" fill="hold" nodeType="afterGroup">
                            <p:stCondLst>
                              <p:cond delay="6000"/>
                            </p:stCondLst>
                            <p:childTnLst>
                              <p:par>
                                <p:cTn id="250" presetID="1" presetClass="entr" presetSubtype="0" fill="hold" grpId="0" nodeType="afterEffect">
                                  <p:stCondLst>
                                    <p:cond delay="0"/>
                                  </p:stCondLst>
                                  <p:childTnLst>
                                    <p:set>
                                      <p:cBhvr>
                                        <p:cTn id="251" dur="1" fill="hold">
                                          <p:stCondLst>
                                            <p:cond delay="499"/>
                                          </p:stCondLst>
                                        </p:cTn>
                                        <p:tgtEl>
                                          <p:spTgt spid="238686"/>
                                        </p:tgtEl>
                                        <p:attrNameLst>
                                          <p:attrName>style.visibility</p:attrName>
                                        </p:attrNameLst>
                                      </p:cBhvr>
                                      <p:to>
                                        <p:strVal val="visible"/>
                                      </p:to>
                                    </p:set>
                                  </p:childTnLst>
                                </p:cTn>
                              </p:par>
                            </p:childTnLst>
                          </p:cTn>
                        </p:par>
                        <p:par>
                          <p:cTn id="252" fill="hold" nodeType="afterGroup">
                            <p:stCondLst>
                              <p:cond delay="6500"/>
                            </p:stCondLst>
                            <p:childTnLst>
                              <p:par>
                                <p:cTn id="253" presetID="1" presetClass="entr" presetSubtype="0" fill="hold" grpId="0" nodeType="afterEffect">
                                  <p:stCondLst>
                                    <p:cond delay="0"/>
                                  </p:stCondLst>
                                  <p:childTnLst>
                                    <p:set>
                                      <p:cBhvr>
                                        <p:cTn id="254" dur="1" fill="hold">
                                          <p:stCondLst>
                                            <p:cond delay="499"/>
                                          </p:stCondLst>
                                        </p:cTn>
                                        <p:tgtEl>
                                          <p:spTgt spid="238687"/>
                                        </p:tgtEl>
                                        <p:attrNameLst>
                                          <p:attrName>style.visibility</p:attrName>
                                        </p:attrNameLst>
                                      </p:cBhvr>
                                      <p:to>
                                        <p:strVal val="visible"/>
                                      </p:to>
                                    </p:set>
                                  </p:childTnLst>
                                </p:cTn>
                              </p:par>
                            </p:childTnLst>
                          </p:cTn>
                        </p:par>
                        <p:par>
                          <p:cTn id="255" fill="hold" nodeType="afterGroup">
                            <p:stCondLst>
                              <p:cond delay="7000"/>
                            </p:stCondLst>
                            <p:childTnLst>
                              <p:par>
                                <p:cTn id="256" presetID="1" presetClass="entr" presetSubtype="0" fill="hold" grpId="0" nodeType="afterEffect">
                                  <p:stCondLst>
                                    <p:cond delay="0"/>
                                  </p:stCondLst>
                                  <p:childTnLst>
                                    <p:set>
                                      <p:cBhvr>
                                        <p:cTn id="257" dur="1" fill="hold">
                                          <p:stCondLst>
                                            <p:cond delay="499"/>
                                          </p:stCondLst>
                                        </p:cTn>
                                        <p:tgtEl>
                                          <p:spTgt spid="238775"/>
                                        </p:tgtEl>
                                        <p:attrNameLst>
                                          <p:attrName>style.visibility</p:attrName>
                                        </p:attrNameLst>
                                      </p:cBhvr>
                                      <p:to>
                                        <p:strVal val="visible"/>
                                      </p:to>
                                    </p:set>
                                  </p:childTnLst>
                                  <p:subTnLst>
                                    <p:set>
                                      <p:cBhvr override="childStyle">
                                        <p:cTn dur="1" fill="hold" display="0" masterRel="nextClick" afterEffect="1"/>
                                        <p:tgtEl>
                                          <p:spTgt spid="238775"/>
                                        </p:tgtEl>
                                        <p:attrNameLst>
                                          <p:attrName>style.visibility</p:attrName>
                                        </p:attrNameLst>
                                      </p:cBhvr>
                                      <p:to>
                                        <p:strVal val="hidden"/>
                                      </p:to>
                                    </p:set>
                                  </p:subTnLst>
                                </p:cTn>
                              </p:par>
                            </p:childTnLst>
                          </p:cTn>
                        </p:par>
                      </p:childTnLst>
                    </p:cTn>
                  </p:par>
                  <p:par>
                    <p:cTn id="258" fill="hold" nodeType="clickPar">
                      <p:stCondLst>
                        <p:cond delay="indefinite"/>
                      </p:stCondLst>
                      <p:childTnLst>
                        <p:par>
                          <p:cTn id="259" fill="hold" nodeType="withGroup">
                            <p:stCondLst>
                              <p:cond delay="0"/>
                            </p:stCondLst>
                            <p:childTnLst>
                              <p:par>
                                <p:cTn id="260" presetID="1" presetClass="entr" presetSubtype="0" fill="hold" grpId="0" nodeType="clickEffect">
                                  <p:stCondLst>
                                    <p:cond delay="0"/>
                                  </p:stCondLst>
                                  <p:childTnLst>
                                    <p:set>
                                      <p:cBhvr>
                                        <p:cTn id="261" dur="1" fill="hold">
                                          <p:stCondLst>
                                            <p:cond delay="499"/>
                                          </p:stCondLst>
                                        </p:cTn>
                                        <p:tgtEl>
                                          <p:spTgt spid="238688"/>
                                        </p:tgtEl>
                                        <p:attrNameLst>
                                          <p:attrName>style.visibility</p:attrName>
                                        </p:attrNameLst>
                                      </p:cBhvr>
                                      <p:to>
                                        <p:strVal val="visible"/>
                                      </p:to>
                                    </p:set>
                                  </p:childTnLst>
                                </p:cTn>
                              </p:par>
                            </p:childTnLst>
                          </p:cTn>
                        </p:par>
                        <p:par>
                          <p:cTn id="262" fill="hold" nodeType="afterGroup">
                            <p:stCondLst>
                              <p:cond delay="500"/>
                            </p:stCondLst>
                            <p:childTnLst>
                              <p:par>
                                <p:cTn id="263" presetID="1" presetClass="entr" presetSubtype="0" fill="hold" nodeType="afterEffect">
                                  <p:stCondLst>
                                    <p:cond delay="0"/>
                                  </p:stCondLst>
                                  <p:childTnLst>
                                    <p:set>
                                      <p:cBhvr>
                                        <p:cTn id="264" dur="1" fill="hold">
                                          <p:stCondLst>
                                            <p:cond delay="499"/>
                                          </p:stCondLst>
                                        </p:cTn>
                                        <p:tgtEl>
                                          <p:spTgt spid="238689"/>
                                        </p:tgtEl>
                                        <p:attrNameLst>
                                          <p:attrName>style.visibility</p:attrName>
                                        </p:attrNameLst>
                                      </p:cBhvr>
                                      <p:to>
                                        <p:strVal val="visible"/>
                                      </p:to>
                                    </p:set>
                                  </p:childTnLst>
                                  <p:subTnLst>
                                    <p:set>
                                      <p:cBhvr override="childStyle">
                                        <p:cTn dur="1" fill="hold" display="0" masterRel="sameClick" afterEffect="1">
                                          <p:stCondLst>
                                            <p:cond evt="end" delay="0">
                                              <p:tn val="263"/>
                                            </p:cond>
                                          </p:stCondLst>
                                        </p:cTn>
                                        <p:tgtEl>
                                          <p:spTgt spid="238689"/>
                                        </p:tgtEl>
                                        <p:attrNameLst>
                                          <p:attrName>style.visibility</p:attrName>
                                        </p:attrNameLst>
                                      </p:cBhvr>
                                      <p:to>
                                        <p:strVal val="hidden"/>
                                      </p:to>
                                    </p:set>
                                  </p:subTnLst>
                                </p:cTn>
                              </p:par>
                            </p:childTnLst>
                          </p:cTn>
                        </p:par>
                        <p:par>
                          <p:cTn id="265" fill="hold" nodeType="afterGroup">
                            <p:stCondLst>
                              <p:cond delay="1000"/>
                            </p:stCondLst>
                            <p:childTnLst>
                              <p:par>
                                <p:cTn id="266" presetID="1" presetClass="entr" presetSubtype="0" fill="hold" grpId="0" nodeType="afterEffect">
                                  <p:stCondLst>
                                    <p:cond delay="0"/>
                                  </p:stCondLst>
                                  <p:childTnLst>
                                    <p:set>
                                      <p:cBhvr>
                                        <p:cTn id="267" dur="1" fill="hold">
                                          <p:stCondLst>
                                            <p:cond delay="499"/>
                                          </p:stCondLst>
                                        </p:cTn>
                                        <p:tgtEl>
                                          <p:spTgt spid="238690"/>
                                        </p:tgtEl>
                                        <p:attrNameLst>
                                          <p:attrName>style.visibility</p:attrName>
                                        </p:attrNameLst>
                                      </p:cBhvr>
                                      <p:to>
                                        <p:strVal val="visible"/>
                                      </p:to>
                                    </p:set>
                                  </p:childTnLst>
                                </p:cTn>
                              </p:par>
                            </p:childTnLst>
                          </p:cTn>
                        </p:par>
                        <p:par>
                          <p:cTn id="268" fill="hold" nodeType="afterGroup">
                            <p:stCondLst>
                              <p:cond delay="1500"/>
                            </p:stCondLst>
                            <p:childTnLst>
                              <p:par>
                                <p:cTn id="269" presetID="1" presetClass="entr" presetSubtype="0" fill="hold" nodeType="afterEffect">
                                  <p:stCondLst>
                                    <p:cond delay="0"/>
                                  </p:stCondLst>
                                  <p:childTnLst>
                                    <p:set>
                                      <p:cBhvr>
                                        <p:cTn id="270" dur="1" fill="hold">
                                          <p:stCondLst>
                                            <p:cond delay="499"/>
                                          </p:stCondLst>
                                        </p:cTn>
                                        <p:tgtEl>
                                          <p:spTgt spid="238691"/>
                                        </p:tgtEl>
                                        <p:attrNameLst>
                                          <p:attrName>style.visibility</p:attrName>
                                        </p:attrNameLst>
                                      </p:cBhvr>
                                      <p:to>
                                        <p:strVal val="visible"/>
                                      </p:to>
                                    </p:set>
                                  </p:childTnLst>
                                  <p:subTnLst>
                                    <p:set>
                                      <p:cBhvr override="childStyle">
                                        <p:cTn dur="1" fill="hold" display="0" masterRel="sameClick" afterEffect="1">
                                          <p:stCondLst>
                                            <p:cond evt="end" delay="0">
                                              <p:tn val="269"/>
                                            </p:cond>
                                          </p:stCondLst>
                                        </p:cTn>
                                        <p:tgtEl>
                                          <p:spTgt spid="238691"/>
                                        </p:tgtEl>
                                        <p:attrNameLst>
                                          <p:attrName>style.visibility</p:attrName>
                                        </p:attrNameLst>
                                      </p:cBhvr>
                                      <p:to>
                                        <p:strVal val="hidden"/>
                                      </p:to>
                                    </p:set>
                                  </p:subTnLst>
                                </p:cTn>
                              </p:par>
                            </p:childTnLst>
                          </p:cTn>
                        </p:par>
                        <p:par>
                          <p:cTn id="271" fill="hold" nodeType="afterGroup">
                            <p:stCondLst>
                              <p:cond delay="2000"/>
                            </p:stCondLst>
                            <p:childTnLst>
                              <p:par>
                                <p:cTn id="272" presetID="1" presetClass="entr" presetSubtype="0" fill="hold" grpId="0" nodeType="afterEffect">
                                  <p:stCondLst>
                                    <p:cond delay="0"/>
                                  </p:stCondLst>
                                  <p:childTnLst>
                                    <p:set>
                                      <p:cBhvr>
                                        <p:cTn id="273" dur="1" fill="hold">
                                          <p:stCondLst>
                                            <p:cond delay="499"/>
                                          </p:stCondLst>
                                        </p:cTn>
                                        <p:tgtEl>
                                          <p:spTgt spid="238693"/>
                                        </p:tgtEl>
                                        <p:attrNameLst>
                                          <p:attrName>style.visibility</p:attrName>
                                        </p:attrNameLst>
                                      </p:cBhvr>
                                      <p:to>
                                        <p:strVal val="visible"/>
                                      </p:to>
                                    </p:set>
                                  </p:childTnLst>
                                </p:cTn>
                              </p:par>
                            </p:childTnLst>
                          </p:cTn>
                        </p:par>
                        <p:par>
                          <p:cTn id="274" fill="hold" nodeType="afterGroup">
                            <p:stCondLst>
                              <p:cond delay="2500"/>
                            </p:stCondLst>
                            <p:childTnLst>
                              <p:par>
                                <p:cTn id="275" presetID="1" presetClass="entr" presetSubtype="0" fill="hold" grpId="0" nodeType="afterEffect">
                                  <p:stCondLst>
                                    <p:cond delay="0"/>
                                  </p:stCondLst>
                                  <p:childTnLst>
                                    <p:set>
                                      <p:cBhvr>
                                        <p:cTn id="276" dur="1" fill="hold">
                                          <p:stCondLst>
                                            <p:cond delay="499"/>
                                          </p:stCondLst>
                                        </p:cTn>
                                        <p:tgtEl>
                                          <p:spTgt spid="238692"/>
                                        </p:tgtEl>
                                        <p:attrNameLst>
                                          <p:attrName>style.visibility</p:attrName>
                                        </p:attrNameLst>
                                      </p:cBhvr>
                                      <p:to>
                                        <p:strVal val="visible"/>
                                      </p:to>
                                    </p:set>
                                  </p:childTnLst>
                                </p:cTn>
                              </p:par>
                            </p:childTnLst>
                          </p:cTn>
                        </p:par>
                        <p:par>
                          <p:cTn id="277" fill="hold" nodeType="afterGroup">
                            <p:stCondLst>
                              <p:cond delay="3000"/>
                            </p:stCondLst>
                            <p:childTnLst>
                              <p:par>
                                <p:cTn id="278" presetID="1" presetClass="entr" presetSubtype="0" fill="hold" nodeType="afterEffect">
                                  <p:stCondLst>
                                    <p:cond delay="0"/>
                                  </p:stCondLst>
                                  <p:childTnLst>
                                    <p:set>
                                      <p:cBhvr>
                                        <p:cTn id="279" dur="1" fill="hold">
                                          <p:stCondLst>
                                            <p:cond delay="499"/>
                                          </p:stCondLst>
                                        </p:cTn>
                                        <p:tgtEl>
                                          <p:spTgt spid="238696"/>
                                        </p:tgtEl>
                                        <p:attrNameLst>
                                          <p:attrName>style.visibility</p:attrName>
                                        </p:attrNameLst>
                                      </p:cBhvr>
                                      <p:to>
                                        <p:strVal val="visible"/>
                                      </p:to>
                                    </p:set>
                                  </p:childTnLst>
                                </p:cTn>
                              </p:par>
                            </p:childTnLst>
                          </p:cTn>
                        </p:par>
                        <p:par>
                          <p:cTn id="280" fill="hold" nodeType="afterGroup">
                            <p:stCondLst>
                              <p:cond delay="3500"/>
                            </p:stCondLst>
                            <p:childTnLst>
                              <p:par>
                                <p:cTn id="281" presetID="1" presetClass="entr" presetSubtype="0" fill="hold" grpId="0" nodeType="afterEffect">
                                  <p:stCondLst>
                                    <p:cond delay="0"/>
                                  </p:stCondLst>
                                  <p:childTnLst>
                                    <p:set>
                                      <p:cBhvr>
                                        <p:cTn id="282" dur="1" fill="hold">
                                          <p:stCondLst>
                                            <p:cond delay="499"/>
                                          </p:stCondLst>
                                        </p:cTn>
                                        <p:tgtEl>
                                          <p:spTgt spid="238695"/>
                                        </p:tgtEl>
                                        <p:attrNameLst>
                                          <p:attrName>style.visibility</p:attrName>
                                        </p:attrNameLst>
                                      </p:cBhvr>
                                      <p:to>
                                        <p:strVal val="visible"/>
                                      </p:to>
                                    </p:set>
                                  </p:childTnLst>
                                </p:cTn>
                              </p:par>
                            </p:childTnLst>
                          </p:cTn>
                        </p:par>
                        <p:par>
                          <p:cTn id="283" fill="hold" nodeType="afterGroup">
                            <p:stCondLst>
                              <p:cond delay="4000"/>
                            </p:stCondLst>
                            <p:childTnLst>
                              <p:par>
                                <p:cTn id="284" presetID="1" presetClass="entr" presetSubtype="0" fill="hold" nodeType="afterEffect">
                                  <p:stCondLst>
                                    <p:cond delay="0"/>
                                  </p:stCondLst>
                                  <p:childTnLst>
                                    <p:set>
                                      <p:cBhvr>
                                        <p:cTn id="285" dur="1" fill="hold">
                                          <p:stCondLst>
                                            <p:cond delay="499"/>
                                          </p:stCondLst>
                                        </p:cTn>
                                        <p:tgtEl>
                                          <p:spTgt spid="238697"/>
                                        </p:tgtEl>
                                        <p:attrNameLst>
                                          <p:attrName>style.visibility</p:attrName>
                                        </p:attrNameLst>
                                      </p:cBhvr>
                                      <p:to>
                                        <p:strVal val="visible"/>
                                      </p:to>
                                    </p:set>
                                  </p:childTnLst>
                                </p:cTn>
                              </p:par>
                            </p:childTnLst>
                          </p:cTn>
                        </p:par>
                        <p:par>
                          <p:cTn id="286" fill="hold" nodeType="afterGroup">
                            <p:stCondLst>
                              <p:cond delay="4500"/>
                            </p:stCondLst>
                            <p:childTnLst>
                              <p:par>
                                <p:cTn id="287" presetID="1" presetClass="entr" presetSubtype="0" fill="hold" grpId="0" nodeType="afterEffect">
                                  <p:stCondLst>
                                    <p:cond delay="0"/>
                                  </p:stCondLst>
                                  <p:childTnLst>
                                    <p:set>
                                      <p:cBhvr>
                                        <p:cTn id="288" dur="1" fill="hold">
                                          <p:stCondLst>
                                            <p:cond delay="499"/>
                                          </p:stCondLst>
                                        </p:cTn>
                                        <p:tgtEl>
                                          <p:spTgt spid="238694"/>
                                        </p:tgtEl>
                                        <p:attrNameLst>
                                          <p:attrName>style.visibility</p:attrName>
                                        </p:attrNameLst>
                                      </p:cBhvr>
                                      <p:to>
                                        <p:strVal val="visible"/>
                                      </p:to>
                                    </p:set>
                                  </p:childTnLst>
                                </p:cTn>
                              </p:par>
                            </p:childTnLst>
                          </p:cTn>
                        </p:par>
                        <p:par>
                          <p:cTn id="289" fill="hold" nodeType="afterGroup">
                            <p:stCondLst>
                              <p:cond delay="5000"/>
                            </p:stCondLst>
                            <p:childTnLst>
                              <p:par>
                                <p:cTn id="290" presetID="1" presetClass="entr" presetSubtype="0" fill="hold" grpId="0" nodeType="afterEffect">
                                  <p:stCondLst>
                                    <p:cond delay="0"/>
                                  </p:stCondLst>
                                  <p:childTnLst>
                                    <p:set>
                                      <p:cBhvr>
                                        <p:cTn id="291" dur="1" fill="hold">
                                          <p:stCondLst>
                                            <p:cond delay="499"/>
                                          </p:stCondLst>
                                        </p:cTn>
                                        <p:tgtEl>
                                          <p:spTgt spid="238698"/>
                                        </p:tgtEl>
                                        <p:attrNameLst>
                                          <p:attrName>style.visibility</p:attrName>
                                        </p:attrNameLst>
                                      </p:cBhvr>
                                      <p:to>
                                        <p:strVal val="visible"/>
                                      </p:to>
                                    </p:set>
                                  </p:childTnLst>
                                </p:cTn>
                              </p:par>
                            </p:childTnLst>
                          </p:cTn>
                        </p:par>
                        <p:par>
                          <p:cTn id="292" fill="hold" nodeType="afterGroup">
                            <p:stCondLst>
                              <p:cond delay="5500"/>
                            </p:stCondLst>
                            <p:childTnLst>
                              <p:par>
                                <p:cTn id="293" presetID="1" presetClass="entr" presetSubtype="0" fill="hold" grpId="0" nodeType="afterEffect">
                                  <p:stCondLst>
                                    <p:cond delay="0"/>
                                  </p:stCondLst>
                                  <p:childTnLst>
                                    <p:set>
                                      <p:cBhvr>
                                        <p:cTn id="294" dur="1" fill="hold">
                                          <p:stCondLst>
                                            <p:cond delay="499"/>
                                          </p:stCondLst>
                                        </p:cTn>
                                        <p:tgtEl>
                                          <p:spTgt spid="238699"/>
                                        </p:tgtEl>
                                        <p:attrNameLst>
                                          <p:attrName>style.visibility</p:attrName>
                                        </p:attrNameLst>
                                      </p:cBhvr>
                                      <p:to>
                                        <p:strVal val="visible"/>
                                      </p:to>
                                    </p:set>
                                  </p:childTnLst>
                                </p:cTn>
                              </p:par>
                            </p:childTnLst>
                          </p:cTn>
                        </p:par>
                        <p:par>
                          <p:cTn id="295" fill="hold" nodeType="afterGroup">
                            <p:stCondLst>
                              <p:cond delay="6000"/>
                            </p:stCondLst>
                            <p:childTnLst>
                              <p:par>
                                <p:cTn id="296" presetID="1" presetClass="entr" presetSubtype="0" fill="hold" grpId="0" nodeType="afterEffect">
                                  <p:stCondLst>
                                    <p:cond delay="0"/>
                                  </p:stCondLst>
                                  <p:childTnLst>
                                    <p:set>
                                      <p:cBhvr>
                                        <p:cTn id="297" dur="1" fill="hold">
                                          <p:stCondLst>
                                            <p:cond delay="499"/>
                                          </p:stCondLst>
                                        </p:cTn>
                                        <p:tgtEl>
                                          <p:spTgt spid="238700"/>
                                        </p:tgtEl>
                                        <p:attrNameLst>
                                          <p:attrName>style.visibility</p:attrName>
                                        </p:attrNameLst>
                                      </p:cBhvr>
                                      <p:to>
                                        <p:strVal val="visible"/>
                                      </p:to>
                                    </p:set>
                                  </p:childTnLst>
                                </p:cTn>
                              </p:par>
                            </p:childTnLst>
                          </p:cTn>
                        </p:par>
                        <p:par>
                          <p:cTn id="298" fill="hold" nodeType="afterGroup">
                            <p:stCondLst>
                              <p:cond delay="6500"/>
                            </p:stCondLst>
                            <p:childTnLst>
                              <p:par>
                                <p:cTn id="299" presetID="1" presetClass="entr" presetSubtype="0" fill="hold" grpId="0" nodeType="afterEffect">
                                  <p:stCondLst>
                                    <p:cond delay="0"/>
                                  </p:stCondLst>
                                  <p:childTnLst>
                                    <p:set>
                                      <p:cBhvr>
                                        <p:cTn id="300" dur="1" fill="hold">
                                          <p:stCondLst>
                                            <p:cond delay="499"/>
                                          </p:stCondLst>
                                        </p:cTn>
                                        <p:tgtEl>
                                          <p:spTgt spid="238701"/>
                                        </p:tgtEl>
                                        <p:attrNameLst>
                                          <p:attrName>style.visibility</p:attrName>
                                        </p:attrNameLst>
                                      </p:cBhvr>
                                      <p:to>
                                        <p:strVal val="visible"/>
                                      </p:to>
                                    </p:set>
                                  </p:childTnLst>
                                </p:cTn>
                              </p:par>
                            </p:childTnLst>
                          </p:cTn>
                        </p:par>
                        <p:par>
                          <p:cTn id="301" fill="hold" nodeType="afterGroup">
                            <p:stCondLst>
                              <p:cond delay="7000"/>
                            </p:stCondLst>
                            <p:childTnLst>
                              <p:par>
                                <p:cTn id="302" presetID="1" presetClass="entr" presetSubtype="0" fill="hold" grpId="0" nodeType="afterEffect">
                                  <p:stCondLst>
                                    <p:cond delay="0"/>
                                  </p:stCondLst>
                                  <p:childTnLst>
                                    <p:set>
                                      <p:cBhvr>
                                        <p:cTn id="303" dur="1" fill="hold">
                                          <p:stCondLst>
                                            <p:cond delay="499"/>
                                          </p:stCondLst>
                                        </p:cTn>
                                        <p:tgtEl>
                                          <p:spTgt spid="238777"/>
                                        </p:tgtEl>
                                        <p:attrNameLst>
                                          <p:attrName>style.visibility</p:attrName>
                                        </p:attrNameLst>
                                      </p:cBhvr>
                                      <p:to>
                                        <p:strVal val="visible"/>
                                      </p:to>
                                    </p:set>
                                  </p:childTnLst>
                                  <p:subTnLst>
                                    <p:set>
                                      <p:cBhvr override="childStyle">
                                        <p:cTn dur="1" fill="hold" display="0" masterRel="nextClick" afterEffect="1"/>
                                        <p:tgtEl>
                                          <p:spTgt spid="238777"/>
                                        </p:tgtEl>
                                        <p:attrNameLst>
                                          <p:attrName>style.visibility</p:attrName>
                                        </p:attrNameLst>
                                      </p:cBhvr>
                                      <p:to>
                                        <p:strVal val="hidden"/>
                                      </p:to>
                                    </p:set>
                                  </p:sub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0" nodeType="clickEffect">
                                  <p:stCondLst>
                                    <p:cond delay="0"/>
                                  </p:stCondLst>
                                  <p:childTnLst>
                                    <p:set>
                                      <p:cBhvr>
                                        <p:cTn id="307" dur="1" fill="hold">
                                          <p:stCondLst>
                                            <p:cond delay="499"/>
                                          </p:stCondLst>
                                        </p:cTn>
                                        <p:tgtEl>
                                          <p:spTgt spid="238702"/>
                                        </p:tgtEl>
                                        <p:attrNameLst>
                                          <p:attrName>style.visibility</p:attrName>
                                        </p:attrNameLst>
                                      </p:cBhvr>
                                      <p:to>
                                        <p:strVal val="visible"/>
                                      </p:to>
                                    </p:set>
                                  </p:childTnLst>
                                </p:cTn>
                              </p:par>
                            </p:childTnLst>
                          </p:cTn>
                        </p:par>
                        <p:par>
                          <p:cTn id="308" fill="hold" nodeType="afterGroup">
                            <p:stCondLst>
                              <p:cond delay="500"/>
                            </p:stCondLst>
                            <p:childTnLst>
                              <p:par>
                                <p:cTn id="309" presetID="1" presetClass="entr" presetSubtype="0" fill="hold" nodeType="afterEffect">
                                  <p:stCondLst>
                                    <p:cond delay="0"/>
                                  </p:stCondLst>
                                  <p:childTnLst>
                                    <p:set>
                                      <p:cBhvr>
                                        <p:cTn id="310" dur="1" fill="hold">
                                          <p:stCondLst>
                                            <p:cond delay="499"/>
                                          </p:stCondLst>
                                        </p:cTn>
                                        <p:tgtEl>
                                          <p:spTgt spid="238703"/>
                                        </p:tgtEl>
                                        <p:attrNameLst>
                                          <p:attrName>style.visibility</p:attrName>
                                        </p:attrNameLst>
                                      </p:cBhvr>
                                      <p:to>
                                        <p:strVal val="visible"/>
                                      </p:to>
                                    </p:set>
                                  </p:childTnLst>
                                  <p:subTnLst>
                                    <p:set>
                                      <p:cBhvr override="childStyle">
                                        <p:cTn dur="1" fill="hold" display="0" masterRel="sameClick" afterEffect="1">
                                          <p:stCondLst>
                                            <p:cond evt="end" delay="0">
                                              <p:tn val="309"/>
                                            </p:cond>
                                          </p:stCondLst>
                                        </p:cTn>
                                        <p:tgtEl>
                                          <p:spTgt spid="238703"/>
                                        </p:tgtEl>
                                        <p:attrNameLst>
                                          <p:attrName>style.visibility</p:attrName>
                                        </p:attrNameLst>
                                      </p:cBhvr>
                                      <p:to>
                                        <p:strVal val="hidden"/>
                                      </p:to>
                                    </p:set>
                                  </p:subTnLst>
                                </p:cTn>
                              </p:par>
                            </p:childTnLst>
                          </p:cTn>
                        </p:par>
                        <p:par>
                          <p:cTn id="311" fill="hold" nodeType="afterGroup">
                            <p:stCondLst>
                              <p:cond delay="1000"/>
                            </p:stCondLst>
                            <p:childTnLst>
                              <p:par>
                                <p:cTn id="312" presetID="1" presetClass="entr" presetSubtype="0" fill="hold" grpId="0" nodeType="afterEffect">
                                  <p:stCondLst>
                                    <p:cond delay="0"/>
                                  </p:stCondLst>
                                  <p:childTnLst>
                                    <p:set>
                                      <p:cBhvr>
                                        <p:cTn id="313" dur="1" fill="hold">
                                          <p:stCondLst>
                                            <p:cond delay="499"/>
                                          </p:stCondLst>
                                        </p:cTn>
                                        <p:tgtEl>
                                          <p:spTgt spid="238706"/>
                                        </p:tgtEl>
                                        <p:attrNameLst>
                                          <p:attrName>style.visibility</p:attrName>
                                        </p:attrNameLst>
                                      </p:cBhvr>
                                      <p:to>
                                        <p:strVal val="visible"/>
                                      </p:to>
                                    </p:set>
                                  </p:childTnLst>
                                </p:cTn>
                              </p:par>
                            </p:childTnLst>
                          </p:cTn>
                        </p:par>
                        <p:par>
                          <p:cTn id="314" fill="hold" nodeType="afterGroup">
                            <p:stCondLst>
                              <p:cond delay="1500"/>
                            </p:stCondLst>
                            <p:childTnLst>
                              <p:par>
                                <p:cTn id="315" presetID="1" presetClass="entr" presetSubtype="0" fill="hold" nodeType="afterEffect">
                                  <p:stCondLst>
                                    <p:cond delay="0"/>
                                  </p:stCondLst>
                                  <p:childTnLst>
                                    <p:set>
                                      <p:cBhvr>
                                        <p:cTn id="316" dur="1" fill="hold">
                                          <p:stCondLst>
                                            <p:cond delay="499"/>
                                          </p:stCondLst>
                                        </p:cTn>
                                        <p:tgtEl>
                                          <p:spTgt spid="238705"/>
                                        </p:tgtEl>
                                        <p:attrNameLst>
                                          <p:attrName>style.visibility</p:attrName>
                                        </p:attrNameLst>
                                      </p:cBhvr>
                                      <p:to>
                                        <p:strVal val="visible"/>
                                      </p:to>
                                    </p:set>
                                  </p:childTnLst>
                                  <p:subTnLst>
                                    <p:set>
                                      <p:cBhvr override="childStyle">
                                        <p:cTn dur="1" fill="hold" display="0" masterRel="sameClick" afterEffect="1">
                                          <p:stCondLst>
                                            <p:cond evt="end" delay="0">
                                              <p:tn val="315"/>
                                            </p:cond>
                                          </p:stCondLst>
                                        </p:cTn>
                                        <p:tgtEl>
                                          <p:spTgt spid="238705"/>
                                        </p:tgtEl>
                                        <p:attrNameLst>
                                          <p:attrName>style.visibility</p:attrName>
                                        </p:attrNameLst>
                                      </p:cBhvr>
                                      <p:to>
                                        <p:strVal val="hidden"/>
                                      </p:to>
                                    </p:set>
                                  </p:subTnLst>
                                </p:cTn>
                              </p:par>
                            </p:childTnLst>
                          </p:cTn>
                        </p:par>
                        <p:par>
                          <p:cTn id="317" fill="hold" nodeType="afterGroup">
                            <p:stCondLst>
                              <p:cond delay="2000"/>
                            </p:stCondLst>
                            <p:childTnLst>
                              <p:par>
                                <p:cTn id="318" presetID="1" presetClass="entr" presetSubtype="0" fill="hold" grpId="0" nodeType="afterEffect">
                                  <p:stCondLst>
                                    <p:cond delay="0"/>
                                  </p:stCondLst>
                                  <p:childTnLst>
                                    <p:set>
                                      <p:cBhvr>
                                        <p:cTn id="319" dur="1" fill="hold">
                                          <p:stCondLst>
                                            <p:cond delay="499"/>
                                          </p:stCondLst>
                                        </p:cTn>
                                        <p:tgtEl>
                                          <p:spTgt spid="238707"/>
                                        </p:tgtEl>
                                        <p:attrNameLst>
                                          <p:attrName>style.visibility</p:attrName>
                                        </p:attrNameLst>
                                      </p:cBhvr>
                                      <p:to>
                                        <p:strVal val="visible"/>
                                      </p:to>
                                    </p:set>
                                  </p:childTnLst>
                                </p:cTn>
                              </p:par>
                            </p:childTnLst>
                          </p:cTn>
                        </p:par>
                        <p:par>
                          <p:cTn id="320" fill="hold" nodeType="afterGroup">
                            <p:stCondLst>
                              <p:cond delay="2500"/>
                            </p:stCondLst>
                            <p:childTnLst>
                              <p:par>
                                <p:cTn id="321" presetID="1" presetClass="entr" presetSubtype="0" fill="hold" nodeType="afterEffect">
                                  <p:stCondLst>
                                    <p:cond delay="0"/>
                                  </p:stCondLst>
                                  <p:childTnLst>
                                    <p:set>
                                      <p:cBhvr>
                                        <p:cTn id="322" dur="1" fill="hold">
                                          <p:stCondLst>
                                            <p:cond delay="499"/>
                                          </p:stCondLst>
                                        </p:cTn>
                                        <p:tgtEl>
                                          <p:spTgt spid="238708"/>
                                        </p:tgtEl>
                                        <p:attrNameLst>
                                          <p:attrName>style.visibility</p:attrName>
                                        </p:attrNameLst>
                                      </p:cBhvr>
                                      <p:to>
                                        <p:strVal val="visible"/>
                                      </p:to>
                                    </p:set>
                                  </p:childTnLst>
                                  <p:subTnLst>
                                    <p:set>
                                      <p:cBhvr override="childStyle">
                                        <p:cTn dur="1" fill="hold" display="0" masterRel="sameClick" afterEffect="1">
                                          <p:stCondLst>
                                            <p:cond evt="end" delay="0">
                                              <p:tn val="321"/>
                                            </p:cond>
                                          </p:stCondLst>
                                        </p:cTn>
                                        <p:tgtEl>
                                          <p:spTgt spid="238708"/>
                                        </p:tgtEl>
                                        <p:attrNameLst>
                                          <p:attrName>style.visibility</p:attrName>
                                        </p:attrNameLst>
                                      </p:cBhvr>
                                      <p:to>
                                        <p:strVal val="hidden"/>
                                      </p:to>
                                    </p:set>
                                  </p:subTnLst>
                                </p:cTn>
                              </p:par>
                            </p:childTnLst>
                          </p:cTn>
                        </p:par>
                        <p:par>
                          <p:cTn id="323" fill="hold" nodeType="afterGroup">
                            <p:stCondLst>
                              <p:cond delay="3000"/>
                            </p:stCondLst>
                            <p:childTnLst>
                              <p:par>
                                <p:cTn id="324" presetID="1" presetClass="entr" presetSubtype="0" fill="hold" grpId="0" nodeType="afterEffect">
                                  <p:stCondLst>
                                    <p:cond delay="0"/>
                                  </p:stCondLst>
                                  <p:childTnLst>
                                    <p:set>
                                      <p:cBhvr>
                                        <p:cTn id="325" dur="1" fill="hold">
                                          <p:stCondLst>
                                            <p:cond delay="499"/>
                                          </p:stCondLst>
                                        </p:cTn>
                                        <p:tgtEl>
                                          <p:spTgt spid="238709"/>
                                        </p:tgtEl>
                                        <p:attrNameLst>
                                          <p:attrName>style.visibility</p:attrName>
                                        </p:attrNameLst>
                                      </p:cBhvr>
                                      <p:to>
                                        <p:strVal val="visible"/>
                                      </p:to>
                                    </p:set>
                                  </p:childTnLst>
                                </p:cTn>
                              </p:par>
                            </p:childTnLst>
                          </p:cTn>
                        </p:par>
                        <p:par>
                          <p:cTn id="326" fill="hold" nodeType="afterGroup">
                            <p:stCondLst>
                              <p:cond delay="3500"/>
                            </p:stCondLst>
                            <p:childTnLst>
                              <p:par>
                                <p:cTn id="327" presetID="1" presetClass="entr" presetSubtype="0" fill="hold" grpId="0" nodeType="afterEffect">
                                  <p:stCondLst>
                                    <p:cond delay="0"/>
                                  </p:stCondLst>
                                  <p:childTnLst>
                                    <p:set>
                                      <p:cBhvr>
                                        <p:cTn id="328" dur="1" fill="hold">
                                          <p:stCondLst>
                                            <p:cond delay="499"/>
                                          </p:stCondLst>
                                        </p:cTn>
                                        <p:tgtEl>
                                          <p:spTgt spid="238710"/>
                                        </p:tgtEl>
                                        <p:attrNameLst>
                                          <p:attrName>style.visibility</p:attrName>
                                        </p:attrNameLst>
                                      </p:cBhvr>
                                      <p:to>
                                        <p:strVal val="visible"/>
                                      </p:to>
                                    </p:set>
                                  </p:childTnLst>
                                </p:cTn>
                              </p:par>
                            </p:childTnLst>
                          </p:cTn>
                        </p:par>
                        <p:par>
                          <p:cTn id="329" fill="hold" nodeType="afterGroup">
                            <p:stCondLst>
                              <p:cond delay="4000"/>
                            </p:stCondLst>
                            <p:childTnLst>
                              <p:par>
                                <p:cTn id="330" presetID="1" presetClass="entr" presetSubtype="0" fill="hold" nodeType="afterEffect">
                                  <p:stCondLst>
                                    <p:cond delay="0"/>
                                  </p:stCondLst>
                                  <p:childTnLst>
                                    <p:set>
                                      <p:cBhvr>
                                        <p:cTn id="331" dur="1" fill="hold">
                                          <p:stCondLst>
                                            <p:cond delay="499"/>
                                          </p:stCondLst>
                                        </p:cTn>
                                        <p:tgtEl>
                                          <p:spTgt spid="238621"/>
                                        </p:tgtEl>
                                        <p:attrNameLst>
                                          <p:attrName>style.visibility</p:attrName>
                                        </p:attrNameLst>
                                      </p:cBhvr>
                                      <p:to>
                                        <p:strVal val="visible"/>
                                      </p:to>
                                    </p:set>
                                  </p:childTnLst>
                                </p:cTn>
                              </p:par>
                            </p:childTnLst>
                          </p:cTn>
                        </p:par>
                        <p:par>
                          <p:cTn id="332" fill="hold" nodeType="afterGroup">
                            <p:stCondLst>
                              <p:cond delay="4500"/>
                            </p:stCondLst>
                            <p:childTnLst>
                              <p:par>
                                <p:cTn id="333" presetID="1" presetClass="entr" presetSubtype="0" fill="hold" grpId="0" nodeType="afterEffect">
                                  <p:stCondLst>
                                    <p:cond delay="0"/>
                                  </p:stCondLst>
                                  <p:childTnLst>
                                    <p:set>
                                      <p:cBhvr>
                                        <p:cTn id="334" dur="1" fill="hold">
                                          <p:stCondLst>
                                            <p:cond delay="499"/>
                                          </p:stCondLst>
                                        </p:cTn>
                                        <p:tgtEl>
                                          <p:spTgt spid="238606"/>
                                        </p:tgtEl>
                                        <p:attrNameLst>
                                          <p:attrName>style.visibility</p:attrName>
                                        </p:attrNameLst>
                                      </p:cBhvr>
                                      <p:to>
                                        <p:strVal val="visible"/>
                                      </p:to>
                                    </p:set>
                                  </p:childTnLst>
                                </p:cTn>
                              </p:par>
                            </p:childTnLst>
                          </p:cTn>
                        </p:par>
                        <p:par>
                          <p:cTn id="335" fill="hold" nodeType="afterGroup">
                            <p:stCondLst>
                              <p:cond delay="5000"/>
                            </p:stCondLst>
                            <p:childTnLst>
                              <p:par>
                                <p:cTn id="336" presetID="1" presetClass="entr" presetSubtype="0" fill="hold" grpId="0" nodeType="afterEffect">
                                  <p:stCondLst>
                                    <p:cond delay="0"/>
                                  </p:stCondLst>
                                  <p:childTnLst>
                                    <p:set>
                                      <p:cBhvr>
                                        <p:cTn id="337" dur="1" fill="hold">
                                          <p:stCondLst>
                                            <p:cond delay="499"/>
                                          </p:stCondLst>
                                        </p:cTn>
                                        <p:tgtEl>
                                          <p:spTgt spid="238711"/>
                                        </p:tgtEl>
                                        <p:attrNameLst>
                                          <p:attrName>style.visibility</p:attrName>
                                        </p:attrNameLst>
                                      </p:cBhvr>
                                      <p:to>
                                        <p:strVal val="visible"/>
                                      </p:to>
                                    </p:set>
                                  </p:childTnLst>
                                </p:cTn>
                              </p:par>
                            </p:childTnLst>
                          </p:cTn>
                        </p:par>
                        <p:par>
                          <p:cTn id="338" fill="hold" nodeType="afterGroup">
                            <p:stCondLst>
                              <p:cond delay="5500"/>
                            </p:stCondLst>
                            <p:childTnLst>
                              <p:par>
                                <p:cTn id="339" presetID="1" presetClass="entr" presetSubtype="0" fill="hold" grpId="0" nodeType="afterEffect">
                                  <p:stCondLst>
                                    <p:cond delay="0"/>
                                  </p:stCondLst>
                                  <p:childTnLst>
                                    <p:set>
                                      <p:cBhvr>
                                        <p:cTn id="340" dur="1" fill="hold">
                                          <p:stCondLst>
                                            <p:cond delay="499"/>
                                          </p:stCondLst>
                                        </p:cTn>
                                        <p:tgtEl>
                                          <p:spTgt spid="238712"/>
                                        </p:tgtEl>
                                        <p:attrNameLst>
                                          <p:attrName>style.visibility</p:attrName>
                                        </p:attrNameLst>
                                      </p:cBhvr>
                                      <p:to>
                                        <p:strVal val="visible"/>
                                      </p:to>
                                    </p:set>
                                  </p:childTnLst>
                                </p:cTn>
                              </p:par>
                            </p:childTnLst>
                          </p:cTn>
                        </p:par>
                        <p:par>
                          <p:cTn id="341" fill="hold" nodeType="afterGroup">
                            <p:stCondLst>
                              <p:cond delay="6000"/>
                            </p:stCondLst>
                            <p:childTnLst>
                              <p:par>
                                <p:cTn id="342" presetID="1" presetClass="entr" presetSubtype="0" fill="hold" grpId="0" nodeType="afterEffect">
                                  <p:stCondLst>
                                    <p:cond delay="0"/>
                                  </p:stCondLst>
                                  <p:childTnLst>
                                    <p:set>
                                      <p:cBhvr>
                                        <p:cTn id="343" dur="1" fill="hold">
                                          <p:stCondLst>
                                            <p:cond delay="499"/>
                                          </p:stCondLst>
                                        </p:cTn>
                                        <p:tgtEl>
                                          <p:spTgt spid="238713"/>
                                        </p:tgtEl>
                                        <p:attrNameLst>
                                          <p:attrName>style.visibility</p:attrName>
                                        </p:attrNameLst>
                                      </p:cBhvr>
                                      <p:to>
                                        <p:strVal val="visible"/>
                                      </p:to>
                                    </p:set>
                                  </p:childTnLst>
                                </p:cTn>
                              </p:par>
                            </p:childTnLst>
                          </p:cTn>
                        </p:par>
                        <p:par>
                          <p:cTn id="344" fill="hold" nodeType="afterGroup">
                            <p:stCondLst>
                              <p:cond delay="6500"/>
                            </p:stCondLst>
                            <p:childTnLst>
                              <p:par>
                                <p:cTn id="345" presetID="1" presetClass="entr" presetSubtype="0" fill="hold" grpId="0" nodeType="afterEffect">
                                  <p:stCondLst>
                                    <p:cond delay="0"/>
                                  </p:stCondLst>
                                  <p:childTnLst>
                                    <p:set>
                                      <p:cBhvr>
                                        <p:cTn id="346" dur="1" fill="hold">
                                          <p:stCondLst>
                                            <p:cond delay="499"/>
                                          </p:stCondLst>
                                        </p:cTn>
                                        <p:tgtEl>
                                          <p:spTgt spid="238776"/>
                                        </p:tgtEl>
                                        <p:attrNameLst>
                                          <p:attrName>style.visibility</p:attrName>
                                        </p:attrNameLst>
                                      </p:cBhvr>
                                      <p:to>
                                        <p:strVal val="visible"/>
                                      </p:to>
                                    </p:set>
                                  </p:childTnLst>
                                  <p:subTnLst>
                                    <p:set>
                                      <p:cBhvr override="childStyle">
                                        <p:cTn dur="1" fill="hold" display="0" masterRel="nextClick" afterEffect="1"/>
                                        <p:tgtEl>
                                          <p:spTgt spid="238776"/>
                                        </p:tgtEl>
                                        <p:attrNameLst>
                                          <p:attrName>style.visibility</p:attrName>
                                        </p:attrNameLst>
                                      </p:cBhvr>
                                      <p:to>
                                        <p:strVal val="hidden"/>
                                      </p:to>
                                    </p:set>
                                  </p:subTnLst>
                                </p:cTn>
                              </p:par>
                            </p:childTnLst>
                          </p:cTn>
                        </p:par>
                      </p:childTnLst>
                    </p:cTn>
                  </p:par>
                  <p:par>
                    <p:cTn id="347" fill="hold" nodeType="clickPar">
                      <p:stCondLst>
                        <p:cond delay="indefinite"/>
                      </p:stCondLst>
                      <p:childTnLst>
                        <p:par>
                          <p:cTn id="348" fill="hold" nodeType="withGroup">
                            <p:stCondLst>
                              <p:cond delay="0"/>
                            </p:stCondLst>
                            <p:childTnLst>
                              <p:par>
                                <p:cTn id="349" presetID="1" presetClass="entr" presetSubtype="0" fill="hold" grpId="0" nodeType="clickEffect">
                                  <p:stCondLst>
                                    <p:cond delay="0"/>
                                  </p:stCondLst>
                                  <p:childTnLst>
                                    <p:set>
                                      <p:cBhvr>
                                        <p:cTn id="350" dur="1" fill="hold">
                                          <p:stCondLst>
                                            <p:cond delay="499"/>
                                          </p:stCondLst>
                                        </p:cTn>
                                        <p:tgtEl>
                                          <p:spTgt spid="238714"/>
                                        </p:tgtEl>
                                        <p:attrNameLst>
                                          <p:attrName>style.visibility</p:attrName>
                                        </p:attrNameLst>
                                      </p:cBhvr>
                                      <p:to>
                                        <p:strVal val="visible"/>
                                      </p:to>
                                    </p:set>
                                  </p:childTnLst>
                                </p:cTn>
                              </p:par>
                            </p:childTnLst>
                          </p:cTn>
                        </p:par>
                        <p:par>
                          <p:cTn id="351" fill="hold" nodeType="afterGroup">
                            <p:stCondLst>
                              <p:cond delay="500"/>
                            </p:stCondLst>
                            <p:childTnLst>
                              <p:par>
                                <p:cTn id="352" presetID="1" presetClass="entr" presetSubtype="0" fill="hold" nodeType="afterEffect">
                                  <p:stCondLst>
                                    <p:cond delay="0"/>
                                  </p:stCondLst>
                                  <p:childTnLst>
                                    <p:set>
                                      <p:cBhvr>
                                        <p:cTn id="353" dur="1" fill="hold">
                                          <p:stCondLst>
                                            <p:cond delay="499"/>
                                          </p:stCondLst>
                                        </p:cTn>
                                        <p:tgtEl>
                                          <p:spTgt spid="238715"/>
                                        </p:tgtEl>
                                        <p:attrNameLst>
                                          <p:attrName>style.visibility</p:attrName>
                                        </p:attrNameLst>
                                      </p:cBhvr>
                                      <p:to>
                                        <p:strVal val="visible"/>
                                      </p:to>
                                    </p:set>
                                  </p:childTnLst>
                                  <p:subTnLst>
                                    <p:set>
                                      <p:cBhvr override="childStyle">
                                        <p:cTn dur="1" fill="hold" display="0" masterRel="sameClick" afterEffect="1">
                                          <p:stCondLst>
                                            <p:cond evt="end" delay="0">
                                              <p:tn val="352"/>
                                            </p:cond>
                                          </p:stCondLst>
                                        </p:cTn>
                                        <p:tgtEl>
                                          <p:spTgt spid="238715"/>
                                        </p:tgtEl>
                                        <p:attrNameLst>
                                          <p:attrName>style.visibility</p:attrName>
                                        </p:attrNameLst>
                                      </p:cBhvr>
                                      <p:to>
                                        <p:strVal val="hidden"/>
                                      </p:to>
                                    </p:set>
                                  </p:subTnLst>
                                </p:cTn>
                              </p:par>
                            </p:childTnLst>
                          </p:cTn>
                        </p:par>
                        <p:par>
                          <p:cTn id="354" fill="hold" nodeType="afterGroup">
                            <p:stCondLst>
                              <p:cond delay="1000"/>
                            </p:stCondLst>
                            <p:childTnLst>
                              <p:par>
                                <p:cTn id="355" presetID="1" presetClass="entr" presetSubtype="0" fill="hold" grpId="0" nodeType="afterEffect">
                                  <p:stCondLst>
                                    <p:cond delay="0"/>
                                  </p:stCondLst>
                                  <p:childTnLst>
                                    <p:set>
                                      <p:cBhvr>
                                        <p:cTn id="356" dur="1" fill="hold">
                                          <p:stCondLst>
                                            <p:cond delay="499"/>
                                          </p:stCondLst>
                                        </p:cTn>
                                        <p:tgtEl>
                                          <p:spTgt spid="238716"/>
                                        </p:tgtEl>
                                        <p:attrNameLst>
                                          <p:attrName>style.visibility</p:attrName>
                                        </p:attrNameLst>
                                      </p:cBhvr>
                                      <p:to>
                                        <p:strVal val="visible"/>
                                      </p:to>
                                    </p:set>
                                  </p:childTnLst>
                                </p:cTn>
                              </p:par>
                            </p:childTnLst>
                          </p:cTn>
                        </p:par>
                        <p:par>
                          <p:cTn id="357" fill="hold" nodeType="afterGroup">
                            <p:stCondLst>
                              <p:cond delay="1500"/>
                            </p:stCondLst>
                            <p:childTnLst>
                              <p:par>
                                <p:cTn id="358" presetID="1" presetClass="entr" presetSubtype="0" fill="hold" nodeType="afterEffect">
                                  <p:stCondLst>
                                    <p:cond delay="0"/>
                                  </p:stCondLst>
                                  <p:childTnLst>
                                    <p:set>
                                      <p:cBhvr>
                                        <p:cTn id="359" dur="1" fill="hold">
                                          <p:stCondLst>
                                            <p:cond delay="499"/>
                                          </p:stCondLst>
                                        </p:cTn>
                                        <p:tgtEl>
                                          <p:spTgt spid="238717"/>
                                        </p:tgtEl>
                                        <p:attrNameLst>
                                          <p:attrName>style.visibility</p:attrName>
                                        </p:attrNameLst>
                                      </p:cBhvr>
                                      <p:to>
                                        <p:strVal val="visible"/>
                                      </p:to>
                                    </p:set>
                                  </p:childTnLst>
                                  <p:subTnLst>
                                    <p:set>
                                      <p:cBhvr override="childStyle">
                                        <p:cTn dur="1" fill="hold" display="0" masterRel="sameClick" afterEffect="1">
                                          <p:stCondLst>
                                            <p:cond evt="end" delay="0">
                                              <p:tn val="358"/>
                                            </p:cond>
                                          </p:stCondLst>
                                        </p:cTn>
                                        <p:tgtEl>
                                          <p:spTgt spid="238717"/>
                                        </p:tgtEl>
                                        <p:attrNameLst>
                                          <p:attrName>style.visibility</p:attrName>
                                        </p:attrNameLst>
                                      </p:cBhvr>
                                      <p:to>
                                        <p:strVal val="hidden"/>
                                      </p:to>
                                    </p:set>
                                  </p:subTnLst>
                                </p:cTn>
                              </p:par>
                            </p:childTnLst>
                          </p:cTn>
                        </p:par>
                        <p:par>
                          <p:cTn id="360" fill="hold" nodeType="afterGroup">
                            <p:stCondLst>
                              <p:cond delay="2000"/>
                            </p:stCondLst>
                            <p:childTnLst>
                              <p:par>
                                <p:cTn id="361" presetID="1" presetClass="entr" presetSubtype="0" fill="hold" grpId="0" nodeType="afterEffect">
                                  <p:stCondLst>
                                    <p:cond delay="0"/>
                                  </p:stCondLst>
                                  <p:childTnLst>
                                    <p:set>
                                      <p:cBhvr>
                                        <p:cTn id="362" dur="1" fill="hold">
                                          <p:stCondLst>
                                            <p:cond delay="499"/>
                                          </p:stCondLst>
                                        </p:cTn>
                                        <p:tgtEl>
                                          <p:spTgt spid="238718"/>
                                        </p:tgtEl>
                                        <p:attrNameLst>
                                          <p:attrName>style.visibility</p:attrName>
                                        </p:attrNameLst>
                                      </p:cBhvr>
                                      <p:to>
                                        <p:strVal val="visible"/>
                                      </p:to>
                                    </p:set>
                                  </p:childTnLst>
                                </p:cTn>
                              </p:par>
                            </p:childTnLst>
                          </p:cTn>
                        </p:par>
                        <p:par>
                          <p:cTn id="363" fill="hold" nodeType="afterGroup">
                            <p:stCondLst>
                              <p:cond delay="2500"/>
                            </p:stCondLst>
                            <p:childTnLst>
                              <p:par>
                                <p:cTn id="364" presetID="1" presetClass="entr" presetSubtype="0" fill="hold" nodeType="afterEffect">
                                  <p:stCondLst>
                                    <p:cond delay="0"/>
                                  </p:stCondLst>
                                  <p:childTnLst>
                                    <p:set>
                                      <p:cBhvr>
                                        <p:cTn id="365" dur="1" fill="hold">
                                          <p:stCondLst>
                                            <p:cond delay="499"/>
                                          </p:stCondLst>
                                        </p:cTn>
                                        <p:tgtEl>
                                          <p:spTgt spid="238623"/>
                                        </p:tgtEl>
                                        <p:attrNameLst>
                                          <p:attrName>style.visibility</p:attrName>
                                        </p:attrNameLst>
                                      </p:cBhvr>
                                      <p:to>
                                        <p:strVal val="visible"/>
                                      </p:to>
                                    </p:set>
                                  </p:childTnLst>
                                </p:cTn>
                              </p:par>
                            </p:childTnLst>
                          </p:cTn>
                        </p:par>
                        <p:par>
                          <p:cTn id="366" fill="hold" nodeType="afterGroup">
                            <p:stCondLst>
                              <p:cond delay="3000"/>
                            </p:stCondLst>
                            <p:childTnLst>
                              <p:par>
                                <p:cTn id="367" presetID="1" presetClass="entr" presetSubtype="0" fill="hold" grpId="0" nodeType="afterEffect">
                                  <p:stCondLst>
                                    <p:cond delay="0"/>
                                  </p:stCondLst>
                                  <p:childTnLst>
                                    <p:set>
                                      <p:cBhvr>
                                        <p:cTn id="368" dur="1" fill="hold">
                                          <p:stCondLst>
                                            <p:cond delay="499"/>
                                          </p:stCondLst>
                                        </p:cTn>
                                        <p:tgtEl>
                                          <p:spTgt spid="238607"/>
                                        </p:tgtEl>
                                        <p:attrNameLst>
                                          <p:attrName>style.visibility</p:attrName>
                                        </p:attrNameLst>
                                      </p:cBhvr>
                                      <p:to>
                                        <p:strVal val="visible"/>
                                      </p:to>
                                    </p:set>
                                  </p:childTnLst>
                                </p:cTn>
                              </p:par>
                            </p:childTnLst>
                          </p:cTn>
                        </p:par>
                        <p:par>
                          <p:cTn id="369" fill="hold" nodeType="afterGroup">
                            <p:stCondLst>
                              <p:cond delay="3500"/>
                            </p:stCondLst>
                            <p:childTnLst>
                              <p:par>
                                <p:cTn id="370" presetID="1" presetClass="entr" presetSubtype="0" fill="hold" grpId="0" nodeType="afterEffect">
                                  <p:stCondLst>
                                    <p:cond delay="0"/>
                                  </p:stCondLst>
                                  <p:childTnLst>
                                    <p:set>
                                      <p:cBhvr>
                                        <p:cTn id="371" dur="1" fill="hold">
                                          <p:stCondLst>
                                            <p:cond delay="499"/>
                                          </p:stCondLst>
                                        </p:cTn>
                                        <p:tgtEl>
                                          <p:spTgt spid="238719"/>
                                        </p:tgtEl>
                                        <p:attrNameLst>
                                          <p:attrName>style.visibility</p:attrName>
                                        </p:attrNameLst>
                                      </p:cBhvr>
                                      <p:to>
                                        <p:strVal val="visible"/>
                                      </p:to>
                                    </p:set>
                                  </p:childTnLst>
                                </p:cTn>
                              </p:par>
                            </p:childTnLst>
                          </p:cTn>
                        </p:par>
                        <p:par>
                          <p:cTn id="372" fill="hold" nodeType="afterGroup">
                            <p:stCondLst>
                              <p:cond delay="4000"/>
                            </p:stCondLst>
                            <p:childTnLst>
                              <p:par>
                                <p:cTn id="373" presetID="1" presetClass="entr" presetSubtype="0" fill="hold" grpId="0" nodeType="afterEffect">
                                  <p:stCondLst>
                                    <p:cond delay="0"/>
                                  </p:stCondLst>
                                  <p:childTnLst>
                                    <p:set>
                                      <p:cBhvr>
                                        <p:cTn id="374" dur="1" fill="hold">
                                          <p:stCondLst>
                                            <p:cond delay="499"/>
                                          </p:stCondLst>
                                        </p:cTn>
                                        <p:tgtEl>
                                          <p:spTgt spid="238720"/>
                                        </p:tgtEl>
                                        <p:attrNameLst>
                                          <p:attrName>style.visibility</p:attrName>
                                        </p:attrNameLst>
                                      </p:cBhvr>
                                      <p:to>
                                        <p:strVal val="visible"/>
                                      </p:to>
                                    </p:set>
                                  </p:childTnLst>
                                </p:cTn>
                              </p:par>
                            </p:childTnLst>
                          </p:cTn>
                        </p:par>
                        <p:par>
                          <p:cTn id="375" fill="hold" nodeType="afterGroup">
                            <p:stCondLst>
                              <p:cond delay="4500"/>
                            </p:stCondLst>
                            <p:childTnLst>
                              <p:par>
                                <p:cTn id="376" presetID="1" presetClass="entr" presetSubtype="0" fill="hold" grpId="0" nodeType="afterEffect">
                                  <p:stCondLst>
                                    <p:cond delay="0"/>
                                  </p:stCondLst>
                                  <p:childTnLst>
                                    <p:set>
                                      <p:cBhvr>
                                        <p:cTn id="377" dur="1" fill="hold">
                                          <p:stCondLst>
                                            <p:cond delay="499"/>
                                          </p:stCondLst>
                                        </p:cTn>
                                        <p:tgtEl>
                                          <p:spTgt spid="238724"/>
                                        </p:tgtEl>
                                        <p:attrNameLst>
                                          <p:attrName>style.visibility</p:attrName>
                                        </p:attrNameLst>
                                      </p:cBhvr>
                                      <p:to>
                                        <p:strVal val="visible"/>
                                      </p:to>
                                    </p:set>
                                  </p:childTnLst>
                                </p:cTn>
                              </p:par>
                            </p:childTnLst>
                          </p:cTn>
                        </p:par>
                        <p:par>
                          <p:cTn id="378" fill="hold" nodeType="afterGroup">
                            <p:stCondLst>
                              <p:cond delay="5000"/>
                            </p:stCondLst>
                            <p:childTnLst>
                              <p:par>
                                <p:cTn id="379" presetID="1" presetClass="entr" presetSubtype="0" fill="hold" grpId="0" nodeType="afterEffect">
                                  <p:stCondLst>
                                    <p:cond delay="0"/>
                                  </p:stCondLst>
                                  <p:childTnLst>
                                    <p:set>
                                      <p:cBhvr>
                                        <p:cTn id="380" dur="1" fill="hold">
                                          <p:stCondLst>
                                            <p:cond delay="499"/>
                                          </p:stCondLst>
                                        </p:cTn>
                                        <p:tgtEl>
                                          <p:spTgt spid="238721"/>
                                        </p:tgtEl>
                                        <p:attrNameLst>
                                          <p:attrName>style.visibility</p:attrName>
                                        </p:attrNameLst>
                                      </p:cBhvr>
                                      <p:to>
                                        <p:strVal val="visible"/>
                                      </p:to>
                                    </p:set>
                                  </p:childTnLst>
                                </p:cTn>
                              </p:par>
                            </p:childTnLst>
                          </p:cTn>
                        </p:par>
                        <p:par>
                          <p:cTn id="381" fill="hold" nodeType="afterGroup">
                            <p:stCondLst>
                              <p:cond delay="5500"/>
                            </p:stCondLst>
                            <p:childTnLst>
                              <p:par>
                                <p:cTn id="382" presetID="1" presetClass="entr" presetSubtype="0" fill="hold" grpId="0" nodeType="afterEffect">
                                  <p:stCondLst>
                                    <p:cond delay="0"/>
                                  </p:stCondLst>
                                  <p:childTnLst>
                                    <p:set>
                                      <p:cBhvr>
                                        <p:cTn id="383" dur="1" fill="hold">
                                          <p:stCondLst>
                                            <p:cond delay="499"/>
                                          </p:stCondLst>
                                        </p:cTn>
                                        <p:tgtEl>
                                          <p:spTgt spid="238778"/>
                                        </p:tgtEl>
                                        <p:attrNameLst>
                                          <p:attrName>style.visibility</p:attrName>
                                        </p:attrNameLst>
                                      </p:cBhvr>
                                      <p:to>
                                        <p:strVal val="visible"/>
                                      </p:to>
                                    </p:set>
                                  </p:childTnLst>
                                  <p:subTnLst>
                                    <p:set>
                                      <p:cBhvr override="childStyle">
                                        <p:cTn dur="1" fill="hold" display="0" masterRel="nextClick" afterEffect="1"/>
                                        <p:tgtEl>
                                          <p:spTgt spid="238778"/>
                                        </p:tgtEl>
                                        <p:attrNameLst>
                                          <p:attrName>style.visibility</p:attrName>
                                        </p:attrNameLst>
                                      </p:cBhvr>
                                      <p:to>
                                        <p:strVal val="hidden"/>
                                      </p:to>
                                    </p:set>
                                  </p:subTnLst>
                                </p:cTn>
                              </p:par>
                            </p:childTnLst>
                          </p:cTn>
                        </p:par>
                      </p:childTnLst>
                    </p:cTn>
                  </p:par>
                  <p:par>
                    <p:cTn id="384" fill="hold" nodeType="clickPar">
                      <p:stCondLst>
                        <p:cond delay="indefinite"/>
                      </p:stCondLst>
                      <p:childTnLst>
                        <p:par>
                          <p:cTn id="385" fill="hold" nodeType="withGroup">
                            <p:stCondLst>
                              <p:cond delay="0"/>
                            </p:stCondLst>
                            <p:childTnLst>
                              <p:par>
                                <p:cTn id="386" presetID="1" presetClass="entr" presetSubtype="0" fill="hold" grpId="0" nodeType="clickEffect">
                                  <p:stCondLst>
                                    <p:cond delay="0"/>
                                  </p:stCondLst>
                                  <p:childTnLst>
                                    <p:set>
                                      <p:cBhvr>
                                        <p:cTn id="387" dur="1" fill="hold">
                                          <p:stCondLst>
                                            <p:cond delay="499"/>
                                          </p:stCondLst>
                                        </p:cTn>
                                        <p:tgtEl>
                                          <p:spTgt spid="238722"/>
                                        </p:tgtEl>
                                        <p:attrNameLst>
                                          <p:attrName>style.visibility</p:attrName>
                                        </p:attrNameLst>
                                      </p:cBhvr>
                                      <p:to>
                                        <p:strVal val="visible"/>
                                      </p:to>
                                    </p:set>
                                  </p:childTnLst>
                                </p:cTn>
                              </p:par>
                            </p:childTnLst>
                          </p:cTn>
                        </p:par>
                        <p:par>
                          <p:cTn id="388" fill="hold" nodeType="afterGroup">
                            <p:stCondLst>
                              <p:cond delay="500"/>
                            </p:stCondLst>
                            <p:childTnLst>
                              <p:par>
                                <p:cTn id="389" presetID="1" presetClass="entr" presetSubtype="0" fill="hold" nodeType="afterEffect">
                                  <p:stCondLst>
                                    <p:cond delay="0"/>
                                  </p:stCondLst>
                                  <p:childTnLst>
                                    <p:set>
                                      <p:cBhvr>
                                        <p:cTn id="390" dur="1" fill="hold">
                                          <p:stCondLst>
                                            <p:cond delay="499"/>
                                          </p:stCondLst>
                                        </p:cTn>
                                        <p:tgtEl>
                                          <p:spTgt spid="238723"/>
                                        </p:tgtEl>
                                        <p:attrNameLst>
                                          <p:attrName>style.visibility</p:attrName>
                                        </p:attrNameLst>
                                      </p:cBhvr>
                                      <p:to>
                                        <p:strVal val="visible"/>
                                      </p:to>
                                    </p:set>
                                  </p:childTnLst>
                                  <p:subTnLst>
                                    <p:set>
                                      <p:cBhvr override="childStyle">
                                        <p:cTn dur="1" fill="hold" display="0" masterRel="sameClick" afterEffect="1">
                                          <p:stCondLst>
                                            <p:cond evt="end" delay="0">
                                              <p:tn val="389"/>
                                            </p:cond>
                                          </p:stCondLst>
                                        </p:cTn>
                                        <p:tgtEl>
                                          <p:spTgt spid="238723"/>
                                        </p:tgtEl>
                                        <p:attrNameLst>
                                          <p:attrName>style.visibility</p:attrName>
                                        </p:attrNameLst>
                                      </p:cBhvr>
                                      <p:to>
                                        <p:strVal val="hidden"/>
                                      </p:to>
                                    </p:set>
                                  </p:subTnLst>
                                </p:cTn>
                              </p:par>
                            </p:childTnLst>
                          </p:cTn>
                        </p:par>
                        <p:par>
                          <p:cTn id="391" fill="hold" nodeType="afterGroup">
                            <p:stCondLst>
                              <p:cond delay="1000"/>
                            </p:stCondLst>
                            <p:childTnLst>
                              <p:par>
                                <p:cTn id="392" presetID="1" presetClass="entr" presetSubtype="0" fill="hold" grpId="0" nodeType="afterEffect">
                                  <p:stCondLst>
                                    <p:cond delay="0"/>
                                  </p:stCondLst>
                                  <p:childTnLst>
                                    <p:set>
                                      <p:cBhvr>
                                        <p:cTn id="393" dur="1" fill="hold">
                                          <p:stCondLst>
                                            <p:cond delay="499"/>
                                          </p:stCondLst>
                                        </p:cTn>
                                        <p:tgtEl>
                                          <p:spTgt spid="238725"/>
                                        </p:tgtEl>
                                        <p:attrNameLst>
                                          <p:attrName>style.visibility</p:attrName>
                                        </p:attrNameLst>
                                      </p:cBhvr>
                                      <p:to>
                                        <p:strVal val="visible"/>
                                      </p:to>
                                    </p:set>
                                  </p:childTnLst>
                                </p:cTn>
                              </p:par>
                            </p:childTnLst>
                          </p:cTn>
                        </p:par>
                        <p:par>
                          <p:cTn id="394" fill="hold" nodeType="afterGroup">
                            <p:stCondLst>
                              <p:cond delay="1500"/>
                            </p:stCondLst>
                            <p:childTnLst>
                              <p:par>
                                <p:cTn id="395" presetID="1" presetClass="entr" presetSubtype="0" fill="hold" nodeType="afterEffect">
                                  <p:stCondLst>
                                    <p:cond delay="0"/>
                                  </p:stCondLst>
                                  <p:childTnLst>
                                    <p:set>
                                      <p:cBhvr>
                                        <p:cTn id="396" dur="1" fill="hold">
                                          <p:stCondLst>
                                            <p:cond delay="499"/>
                                          </p:stCondLst>
                                        </p:cTn>
                                        <p:tgtEl>
                                          <p:spTgt spid="238726"/>
                                        </p:tgtEl>
                                        <p:attrNameLst>
                                          <p:attrName>style.visibility</p:attrName>
                                        </p:attrNameLst>
                                      </p:cBhvr>
                                      <p:to>
                                        <p:strVal val="visible"/>
                                      </p:to>
                                    </p:set>
                                  </p:childTnLst>
                                  <p:subTnLst>
                                    <p:set>
                                      <p:cBhvr override="childStyle">
                                        <p:cTn dur="1" fill="hold" display="0" masterRel="sameClick" afterEffect="1">
                                          <p:stCondLst>
                                            <p:cond evt="end" delay="0">
                                              <p:tn val="395"/>
                                            </p:cond>
                                          </p:stCondLst>
                                        </p:cTn>
                                        <p:tgtEl>
                                          <p:spTgt spid="238726"/>
                                        </p:tgtEl>
                                        <p:attrNameLst>
                                          <p:attrName>style.visibility</p:attrName>
                                        </p:attrNameLst>
                                      </p:cBhvr>
                                      <p:to>
                                        <p:strVal val="hidden"/>
                                      </p:to>
                                    </p:set>
                                  </p:subTnLst>
                                </p:cTn>
                              </p:par>
                            </p:childTnLst>
                          </p:cTn>
                        </p:par>
                        <p:par>
                          <p:cTn id="397" fill="hold" nodeType="afterGroup">
                            <p:stCondLst>
                              <p:cond delay="2000"/>
                            </p:stCondLst>
                            <p:childTnLst>
                              <p:par>
                                <p:cTn id="398" presetID="1" presetClass="entr" presetSubtype="0" fill="hold" grpId="0" nodeType="afterEffect">
                                  <p:stCondLst>
                                    <p:cond delay="0"/>
                                  </p:stCondLst>
                                  <p:childTnLst>
                                    <p:set>
                                      <p:cBhvr>
                                        <p:cTn id="399" dur="1" fill="hold">
                                          <p:stCondLst>
                                            <p:cond delay="499"/>
                                          </p:stCondLst>
                                        </p:cTn>
                                        <p:tgtEl>
                                          <p:spTgt spid="238727"/>
                                        </p:tgtEl>
                                        <p:attrNameLst>
                                          <p:attrName>style.visibility</p:attrName>
                                        </p:attrNameLst>
                                      </p:cBhvr>
                                      <p:to>
                                        <p:strVal val="visible"/>
                                      </p:to>
                                    </p:set>
                                  </p:childTnLst>
                                </p:cTn>
                              </p:par>
                            </p:childTnLst>
                          </p:cTn>
                        </p:par>
                        <p:par>
                          <p:cTn id="400" fill="hold" nodeType="afterGroup">
                            <p:stCondLst>
                              <p:cond delay="2500"/>
                            </p:stCondLst>
                            <p:childTnLst>
                              <p:par>
                                <p:cTn id="401" presetID="1" presetClass="entr" presetSubtype="0" fill="hold" nodeType="afterEffect">
                                  <p:stCondLst>
                                    <p:cond delay="0"/>
                                  </p:stCondLst>
                                  <p:childTnLst>
                                    <p:set>
                                      <p:cBhvr>
                                        <p:cTn id="402" dur="1" fill="hold">
                                          <p:stCondLst>
                                            <p:cond delay="499"/>
                                          </p:stCondLst>
                                        </p:cTn>
                                        <p:tgtEl>
                                          <p:spTgt spid="238728"/>
                                        </p:tgtEl>
                                        <p:attrNameLst>
                                          <p:attrName>style.visibility</p:attrName>
                                        </p:attrNameLst>
                                      </p:cBhvr>
                                      <p:to>
                                        <p:strVal val="visible"/>
                                      </p:to>
                                    </p:set>
                                  </p:childTnLst>
                                  <p:subTnLst>
                                    <p:set>
                                      <p:cBhvr override="childStyle">
                                        <p:cTn dur="1" fill="hold" display="0" masterRel="sameClick" afterEffect="1">
                                          <p:stCondLst>
                                            <p:cond evt="end" delay="0">
                                              <p:tn val="401"/>
                                            </p:cond>
                                          </p:stCondLst>
                                        </p:cTn>
                                        <p:tgtEl>
                                          <p:spTgt spid="238728"/>
                                        </p:tgtEl>
                                        <p:attrNameLst>
                                          <p:attrName>style.visibility</p:attrName>
                                        </p:attrNameLst>
                                      </p:cBhvr>
                                      <p:to>
                                        <p:strVal val="hidden"/>
                                      </p:to>
                                    </p:set>
                                  </p:subTnLst>
                                </p:cTn>
                              </p:par>
                            </p:childTnLst>
                          </p:cTn>
                        </p:par>
                        <p:par>
                          <p:cTn id="403" fill="hold" nodeType="afterGroup">
                            <p:stCondLst>
                              <p:cond delay="3000"/>
                            </p:stCondLst>
                            <p:childTnLst>
                              <p:par>
                                <p:cTn id="404" presetID="1" presetClass="entr" presetSubtype="0" fill="hold" grpId="0" nodeType="afterEffect">
                                  <p:stCondLst>
                                    <p:cond delay="0"/>
                                  </p:stCondLst>
                                  <p:childTnLst>
                                    <p:set>
                                      <p:cBhvr>
                                        <p:cTn id="405" dur="1" fill="hold">
                                          <p:stCondLst>
                                            <p:cond delay="499"/>
                                          </p:stCondLst>
                                        </p:cTn>
                                        <p:tgtEl>
                                          <p:spTgt spid="238729"/>
                                        </p:tgtEl>
                                        <p:attrNameLst>
                                          <p:attrName>style.visibility</p:attrName>
                                        </p:attrNameLst>
                                      </p:cBhvr>
                                      <p:to>
                                        <p:strVal val="visible"/>
                                      </p:to>
                                    </p:set>
                                  </p:childTnLst>
                                </p:cTn>
                              </p:par>
                            </p:childTnLst>
                          </p:cTn>
                        </p:par>
                        <p:par>
                          <p:cTn id="406" fill="hold" nodeType="afterGroup">
                            <p:stCondLst>
                              <p:cond delay="3500"/>
                            </p:stCondLst>
                            <p:childTnLst>
                              <p:par>
                                <p:cTn id="407" presetID="1" presetClass="entr" presetSubtype="0" fill="hold" nodeType="afterEffect">
                                  <p:stCondLst>
                                    <p:cond delay="0"/>
                                  </p:stCondLst>
                                  <p:childTnLst>
                                    <p:set>
                                      <p:cBhvr>
                                        <p:cTn id="408" dur="1" fill="hold">
                                          <p:stCondLst>
                                            <p:cond delay="499"/>
                                          </p:stCondLst>
                                        </p:cTn>
                                        <p:tgtEl>
                                          <p:spTgt spid="238730"/>
                                        </p:tgtEl>
                                        <p:attrNameLst>
                                          <p:attrName>style.visibility</p:attrName>
                                        </p:attrNameLst>
                                      </p:cBhvr>
                                      <p:to>
                                        <p:strVal val="visible"/>
                                      </p:to>
                                    </p:set>
                                  </p:childTnLst>
                                  <p:subTnLst>
                                    <p:set>
                                      <p:cBhvr override="childStyle">
                                        <p:cTn dur="1" fill="hold" display="0" masterRel="sameClick" afterEffect="1">
                                          <p:stCondLst>
                                            <p:cond evt="end" delay="0">
                                              <p:tn val="407"/>
                                            </p:cond>
                                          </p:stCondLst>
                                        </p:cTn>
                                        <p:tgtEl>
                                          <p:spTgt spid="238730"/>
                                        </p:tgtEl>
                                        <p:attrNameLst>
                                          <p:attrName>style.visibility</p:attrName>
                                        </p:attrNameLst>
                                      </p:cBhvr>
                                      <p:to>
                                        <p:strVal val="hidden"/>
                                      </p:to>
                                    </p:set>
                                  </p:subTnLst>
                                </p:cTn>
                              </p:par>
                            </p:childTnLst>
                          </p:cTn>
                        </p:par>
                        <p:par>
                          <p:cTn id="409" fill="hold" nodeType="afterGroup">
                            <p:stCondLst>
                              <p:cond delay="4000"/>
                            </p:stCondLst>
                            <p:childTnLst>
                              <p:par>
                                <p:cTn id="410" presetID="1" presetClass="entr" presetSubtype="0" fill="hold" grpId="0" nodeType="afterEffect">
                                  <p:stCondLst>
                                    <p:cond delay="0"/>
                                  </p:stCondLst>
                                  <p:childTnLst>
                                    <p:set>
                                      <p:cBhvr>
                                        <p:cTn id="411" dur="1" fill="hold">
                                          <p:stCondLst>
                                            <p:cond delay="499"/>
                                          </p:stCondLst>
                                        </p:cTn>
                                        <p:tgtEl>
                                          <p:spTgt spid="238731"/>
                                        </p:tgtEl>
                                        <p:attrNameLst>
                                          <p:attrName>style.visibility</p:attrName>
                                        </p:attrNameLst>
                                      </p:cBhvr>
                                      <p:to>
                                        <p:strVal val="visible"/>
                                      </p:to>
                                    </p:set>
                                  </p:childTnLst>
                                </p:cTn>
                              </p:par>
                            </p:childTnLst>
                          </p:cTn>
                        </p:par>
                        <p:par>
                          <p:cTn id="412" fill="hold" nodeType="afterGroup">
                            <p:stCondLst>
                              <p:cond delay="4500"/>
                            </p:stCondLst>
                            <p:childTnLst>
                              <p:par>
                                <p:cTn id="413" presetID="1" presetClass="entr" presetSubtype="0" fill="hold" grpId="0" nodeType="afterEffect">
                                  <p:stCondLst>
                                    <p:cond delay="0"/>
                                  </p:stCondLst>
                                  <p:childTnLst>
                                    <p:set>
                                      <p:cBhvr>
                                        <p:cTn id="414" dur="1" fill="hold">
                                          <p:stCondLst>
                                            <p:cond delay="499"/>
                                          </p:stCondLst>
                                        </p:cTn>
                                        <p:tgtEl>
                                          <p:spTgt spid="238732"/>
                                        </p:tgtEl>
                                        <p:attrNameLst>
                                          <p:attrName>style.visibility</p:attrName>
                                        </p:attrNameLst>
                                      </p:cBhvr>
                                      <p:to>
                                        <p:strVal val="visible"/>
                                      </p:to>
                                    </p:set>
                                  </p:childTnLst>
                                </p:cTn>
                              </p:par>
                            </p:childTnLst>
                          </p:cTn>
                        </p:par>
                        <p:par>
                          <p:cTn id="415" fill="hold" nodeType="afterGroup">
                            <p:stCondLst>
                              <p:cond delay="5000"/>
                            </p:stCondLst>
                            <p:childTnLst>
                              <p:par>
                                <p:cTn id="416" presetID="1" presetClass="entr" presetSubtype="0" fill="hold" nodeType="afterEffect">
                                  <p:stCondLst>
                                    <p:cond delay="0"/>
                                  </p:stCondLst>
                                  <p:childTnLst>
                                    <p:set>
                                      <p:cBhvr>
                                        <p:cTn id="417" dur="1" fill="hold">
                                          <p:stCondLst>
                                            <p:cond delay="499"/>
                                          </p:stCondLst>
                                        </p:cTn>
                                        <p:tgtEl>
                                          <p:spTgt spid="238629"/>
                                        </p:tgtEl>
                                        <p:attrNameLst>
                                          <p:attrName>style.visibility</p:attrName>
                                        </p:attrNameLst>
                                      </p:cBhvr>
                                      <p:to>
                                        <p:strVal val="visible"/>
                                      </p:to>
                                    </p:set>
                                  </p:childTnLst>
                                </p:cTn>
                              </p:par>
                            </p:childTnLst>
                          </p:cTn>
                        </p:par>
                        <p:par>
                          <p:cTn id="418" fill="hold" nodeType="afterGroup">
                            <p:stCondLst>
                              <p:cond delay="5500"/>
                            </p:stCondLst>
                            <p:childTnLst>
                              <p:par>
                                <p:cTn id="419" presetID="1" presetClass="entr" presetSubtype="0" fill="hold" grpId="0" nodeType="afterEffect">
                                  <p:stCondLst>
                                    <p:cond delay="0"/>
                                  </p:stCondLst>
                                  <p:childTnLst>
                                    <p:set>
                                      <p:cBhvr>
                                        <p:cTn id="420" dur="1" fill="hold">
                                          <p:stCondLst>
                                            <p:cond delay="499"/>
                                          </p:stCondLst>
                                        </p:cTn>
                                        <p:tgtEl>
                                          <p:spTgt spid="238608"/>
                                        </p:tgtEl>
                                        <p:attrNameLst>
                                          <p:attrName>style.visibility</p:attrName>
                                        </p:attrNameLst>
                                      </p:cBhvr>
                                      <p:to>
                                        <p:strVal val="visible"/>
                                      </p:to>
                                    </p:set>
                                  </p:childTnLst>
                                </p:cTn>
                              </p:par>
                            </p:childTnLst>
                          </p:cTn>
                        </p:par>
                        <p:par>
                          <p:cTn id="421" fill="hold" nodeType="afterGroup">
                            <p:stCondLst>
                              <p:cond delay="6000"/>
                            </p:stCondLst>
                            <p:childTnLst>
                              <p:par>
                                <p:cTn id="422" presetID="1" presetClass="entr" presetSubtype="0" fill="hold" grpId="0" nodeType="afterEffect">
                                  <p:stCondLst>
                                    <p:cond delay="0"/>
                                  </p:stCondLst>
                                  <p:childTnLst>
                                    <p:set>
                                      <p:cBhvr>
                                        <p:cTn id="423" dur="1" fill="hold">
                                          <p:stCondLst>
                                            <p:cond delay="499"/>
                                          </p:stCondLst>
                                        </p:cTn>
                                        <p:tgtEl>
                                          <p:spTgt spid="238733"/>
                                        </p:tgtEl>
                                        <p:attrNameLst>
                                          <p:attrName>style.visibility</p:attrName>
                                        </p:attrNameLst>
                                      </p:cBhvr>
                                      <p:to>
                                        <p:strVal val="visible"/>
                                      </p:to>
                                    </p:set>
                                  </p:childTnLst>
                                </p:cTn>
                              </p:par>
                            </p:childTnLst>
                          </p:cTn>
                        </p:par>
                        <p:par>
                          <p:cTn id="424" fill="hold" nodeType="afterGroup">
                            <p:stCondLst>
                              <p:cond delay="6500"/>
                            </p:stCondLst>
                            <p:childTnLst>
                              <p:par>
                                <p:cTn id="425" presetID="1" presetClass="entr" presetSubtype="0" fill="hold" grpId="0" nodeType="afterEffect">
                                  <p:stCondLst>
                                    <p:cond delay="0"/>
                                  </p:stCondLst>
                                  <p:childTnLst>
                                    <p:set>
                                      <p:cBhvr>
                                        <p:cTn id="426" dur="1" fill="hold">
                                          <p:stCondLst>
                                            <p:cond delay="499"/>
                                          </p:stCondLst>
                                        </p:cTn>
                                        <p:tgtEl>
                                          <p:spTgt spid="238734"/>
                                        </p:tgtEl>
                                        <p:attrNameLst>
                                          <p:attrName>style.visibility</p:attrName>
                                        </p:attrNameLst>
                                      </p:cBhvr>
                                      <p:to>
                                        <p:strVal val="visible"/>
                                      </p:to>
                                    </p:set>
                                  </p:childTnLst>
                                </p:cTn>
                              </p:par>
                            </p:childTnLst>
                          </p:cTn>
                        </p:par>
                        <p:par>
                          <p:cTn id="427" fill="hold" nodeType="afterGroup">
                            <p:stCondLst>
                              <p:cond delay="7000"/>
                            </p:stCondLst>
                            <p:childTnLst>
                              <p:par>
                                <p:cTn id="428" presetID="1" presetClass="entr" presetSubtype="0" fill="hold" grpId="0" nodeType="afterEffect">
                                  <p:stCondLst>
                                    <p:cond delay="0"/>
                                  </p:stCondLst>
                                  <p:childTnLst>
                                    <p:set>
                                      <p:cBhvr>
                                        <p:cTn id="429" dur="1" fill="hold">
                                          <p:stCondLst>
                                            <p:cond delay="499"/>
                                          </p:stCondLst>
                                        </p:cTn>
                                        <p:tgtEl>
                                          <p:spTgt spid="238735"/>
                                        </p:tgtEl>
                                        <p:attrNameLst>
                                          <p:attrName>style.visibility</p:attrName>
                                        </p:attrNameLst>
                                      </p:cBhvr>
                                      <p:to>
                                        <p:strVal val="visible"/>
                                      </p:to>
                                    </p:set>
                                  </p:childTnLst>
                                </p:cTn>
                              </p:par>
                            </p:childTnLst>
                          </p:cTn>
                        </p:par>
                        <p:par>
                          <p:cTn id="430" fill="hold" nodeType="afterGroup">
                            <p:stCondLst>
                              <p:cond delay="7500"/>
                            </p:stCondLst>
                            <p:childTnLst>
                              <p:par>
                                <p:cTn id="431" presetID="1" presetClass="entr" presetSubtype="0" fill="hold" grpId="0" nodeType="afterEffect">
                                  <p:stCondLst>
                                    <p:cond delay="0"/>
                                  </p:stCondLst>
                                  <p:childTnLst>
                                    <p:set>
                                      <p:cBhvr>
                                        <p:cTn id="432" dur="1" fill="hold">
                                          <p:stCondLst>
                                            <p:cond delay="499"/>
                                          </p:stCondLst>
                                        </p:cTn>
                                        <p:tgtEl>
                                          <p:spTgt spid="238779"/>
                                        </p:tgtEl>
                                        <p:attrNameLst>
                                          <p:attrName>style.visibility</p:attrName>
                                        </p:attrNameLst>
                                      </p:cBhvr>
                                      <p:to>
                                        <p:strVal val="visible"/>
                                      </p:to>
                                    </p:set>
                                  </p:childTnLst>
                                  <p:subTnLst>
                                    <p:set>
                                      <p:cBhvr override="childStyle">
                                        <p:cTn dur="1" fill="hold" display="0" masterRel="nextClick" afterEffect="1"/>
                                        <p:tgtEl>
                                          <p:spTgt spid="238779"/>
                                        </p:tgtEl>
                                        <p:attrNameLst>
                                          <p:attrName>style.visibility</p:attrName>
                                        </p:attrNameLst>
                                      </p:cBhvr>
                                      <p:to>
                                        <p:strVal val="hidden"/>
                                      </p:to>
                                    </p:set>
                                  </p:subTnLst>
                                </p:cTn>
                              </p:par>
                            </p:childTnLst>
                          </p:cTn>
                        </p:par>
                      </p:childTnLst>
                    </p:cTn>
                  </p:par>
                  <p:par>
                    <p:cTn id="433" fill="hold" nodeType="clickPar">
                      <p:stCondLst>
                        <p:cond delay="indefinite"/>
                      </p:stCondLst>
                      <p:childTnLst>
                        <p:par>
                          <p:cTn id="434" fill="hold" nodeType="withGroup">
                            <p:stCondLst>
                              <p:cond delay="0"/>
                            </p:stCondLst>
                            <p:childTnLst>
                              <p:par>
                                <p:cTn id="435" presetID="1" presetClass="entr" presetSubtype="0" fill="hold" grpId="0" nodeType="clickEffect">
                                  <p:stCondLst>
                                    <p:cond delay="0"/>
                                  </p:stCondLst>
                                  <p:childTnLst>
                                    <p:set>
                                      <p:cBhvr>
                                        <p:cTn id="436" dur="1" fill="hold">
                                          <p:stCondLst>
                                            <p:cond delay="499"/>
                                          </p:stCondLst>
                                        </p:cTn>
                                        <p:tgtEl>
                                          <p:spTgt spid="238737"/>
                                        </p:tgtEl>
                                        <p:attrNameLst>
                                          <p:attrName>style.visibility</p:attrName>
                                        </p:attrNameLst>
                                      </p:cBhvr>
                                      <p:to>
                                        <p:strVal val="visible"/>
                                      </p:to>
                                    </p:set>
                                  </p:childTnLst>
                                </p:cTn>
                              </p:par>
                            </p:childTnLst>
                          </p:cTn>
                        </p:par>
                        <p:par>
                          <p:cTn id="437" fill="hold" nodeType="afterGroup">
                            <p:stCondLst>
                              <p:cond delay="500"/>
                            </p:stCondLst>
                            <p:childTnLst>
                              <p:par>
                                <p:cTn id="438" presetID="1" presetClass="entr" presetSubtype="0" fill="hold" nodeType="afterEffect">
                                  <p:stCondLst>
                                    <p:cond delay="0"/>
                                  </p:stCondLst>
                                  <p:childTnLst>
                                    <p:set>
                                      <p:cBhvr>
                                        <p:cTn id="439" dur="1" fill="hold">
                                          <p:stCondLst>
                                            <p:cond delay="499"/>
                                          </p:stCondLst>
                                        </p:cTn>
                                        <p:tgtEl>
                                          <p:spTgt spid="238736"/>
                                        </p:tgtEl>
                                        <p:attrNameLst>
                                          <p:attrName>style.visibility</p:attrName>
                                        </p:attrNameLst>
                                      </p:cBhvr>
                                      <p:to>
                                        <p:strVal val="visible"/>
                                      </p:to>
                                    </p:set>
                                  </p:childTnLst>
                                  <p:subTnLst>
                                    <p:set>
                                      <p:cBhvr override="childStyle">
                                        <p:cTn dur="1" fill="hold" display="0" masterRel="sameClick" afterEffect="1">
                                          <p:stCondLst>
                                            <p:cond evt="end" delay="0">
                                              <p:tn val="438"/>
                                            </p:cond>
                                          </p:stCondLst>
                                        </p:cTn>
                                        <p:tgtEl>
                                          <p:spTgt spid="238736"/>
                                        </p:tgtEl>
                                        <p:attrNameLst>
                                          <p:attrName>style.visibility</p:attrName>
                                        </p:attrNameLst>
                                      </p:cBhvr>
                                      <p:to>
                                        <p:strVal val="hidden"/>
                                      </p:to>
                                    </p:set>
                                  </p:subTnLst>
                                </p:cTn>
                              </p:par>
                            </p:childTnLst>
                          </p:cTn>
                        </p:par>
                        <p:par>
                          <p:cTn id="440" fill="hold" nodeType="afterGroup">
                            <p:stCondLst>
                              <p:cond delay="1000"/>
                            </p:stCondLst>
                            <p:childTnLst>
                              <p:par>
                                <p:cTn id="441" presetID="1" presetClass="entr" presetSubtype="0" fill="hold" grpId="0" nodeType="afterEffect">
                                  <p:stCondLst>
                                    <p:cond delay="0"/>
                                  </p:stCondLst>
                                  <p:childTnLst>
                                    <p:set>
                                      <p:cBhvr>
                                        <p:cTn id="442" dur="1" fill="hold">
                                          <p:stCondLst>
                                            <p:cond delay="499"/>
                                          </p:stCondLst>
                                        </p:cTn>
                                        <p:tgtEl>
                                          <p:spTgt spid="238738"/>
                                        </p:tgtEl>
                                        <p:attrNameLst>
                                          <p:attrName>style.visibility</p:attrName>
                                        </p:attrNameLst>
                                      </p:cBhvr>
                                      <p:to>
                                        <p:strVal val="visible"/>
                                      </p:to>
                                    </p:set>
                                  </p:childTnLst>
                                </p:cTn>
                              </p:par>
                            </p:childTnLst>
                          </p:cTn>
                        </p:par>
                        <p:par>
                          <p:cTn id="443" fill="hold" nodeType="afterGroup">
                            <p:stCondLst>
                              <p:cond delay="1500"/>
                            </p:stCondLst>
                            <p:childTnLst>
                              <p:par>
                                <p:cTn id="444" presetID="1" presetClass="entr" presetSubtype="0" fill="hold" nodeType="afterEffect">
                                  <p:stCondLst>
                                    <p:cond delay="0"/>
                                  </p:stCondLst>
                                  <p:childTnLst>
                                    <p:set>
                                      <p:cBhvr>
                                        <p:cTn id="445" dur="1" fill="hold">
                                          <p:stCondLst>
                                            <p:cond delay="499"/>
                                          </p:stCondLst>
                                        </p:cTn>
                                        <p:tgtEl>
                                          <p:spTgt spid="238739"/>
                                        </p:tgtEl>
                                        <p:attrNameLst>
                                          <p:attrName>style.visibility</p:attrName>
                                        </p:attrNameLst>
                                      </p:cBhvr>
                                      <p:to>
                                        <p:strVal val="visible"/>
                                      </p:to>
                                    </p:set>
                                  </p:childTnLst>
                                  <p:subTnLst>
                                    <p:set>
                                      <p:cBhvr override="childStyle">
                                        <p:cTn dur="1" fill="hold" display="0" masterRel="sameClick" afterEffect="1">
                                          <p:stCondLst>
                                            <p:cond evt="end" delay="0">
                                              <p:tn val="444"/>
                                            </p:cond>
                                          </p:stCondLst>
                                        </p:cTn>
                                        <p:tgtEl>
                                          <p:spTgt spid="238739"/>
                                        </p:tgtEl>
                                        <p:attrNameLst>
                                          <p:attrName>style.visibility</p:attrName>
                                        </p:attrNameLst>
                                      </p:cBhvr>
                                      <p:to>
                                        <p:strVal val="hidden"/>
                                      </p:to>
                                    </p:set>
                                  </p:subTnLst>
                                </p:cTn>
                              </p:par>
                            </p:childTnLst>
                          </p:cTn>
                        </p:par>
                        <p:par>
                          <p:cTn id="446" fill="hold" nodeType="afterGroup">
                            <p:stCondLst>
                              <p:cond delay="2000"/>
                            </p:stCondLst>
                            <p:childTnLst>
                              <p:par>
                                <p:cTn id="447" presetID="1" presetClass="entr" presetSubtype="0" fill="hold" grpId="0" nodeType="afterEffect">
                                  <p:stCondLst>
                                    <p:cond delay="0"/>
                                  </p:stCondLst>
                                  <p:childTnLst>
                                    <p:set>
                                      <p:cBhvr>
                                        <p:cTn id="448" dur="1" fill="hold">
                                          <p:stCondLst>
                                            <p:cond delay="499"/>
                                          </p:stCondLst>
                                        </p:cTn>
                                        <p:tgtEl>
                                          <p:spTgt spid="238740"/>
                                        </p:tgtEl>
                                        <p:attrNameLst>
                                          <p:attrName>style.visibility</p:attrName>
                                        </p:attrNameLst>
                                      </p:cBhvr>
                                      <p:to>
                                        <p:strVal val="visible"/>
                                      </p:to>
                                    </p:set>
                                  </p:childTnLst>
                                </p:cTn>
                              </p:par>
                            </p:childTnLst>
                          </p:cTn>
                        </p:par>
                        <p:par>
                          <p:cTn id="449" fill="hold" nodeType="afterGroup">
                            <p:stCondLst>
                              <p:cond delay="2500"/>
                            </p:stCondLst>
                            <p:childTnLst>
                              <p:par>
                                <p:cTn id="450" presetID="1" presetClass="entr" presetSubtype="0" fill="hold" grpId="0" nodeType="afterEffect">
                                  <p:stCondLst>
                                    <p:cond delay="0"/>
                                  </p:stCondLst>
                                  <p:childTnLst>
                                    <p:set>
                                      <p:cBhvr>
                                        <p:cTn id="451" dur="1" fill="hold">
                                          <p:stCondLst>
                                            <p:cond delay="499"/>
                                          </p:stCondLst>
                                        </p:cTn>
                                        <p:tgtEl>
                                          <p:spTgt spid="238741"/>
                                        </p:tgtEl>
                                        <p:attrNameLst>
                                          <p:attrName>style.visibility</p:attrName>
                                        </p:attrNameLst>
                                      </p:cBhvr>
                                      <p:to>
                                        <p:strVal val="visible"/>
                                      </p:to>
                                    </p:set>
                                  </p:childTnLst>
                                </p:cTn>
                              </p:par>
                            </p:childTnLst>
                          </p:cTn>
                        </p:par>
                        <p:par>
                          <p:cTn id="452" fill="hold" nodeType="afterGroup">
                            <p:stCondLst>
                              <p:cond delay="3000"/>
                            </p:stCondLst>
                            <p:childTnLst>
                              <p:par>
                                <p:cTn id="453" presetID="1" presetClass="entr" presetSubtype="0" fill="hold" nodeType="afterEffect">
                                  <p:stCondLst>
                                    <p:cond delay="0"/>
                                  </p:stCondLst>
                                  <p:childTnLst>
                                    <p:set>
                                      <p:cBhvr>
                                        <p:cTn id="454" dur="1" fill="hold">
                                          <p:stCondLst>
                                            <p:cond delay="499"/>
                                          </p:stCondLst>
                                        </p:cTn>
                                        <p:tgtEl>
                                          <p:spTgt spid="238630"/>
                                        </p:tgtEl>
                                        <p:attrNameLst>
                                          <p:attrName>style.visibility</p:attrName>
                                        </p:attrNameLst>
                                      </p:cBhvr>
                                      <p:to>
                                        <p:strVal val="visible"/>
                                      </p:to>
                                    </p:set>
                                  </p:childTnLst>
                                </p:cTn>
                              </p:par>
                            </p:childTnLst>
                          </p:cTn>
                        </p:par>
                        <p:par>
                          <p:cTn id="455" fill="hold" nodeType="afterGroup">
                            <p:stCondLst>
                              <p:cond delay="3500"/>
                            </p:stCondLst>
                            <p:childTnLst>
                              <p:par>
                                <p:cTn id="456" presetID="1" presetClass="entr" presetSubtype="0" fill="hold" grpId="0" nodeType="afterEffect">
                                  <p:stCondLst>
                                    <p:cond delay="0"/>
                                  </p:stCondLst>
                                  <p:childTnLst>
                                    <p:set>
                                      <p:cBhvr>
                                        <p:cTn id="457" dur="1" fill="hold">
                                          <p:stCondLst>
                                            <p:cond delay="499"/>
                                          </p:stCondLst>
                                        </p:cTn>
                                        <p:tgtEl>
                                          <p:spTgt spid="238609"/>
                                        </p:tgtEl>
                                        <p:attrNameLst>
                                          <p:attrName>style.visibility</p:attrName>
                                        </p:attrNameLst>
                                      </p:cBhvr>
                                      <p:to>
                                        <p:strVal val="visible"/>
                                      </p:to>
                                    </p:set>
                                  </p:childTnLst>
                                </p:cTn>
                              </p:par>
                            </p:childTnLst>
                          </p:cTn>
                        </p:par>
                        <p:par>
                          <p:cTn id="458" fill="hold" nodeType="afterGroup">
                            <p:stCondLst>
                              <p:cond delay="4000"/>
                            </p:stCondLst>
                            <p:childTnLst>
                              <p:par>
                                <p:cTn id="459" presetID="1" presetClass="entr" presetSubtype="0" fill="hold" grpId="0" nodeType="afterEffect">
                                  <p:stCondLst>
                                    <p:cond delay="0"/>
                                  </p:stCondLst>
                                  <p:childTnLst>
                                    <p:set>
                                      <p:cBhvr>
                                        <p:cTn id="460" dur="1" fill="hold">
                                          <p:stCondLst>
                                            <p:cond delay="499"/>
                                          </p:stCondLst>
                                        </p:cTn>
                                        <p:tgtEl>
                                          <p:spTgt spid="238742"/>
                                        </p:tgtEl>
                                        <p:attrNameLst>
                                          <p:attrName>style.visibility</p:attrName>
                                        </p:attrNameLst>
                                      </p:cBhvr>
                                      <p:to>
                                        <p:strVal val="visible"/>
                                      </p:to>
                                    </p:set>
                                  </p:childTnLst>
                                </p:cTn>
                              </p:par>
                            </p:childTnLst>
                          </p:cTn>
                        </p:par>
                        <p:par>
                          <p:cTn id="461" fill="hold" nodeType="afterGroup">
                            <p:stCondLst>
                              <p:cond delay="4500"/>
                            </p:stCondLst>
                            <p:childTnLst>
                              <p:par>
                                <p:cTn id="462" presetID="1" presetClass="entr" presetSubtype="0" fill="hold" grpId="0" nodeType="afterEffect">
                                  <p:stCondLst>
                                    <p:cond delay="0"/>
                                  </p:stCondLst>
                                  <p:childTnLst>
                                    <p:set>
                                      <p:cBhvr>
                                        <p:cTn id="463" dur="1" fill="hold">
                                          <p:stCondLst>
                                            <p:cond delay="499"/>
                                          </p:stCondLst>
                                        </p:cTn>
                                        <p:tgtEl>
                                          <p:spTgt spid="238743"/>
                                        </p:tgtEl>
                                        <p:attrNameLst>
                                          <p:attrName>style.visibility</p:attrName>
                                        </p:attrNameLst>
                                      </p:cBhvr>
                                      <p:to>
                                        <p:strVal val="visible"/>
                                      </p:to>
                                    </p:set>
                                  </p:childTnLst>
                                </p:cTn>
                              </p:par>
                            </p:childTnLst>
                          </p:cTn>
                        </p:par>
                        <p:par>
                          <p:cTn id="464" fill="hold" nodeType="afterGroup">
                            <p:stCondLst>
                              <p:cond delay="5000"/>
                            </p:stCondLst>
                            <p:childTnLst>
                              <p:par>
                                <p:cTn id="465" presetID="1" presetClass="entr" presetSubtype="0" fill="hold" grpId="0" nodeType="afterEffect">
                                  <p:stCondLst>
                                    <p:cond delay="0"/>
                                  </p:stCondLst>
                                  <p:childTnLst>
                                    <p:set>
                                      <p:cBhvr>
                                        <p:cTn id="466" dur="1" fill="hold">
                                          <p:stCondLst>
                                            <p:cond delay="499"/>
                                          </p:stCondLst>
                                        </p:cTn>
                                        <p:tgtEl>
                                          <p:spTgt spid="238744"/>
                                        </p:tgtEl>
                                        <p:attrNameLst>
                                          <p:attrName>style.visibility</p:attrName>
                                        </p:attrNameLst>
                                      </p:cBhvr>
                                      <p:to>
                                        <p:strVal val="visible"/>
                                      </p:to>
                                    </p:set>
                                  </p:childTnLst>
                                </p:cTn>
                              </p:par>
                            </p:childTnLst>
                          </p:cTn>
                        </p:par>
                        <p:par>
                          <p:cTn id="467" fill="hold" nodeType="afterGroup">
                            <p:stCondLst>
                              <p:cond delay="5500"/>
                            </p:stCondLst>
                            <p:childTnLst>
                              <p:par>
                                <p:cTn id="468" presetID="1" presetClass="entr" presetSubtype="0" fill="hold" grpId="0" nodeType="afterEffect">
                                  <p:stCondLst>
                                    <p:cond delay="0"/>
                                  </p:stCondLst>
                                  <p:childTnLst>
                                    <p:set>
                                      <p:cBhvr>
                                        <p:cTn id="469" dur="1" fill="hold">
                                          <p:stCondLst>
                                            <p:cond delay="499"/>
                                          </p:stCondLst>
                                        </p:cTn>
                                        <p:tgtEl>
                                          <p:spTgt spid="238780"/>
                                        </p:tgtEl>
                                        <p:attrNameLst>
                                          <p:attrName>style.visibility</p:attrName>
                                        </p:attrNameLst>
                                      </p:cBhvr>
                                      <p:to>
                                        <p:strVal val="visible"/>
                                      </p:to>
                                    </p:set>
                                  </p:childTnLst>
                                  <p:subTnLst>
                                    <p:set>
                                      <p:cBhvr override="childStyle">
                                        <p:cTn dur="1" fill="hold" display="0" masterRel="nextClick" afterEffect="1"/>
                                        <p:tgtEl>
                                          <p:spTgt spid="238780"/>
                                        </p:tgtEl>
                                        <p:attrNameLst>
                                          <p:attrName>style.visibility</p:attrName>
                                        </p:attrNameLst>
                                      </p:cBhvr>
                                      <p:to>
                                        <p:strVal val="hidden"/>
                                      </p:to>
                                    </p:set>
                                  </p:subTnLst>
                                </p:cTn>
                              </p:par>
                            </p:childTnLst>
                          </p:cTn>
                        </p:par>
                      </p:childTnLst>
                    </p:cTn>
                  </p:par>
                  <p:par>
                    <p:cTn id="470" fill="hold" nodeType="clickPar">
                      <p:stCondLst>
                        <p:cond delay="indefinite"/>
                      </p:stCondLst>
                      <p:childTnLst>
                        <p:par>
                          <p:cTn id="471" fill="hold" nodeType="withGroup">
                            <p:stCondLst>
                              <p:cond delay="0"/>
                            </p:stCondLst>
                            <p:childTnLst>
                              <p:par>
                                <p:cTn id="472" presetID="1" presetClass="entr" presetSubtype="0" fill="hold" grpId="0" nodeType="clickEffect">
                                  <p:stCondLst>
                                    <p:cond delay="0"/>
                                  </p:stCondLst>
                                  <p:childTnLst>
                                    <p:set>
                                      <p:cBhvr>
                                        <p:cTn id="473" dur="1" fill="hold">
                                          <p:stCondLst>
                                            <p:cond delay="499"/>
                                          </p:stCondLst>
                                        </p:cTn>
                                        <p:tgtEl>
                                          <p:spTgt spid="238745"/>
                                        </p:tgtEl>
                                        <p:attrNameLst>
                                          <p:attrName>style.visibility</p:attrName>
                                        </p:attrNameLst>
                                      </p:cBhvr>
                                      <p:to>
                                        <p:strVal val="visible"/>
                                      </p:to>
                                    </p:set>
                                  </p:childTnLst>
                                </p:cTn>
                              </p:par>
                            </p:childTnLst>
                          </p:cTn>
                        </p:par>
                        <p:par>
                          <p:cTn id="474" fill="hold" nodeType="afterGroup">
                            <p:stCondLst>
                              <p:cond delay="500"/>
                            </p:stCondLst>
                            <p:childTnLst>
                              <p:par>
                                <p:cTn id="475" presetID="1" presetClass="entr" presetSubtype="0" fill="hold" nodeType="afterEffect">
                                  <p:stCondLst>
                                    <p:cond delay="0"/>
                                  </p:stCondLst>
                                  <p:childTnLst>
                                    <p:set>
                                      <p:cBhvr>
                                        <p:cTn id="476" dur="1" fill="hold">
                                          <p:stCondLst>
                                            <p:cond delay="499"/>
                                          </p:stCondLst>
                                        </p:cTn>
                                        <p:tgtEl>
                                          <p:spTgt spid="238746"/>
                                        </p:tgtEl>
                                        <p:attrNameLst>
                                          <p:attrName>style.visibility</p:attrName>
                                        </p:attrNameLst>
                                      </p:cBhvr>
                                      <p:to>
                                        <p:strVal val="visible"/>
                                      </p:to>
                                    </p:set>
                                  </p:childTnLst>
                                  <p:subTnLst>
                                    <p:set>
                                      <p:cBhvr override="childStyle">
                                        <p:cTn dur="1" fill="hold" display="0" masterRel="sameClick" afterEffect="1">
                                          <p:stCondLst>
                                            <p:cond evt="end" delay="0">
                                              <p:tn val="475"/>
                                            </p:cond>
                                          </p:stCondLst>
                                        </p:cTn>
                                        <p:tgtEl>
                                          <p:spTgt spid="238746"/>
                                        </p:tgtEl>
                                        <p:attrNameLst>
                                          <p:attrName>style.visibility</p:attrName>
                                        </p:attrNameLst>
                                      </p:cBhvr>
                                      <p:to>
                                        <p:strVal val="hidden"/>
                                      </p:to>
                                    </p:set>
                                  </p:subTnLst>
                                </p:cTn>
                              </p:par>
                            </p:childTnLst>
                          </p:cTn>
                        </p:par>
                        <p:par>
                          <p:cTn id="477" fill="hold" nodeType="afterGroup">
                            <p:stCondLst>
                              <p:cond delay="1000"/>
                            </p:stCondLst>
                            <p:childTnLst>
                              <p:par>
                                <p:cTn id="478" presetID="1" presetClass="entr" presetSubtype="0" fill="hold" grpId="0" nodeType="afterEffect">
                                  <p:stCondLst>
                                    <p:cond delay="0"/>
                                  </p:stCondLst>
                                  <p:childTnLst>
                                    <p:set>
                                      <p:cBhvr>
                                        <p:cTn id="479" dur="1" fill="hold">
                                          <p:stCondLst>
                                            <p:cond delay="499"/>
                                          </p:stCondLst>
                                        </p:cTn>
                                        <p:tgtEl>
                                          <p:spTgt spid="238747"/>
                                        </p:tgtEl>
                                        <p:attrNameLst>
                                          <p:attrName>style.visibility</p:attrName>
                                        </p:attrNameLst>
                                      </p:cBhvr>
                                      <p:to>
                                        <p:strVal val="visible"/>
                                      </p:to>
                                    </p:set>
                                  </p:childTnLst>
                                </p:cTn>
                              </p:par>
                            </p:childTnLst>
                          </p:cTn>
                        </p:par>
                        <p:par>
                          <p:cTn id="480" fill="hold" nodeType="afterGroup">
                            <p:stCondLst>
                              <p:cond delay="1500"/>
                            </p:stCondLst>
                            <p:childTnLst>
                              <p:par>
                                <p:cTn id="481" presetID="1" presetClass="entr" presetSubtype="0" fill="hold" nodeType="afterEffect">
                                  <p:stCondLst>
                                    <p:cond delay="0"/>
                                  </p:stCondLst>
                                  <p:childTnLst>
                                    <p:set>
                                      <p:cBhvr>
                                        <p:cTn id="482" dur="1" fill="hold">
                                          <p:stCondLst>
                                            <p:cond delay="499"/>
                                          </p:stCondLst>
                                        </p:cTn>
                                        <p:tgtEl>
                                          <p:spTgt spid="238748"/>
                                        </p:tgtEl>
                                        <p:attrNameLst>
                                          <p:attrName>style.visibility</p:attrName>
                                        </p:attrNameLst>
                                      </p:cBhvr>
                                      <p:to>
                                        <p:strVal val="visible"/>
                                      </p:to>
                                    </p:set>
                                  </p:childTnLst>
                                  <p:subTnLst>
                                    <p:set>
                                      <p:cBhvr override="childStyle">
                                        <p:cTn dur="1" fill="hold" display="0" masterRel="sameClick" afterEffect="1">
                                          <p:stCondLst>
                                            <p:cond evt="end" delay="0">
                                              <p:tn val="481"/>
                                            </p:cond>
                                          </p:stCondLst>
                                        </p:cTn>
                                        <p:tgtEl>
                                          <p:spTgt spid="238748"/>
                                        </p:tgtEl>
                                        <p:attrNameLst>
                                          <p:attrName>style.visibility</p:attrName>
                                        </p:attrNameLst>
                                      </p:cBhvr>
                                      <p:to>
                                        <p:strVal val="hidden"/>
                                      </p:to>
                                    </p:set>
                                  </p:subTnLst>
                                </p:cTn>
                              </p:par>
                            </p:childTnLst>
                          </p:cTn>
                        </p:par>
                        <p:par>
                          <p:cTn id="483" fill="hold" nodeType="afterGroup">
                            <p:stCondLst>
                              <p:cond delay="2000"/>
                            </p:stCondLst>
                            <p:childTnLst>
                              <p:par>
                                <p:cTn id="484" presetID="1" presetClass="entr" presetSubtype="0" fill="hold" grpId="0" nodeType="afterEffect">
                                  <p:stCondLst>
                                    <p:cond delay="0"/>
                                  </p:stCondLst>
                                  <p:childTnLst>
                                    <p:set>
                                      <p:cBhvr>
                                        <p:cTn id="485" dur="1" fill="hold">
                                          <p:stCondLst>
                                            <p:cond delay="499"/>
                                          </p:stCondLst>
                                        </p:cTn>
                                        <p:tgtEl>
                                          <p:spTgt spid="238749"/>
                                        </p:tgtEl>
                                        <p:attrNameLst>
                                          <p:attrName>style.visibility</p:attrName>
                                        </p:attrNameLst>
                                      </p:cBhvr>
                                      <p:to>
                                        <p:strVal val="visible"/>
                                      </p:to>
                                    </p:set>
                                  </p:childTnLst>
                                </p:cTn>
                              </p:par>
                            </p:childTnLst>
                          </p:cTn>
                        </p:par>
                        <p:par>
                          <p:cTn id="486" fill="hold" nodeType="afterGroup">
                            <p:stCondLst>
                              <p:cond delay="2500"/>
                            </p:stCondLst>
                            <p:childTnLst>
                              <p:par>
                                <p:cTn id="487" presetID="1" presetClass="entr" presetSubtype="0" fill="hold" nodeType="afterEffect">
                                  <p:stCondLst>
                                    <p:cond delay="0"/>
                                  </p:stCondLst>
                                  <p:childTnLst>
                                    <p:set>
                                      <p:cBhvr>
                                        <p:cTn id="488" dur="1" fill="hold">
                                          <p:stCondLst>
                                            <p:cond delay="499"/>
                                          </p:stCondLst>
                                        </p:cTn>
                                        <p:tgtEl>
                                          <p:spTgt spid="238750"/>
                                        </p:tgtEl>
                                        <p:attrNameLst>
                                          <p:attrName>style.visibility</p:attrName>
                                        </p:attrNameLst>
                                      </p:cBhvr>
                                      <p:to>
                                        <p:strVal val="visible"/>
                                      </p:to>
                                    </p:set>
                                  </p:childTnLst>
                                  <p:subTnLst>
                                    <p:set>
                                      <p:cBhvr override="childStyle">
                                        <p:cTn dur="1" fill="hold" display="0" masterRel="sameClick" afterEffect="1">
                                          <p:stCondLst>
                                            <p:cond evt="end" delay="0">
                                              <p:tn val="487"/>
                                            </p:cond>
                                          </p:stCondLst>
                                        </p:cTn>
                                        <p:tgtEl>
                                          <p:spTgt spid="238750"/>
                                        </p:tgtEl>
                                        <p:attrNameLst>
                                          <p:attrName>style.visibility</p:attrName>
                                        </p:attrNameLst>
                                      </p:cBhvr>
                                      <p:to>
                                        <p:strVal val="hidden"/>
                                      </p:to>
                                    </p:set>
                                  </p:subTnLst>
                                </p:cTn>
                              </p:par>
                            </p:childTnLst>
                          </p:cTn>
                        </p:par>
                        <p:par>
                          <p:cTn id="489" fill="hold" nodeType="afterGroup">
                            <p:stCondLst>
                              <p:cond delay="3000"/>
                            </p:stCondLst>
                            <p:childTnLst>
                              <p:par>
                                <p:cTn id="490" presetID="1" presetClass="entr" presetSubtype="0" fill="hold" grpId="0" nodeType="afterEffect">
                                  <p:stCondLst>
                                    <p:cond delay="0"/>
                                  </p:stCondLst>
                                  <p:childTnLst>
                                    <p:set>
                                      <p:cBhvr>
                                        <p:cTn id="491" dur="1" fill="hold">
                                          <p:stCondLst>
                                            <p:cond delay="499"/>
                                          </p:stCondLst>
                                        </p:cTn>
                                        <p:tgtEl>
                                          <p:spTgt spid="238751"/>
                                        </p:tgtEl>
                                        <p:attrNameLst>
                                          <p:attrName>style.visibility</p:attrName>
                                        </p:attrNameLst>
                                      </p:cBhvr>
                                      <p:to>
                                        <p:strVal val="visible"/>
                                      </p:to>
                                    </p:set>
                                  </p:childTnLst>
                                </p:cTn>
                              </p:par>
                            </p:childTnLst>
                          </p:cTn>
                        </p:par>
                        <p:par>
                          <p:cTn id="492" fill="hold" nodeType="afterGroup">
                            <p:stCondLst>
                              <p:cond delay="3500"/>
                            </p:stCondLst>
                            <p:childTnLst>
                              <p:par>
                                <p:cTn id="493" presetID="1" presetClass="entr" presetSubtype="0" fill="hold" nodeType="afterEffect">
                                  <p:stCondLst>
                                    <p:cond delay="0"/>
                                  </p:stCondLst>
                                  <p:childTnLst>
                                    <p:set>
                                      <p:cBhvr>
                                        <p:cTn id="494" dur="1" fill="hold">
                                          <p:stCondLst>
                                            <p:cond delay="499"/>
                                          </p:stCondLst>
                                        </p:cTn>
                                        <p:tgtEl>
                                          <p:spTgt spid="238752"/>
                                        </p:tgtEl>
                                        <p:attrNameLst>
                                          <p:attrName>style.visibility</p:attrName>
                                        </p:attrNameLst>
                                      </p:cBhvr>
                                      <p:to>
                                        <p:strVal val="visible"/>
                                      </p:to>
                                    </p:set>
                                  </p:childTnLst>
                                  <p:subTnLst>
                                    <p:set>
                                      <p:cBhvr override="childStyle">
                                        <p:cTn dur="1" fill="hold" display="0" masterRel="sameClick" afterEffect="1">
                                          <p:stCondLst>
                                            <p:cond evt="end" delay="0">
                                              <p:tn val="493"/>
                                            </p:cond>
                                          </p:stCondLst>
                                        </p:cTn>
                                        <p:tgtEl>
                                          <p:spTgt spid="238752"/>
                                        </p:tgtEl>
                                        <p:attrNameLst>
                                          <p:attrName>style.visibility</p:attrName>
                                        </p:attrNameLst>
                                      </p:cBhvr>
                                      <p:to>
                                        <p:strVal val="hidden"/>
                                      </p:to>
                                    </p:set>
                                  </p:subTnLst>
                                </p:cTn>
                              </p:par>
                            </p:childTnLst>
                          </p:cTn>
                        </p:par>
                        <p:par>
                          <p:cTn id="495" fill="hold" nodeType="afterGroup">
                            <p:stCondLst>
                              <p:cond delay="4000"/>
                            </p:stCondLst>
                            <p:childTnLst>
                              <p:par>
                                <p:cTn id="496" presetID="1" presetClass="entr" presetSubtype="0" fill="hold" grpId="0" nodeType="afterEffect">
                                  <p:stCondLst>
                                    <p:cond delay="0"/>
                                  </p:stCondLst>
                                  <p:childTnLst>
                                    <p:set>
                                      <p:cBhvr>
                                        <p:cTn id="497" dur="1" fill="hold">
                                          <p:stCondLst>
                                            <p:cond delay="499"/>
                                          </p:stCondLst>
                                        </p:cTn>
                                        <p:tgtEl>
                                          <p:spTgt spid="238753"/>
                                        </p:tgtEl>
                                        <p:attrNameLst>
                                          <p:attrName>style.visibility</p:attrName>
                                        </p:attrNameLst>
                                      </p:cBhvr>
                                      <p:to>
                                        <p:strVal val="visible"/>
                                      </p:to>
                                    </p:set>
                                  </p:childTnLst>
                                </p:cTn>
                              </p:par>
                            </p:childTnLst>
                          </p:cTn>
                        </p:par>
                        <p:par>
                          <p:cTn id="498" fill="hold" nodeType="afterGroup">
                            <p:stCondLst>
                              <p:cond delay="4500"/>
                            </p:stCondLst>
                            <p:childTnLst>
                              <p:par>
                                <p:cTn id="499" presetID="1" presetClass="entr" presetSubtype="0" fill="hold" grpId="0" nodeType="afterEffect">
                                  <p:stCondLst>
                                    <p:cond delay="0"/>
                                  </p:stCondLst>
                                  <p:childTnLst>
                                    <p:set>
                                      <p:cBhvr>
                                        <p:cTn id="500" dur="1" fill="hold">
                                          <p:stCondLst>
                                            <p:cond delay="499"/>
                                          </p:stCondLst>
                                        </p:cTn>
                                        <p:tgtEl>
                                          <p:spTgt spid="238754"/>
                                        </p:tgtEl>
                                        <p:attrNameLst>
                                          <p:attrName>style.visibility</p:attrName>
                                        </p:attrNameLst>
                                      </p:cBhvr>
                                      <p:to>
                                        <p:strVal val="visible"/>
                                      </p:to>
                                    </p:set>
                                  </p:childTnLst>
                                </p:cTn>
                              </p:par>
                            </p:childTnLst>
                          </p:cTn>
                        </p:par>
                        <p:par>
                          <p:cTn id="501" fill="hold" nodeType="afterGroup">
                            <p:stCondLst>
                              <p:cond delay="5000"/>
                            </p:stCondLst>
                            <p:childTnLst>
                              <p:par>
                                <p:cTn id="502" presetID="1" presetClass="entr" presetSubtype="0" fill="hold" nodeType="afterEffect">
                                  <p:stCondLst>
                                    <p:cond delay="0"/>
                                  </p:stCondLst>
                                  <p:childTnLst>
                                    <p:set>
                                      <p:cBhvr>
                                        <p:cTn id="503" dur="1" fill="hold">
                                          <p:stCondLst>
                                            <p:cond delay="499"/>
                                          </p:stCondLst>
                                        </p:cTn>
                                        <p:tgtEl>
                                          <p:spTgt spid="238636"/>
                                        </p:tgtEl>
                                        <p:attrNameLst>
                                          <p:attrName>style.visibility</p:attrName>
                                        </p:attrNameLst>
                                      </p:cBhvr>
                                      <p:to>
                                        <p:strVal val="visible"/>
                                      </p:to>
                                    </p:set>
                                  </p:childTnLst>
                                </p:cTn>
                              </p:par>
                            </p:childTnLst>
                          </p:cTn>
                        </p:par>
                        <p:par>
                          <p:cTn id="504" fill="hold" nodeType="afterGroup">
                            <p:stCondLst>
                              <p:cond delay="5500"/>
                            </p:stCondLst>
                            <p:childTnLst>
                              <p:par>
                                <p:cTn id="505" presetID="1" presetClass="entr" presetSubtype="0" fill="hold" grpId="0" nodeType="afterEffect">
                                  <p:stCondLst>
                                    <p:cond delay="0"/>
                                  </p:stCondLst>
                                  <p:childTnLst>
                                    <p:set>
                                      <p:cBhvr>
                                        <p:cTn id="506" dur="1" fill="hold">
                                          <p:stCondLst>
                                            <p:cond delay="499"/>
                                          </p:stCondLst>
                                        </p:cTn>
                                        <p:tgtEl>
                                          <p:spTgt spid="238610"/>
                                        </p:tgtEl>
                                        <p:attrNameLst>
                                          <p:attrName>style.visibility</p:attrName>
                                        </p:attrNameLst>
                                      </p:cBhvr>
                                      <p:to>
                                        <p:strVal val="visible"/>
                                      </p:to>
                                    </p:set>
                                  </p:childTnLst>
                                </p:cTn>
                              </p:par>
                            </p:childTnLst>
                          </p:cTn>
                        </p:par>
                        <p:par>
                          <p:cTn id="507" fill="hold" nodeType="afterGroup">
                            <p:stCondLst>
                              <p:cond delay="6000"/>
                            </p:stCondLst>
                            <p:childTnLst>
                              <p:par>
                                <p:cTn id="508" presetID="1" presetClass="entr" presetSubtype="0" fill="hold" grpId="0" nodeType="afterEffect">
                                  <p:stCondLst>
                                    <p:cond delay="0"/>
                                  </p:stCondLst>
                                  <p:childTnLst>
                                    <p:set>
                                      <p:cBhvr>
                                        <p:cTn id="509" dur="1" fill="hold">
                                          <p:stCondLst>
                                            <p:cond delay="499"/>
                                          </p:stCondLst>
                                        </p:cTn>
                                        <p:tgtEl>
                                          <p:spTgt spid="238755"/>
                                        </p:tgtEl>
                                        <p:attrNameLst>
                                          <p:attrName>style.visibility</p:attrName>
                                        </p:attrNameLst>
                                      </p:cBhvr>
                                      <p:to>
                                        <p:strVal val="visible"/>
                                      </p:to>
                                    </p:set>
                                  </p:childTnLst>
                                </p:cTn>
                              </p:par>
                            </p:childTnLst>
                          </p:cTn>
                        </p:par>
                        <p:par>
                          <p:cTn id="510" fill="hold" nodeType="afterGroup">
                            <p:stCondLst>
                              <p:cond delay="6500"/>
                            </p:stCondLst>
                            <p:childTnLst>
                              <p:par>
                                <p:cTn id="511" presetID="1" presetClass="entr" presetSubtype="0" fill="hold" grpId="0" nodeType="afterEffect">
                                  <p:stCondLst>
                                    <p:cond delay="0"/>
                                  </p:stCondLst>
                                  <p:childTnLst>
                                    <p:set>
                                      <p:cBhvr>
                                        <p:cTn id="512" dur="1" fill="hold">
                                          <p:stCondLst>
                                            <p:cond delay="499"/>
                                          </p:stCondLst>
                                        </p:cTn>
                                        <p:tgtEl>
                                          <p:spTgt spid="238756"/>
                                        </p:tgtEl>
                                        <p:attrNameLst>
                                          <p:attrName>style.visibility</p:attrName>
                                        </p:attrNameLst>
                                      </p:cBhvr>
                                      <p:to>
                                        <p:strVal val="visible"/>
                                      </p:to>
                                    </p:set>
                                  </p:childTnLst>
                                </p:cTn>
                              </p:par>
                            </p:childTnLst>
                          </p:cTn>
                        </p:par>
                        <p:par>
                          <p:cTn id="513" fill="hold" nodeType="afterGroup">
                            <p:stCondLst>
                              <p:cond delay="7000"/>
                            </p:stCondLst>
                            <p:childTnLst>
                              <p:par>
                                <p:cTn id="514" presetID="1" presetClass="entr" presetSubtype="0" fill="hold" grpId="0" nodeType="afterEffect">
                                  <p:stCondLst>
                                    <p:cond delay="0"/>
                                  </p:stCondLst>
                                  <p:childTnLst>
                                    <p:set>
                                      <p:cBhvr>
                                        <p:cTn id="515" dur="1" fill="hold">
                                          <p:stCondLst>
                                            <p:cond delay="499"/>
                                          </p:stCondLst>
                                        </p:cTn>
                                        <p:tgtEl>
                                          <p:spTgt spid="238757"/>
                                        </p:tgtEl>
                                        <p:attrNameLst>
                                          <p:attrName>style.visibility</p:attrName>
                                        </p:attrNameLst>
                                      </p:cBhvr>
                                      <p:to>
                                        <p:strVal val="visible"/>
                                      </p:to>
                                    </p:set>
                                  </p:childTnLst>
                                </p:cTn>
                              </p:par>
                            </p:childTnLst>
                          </p:cTn>
                        </p:par>
                        <p:par>
                          <p:cTn id="516" fill="hold" nodeType="afterGroup">
                            <p:stCondLst>
                              <p:cond delay="7500"/>
                            </p:stCondLst>
                            <p:childTnLst>
                              <p:par>
                                <p:cTn id="517" presetID="1" presetClass="entr" presetSubtype="0" fill="hold" grpId="0" nodeType="afterEffect">
                                  <p:stCondLst>
                                    <p:cond delay="0"/>
                                  </p:stCondLst>
                                  <p:childTnLst>
                                    <p:set>
                                      <p:cBhvr>
                                        <p:cTn id="518" dur="1" fill="hold">
                                          <p:stCondLst>
                                            <p:cond delay="499"/>
                                          </p:stCondLst>
                                        </p:cTn>
                                        <p:tgtEl>
                                          <p:spTgt spid="238781"/>
                                        </p:tgtEl>
                                        <p:attrNameLst>
                                          <p:attrName>style.visibility</p:attrName>
                                        </p:attrNameLst>
                                      </p:cBhvr>
                                      <p:to>
                                        <p:strVal val="visible"/>
                                      </p:to>
                                    </p:set>
                                  </p:childTnLst>
                                  <p:subTnLst>
                                    <p:set>
                                      <p:cBhvr override="childStyle">
                                        <p:cTn dur="1" fill="hold" display="0" masterRel="nextClick" afterEffect="1"/>
                                        <p:tgtEl>
                                          <p:spTgt spid="238781"/>
                                        </p:tgtEl>
                                        <p:attrNameLst>
                                          <p:attrName>style.visibility</p:attrName>
                                        </p:attrNameLst>
                                      </p:cBhvr>
                                      <p:to>
                                        <p:strVal val="hidden"/>
                                      </p:to>
                                    </p:set>
                                  </p:subTnLst>
                                </p:cTn>
                              </p:par>
                            </p:childTnLst>
                          </p:cTn>
                        </p:par>
                      </p:childTnLst>
                    </p:cTn>
                  </p:par>
                  <p:par>
                    <p:cTn id="519" fill="hold" nodeType="clickPar">
                      <p:stCondLst>
                        <p:cond delay="indefinite"/>
                      </p:stCondLst>
                      <p:childTnLst>
                        <p:par>
                          <p:cTn id="520" fill="hold" nodeType="withGroup">
                            <p:stCondLst>
                              <p:cond delay="0"/>
                            </p:stCondLst>
                            <p:childTnLst>
                              <p:par>
                                <p:cTn id="521" presetID="1" presetClass="entr" presetSubtype="0" fill="hold" grpId="0" nodeType="clickEffect">
                                  <p:stCondLst>
                                    <p:cond delay="0"/>
                                  </p:stCondLst>
                                  <p:childTnLst>
                                    <p:set>
                                      <p:cBhvr>
                                        <p:cTn id="522" dur="1" fill="hold">
                                          <p:stCondLst>
                                            <p:cond delay="499"/>
                                          </p:stCondLst>
                                        </p:cTn>
                                        <p:tgtEl>
                                          <p:spTgt spid="238758"/>
                                        </p:tgtEl>
                                        <p:attrNameLst>
                                          <p:attrName>style.visibility</p:attrName>
                                        </p:attrNameLst>
                                      </p:cBhvr>
                                      <p:to>
                                        <p:strVal val="visible"/>
                                      </p:to>
                                    </p:set>
                                  </p:childTnLst>
                                </p:cTn>
                              </p:par>
                            </p:childTnLst>
                          </p:cTn>
                        </p:par>
                        <p:par>
                          <p:cTn id="523" fill="hold" nodeType="afterGroup">
                            <p:stCondLst>
                              <p:cond delay="500"/>
                            </p:stCondLst>
                            <p:childTnLst>
                              <p:par>
                                <p:cTn id="524" presetID="1" presetClass="entr" presetSubtype="0" fill="hold" nodeType="afterEffect">
                                  <p:stCondLst>
                                    <p:cond delay="0"/>
                                  </p:stCondLst>
                                  <p:childTnLst>
                                    <p:set>
                                      <p:cBhvr>
                                        <p:cTn id="525" dur="1" fill="hold">
                                          <p:stCondLst>
                                            <p:cond delay="499"/>
                                          </p:stCondLst>
                                        </p:cTn>
                                        <p:tgtEl>
                                          <p:spTgt spid="238770"/>
                                        </p:tgtEl>
                                        <p:attrNameLst>
                                          <p:attrName>style.visibility</p:attrName>
                                        </p:attrNameLst>
                                      </p:cBhvr>
                                      <p:to>
                                        <p:strVal val="visible"/>
                                      </p:to>
                                    </p:set>
                                  </p:childTnLst>
                                  <p:subTnLst>
                                    <p:set>
                                      <p:cBhvr override="childStyle">
                                        <p:cTn dur="1" fill="hold" display="0" masterRel="sameClick" afterEffect="1">
                                          <p:stCondLst>
                                            <p:cond evt="end" delay="0">
                                              <p:tn val="524"/>
                                            </p:cond>
                                          </p:stCondLst>
                                        </p:cTn>
                                        <p:tgtEl>
                                          <p:spTgt spid="238770"/>
                                        </p:tgtEl>
                                        <p:attrNameLst>
                                          <p:attrName>style.visibility</p:attrName>
                                        </p:attrNameLst>
                                      </p:cBhvr>
                                      <p:to>
                                        <p:strVal val="hidden"/>
                                      </p:to>
                                    </p:set>
                                  </p:subTnLst>
                                </p:cTn>
                              </p:par>
                            </p:childTnLst>
                          </p:cTn>
                        </p:par>
                        <p:par>
                          <p:cTn id="526" fill="hold" nodeType="afterGroup">
                            <p:stCondLst>
                              <p:cond delay="1000"/>
                            </p:stCondLst>
                            <p:childTnLst>
                              <p:par>
                                <p:cTn id="527" presetID="1" presetClass="entr" presetSubtype="0" fill="hold" grpId="0" nodeType="afterEffect">
                                  <p:stCondLst>
                                    <p:cond delay="0"/>
                                  </p:stCondLst>
                                  <p:childTnLst>
                                    <p:set>
                                      <p:cBhvr>
                                        <p:cTn id="528" dur="1" fill="hold">
                                          <p:stCondLst>
                                            <p:cond delay="499"/>
                                          </p:stCondLst>
                                        </p:cTn>
                                        <p:tgtEl>
                                          <p:spTgt spid="238759"/>
                                        </p:tgtEl>
                                        <p:attrNameLst>
                                          <p:attrName>style.visibility</p:attrName>
                                        </p:attrNameLst>
                                      </p:cBhvr>
                                      <p:to>
                                        <p:strVal val="visible"/>
                                      </p:to>
                                    </p:set>
                                  </p:childTnLst>
                                </p:cTn>
                              </p:par>
                            </p:childTnLst>
                          </p:cTn>
                        </p:par>
                        <p:par>
                          <p:cTn id="529" fill="hold" nodeType="afterGroup">
                            <p:stCondLst>
                              <p:cond delay="1500"/>
                            </p:stCondLst>
                            <p:childTnLst>
                              <p:par>
                                <p:cTn id="530" presetID="1" presetClass="entr" presetSubtype="0" fill="hold" nodeType="afterEffect">
                                  <p:stCondLst>
                                    <p:cond delay="0"/>
                                  </p:stCondLst>
                                  <p:childTnLst>
                                    <p:set>
                                      <p:cBhvr>
                                        <p:cTn id="531" dur="1" fill="hold">
                                          <p:stCondLst>
                                            <p:cond delay="499"/>
                                          </p:stCondLst>
                                        </p:cTn>
                                        <p:tgtEl>
                                          <p:spTgt spid="238760"/>
                                        </p:tgtEl>
                                        <p:attrNameLst>
                                          <p:attrName>style.visibility</p:attrName>
                                        </p:attrNameLst>
                                      </p:cBhvr>
                                      <p:to>
                                        <p:strVal val="visible"/>
                                      </p:to>
                                    </p:set>
                                  </p:childTnLst>
                                  <p:subTnLst>
                                    <p:set>
                                      <p:cBhvr override="childStyle">
                                        <p:cTn dur="1" fill="hold" display="0" masterRel="sameClick" afterEffect="1">
                                          <p:stCondLst>
                                            <p:cond evt="end" delay="0">
                                              <p:tn val="530"/>
                                            </p:cond>
                                          </p:stCondLst>
                                        </p:cTn>
                                        <p:tgtEl>
                                          <p:spTgt spid="238760"/>
                                        </p:tgtEl>
                                        <p:attrNameLst>
                                          <p:attrName>style.visibility</p:attrName>
                                        </p:attrNameLst>
                                      </p:cBhvr>
                                      <p:to>
                                        <p:strVal val="hidden"/>
                                      </p:to>
                                    </p:set>
                                  </p:subTnLst>
                                </p:cTn>
                              </p:par>
                            </p:childTnLst>
                          </p:cTn>
                        </p:par>
                        <p:par>
                          <p:cTn id="532" fill="hold" nodeType="afterGroup">
                            <p:stCondLst>
                              <p:cond delay="2000"/>
                            </p:stCondLst>
                            <p:childTnLst>
                              <p:par>
                                <p:cTn id="533" presetID="1" presetClass="entr" presetSubtype="0" fill="hold" grpId="0" nodeType="afterEffect">
                                  <p:stCondLst>
                                    <p:cond delay="0"/>
                                  </p:stCondLst>
                                  <p:childTnLst>
                                    <p:set>
                                      <p:cBhvr>
                                        <p:cTn id="534" dur="1" fill="hold">
                                          <p:stCondLst>
                                            <p:cond delay="499"/>
                                          </p:stCondLst>
                                        </p:cTn>
                                        <p:tgtEl>
                                          <p:spTgt spid="238763"/>
                                        </p:tgtEl>
                                        <p:attrNameLst>
                                          <p:attrName>style.visibility</p:attrName>
                                        </p:attrNameLst>
                                      </p:cBhvr>
                                      <p:to>
                                        <p:strVal val="visible"/>
                                      </p:to>
                                    </p:set>
                                  </p:childTnLst>
                                </p:cTn>
                              </p:par>
                            </p:childTnLst>
                          </p:cTn>
                        </p:par>
                        <p:par>
                          <p:cTn id="535" fill="hold" nodeType="afterGroup">
                            <p:stCondLst>
                              <p:cond delay="2500"/>
                            </p:stCondLst>
                            <p:childTnLst>
                              <p:par>
                                <p:cTn id="536" presetID="1" presetClass="entr" presetSubtype="0" fill="hold" grpId="0" nodeType="afterEffect">
                                  <p:stCondLst>
                                    <p:cond delay="0"/>
                                  </p:stCondLst>
                                  <p:childTnLst>
                                    <p:set>
                                      <p:cBhvr>
                                        <p:cTn id="537" dur="1" fill="hold">
                                          <p:stCondLst>
                                            <p:cond delay="499"/>
                                          </p:stCondLst>
                                        </p:cTn>
                                        <p:tgtEl>
                                          <p:spTgt spid="238764"/>
                                        </p:tgtEl>
                                        <p:attrNameLst>
                                          <p:attrName>style.visibility</p:attrName>
                                        </p:attrNameLst>
                                      </p:cBhvr>
                                      <p:to>
                                        <p:strVal val="visible"/>
                                      </p:to>
                                    </p:set>
                                  </p:childTnLst>
                                </p:cTn>
                              </p:par>
                            </p:childTnLst>
                          </p:cTn>
                        </p:par>
                        <p:par>
                          <p:cTn id="538" fill="hold" nodeType="afterGroup">
                            <p:stCondLst>
                              <p:cond delay="3000"/>
                            </p:stCondLst>
                            <p:childTnLst>
                              <p:par>
                                <p:cTn id="539" presetID="1" presetClass="entr" presetSubtype="0" fill="hold" grpId="0" nodeType="afterEffect">
                                  <p:stCondLst>
                                    <p:cond delay="0"/>
                                  </p:stCondLst>
                                  <p:childTnLst>
                                    <p:set>
                                      <p:cBhvr>
                                        <p:cTn id="540" dur="1" fill="hold">
                                          <p:stCondLst>
                                            <p:cond delay="499"/>
                                          </p:stCondLst>
                                        </p:cTn>
                                        <p:tgtEl>
                                          <p:spTgt spid="238772"/>
                                        </p:tgtEl>
                                        <p:attrNameLst>
                                          <p:attrName>style.visibility</p:attrName>
                                        </p:attrNameLst>
                                      </p:cBhvr>
                                      <p:to>
                                        <p:strVal val="visible"/>
                                      </p:to>
                                    </p:set>
                                  </p:childTnLst>
                                </p:cTn>
                              </p:par>
                            </p:childTnLst>
                          </p:cTn>
                        </p:par>
                        <p:par>
                          <p:cTn id="541" fill="hold" nodeType="afterGroup">
                            <p:stCondLst>
                              <p:cond delay="3500"/>
                            </p:stCondLst>
                            <p:childTnLst>
                              <p:par>
                                <p:cTn id="542" presetID="1" presetClass="entr" presetSubtype="0" fill="hold" grpId="0" nodeType="afterEffect">
                                  <p:stCondLst>
                                    <p:cond delay="0"/>
                                  </p:stCondLst>
                                  <p:childTnLst>
                                    <p:set>
                                      <p:cBhvr>
                                        <p:cTn id="543" dur="1" fill="hold">
                                          <p:stCondLst>
                                            <p:cond delay="499"/>
                                          </p:stCondLst>
                                        </p:cTn>
                                        <p:tgtEl>
                                          <p:spTgt spid="238762"/>
                                        </p:tgtEl>
                                        <p:attrNameLst>
                                          <p:attrName>style.visibility</p:attrName>
                                        </p:attrNameLst>
                                      </p:cBhvr>
                                      <p:to>
                                        <p:strVal val="visible"/>
                                      </p:to>
                                    </p:set>
                                  </p:childTnLst>
                                </p:cTn>
                              </p:par>
                            </p:childTnLst>
                          </p:cTn>
                        </p:par>
                        <p:par>
                          <p:cTn id="544" fill="hold" nodeType="afterGroup">
                            <p:stCondLst>
                              <p:cond delay="4000"/>
                            </p:stCondLst>
                            <p:childTnLst>
                              <p:par>
                                <p:cTn id="545" presetID="1" presetClass="entr" presetSubtype="0" fill="hold" grpId="0" nodeType="afterEffect">
                                  <p:stCondLst>
                                    <p:cond delay="0"/>
                                  </p:stCondLst>
                                  <p:childTnLst>
                                    <p:set>
                                      <p:cBhvr>
                                        <p:cTn id="546" dur="1" fill="hold">
                                          <p:stCondLst>
                                            <p:cond delay="499"/>
                                          </p:stCondLst>
                                        </p:cTn>
                                        <p:tgtEl>
                                          <p:spTgt spid="238761"/>
                                        </p:tgtEl>
                                        <p:attrNameLst>
                                          <p:attrName>style.visibility</p:attrName>
                                        </p:attrNameLst>
                                      </p:cBhvr>
                                      <p:to>
                                        <p:strVal val="visible"/>
                                      </p:to>
                                    </p:set>
                                  </p:childTnLst>
                                </p:cTn>
                              </p:par>
                            </p:childTnLst>
                          </p:cTn>
                        </p:par>
                        <p:par>
                          <p:cTn id="547" fill="hold" nodeType="afterGroup">
                            <p:stCondLst>
                              <p:cond delay="4500"/>
                            </p:stCondLst>
                            <p:childTnLst>
                              <p:par>
                                <p:cTn id="548" presetID="1" presetClass="entr" presetSubtype="0" fill="hold" grpId="0" nodeType="afterEffect">
                                  <p:stCondLst>
                                    <p:cond delay="0"/>
                                  </p:stCondLst>
                                  <p:childTnLst>
                                    <p:set>
                                      <p:cBhvr>
                                        <p:cTn id="549" dur="1" fill="hold">
                                          <p:stCondLst>
                                            <p:cond delay="499"/>
                                          </p:stCondLst>
                                        </p:cTn>
                                        <p:tgtEl>
                                          <p:spTgt spid="238769"/>
                                        </p:tgtEl>
                                        <p:attrNameLst>
                                          <p:attrName>style.visibility</p:attrName>
                                        </p:attrNameLst>
                                      </p:cBhvr>
                                      <p:to>
                                        <p:strVal val="visible"/>
                                      </p:to>
                                    </p:set>
                                  </p:childTnLst>
                                </p:cTn>
                              </p:par>
                            </p:childTnLst>
                          </p:cTn>
                        </p:par>
                        <p:par>
                          <p:cTn id="550" fill="hold" nodeType="afterGroup">
                            <p:stCondLst>
                              <p:cond delay="5000"/>
                            </p:stCondLst>
                            <p:childTnLst>
                              <p:par>
                                <p:cTn id="551" presetID="1" presetClass="entr" presetSubtype="0" fill="hold" grpId="0" nodeType="afterEffect">
                                  <p:stCondLst>
                                    <p:cond delay="0"/>
                                  </p:stCondLst>
                                  <p:childTnLst>
                                    <p:set>
                                      <p:cBhvr>
                                        <p:cTn id="552" dur="1" fill="hold">
                                          <p:stCondLst>
                                            <p:cond delay="499"/>
                                          </p:stCondLst>
                                        </p:cTn>
                                        <p:tgtEl>
                                          <p:spTgt spid="238766"/>
                                        </p:tgtEl>
                                        <p:attrNameLst>
                                          <p:attrName>style.visibility</p:attrName>
                                        </p:attrNameLst>
                                      </p:cBhvr>
                                      <p:to>
                                        <p:strVal val="visible"/>
                                      </p:to>
                                    </p:set>
                                  </p:childTnLst>
                                </p:cTn>
                              </p:par>
                            </p:childTnLst>
                          </p:cTn>
                        </p:par>
                        <p:par>
                          <p:cTn id="553" fill="hold" nodeType="afterGroup">
                            <p:stCondLst>
                              <p:cond delay="5500"/>
                            </p:stCondLst>
                            <p:childTnLst>
                              <p:par>
                                <p:cTn id="554" presetID="1" presetClass="entr" presetSubtype="0" fill="hold" grpId="0" nodeType="afterEffect">
                                  <p:stCondLst>
                                    <p:cond delay="0"/>
                                  </p:stCondLst>
                                  <p:childTnLst>
                                    <p:set>
                                      <p:cBhvr>
                                        <p:cTn id="555" dur="1" fill="hold">
                                          <p:stCondLst>
                                            <p:cond delay="499"/>
                                          </p:stCondLst>
                                        </p:cTn>
                                        <p:tgtEl>
                                          <p:spTgt spid="238767"/>
                                        </p:tgtEl>
                                        <p:attrNameLst>
                                          <p:attrName>style.visibility</p:attrName>
                                        </p:attrNameLst>
                                      </p:cBhvr>
                                      <p:to>
                                        <p:strVal val="visible"/>
                                      </p:to>
                                    </p:set>
                                  </p:childTnLst>
                                </p:cTn>
                              </p:par>
                            </p:childTnLst>
                          </p:cTn>
                        </p:par>
                        <p:par>
                          <p:cTn id="556" fill="hold" nodeType="afterGroup">
                            <p:stCondLst>
                              <p:cond delay="6000"/>
                            </p:stCondLst>
                            <p:childTnLst>
                              <p:par>
                                <p:cTn id="557" presetID="1" presetClass="entr" presetSubtype="0" fill="hold" grpId="0" nodeType="afterEffect">
                                  <p:stCondLst>
                                    <p:cond delay="0"/>
                                  </p:stCondLst>
                                  <p:childTnLst>
                                    <p:set>
                                      <p:cBhvr>
                                        <p:cTn id="558" dur="1" fill="hold">
                                          <p:stCondLst>
                                            <p:cond delay="499"/>
                                          </p:stCondLst>
                                        </p:cTn>
                                        <p:tgtEl>
                                          <p:spTgt spid="238768"/>
                                        </p:tgtEl>
                                        <p:attrNameLst>
                                          <p:attrName>style.visibility</p:attrName>
                                        </p:attrNameLst>
                                      </p:cBhvr>
                                      <p:to>
                                        <p:strVal val="visible"/>
                                      </p:to>
                                    </p:set>
                                  </p:childTnLst>
                                </p:cTn>
                              </p:par>
                            </p:childTnLst>
                          </p:cTn>
                        </p:par>
                        <p:par>
                          <p:cTn id="559" fill="hold" nodeType="afterGroup">
                            <p:stCondLst>
                              <p:cond delay="6500"/>
                            </p:stCondLst>
                            <p:childTnLst>
                              <p:par>
                                <p:cTn id="560" presetID="1" presetClass="entr" presetSubtype="0" fill="hold" grpId="0" nodeType="afterEffect">
                                  <p:stCondLst>
                                    <p:cond delay="0"/>
                                  </p:stCondLst>
                                  <p:childTnLst>
                                    <p:set>
                                      <p:cBhvr>
                                        <p:cTn id="561" dur="1" fill="hold">
                                          <p:stCondLst>
                                            <p:cond delay="499"/>
                                          </p:stCondLst>
                                        </p:cTn>
                                        <p:tgtEl>
                                          <p:spTgt spid="238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nimBg="1" autoUpdateAnimBg="0"/>
      <p:bldP spid="238595" grpId="0" animBg="1" autoUpdateAnimBg="0"/>
      <p:bldP spid="238596" grpId="0" animBg="1" autoUpdateAnimBg="0"/>
      <p:bldP spid="238597" grpId="0" animBg="1" autoUpdateAnimBg="0"/>
      <p:bldP spid="238598" grpId="0" animBg="1" autoUpdateAnimBg="0"/>
      <p:bldP spid="238599" grpId="0" animBg="1" autoUpdateAnimBg="0"/>
      <p:bldP spid="238600" grpId="0" animBg="1" autoUpdateAnimBg="0"/>
      <p:bldP spid="238601" grpId="0" animBg="1" autoUpdateAnimBg="0"/>
      <p:bldP spid="238602" grpId="0" animBg="1" autoUpdateAnimBg="0"/>
      <p:bldP spid="238603" grpId="0" animBg="1" autoUpdateAnimBg="0"/>
      <p:bldP spid="238604" grpId="0" animBg="1" autoUpdateAnimBg="0"/>
      <p:bldP spid="238605" grpId="0" animBg="1" autoUpdateAnimBg="0"/>
      <p:bldP spid="238606" grpId="0" animBg="1" autoUpdateAnimBg="0"/>
      <p:bldP spid="238607" grpId="0" animBg="1" autoUpdateAnimBg="0"/>
      <p:bldP spid="238608" grpId="0" animBg="1" autoUpdateAnimBg="0"/>
      <p:bldP spid="238609" grpId="0" animBg="1" autoUpdateAnimBg="0"/>
      <p:bldP spid="238610" grpId="0" animBg="1" autoUpdateAnimBg="0"/>
      <p:bldP spid="238616" grpId="0" animBg="1" autoUpdateAnimBg="0"/>
      <p:bldP spid="238618" grpId="0" animBg="1" autoUpdateAnimBg="0"/>
      <p:bldP spid="238626" grpId="0" animBg="1" autoUpdateAnimBg="0"/>
      <p:bldP spid="238635" grpId="0" animBg="1" autoUpdateAnimBg="0"/>
      <p:bldP spid="238637" grpId="0" autoUpdateAnimBg="0"/>
      <p:bldP spid="238638" grpId="0" autoUpdateAnimBg="0"/>
      <p:bldP spid="238639" grpId="0" autoUpdateAnimBg="0"/>
      <p:bldP spid="238640" grpId="0" autoUpdateAnimBg="0"/>
      <p:bldP spid="238641" grpId="0" autoUpdateAnimBg="0"/>
      <p:bldP spid="238647" grpId="0" animBg="1" autoUpdateAnimBg="0"/>
      <p:bldP spid="238648" grpId="0" animBg="1" autoUpdateAnimBg="0"/>
      <p:bldP spid="238649" grpId="0" animBg="1" autoUpdateAnimBg="0"/>
      <p:bldP spid="238650" grpId="0" animBg="1" autoUpdateAnimBg="0"/>
      <p:bldP spid="238651" grpId="0" animBg="1" autoUpdateAnimBg="0"/>
      <p:bldP spid="238652" grpId="0" animBg="1" autoUpdateAnimBg="0"/>
      <p:bldP spid="238653" grpId="0" animBg="1" autoUpdateAnimBg="0"/>
      <p:bldP spid="238654" grpId="0" animBg="1" autoUpdateAnimBg="0"/>
      <p:bldP spid="238655" grpId="0" animBg="1" autoUpdateAnimBg="0"/>
      <p:bldP spid="238656" grpId="0" animBg="1" autoUpdateAnimBg="0"/>
      <p:bldP spid="238657" grpId="0" animBg="1" autoUpdateAnimBg="0"/>
      <p:bldP spid="238658" grpId="0" animBg="1" autoUpdateAnimBg="0"/>
      <p:bldP spid="238659" grpId="0" autoUpdateAnimBg="0"/>
      <p:bldP spid="238660" grpId="0" animBg="1" autoUpdateAnimBg="0"/>
      <p:bldP spid="238661" grpId="0" animBg="1" autoUpdateAnimBg="0"/>
      <p:bldP spid="238662" grpId="0" animBg="1" autoUpdateAnimBg="0"/>
      <p:bldP spid="238663" grpId="0" animBg="1" autoUpdateAnimBg="0"/>
      <p:bldP spid="238664" grpId="0" animBg="1" autoUpdateAnimBg="0"/>
      <p:bldP spid="238665" grpId="0" animBg="1" autoUpdateAnimBg="0"/>
      <p:bldP spid="238666" grpId="0" animBg="1" autoUpdateAnimBg="0"/>
      <p:bldP spid="238667" grpId="0" animBg="1" autoUpdateAnimBg="0"/>
      <p:bldP spid="238668" grpId="0" animBg="1" autoUpdateAnimBg="0"/>
      <p:bldP spid="238669" grpId="0" animBg="1" autoUpdateAnimBg="0"/>
      <p:bldP spid="238670" grpId="0" animBg="1" autoUpdateAnimBg="0"/>
      <p:bldP spid="238671" grpId="0" animBg="1" autoUpdateAnimBg="0"/>
      <p:bldP spid="238672" grpId="0" animBg="1" autoUpdateAnimBg="0"/>
      <p:bldP spid="238673" grpId="0" animBg="1" autoUpdateAnimBg="0"/>
      <p:bldP spid="238674" grpId="0" animBg="1" autoUpdateAnimBg="0"/>
      <p:bldP spid="238676" grpId="0" animBg="1" autoUpdateAnimBg="0"/>
      <p:bldP spid="238678" grpId="0" animBg="1" autoUpdateAnimBg="0"/>
      <p:bldP spid="238679" grpId="0" animBg="1" autoUpdateAnimBg="0"/>
      <p:bldP spid="238680" grpId="0" animBg="1" autoUpdateAnimBg="0"/>
      <p:bldP spid="238681" grpId="0" animBg="1" autoUpdateAnimBg="0"/>
      <p:bldP spid="238684" grpId="0" animBg="1" autoUpdateAnimBg="0"/>
      <p:bldP spid="238685" grpId="0" animBg="1" autoUpdateAnimBg="0"/>
      <p:bldP spid="238686" grpId="0" animBg="1" autoUpdateAnimBg="0"/>
      <p:bldP spid="238687" grpId="0" animBg="1" autoUpdateAnimBg="0"/>
      <p:bldP spid="238688" grpId="0" animBg="1" autoUpdateAnimBg="0"/>
      <p:bldP spid="238690" grpId="0" animBg="1" autoUpdateAnimBg="0"/>
      <p:bldP spid="238692" grpId="0" animBg="1" autoUpdateAnimBg="0"/>
      <p:bldP spid="238693" grpId="0" animBg="1" autoUpdateAnimBg="0"/>
      <p:bldP spid="238694" grpId="0" animBg="1" autoUpdateAnimBg="0"/>
      <p:bldP spid="238695" grpId="0" animBg="1" autoUpdateAnimBg="0"/>
      <p:bldP spid="238698" grpId="0" animBg="1" autoUpdateAnimBg="0"/>
      <p:bldP spid="238699" grpId="0" animBg="1" autoUpdateAnimBg="0"/>
      <p:bldP spid="238700" grpId="0" animBg="1" autoUpdateAnimBg="0"/>
      <p:bldP spid="238701" grpId="0" animBg="1" autoUpdateAnimBg="0"/>
      <p:bldP spid="238702" grpId="0" animBg="1" autoUpdateAnimBg="0"/>
      <p:bldP spid="238706" grpId="0" animBg="1" autoUpdateAnimBg="0"/>
      <p:bldP spid="238707" grpId="0" animBg="1" autoUpdateAnimBg="0"/>
      <p:bldP spid="238709" grpId="0" animBg="1" autoUpdateAnimBg="0"/>
      <p:bldP spid="238710" grpId="0" animBg="1" autoUpdateAnimBg="0"/>
      <p:bldP spid="238711" grpId="0" animBg="1" autoUpdateAnimBg="0"/>
      <p:bldP spid="238712" grpId="0" animBg="1" autoUpdateAnimBg="0"/>
      <p:bldP spid="238713" grpId="0" animBg="1" autoUpdateAnimBg="0"/>
      <p:bldP spid="238714" grpId="0" animBg="1" autoUpdateAnimBg="0"/>
      <p:bldP spid="238716" grpId="0" animBg="1" autoUpdateAnimBg="0"/>
      <p:bldP spid="238718" grpId="0" animBg="1" autoUpdateAnimBg="0"/>
      <p:bldP spid="238719" grpId="0" animBg="1" autoUpdateAnimBg="0"/>
      <p:bldP spid="238720" grpId="0" animBg="1" autoUpdateAnimBg="0"/>
      <p:bldP spid="238721" grpId="0" animBg="1" autoUpdateAnimBg="0"/>
      <p:bldP spid="238722" grpId="0" animBg="1" autoUpdateAnimBg="0"/>
      <p:bldP spid="238724" grpId="0" animBg="1" autoUpdateAnimBg="0"/>
      <p:bldP spid="238725" grpId="0" animBg="1" autoUpdateAnimBg="0"/>
      <p:bldP spid="238727" grpId="0" animBg="1" autoUpdateAnimBg="0"/>
      <p:bldP spid="238729" grpId="0" animBg="1" autoUpdateAnimBg="0"/>
      <p:bldP spid="238731" grpId="0" animBg="1" autoUpdateAnimBg="0"/>
      <p:bldP spid="238732" grpId="0" animBg="1" autoUpdateAnimBg="0"/>
      <p:bldP spid="238733" grpId="0" animBg="1" autoUpdateAnimBg="0"/>
      <p:bldP spid="238734" grpId="0" animBg="1" autoUpdateAnimBg="0"/>
      <p:bldP spid="238735" grpId="0" animBg="1" autoUpdateAnimBg="0"/>
      <p:bldP spid="238737" grpId="0" animBg="1" autoUpdateAnimBg="0"/>
      <p:bldP spid="238738" grpId="0" animBg="1" autoUpdateAnimBg="0"/>
      <p:bldP spid="238740" grpId="0" animBg="1" autoUpdateAnimBg="0"/>
      <p:bldP spid="238741" grpId="0" animBg="1" autoUpdateAnimBg="0"/>
      <p:bldP spid="238742" grpId="0" animBg="1" autoUpdateAnimBg="0"/>
      <p:bldP spid="238743" grpId="0" animBg="1" autoUpdateAnimBg="0"/>
      <p:bldP spid="238744" grpId="0" animBg="1" autoUpdateAnimBg="0"/>
      <p:bldP spid="238745" grpId="0" animBg="1" autoUpdateAnimBg="0"/>
      <p:bldP spid="238747" grpId="0" animBg="1" autoUpdateAnimBg="0"/>
      <p:bldP spid="238749" grpId="0" animBg="1" autoUpdateAnimBg="0"/>
      <p:bldP spid="238751" grpId="0" animBg="1" autoUpdateAnimBg="0"/>
      <p:bldP spid="238753" grpId="0" animBg="1" autoUpdateAnimBg="0"/>
      <p:bldP spid="238754" grpId="0" animBg="1" autoUpdateAnimBg="0"/>
      <p:bldP spid="238755" grpId="0" animBg="1" autoUpdateAnimBg="0"/>
      <p:bldP spid="238756" grpId="0" animBg="1" autoUpdateAnimBg="0"/>
      <p:bldP spid="238757" grpId="0" animBg="1" autoUpdateAnimBg="0"/>
      <p:bldP spid="238758" grpId="0" animBg="1" autoUpdateAnimBg="0"/>
      <p:bldP spid="238759" grpId="0" animBg="1" autoUpdateAnimBg="0"/>
      <p:bldP spid="238761" grpId="0" animBg="1" autoUpdateAnimBg="0"/>
      <p:bldP spid="238762" grpId="0" animBg="1" autoUpdateAnimBg="0"/>
      <p:bldP spid="238763" grpId="0" animBg="1" autoUpdateAnimBg="0"/>
      <p:bldP spid="238764" grpId="0" animBg="1" autoUpdateAnimBg="0"/>
      <p:bldP spid="238765" grpId="0" animBg="1" autoUpdateAnimBg="0"/>
      <p:bldP spid="238766" grpId="0" animBg="1" autoUpdateAnimBg="0"/>
      <p:bldP spid="238767" grpId="0" animBg="1" autoUpdateAnimBg="0"/>
      <p:bldP spid="238768" grpId="0" animBg="1" autoUpdateAnimBg="0"/>
      <p:bldP spid="238769" grpId="0" animBg="1" autoUpdateAnimBg="0"/>
      <p:bldP spid="238772" grpId="0" animBg="1" autoUpdateAnimBg="0"/>
      <p:bldP spid="238773" grpId="0" animBg="1" autoUpdateAnimBg="0"/>
      <p:bldP spid="238774" grpId="0" animBg="1" autoUpdateAnimBg="0"/>
      <p:bldP spid="238775" grpId="0" animBg="1" autoUpdateAnimBg="0"/>
      <p:bldP spid="238776" grpId="0" animBg="1" autoUpdateAnimBg="0"/>
      <p:bldP spid="238777" grpId="0" animBg="1" autoUpdateAnimBg="0"/>
      <p:bldP spid="238778" grpId="0" animBg="1" autoUpdateAnimBg="0"/>
      <p:bldP spid="238779" grpId="0" animBg="1" autoUpdateAnimBg="0"/>
      <p:bldP spid="238780" grpId="0" animBg="1" autoUpdateAnimBg="0"/>
      <p:bldP spid="23878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a Search</a:t>
            </a:r>
          </a:p>
        </p:txBody>
      </p:sp>
      <p:sp>
        <p:nvSpPr>
          <p:cNvPr id="2" name="Content Placeholder 1"/>
          <p:cNvSpPr>
            <a:spLocks noGrp="1"/>
          </p:cNvSpPr>
          <p:nvPr>
            <p:ph idx="1"/>
          </p:nvPr>
        </p:nvSpPr>
        <p:spPr>
          <a:xfrm>
            <a:off x="1024128" y="1945347"/>
            <a:ext cx="9720071" cy="4023360"/>
          </a:xfrm>
        </p:spPr>
        <p:txBody>
          <a:bodyPr>
            <a:normAutofit fontScale="92500" lnSpcReduction="20000"/>
          </a:bodyPr>
          <a:lstStyle/>
          <a:p>
            <a:pPr eaLnBrk="1" hangingPunct="1">
              <a:lnSpc>
                <a:spcPct val="80000"/>
              </a:lnSpc>
              <a:spcBef>
                <a:spcPct val="20000"/>
              </a:spcBef>
              <a:buClr>
                <a:schemeClr val="folHlink"/>
              </a:buClr>
              <a:buSzPct val="60000"/>
              <a:buFont typeface="Wingdings" pitchFamily="2" charset="2"/>
              <a:buNone/>
              <a:defRPr/>
            </a:pPr>
            <a:r>
              <a:rPr lang="en-GB" altLang="en-US" sz="2800" dirty="0">
                <a:cs typeface="Tahoma" pitchFamily="34" charset="0"/>
              </a:rPr>
              <a:t>We’ll evaluate all the tree search techniques w.r.t the below 4 criteria</a:t>
            </a:r>
            <a:endParaRPr lang="en-GB" altLang="en-US" sz="3000" dirty="0">
              <a:cs typeface="Tahoma" pitchFamily="34" charset="0"/>
            </a:endParaRPr>
          </a:p>
          <a:p>
            <a:pPr eaLnBrk="1" hangingPunct="1">
              <a:lnSpc>
                <a:spcPct val="90000"/>
              </a:lnSpc>
              <a:buFont typeface="Wingdings" pitchFamily="2" charset="2"/>
              <a:buChar char="v"/>
              <a:defRPr/>
            </a:pPr>
            <a:r>
              <a:rPr lang="en-GB" altLang="en-US" sz="2600" dirty="0">
                <a:cs typeface="Tahoma" pitchFamily="34" charset="0"/>
              </a:rPr>
              <a:t>1. </a:t>
            </a:r>
            <a:r>
              <a:rPr lang="en-GB" altLang="en-US" sz="2600" b="1" dirty="0">
                <a:solidFill>
                  <a:srgbClr val="0070C0"/>
                </a:solidFill>
                <a:cs typeface="Tahoma" pitchFamily="34" charset="0"/>
              </a:rPr>
              <a:t>Completeness</a:t>
            </a:r>
          </a:p>
          <a:p>
            <a:pPr marL="0" indent="0" eaLnBrk="1" hangingPunct="1">
              <a:lnSpc>
                <a:spcPct val="90000"/>
              </a:lnSpc>
              <a:buNone/>
              <a:defRPr/>
            </a:pPr>
            <a:r>
              <a:rPr lang="en-GB" altLang="en-US" sz="2600" dirty="0">
                <a:cs typeface="Tahoma" pitchFamily="34" charset="0"/>
              </a:rPr>
              <a:t>Guaranteed to find a solution if one exist?</a:t>
            </a:r>
          </a:p>
          <a:p>
            <a:pPr eaLnBrk="1" hangingPunct="1">
              <a:lnSpc>
                <a:spcPct val="90000"/>
              </a:lnSpc>
              <a:buFont typeface="Wingdings" pitchFamily="2" charset="2"/>
              <a:buChar char="v"/>
              <a:defRPr/>
            </a:pPr>
            <a:r>
              <a:rPr lang="en-GB" altLang="en-US" sz="2600" dirty="0">
                <a:cs typeface="Tahoma" pitchFamily="34" charset="0"/>
              </a:rPr>
              <a:t>2. </a:t>
            </a:r>
            <a:r>
              <a:rPr lang="en-GB" altLang="en-US" sz="2600" b="1" dirty="0">
                <a:solidFill>
                  <a:srgbClr val="0070C0"/>
                </a:solidFill>
                <a:cs typeface="Tahoma" pitchFamily="34" charset="0"/>
              </a:rPr>
              <a:t>Time Complexity</a:t>
            </a:r>
          </a:p>
          <a:p>
            <a:pPr marL="0" indent="0" eaLnBrk="1" hangingPunct="1">
              <a:lnSpc>
                <a:spcPct val="90000"/>
              </a:lnSpc>
              <a:buNone/>
              <a:defRPr/>
            </a:pPr>
            <a:r>
              <a:rPr lang="en-GB" altLang="en-US" sz="2600" dirty="0">
                <a:cs typeface="Tahoma" pitchFamily="34" charset="0"/>
              </a:rPr>
              <a:t>How long does it take to find a solution?</a:t>
            </a:r>
          </a:p>
          <a:p>
            <a:pPr>
              <a:buFont typeface="Wingdings" pitchFamily="2" charset="2"/>
              <a:buChar char="v"/>
              <a:defRPr/>
            </a:pPr>
            <a:r>
              <a:rPr lang="en-GB" altLang="en-US" sz="2600" dirty="0">
                <a:cs typeface="Tahoma" pitchFamily="34" charset="0"/>
              </a:rPr>
              <a:t>3. </a:t>
            </a:r>
            <a:r>
              <a:rPr lang="en-GB" altLang="en-US" sz="2600" b="1" dirty="0">
                <a:solidFill>
                  <a:srgbClr val="0070C0"/>
                </a:solidFill>
                <a:cs typeface="Tahoma" pitchFamily="34" charset="0"/>
              </a:rPr>
              <a:t>Space Complexity</a:t>
            </a:r>
          </a:p>
          <a:p>
            <a:pPr marL="0" indent="0">
              <a:buNone/>
              <a:defRPr/>
            </a:pPr>
            <a:r>
              <a:rPr lang="en-GB" altLang="en-US" sz="2600" dirty="0">
                <a:cs typeface="Tahoma" pitchFamily="34" charset="0"/>
              </a:rPr>
              <a:t>How much memory required to perform the search?</a:t>
            </a:r>
          </a:p>
          <a:p>
            <a:pPr eaLnBrk="1" hangingPunct="1">
              <a:lnSpc>
                <a:spcPct val="80000"/>
              </a:lnSpc>
              <a:buFont typeface="Wingdings" pitchFamily="2" charset="2"/>
              <a:buChar char="v"/>
              <a:defRPr/>
            </a:pPr>
            <a:r>
              <a:rPr lang="en-GB" altLang="en-US" sz="2600" dirty="0">
                <a:cs typeface="Tahoma" pitchFamily="34" charset="0"/>
              </a:rPr>
              <a:t>4. </a:t>
            </a:r>
            <a:r>
              <a:rPr lang="en-GB" altLang="en-US" sz="2600" b="1" dirty="0">
                <a:solidFill>
                  <a:srgbClr val="0070C0"/>
                </a:solidFill>
                <a:cs typeface="Tahoma" pitchFamily="34" charset="0"/>
              </a:rPr>
              <a:t>Optimality</a:t>
            </a:r>
          </a:p>
          <a:p>
            <a:pPr marL="0" indent="0" eaLnBrk="1" hangingPunct="1">
              <a:lnSpc>
                <a:spcPct val="80000"/>
              </a:lnSpc>
              <a:buNone/>
              <a:defRPr/>
            </a:pPr>
            <a:r>
              <a:rPr lang="en-GB" altLang="en-US" sz="2600" dirty="0">
                <a:cs typeface="Tahoma" pitchFamily="34" charset="0"/>
              </a:rPr>
              <a:t>Find the optimal solution (one or all optimal solutions)?</a:t>
            </a:r>
            <a:endParaRPr lang="en-GB" altLang="en-US" sz="3000" dirty="0">
              <a:cs typeface="Tahoma" pitchFamily="34" charset="0"/>
            </a:endParaRPr>
          </a:p>
          <a:p>
            <a:pPr>
              <a:buFont typeface="Wingdings 3" pitchFamily="18" charset="2"/>
              <a:buChar char=""/>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BFS</a:t>
            </a:r>
          </a:p>
        </p:txBody>
      </p:sp>
      <p:sp>
        <p:nvSpPr>
          <p:cNvPr id="270339" name="Rectangle 3"/>
          <p:cNvSpPr>
            <a:spLocks noGrp="1" noChangeArrowheads="1"/>
          </p:cNvSpPr>
          <p:nvPr>
            <p:ph idx="1"/>
          </p:nvPr>
        </p:nvSpPr>
        <p:spPr>
          <a:xfrm>
            <a:off x="1207214" y="1914352"/>
            <a:ext cx="8090154" cy="4149725"/>
          </a:xfrm>
        </p:spPr>
        <p:txBody>
          <a:bodyPr>
            <a:normAutofit fontScale="92500" lnSpcReduction="20000"/>
          </a:bodyPr>
          <a:lstStyle/>
          <a:p>
            <a:pPr eaLnBrk="1" hangingPunct="1">
              <a:lnSpc>
                <a:spcPct val="80000"/>
              </a:lnSpc>
            </a:pPr>
            <a:r>
              <a:rPr lang="en-GB" altLang="en-US" sz="3200" dirty="0">
                <a:ea typeface="Tahoma" charset="0"/>
                <a:cs typeface="Tahoma" charset="0"/>
              </a:rPr>
              <a:t>Evaluating against </a:t>
            </a:r>
            <a:r>
              <a:rPr lang="en-GB" altLang="en-US" sz="3200" dirty="0">
                <a:solidFill>
                  <a:srgbClr val="0070C0"/>
                </a:solidFill>
                <a:ea typeface="Tahoma" charset="0"/>
                <a:cs typeface="Tahoma" charset="0"/>
              </a:rPr>
              <a:t>four criteria</a:t>
            </a:r>
          </a:p>
          <a:p>
            <a:pPr lvl="1" eaLnBrk="1" hangingPunct="1">
              <a:lnSpc>
                <a:spcPct val="80000"/>
              </a:lnSpc>
            </a:pPr>
            <a:endParaRPr lang="en-GB" altLang="en-US" sz="2800" dirty="0">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Optimal</a:t>
            </a:r>
            <a:endParaRPr lang="en-US" altLang="en-US" sz="2800" dirty="0">
              <a:ea typeface="Tahoma" charset="0"/>
              <a:cs typeface="Tahoma" charset="0"/>
            </a:endParaRPr>
          </a:p>
          <a:p>
            <a:pPr lvl="1" eaLnBrk="1" hangingPunct="1">
              <a:lnSpc>
                <a:spcPct val="80000"/>
              </a:lnSpc>
              <a:buFont typeface="Wingdings" pitchFamily="2" charset="2"/>
              <a:buChar char="Ø"/>
            </a:pPr>
            <a:r>
              <a:rPr lang="en-US" altLang="zh-CN" sz="2800" b="1" dirty="0">
                <a:solidFill>
                  <a:srgbClr val="0070C0"/>
                </a:solidFill>
                <a:ea typeface="Tahoma" charset="0"/>
                <a:cs typeface="Tahoma" charset="0"/>
              </a:rPr>
              <a:t>yes</a:t>
            </a:r>
            <a:endParaRPr lang="en-GB" altLang="en-US" sz="2800" b="1" dirty="0">
              <a:solidFill>
                <a:srgbClr val="0070C0"/>
              </a:solidFill>
              <a:ea typeface="Tahoma" charset="0"/>
              <a:cs typeface="Tahoma" charset="0"/>
            </a:endParaRPr>
          </a:p>
          <a:p>
            <a:pPr marL="128016" lvl="1" indent="0" eaLnBrk="1" hangingPunct="1">
              <a:lnSpc>
                <a:spcPct val="80000"/>
              </a:lnSpc>
              <a:buNone/>
            </a:pPr>
            <a:endParaRPr lang="en-GB" altLang="en-US" sz="2800" dirty="0">
              <a:solidFill>
                <a:srgbClr val="C00000"/>
              </a:solidFill>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Complete</a:t>
            </a:r>
          </a:p>
          <a:p>
            <a:pPr lvl="1" eaLnBrk="1" hangingPunct="1">
              <a:lnSpc>
                <a:spcPct val="80000"/>
              </a:lnSpc>
              <a:buFont typeface="Wingdings" pitchFamily="2" charset="2"/>
              <a:buChar char="Ø"/>
            </a:pPr>
            <a:r>
              <a:rPr lang="en-US" altLang="zh-CN" sz="2800" b="1" dirty="0">
                <a:solidFill>
                  <a:srgbClr val="0070C0"/>
                </a:solidFill>
                <a:ea typeface="Tahoma" charset="0"/>
                <a:cs typeface="Tahoma" charset="0"/>
              </a:rPr>
              <a:t>yes</a:t>
            </a:r>
            <a:endParaRPr lang="en-GB" altLang="en-US" sz="2800" b="1" dirty="0">
              <a:solidFill>
                <a:srgbClr val="0070C0"/>
              </a:solidFill>
              <a:ea typeface="Tahoma" charset="0"/>
              <a:cs typeface="Tahoma" charset="0"/>
            </a:endParaRPr>
          </a:p>
          <a:p>
            <a:pPr marL="128016" lvl="1" indent="0" eaLnBrk="1" hangingPunct="1">
              <a:lnSpc>
                <a:spcPct val="80000"/>
              </a:lnSpc>
              <a:buNone/>
            </a:pPr>
            <a:endParaRPr lang="en-GB" altLang="en-US" sz="2800" dirty="0">
              <a:solidFill>
                <a:srgbClr val="C00000"/>
              </a:solidFill>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Time complexity</a:t>
            </a:r>
          </a:p>
          <a:p>
            <a:pPr lvl="1" eaLnBrk="1" hangingPunct="1">
              <a:lnSpc>
                <a:spcPct val="80000"/>
              </a:lnSpc>
              <a:buFont typeface="Wingdings" pitchFamily="2" charset="2"/>
              <a:buChar char="Ø"/>
            </a:pPr>
            <a:r>
              <a:rPr lang="zh-CN" altLang="en-US" sz="2800" dirty="0">
                <a:ea typeface="Tahoma" pitchFamily="34" charset="0"/>
                <a:cs typeface="Tahoma" pitchFamily="34" charset="0"/>
              </a:rPr>
              <a:t> </a:t>
            </a:r>
            <a:r>
              <a:rPr lang="en-GB" sz="2800" b="1" dirty="0">
                <a:solidFill>
                  <a:srgbClr val="0070C0"/>
                </a:solidFill>
                <a:ea typeface="Tahoma" pitchFamily="34" charset="0"/>
                <a:cs typeface="Tahoma" pitchFamily="34" charset="0"/>
              </a:rPr>
              <a:t>O(b</a:t>
            </a:r>
            <a:r>
              <a:rPr lang="en-GB" sz="2800" b="1" baseline="30000" dirty="0">
                <a:solidFill>
                  <a:srgbClr val="0070C0"/>
                </a:solidFill>
                <a:ea typeface="Tahoma" pitchFamily="34" charset="0"/>
                <a:cs typeface="Tahoma" pitchFamily="34" charset="0"/>
              </a:rPr>
              <a:t>d</a:t>
            </a:r>
            <a:r>
              <a:rPr lang="en-GB" sz="2800" b="1" dirty="0">
                <a:solidFill>
                  <a:srgbClr val="0070C0"/>
                </a:solidFill>
                <a:ea typeface="Tahoma" pitchFamily="34" charset="0"/>
                <a:cs typeface="Tahoma" pitchFamily="34" charset="0"/>
              </a:rPr>
              <a:t>) </a:t>
            </a:r>
            <a:endParaRPr lang="en-GB" altLang="en-US" sz="2800" dirty="0">
              <a:ea typeface="Tahoma" charset="0"/>
              <a:cs typeface="Tahoma" charset="0"/>
            </a:endParaRPr>
          </a:p>
          <a:p>
            <a:pPr lvl="1" eaLnBrk="1" hangingPunct="1">
              <a:lnSpc>
                <a:spcPct val="80000"/>
              </a:lnSpc>
              <a:buFont typeface="Wingdings" pitchFamily="2" charset="2"/>
              <a:buChar char="v"/>
            </a:pPr>
            <a:endParaRPr lang="en-GB" altLang="en-US" sz="2800" dirty="0">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Space complexity</a:t>
            </a:r>
          </a:p>
          <a:p>
            <a:pPr lvl="1" eaLnBrk="1" hangingPunct="1">
              <a:lnSpc>
                <a:spcPct val="80000"/>
              </a:lnSpc>
              <a:buFont typeface="Wingdings" pitchFamily="2" charset="2"/>
              <a:buChar char="Ø"/>
            </a:pPr>
            <a:r>
              <a:rPr lang="zh-CN" altLang="en-US" sz="2800" dirty="0">
                <a:ea typeface="Tahoma" pitchFamily="34" charset="0"/>
                <a:cs typeface="Tahoma" pitchFamily="34" charset="0"/>
              </a:rPr>
              <a:t> </a:t>
            </a:r>
            <a:r>
              <a:rPr lang="en-GB" sz="2800" b="1" dirty="0">
                <a:solidFill>
                  <a:srgbClr val="0070C0"/>
                </a:solidFill>
                <a:ea typeface="Tahoma" pitchFamily="34" charset="0"/>
                <a:cs typeface="Tahoma" pitchFamily="34" charset="0"/>
              </a:rPr>
              <a:t>O(b</a:t>
            </a:r>
            <a:r>
              <a:rPr lang="en-GB" sz="2800" b="1" baseline="30000" dirty="0">
                <a:solidFill>
                  <a:srgbClr val="0070C0"/>
                </a:solidFill>
                <a:ea typeface="Tahoma" pitchFamily="34" charset="0"/>
                <a:cs typeface="Tahoma" pitchFamily="34" charset="0"/>
              </a:rPr>
              <a:t>d</a:t>
            </a:r>
            <a:r>
              <a:rPr lang="en-GB" sz="2800" b="1" dirty="0">
                <a:solidFill>
                  <a:srgbClr val="0070C0"/>
                </a:solidFill>
                <a:ea typeface="Tahoma" pitchFamily="34" charset="0"/>
                <a:cs typeface="Tahoma" pitchFamily="34" charset="0"/>
              </a:rPr>
              <a:t>) </a:t>
            </a:r>
            <a:endParaRPr lang="en-GB" altLang="en-US" sz="2800" dirty="0">
              <a:ea typeface="Tahoma" charset="0"/>
              <a:cs typeface="Tahoma"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BFS</a:t>
            </a:r>
          </a:p>
        </p:txBody>
      </p:sp>
      <p:sp>
        <p:nvSpPr>
          <p:cNvPr id="271363" name="Rectangle 3"/>
          <p:cNvSpPr>
            <a:spLocks noGrp="1" noChangeArrowheads="1"/>
          </p:cNvSpPr>
          <p:nvPr>
            <p:ph idx="1"/>
          </p:nvPr>
        </p:nvSpPr>
        <p:spPr>
          <a:xfrm>
            <a:off x="1024128" y="1724025"/>
            <a:ext cx="10685267" cy="5133975"/>
          </a:xfrm>
        </p:spPr>
        <p:txBody>
          <a:bodyPr>
            <a:noAutofit/>
          </a:bodyPr>
          <a:lstStyle/>
          <a:p>
            <a:pPr marL="827532" lvl="1" indent="-342900">
              <a:lnSpc>
                <a:spcPct val="80000"/>
              </a:lnSpc>
              <a:spcBef>
                <a:spcPts val="324"/>
              </a:spcBef>
              <a:spcAft>
                <a:spcPts val="0"/>
              </a:spcAft>
              <a:buFont typeface="Wingdings" pitchFamily="2" charset="2"/>
              <a:buChar char="Ø"/>
              <a:tabLst>
                <a:tab pos="3052763" algn="l"/>
                <a:tab pos="3235325" algn="l"/>
              </a:tabLst>
              <a:defRPr/>
            </a:pPr>
            <a:r>
              <a:rPr lang="en-GB" sz="2400" dirty="0">
                <a:ea typeface="Tahoma" pitchFamily="34" charset="0"/>
                <a:cs typeface="Tahoma" pitchFamily="34" charset="0"/>
              </a:rPr>
              <a:t>Space Complexity</a:t>
            </a:r>
          </a:p>
          <a:p>
            <a:pPr marL="722376" lvl="2" indent="0">
              <a:lnSpc>
                <a:spcPct val="80000"/>
              </a:lnSpc>
              <a:spcAft>
                <a:spcPts val="0"/>
              </a:spcAft>
              <a:buNone/>
              <a:tabLst>
                <a:tab pos="3052763" algn="l"/>
                <a:tab pos="3235325" algn="l"/>
              </a:tabLst>
              <a:defRPr/>
            </a:pPr>
            <a:r>
              <a:rPr lang="zh-CN" altLang="en-US" sz="2200" dirty="0">
                <a:ea typeface="Tahoma" pitchFamily="34" charset="0"/>
                <a:cs typeface="Tahoma" pitchFamily="34" charset="0"/>
              </a:rPr>
              <a:t> </a:t>
            </a:r>
            <a:r>
              <a:rPr lang="en-GB" sz="2200" b="1" dirty="0">
                <a:solidFill>
                  <a:srgbClr val="0070C0"/>
                </a:solidFill>
                <a:ea typeface="Tahoma" pitchFamily="34" charset="0"/>
                <a:cs typeface="Tahoma" pitchFamily="34" charset="0"/>
              </a:rPr>
              <a:t>O(b</a:t>
            </a:r>
            <a:r>
              <a:rPr lang="en-GB" sz="2200" b="1" baseline="30000" dirty="0">
                <a:solidFill>
                  <a:srgbClr val="0070C0"/>
                </a:solidFill>
                <a:ea typeface="Tahoma" pitchFamily="34" charset="0"/>
                <a:cs typeface="Tahoma" pitchFamily="34" charset="0"/>
              </a:rPr>
              <a:t>d</a:t>
            </a:r>
            <a:r>
              <a:rPr lang="en-GB" sz="2200" b="1" dirty="0">
                <a:solidFill>
                  <a:srgbClr val="0070C0"/>
                </a:solidFill>
                <a:ea typeface="Tahoma" pitchFamily="34" charset="0"/>
                <a:cs typeface="Tahoma" pitchFamily="34" charset="0"/>
              </a:rPr>
              <a:t>) </a:t>
            </a:r>
            <a:r>
              <a:rPr lang="en-GB" sz="2200" dirty="0">
                <a:ea typeface="Tahoma" pitchFamily="34" charset="0"/>
                <a:cs typeface="Tahoma" pitchFamily="34" charset="0"/>
              </a:rPr>
              <a:t>i.e. number of leaves</a:t>
            </a:r>
            <a:r>
              <a:rPr lang="zh-CN" altLang="en-US" sz="2200" dirty="0">
                <a:ea typeface="Tahoma" pitchFamily="34" charset="0"/>
                <a:cs typeface="Tahoma" pitchFamily="34" charset="0"/>
              </a:rPr>
              <a:t> </a:t>
            </a:r>
            <a:r>
              <a:rPr lang="en-US" altLang="zh-CN" sz="2200" dirty="0">
                <a:ea typeface="Tahoma" pitchFamily="34" charset="0"/>
                <a:cs typeface="Tahoma" pitchFamily="34" charset="0"/>
              </a:rPr>
              <a:t>at</a:t>
            </a:r>
            <a:r>
              <a:rPr lang="zh-CN" altLang="en-US" sz="2200" dirty="0">
                <a:ea typeface="Tahoma" pitchFamily="34" charset="0"/>
                <a:cs typeface="Tahoma" pitchFamily="34" charset="0"/>
              </a:rPr>
              <a:t> </a:t>
            </a:r>
            <a:r>
              <a:rPr lang="en-US" altLang="zh-CN" sz="2200" dirty="0" err="1">
                <a:ea typeface="Tahoma" pitchFamily="34" charset="0"/>
                <a:cs typeface="Tahoma" pitchFamily="34" charset="0"/>
              </a:rPr>
              <a:t>dth</a:t>
            </a:r>
            <a:r>
              <a:rPr lang="zh-CN" altLang="en-US" sz="2200" dirty="0">
                <a:ea typeface="Tahoma" pitchFamily="34" charset="0"/>
                <a:cs typeface="Tahoma" pitchFamily="34" charset="0"/>
              </a:rPr>
              <a:t> </a:t>
            </a:r>
            <a:r>
              <a:rPr lang="en-US" altLang="zh-CN" sz="2200" dirty="0">
                <a:ea typeface="Tahoma" pitchFamily="34" charset="0"/>
                <a:cs typeface="Tahoma" pitchFamily="34" charset="0"/>
              </a:rPr>
              <a:t>depth</a:t>
            </a:r>
            <a:endParaRPr lang="en-GB" sz="2200" dirty="0">
              <a:ea typeface="Tahoma" pitchFamily="34" charset="0"/>
              <a:cs typeface="Tahoma" pitchFamily="34" charset="0"/>
            </a:endParaRPr>
          </a:p>
          <a:p>
            <a:pPr marL="722376" lvl="2" indent="0">
              <a:lnSpc>
                <a:spcPct val="80000"/>
              </a:lnSpc>
              <a:spcAft>
                <a:spcPts val="0"/>
              </a:spcAft>
              <a:buNone/>
              <a:tabLst>
                <a:tab pos="3052763" algn="l"/>
                <a:tab pos="3235325" algn="l"/>
              </a:tabLst>
              <a:defRPr/>
            </a:pPr>
            <a:endParaRPr lang="en-GB" sz="2200" dirty="0">
              <a:ea typeface="Tahoma" pitchFamily="34" charset="0"/>
              <a:cs typeface="Tahoma" pitchFamily="34" charset="0"/>
            </a:endParaRPr>
          </a:p>
          <a:p>
            <a:pPr marL="827532" lvl="1" indent="-342900">
              <a:lnSpc>
                <a:spcPct val="80000"/>
              </a:lnSpc>
              <a:spcBef>
                <a:spcPts val="324"/>
              </a:spcBef>
              <a:spcAft>
                <a:spcPts val="0"/>
              </a:spcAft>
              <a:buFont typeface="Wingdings" pitchFamily="2" charset="2"/>
              <a:buChar char="Ø"/>
              <a:tabLst>
                <a:tab pos="3052763" algn="l"/>
                <a:tab pos="3235325" algn="l"/>
              </a:tabLst>
              <a:defRPr/>
            </a:pPr>
            <a:r>
              <a:rPr lang="en-GB" sz="2400" dirty="0">
                <a:ea typeface="Tahoma" pitchFamily="34" charset="0"/>
                <a:cs typeface="Tahoma" pitchFamily="34" charset="0"/>
              </a:rPr>
              <a:t>Time Complexity</a:t>
            </a:r>
            <a:r>
              <a:rPr lang="zh-CN" altLang="en-US" sz="2400" dirty="0">
                <a:ea typeface="Tahoma" pitchFamily="34" charset="0"/>
                <a:cs typeface="Tahoma" pitchFamily="34" charset="0"/>
              </a:rPr>
              <a:t> </a:t>
            </a:r>
            <a:endParaRPr lang="en-GB" sz="2400" dirty="0">
              <a:ea typeface="Tahoma" pitchFamily="34" charset="0"/>
              <a:cs typeface="Tahoma" pitchFamily="34" charset="0"/>
            </a:endParaRPr>
          </a:p>
          <a:p>
            <a:pPr marL="722376" lvl="2" indent="0">
              <a:lnSpc>
                <a:spcPct val="80000"/>
              </a:lnSpc>
              <a:spcAft>
                <a:spcPts val="0"/>
              </a:spcAft>
              <a:buNone/>
              <a:tabLst>
                <a:tab pos="3052763" algn="l"/>
                <a:tab pos="3235325" algn="l"/>
              </a:tabLst>
              <a:defRPr/>
            </a:pPr>
            <a:r>
              <a:rPr lang="zh-CN" altLang="en-US" sz="2200" b="1" dirty="0">
                <a:solidFill>
                  <a:srgbClr val="0070C0"/>
                </a:solidFill>
                <a:ea typeface="Tahoma" pitchFamily="34" charset="0"/>
                <a:cs typeface="Tahoma" pitchFamily="34" charset="0"/>
              </a:rPr>
              <a:t> </a:t>
            </a:r>
            <a:r>
              <a:rPr lang="en-GB" sz="2200" b="1" dirty="0">
                <a:solidFill>
                  <a:srgbClr val="0070C0"/>
                </a:solidFill>
                <a:ea typeface="Tahoma" pitchFamily="34" charset="0"/>
                <a:cs typeface="Tahoma" pitchFamily="34" charset="0"/>
              </a:rPr>
              <a:t>O(b</a:t>
            </a:r>
            <a:r>
              <a:rPr lang="en-GB" sz="2200" b="1" baseline="30000" dirty="0">
                <a:solidFill>
                  <a:srgbClr val="0070C0"/>
                </a:solidFill>
                <a:ea typeface="Tahoma" pitchFamily="34" charset="0"/>
                <a:cs typeface="Tahoma" pitchFamily="34" charset="0"/>
              </a:rPr>
              <a:t>d</a:t>
            </a:r>
            <a:r>
              <a:rPr lang="en-GB" sz="2200" b="1" dirty="0">
                <a:solidFill>
                  <a:srgbClr val="0070C0"/>
                </a:solidFill>
                <a:ea typeface="Tahoma" pitchFamily="34" charset="0"/>
                <a:cs typeface="Tahoma" pitchFamily="34" charset="0"/>
              </a:rPr>
              <a:t>) </a:t>
            </a:r>
            <a:r>
              <a:rPr lang="en-GB" sz="2200" dirty="0">
                <a:ea typeface="Tahoma" pitchFamily="34" charset="0"/>
                <a:cs typeface="Tahoma" pitchFamily="34" charset="0"/>
              </a:rPr>
              <a:t>i.e. total number of nodes in the tree</a:t>
            </a:r>
          </a:p>
          <a:p>
            <a:pPr marL="1065276" lvl="2" indent="-342900">
              <a:lnSpc>
                <a:spcPct val="80000"/>
              </a:lnSpc>
              <a:spcAft>
                <a:spcPts val="0"/>
              </a:spcAft>
              <a:buFont typeface="Wingdings" pitchFamily="2" charset="2"/>
              <a:buChar char="v"/>
              <a:tabLst>
                <a:tab pos="3052763" algn="l"/>
                <a:tab pos="3235325" algn="l"/>
              </a:tabLst>
              <a:defRPr/>
            </a:pPr>
            <a:endParaRPr lang="en-GB" sz="2200" dirty="0">
              <a:ea typeface="Tahoma" pitchFamily="34" charset="0"/>
              <a:cs typeface="Tahoma" pitchFamily="34" charset="0"/>
            </a:endParaRPr>
          </a:p>
          <a:p>
            <a:pPr marL="1065276" lvl="2" indent="-342900">
              <a:lnSpc>
                <a:spcPct val="80000"/>
              </a:lnSpc>
              <a:spcAft>
                <a:spcPts val="0"/>
              </a:spcAft>
              <a:buFont typeface="Wingdings" pitchFamily="2" charset="2"/>
              <a:buChar char="§"/>
              <a:tabLst>
                <a:tab pos="3052763" algn="l"/>
                <a:tab pos="3235325" algn="l"/>
              </a:tabLst>
              <a:defRPr/>
            </a:pPr>
            <a:r>
              <a:rPr lang="en-GB" sz="2200" dirty="0">
                <a:ea typeface="Tahoma" pitchFamily="34" charset="0"/>
                <a:cs typeface="Tahoma" pitchFamily="34" charset="0"/>
              </a:rPr>
              <a:t>b: the </a:t>
            </a:r>
            <a:r>
              <a:rPr lang="en-US" sz="2400" dirty="0">
                <a:cs typeface="Tahoma" pitchFamily="34" charset="0"/>
              </a:rPr>
              <a:t>maximum</a:t>
            </a:r>
            <a:r>
              <a:rPr lang="en-GB" sz="2200" dirty="0">
                <a:ea typeface="Tahoma" pitchFamily="34" charset="0"/>
                <a:cs typeface="Tahoma" pitchFamily="34" charset="0"/>
              </a:rPr>
              <a:t> branching factor </a:t>
            </a:r>
          </a:p>
          <a:p>
            <a:pPr marL="1065276" lvl="2" indent="-342900">
              <a:lnSpc>
                <a:spcPct val="80000"/>
              </a:lnSpc>
              <a:spcAft>
                <a:spcPts val="0"/>
              </a:spcAft>
              <a:buFont typeface="Wingdings" pitchFamily="2" charset="2"/>
              <a:buChar char="§"/>
              <a:tabLst>
                <a:tab pos="3052763" algn="l"/>
                <a:tab pos="3235325" algn="l"/>
              </a:tabLst>
              <a:defRPr/>
            </a:pPr>
            <a:r>
              <a:rPr lang="en-GB" sz="2200" dirty="0">
                <a:ea typeface="Tahoma" pitchFamily="34" charset="0"/>
                <a:cs typeface="Tahoma" pitchFamily="34" charset="0"/>
              </a:rPr>
              <a:t>d: is the depth of the search tree</a:t>
            </a:r>
          </a:p>
          <a:p>
            <a:pPr>
              <a:buFont typeface="Wingdings" pitchFamily="2" charset="2"/>
              <a:buChar char="v"/>
              <a:tabLst>
                <a:tab pos="3052763" algn="l"/>
                <a:tab pos="3235325" algn="l"/>
              </a:tabLst>
              <a:defRPr/>
            </a:pPr>
            <a:r>
              <a:rPr lang="en-GB" sz="2400" dirty="0">
                <a:ea typeface="Tahoma" pitchFamily="34" charset="0"/>
                <a:cs typeface="Tahoma" pitchFamily="34" charset="0"/>
              </a:rPr>
              <a:t>The space / time complexity could be less as the solution may be found before the </a:t>
            </a:r>
            <a:r>
              <a:rPr lang="en-GB" sz="2400" dirty="0" err="1">
                <a:ea typeface="Tahoma" pitchFamily="34" charset="0"/>
                <a:cs typeface="Tahoma" pitchFamily="34" charset="0"/>
              </a:rPr>
              <a:t>dth</a:t>
            </a:r>
            <a:r>
              <a:rPr lang="en-GB" sz="2400" dirty="0">
                <a:ea typeface="Tahoma" pitchFamily="34" charset="0"/>
                <a:cs typeface="Tahoma" pitchFamily="34" charset="0"/>
              </a:rPr>
              <a:t> level.</a:t>
            </a:r>
          </a:p>
          <a:p>
            <a:pPr eaLnBrk="1" hangingPunct="1">
              <a:buFont typeface="Wingdings" pitchFamily="2" charset="2"/>
              <a:buChar char="v"/>
              <a:defRPr/>
            </a:pPr>
            <a:r>
              <a:rPr lang="en-GB" altLang="en-US" sz="2400" dirty="0">
                <a:ea typeface="Tahoma" pitchFamily="34" charset="0"/>
                <a:cs typeface="Tahoma" pitchFamily="34" charset="0"/>
              </a:rPr>
              <a:t>Big O: notation in </a:t>
            </a:r>
            <a:r>
              <a:rPr lang="en-GB" altLang="en-US" sz="2400" dirty="0">
                <a:solidFill>
                  <a:srgbClr val="C00000"/>
                </a:solidFill>
                <a:ea typeface="Tahoma" pitchFamily="34" charset="0"/>
                <a:cs typeface="Tahoma" pitchFamily="34" charset="0"/>
              </a:rPr>
              <a:t>complexity theory</a:t>
            </a:r>
            <a:r>
              <a:rPr lang="en-GB" altLang="en-US" sz="2400" dirty="0">
                <a:ea typeface="Tahoma" pitchFamily="34" charset="0"/>
                <a:cs typeface="Tahoma" pitchFamily="34" charset="0"/>
              </a:rPr>
              <a:t>. </a:t>
            </a:r>
            <a:r>
              <a:rPr lang="en-US" altLang="zh-CN" sz="2400" dirty="0">
                <a:ea typeface="Tahoma" pitchFamily="34" charset="0"/>
                <a:cs typeface="Tahoma" pitchFamily="34" charset="0"/>
              </a:rPr>
              <a:t>We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use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it</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to</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measure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h</a:t>
            </a:r>
            <a:r>
              <a:rPr lang="en-GB" altLang="en-US" sz="2400" dirty="0">
                <a:ea typeface="Tahoma" pitchFamily="34" charset="0"/>
                <a:cs typeface="Tahoma" pitchFamily="34" charset="0"/>
              </a:rPr>
              <a:t>ow the </a:t>
            </a:r>
            <a:r>
              <a:rPr lang="en-GB" altLang="en-US" sz="2400" dirty="0">
                <a:solidFill>
                  <a:srgbClr val="0070C0"/>
                </a:solidFill>
                <a:ea typeface="Tahoma" pitchFamily="34" charset="0"/>
                <a:cs typeface="Tahoma" pitchFamily="34" charset="0"/>
              </a:rPr>
              <a:t>problem size affects the algorithm’s computational resource </a:t>
            </a:r>
            <a:r>
              <a:rPr lang="en-GB" altLang="en-US" sz="2400" dirty="0">
                <a:ea typeface="Tahoma" pitchFamily="34" charset="0"/>
                <a:cs typeface="Tahoma" pitchFamily="34" charset="0"/>
              </a:rPr>
              <a:t>(time or memory)</a:t>
            </a:r>
            <a:r>
              <a:rPr lang="en-US" altLang="zh-CN" sz="2400" dirty="0">
                <a:ea typeface="Tahoma" pitchFamily="34" charset="0"/>
                <a:cs typeface="Tahoma" pitchFamily="34" charset="0"/>
              </a:rPr>
              <a:t>.</a:t>
            </a:r>
            <a:r>
              <a:rPr lang="zh-CN" altLang="en-US" sz="2400" dirty="0">
                <a:ea typeface="Tahoma" pitchFamily="34" charset="0"/>
                <a:cs typeface="Tahoma" pitchFamily="34" charset="0"/>
              </a:rPr>
              <a:t> </a:t>
            </a:r>
            <a:endParaRPr lang="en-US" altLang="zh-CN" sz="2400" dirty="0">
              <a:ea typeface="Tahoma" pitchFamily="34" charset="0"/>
              <a:cs typeface="Tahoma" pitchFamily="34" charset="0"/>
            </a:endParaRPr>
          </a:p>
          <a:p>
            <a:pPr marL="0" indent="0" eaLnBrk="1" hangingPunct="1">
              <a:buNone/>
              <a:defRPr/>
            </a:pPr>
            <a:endParaRPr lang="en-US" altLang="zh-CN" sz="2400" dirty="0">
              <a:ea typeface="Tahoma" pitchFamily="34" charset="0"/>
              <a:cs typeface="Tahoma" pitchFamily="34" charset="0"/>
            </a:endParaRPr>
          </a:p>
          <a:p>
            <a:pPr eaLnBrk="1" hangingPunct="1">
              <a:buFont typeface="Wingdings" pitchFamily="2" charset="2"/>
              <a:buChar char="v"/>
              <a:defRPr/>
            </a:pPr>
            <a:endParaRPr lang="en-US" altLang="zh-CN" sz="2400" dirty="0">
              <a:ea typeface="Tahoma" pitchFamily="34" charset="0"/>
              <a:cs typeface="Tahoma" pitchFamily="34" charset="0"/>
            </a:endParaRPr>
          </a:p>
          <a:p>
            <a:pPr marL="0" indent="0" eaLnBrk="1" hangingPunct="1">
              <a:buNone/>
              <a:defRPr/>
            </a:pPr>
            <a:endParaRPr lang="en-GB" altLang="en-US" sz="2400" i="1" dirty="0">
              <a:ea typeface="Tahoma" pitchFamily="34" charset="0"/>
              <a:cs typeface="Tahoma" pitchFamily="34" charset="0"/>
            </a:endParaRPr>
          </a:p>
        </p:txBody>
      </p:sp>
      <p:grpSp>
        <p:nvGrpSpPr>
          <p:cNvPr id="5" name="Group 1091"/>
          <p:cNvGrpSpPr>
            <a:grpSpLocks/>
          </p:cNvGrpSpPr>
          <p:nvPr/>
        </p:nvGrpSpPr>
        <p:grpSpPr bwMode="auto">
          <a:xfrm>
            <a:off x="8337550" y="1994625"/>
            <a:ext cx="2330450" cy="1947863"/>
            <a:chOff x="3063" y="2736"/>
            <a:chExt cx="1691" cy="1553"/>
          </a:xfrm>
        </p:grpSpPr>
        <p:grpSp>
          <p:nvGrpSpPr>
            <p:cNvPr id="19467" name="Group 1045"/>
            <p:cNvGrpSpPr>
              <a:grpSpLocks/>
            </p:cNvGrpSpPr>
            <p:nvPr/>
          </p:nvGrpSpPr>
          <p:grpSpPr bwMode="auto">
            <a:xfrm>
              <a:off x="3165" y="2736"/>
              <a:ext cx="1491" cy="1200"/>
              <a:chOff x="3165" y="2736"/>
              <a:chExt cx="1491" cy="1200"/>
            </a:xfrm>
          </p:grpSpPr>
          <p:sp>
            <p:nvSpPr>
              <p:cNvPr id="19472" name="Oval 1046"/>
              <p:cNvSpPr>
                <a:spLocks noChangeArrowheads="1"/>
              </p:cNvSpPr>
              <p:nvPr/>
            </p:nvSpPr>
            <p:spPr bwMode="auto">
              <a:xfrm>
                <a:off x="3871"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3" name="Oval 1047"/>
              <p:cNvSpPr>
                <a:spLocks noChangeArrowheads="1"/>
              </p:cNvSpPr>
              <p:nvPr/>
            </p:nvSpPr>
            <p:spPr bwMode="auto">
              <a:xfrm>
                <a:off x="347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4" name="Oval 1048"/>
              <p:cNvSpPr>
                <a:spLocks noChangeArrowheads="1"/>
              </p:cNvSpPr>
              <p:nvPr/>
            </p:nvSpPr>
            <p:spPr bwMode="auto">
              <a:xfrm>
                <a:off x="4264"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5" name="Oval 1049"/>
              <p:cNvSpPr>
                <a:spLocks noChangeArrowheads="1"/>
              </p:cNvSpPr>
              <p:nvPr/>
            </p:nvSpPr>
            <p:spPr bwMode="auto">
              <a:xfrm>
                <a:off x="316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6" name="Oval 1050"/>
              <p:cNvSpPr>
                <a:spLocks noChangeArrowheads="1"/>
              </p:cNvSpPr>
              <p:nvPr/>
            </p:nvSpPr>
            <p:spPr bwMode="auto">
              <a:xfrm>
                <a:off x="3714"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7" name="Oval 1051"/>
              <p:cNvSpPr>
                <a:spLocks noChangeArrowheads="1"/>
              </p:cNvSpPr>
              <p:nvPr/>
            </p:nvSpPr>
            <p:spPr bwMode="auto">
              <a:xfrm>
                <a:off x="4028"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8" name="Oval 1052"/>
              <p:cNvSpPr>
                <a:spLocks noChangeArrowheads="1"/>
              </p:cNvSpPr>
              <p:nvPr/>
            </p:nvSpPr>
            <p:spPr bwMode="auto">
              <a:xfrm>
                <a:off x="4578" y="38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9" name="Line 1053"/>
              <p:cNvSpPr>
                <a:spLocks noChangeShapeType="1"/>
              </p:cNvSpPr>
              <p:nvPr/>
            </p:nvSpPr>
            <p:spPr bwMode="auto">
              <a:xfrm flipH="1">
                <a:off x="3502" y="2801"/>
                <a:ext cx="400"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1054"/>
              <p:cNvSpPr>
                <a:spLocks noChangeShapeType="1"/>
              </p:cNvSpPr>
              <p:nvPr/>
            </p:nvSpPr>
            <p:spPr bwMode="auto">
              <a:xfrm flipH="1">
                <a:off x="3208" y="3289"/>
                <a:ext cx="269"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1055"/>
              <p:cNvSpPr>
                <a:spLocks noChangeShapeType="1"/>
              </p:cNvSpPr>
              <p:nvPr/>
            </p:nvSpPr>
            <p:spPr bwMode="auto">
              <a:xfrm>
                <a:off x="3510" y="3289"/>
                <a:ext cx="245" cy="5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1056"/>
              <p:cNvSpPr>
                <a:spLocks noChangeShapeType="1"/>
              </p:cNvSpPr>
              <p:nvPr/>
            </p:nvSpPr>
            <p:spPr bwMode="auto">
              <a:xfrm>
                <a:off x="3911" y="2801"/>
                <a:ext cx="400" cy="5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057"/>
              <p:cNvSpPr>
                <a:spLocks noChangeShapeType="1"/>
              </p:cNvSpPr>
              <p:nvPr/>
            </p:nvSpPr>
            <p:spPr bwMode="auto">
              <a:xfrm flipH="1">
                <a:off x="4058" y="3276"/>
                <a:ext cx="253" cy="5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1058"/>
              <p:cNvSpPr>
                <a:spLocks noChangeShapeType="1"/>
              </p:cNvSpPr>
              <p:nvPr/>
            </p:nvSpPr>
            <p:spPr bwMode="auto">
              <a:xfrm>
                <a:off x="4303" y="3301"/>
                <a:ext cx="327"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68" name="Text Box 1084"/>
            <p:cNvSpPr txBox="1">
              <a:spLocks noChangeArrowheads="1"/>
            </p:cNvSpPr>
            <p:nvPr/>
          </p:nvSpPr>
          <p:spPr bwMode="auto">
            <a:xfrm>
              <a:off x="3063" y="3980"/>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9469" name="Text Box 1085"/>
            <p:cNvSpPr txBox="1">
              <a:spLocks noChangeArrowheads="1"/>
            </p:cNvSpPr>
            <p:nvPr/>
          </p:nvSpPr>
          <p:spPr bwMode="auto">
            <a:xfrm>
              <a:off x="3567" y="3994"/>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sp>
          <p:nvSpPr>
            <p:cNvPr id="19470" name="Text Box 1086"/>
            <p:cNvSpPr txBox="1">
              <a:spLocks noChangeArrowheads="1"/>
            </p:cNvSpPr>
            <p:nvPr/>
          </p:nvSpPr>
          <p:spPr bwMode="auto">
            <a:xfrm>
              <a:off x="3939" y="3973"/>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F</a:t>
              </a:r>
            </a:p>
          </p:txBody>
        </p:sp>
        <p:sp>
          <p:nvSpPr>
            <p:cNvPr id="19471" name="Text Box 1087"/>
            <p:cNvSpPr txBox="1">
              <a:spLocks noChangeArrowheads="1"/>
            </p:cNvSpPr>
            <p:nvPr/>
          </p:nvSpPr>
          <p:spPr bwMode="auto">
            <a:xfrm>
              <a:off x="4435" y="3988"/>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G</a:t>
              </a:r>
            </a:p>
          </p:txBody>
        </p:sp>
      </p:grpSp>
      <p:grpSp>
        <p:nvGrpSpPr>
          <p:cNvPr id="24" name="Group 1078"/>
          <p:cNvGrpSpPr>
            <a:grpSpLocks/>
          </p:cNvGrpSpPr>
          <p:nvPr/>
        </p:nvGrpSpPr>
        <p:grpSpPr bwMode="auto">
          <a:xfrm>
            <a:off x="8181976" y="1149351"/>
            <a:ext cx="2151063" cy="392113"/>
            <a:chOff x="380" y="2120"/>
            <a:chExt cx="1676" cy="330"/>
          </a:xfrm>
        </p:grpSpPr>
        <p:sp>
          <p:nvSpPr>
            <p:cNvPr id="19463" name="Rectangle 1072"/>
            <p:cNvSpPr>
              <a:spLocks noChangeArrowheads="1"/>
            </p:cNvSpPr>
            <p:nvPr/>
          </p:nvSpPr>
          <p:spPr bwMode="auto">
            <a:xfrm>
              <a:off x="380"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D</a:t>
              </a:r>
            </a:p>
          </p:txBody>
        </p:sp>
        <p:sp>
          <p:nvSpPr>
            <p:cNvPr id="19464" name="Rectangle 1073"/>
            <p:cNvSpPr>
              <a:spLocks noChangeArrowheads="1"/>
            </p:cNvSpPr>
            <p:nvPr/>
          </p:nvSpPr>
          <p:spPr bwMode="auto">
            <a:xfrm>
              <a:off x="803" y="212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E</a:t>
              </a:r>
            </a:p>
          </p:txBody>
        </p:sp>
        <p:sp>
          <p:nvSpPr>
            <p:cNvPr id="19465" name="Rectangle 1074"/>
            <p:cNvSpPr>
              <a:spLocks noChangeArrowheads="1"/>
            </p:cNvSpPr>
            <p:nvPr/>
          </p:nvSpPr>
          <p:spPr bwMode="auto">
            <a:xfrm>
              <a:off x="1225"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F</a:t>
              </a:r>
            </a:p>
          </p:txBody>
        </p:sp>
        <p:sp>
          <p:nvSpPr>
            <p:cNvPr id="19466" name="Rectangle 1075"/>
            <p:cNvSpPr>
              <a:spLocks noChangeArrowheads="1"/>
            </p:cNvSpPr>
            <p:nvPr/>
          </p:nvSpPr>
          <p:spPr bwMode="auto">
            <a:xfrm>
              <a:off x="1648" y="2120"/>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G</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69383" y="410010"/>
            <a:ext cx="72900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Exponential Growth</a:t>
            </a:r>
          </a:p>
        </p:txBody>
      </p:sp>
      <p:sp>
        <p:nvSpPr>
          <p:cNvPr id="20482" name="Rectangle 3"/>
          <p:cNvSpPr>
            <a:spLocks noGrp="1" noChangeArrowheads="1"/>
          </p:cNvSpPr>
          <p:nvPr>
            <p:ph idx="1"/>
          </p:nvPr>
        </p:nvSpPr>
        <p:spPr>
          <a:xfrm>
            <a:off x="1069383" y="1538310"/>
            <a:ext cx="10368366" cy="2356046"/>
          </a:xfrm>
        </p:spPr>
        <p:txBody>
          <a:bodyPr>
            <a:normAutofit/>
          </a:bodyPr>
          <a:lstStyle/>
          <a:p>
            <a:pPr marL="565150" indent="-457200">
              <a:buFont typeface="Wingdings" pitchFamily="2" charset="2"/>
              <a:buChar char="v"/>
            </a:pPr>
            <a:r>
              <a:rPr lang="en-US" altLang="en-US" sz="2800" dirty="0">
                <a:solidFill>
                  <a:srgbClr val="0070C0"/>
                </a:solidFill>
                <a:ea typeface="Tahoma" charset="0"/>
                <a:cs typeface="Tahoma" charset="0"/>
              </a:rPr>
              <a:t>Combinatorial explosion: </a:t>
            </a:r>
            <a:r>
              <a:rPr lang="en-US" altLang="en-US" sz="2800" dirty="0">
                <a:ea typeface="Tahoma" charset="0"/>
                <a:cs typeface="Tahoma" charset="0"/>
              </a:rPr>
              <a:t>the number of problem solutions grows exponentially with its size</a:t>
            </a:r>
          </a:p>
          <a:p>
            <a:pPr marL="565150" indent="-457200">
              <a:buFont typeface="Wingdings" pitchFamily="2" charset="2"/>
              <a:buChar char="v"/>
            </a:pPr>
            <a:r>
              <a:rPr lang="en-US" altLang="en-US" sz="2800" dirty="0"/>
              <a:t>Time and memory requirements for breadth-first search, assuming a branching factor of 10, memory of 100 bytes per node and searching 1000 nodes/second</a:t>
            </a:r>
          </a:p>
          <a:p>
            <a:pPr marL="107950" indent="0">
              <a:buNone/>
            </a:pPr>
            <a:endParaRPr lang="en-GB" altLang="en-US" sz="2400" dirty="0">
              <a:ea typeface="Tahoma" charset="0"/>
              <a:cs typeface="Tahoma" charset="0"/>
            </a:endParaRPr>
          </a:p>
        </p:txBody>
      </p:sp>
      <p:sp>
        <p:nvSpPr>
          <p:cNvPr id="20484" name="Text Box 4"/>
          <p:cNvSpPr txBox="1">
            <a:spLocks noChangeArrowheads="1"/>
          </p:cNvSpPr>
          <p:nvPr/>
        </p:nvSpPr>
        <p:spPr bwMode="auto">
          <a:xfrm>
            <a:off x="2047875" y="3249828"/>
            <a:ext cx="8212353" cy="16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nchor="b"/>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Aft>
                <a:spcPts val="300"/>
              </a:spcAft>
            </a:pPr>
            <a:endParaRPr lang="en-US" altLang="en-US" dirty="0">
              <a:latin typeface="+mn-l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18887988"/>
              </p:ext>
            </p:extLst>
          </p:nvPr>
        </p:nvGraphicFramePr>
        <p:xfrm>
          <a:off x="2429829" y="3913341"/>
          <a:ext cx="7587296" cy="2812698"/>
        </p:xfrm>
        <a:graphic>
          <a:graphicData uri="http://schemas.openxmlformats.org/presentationml/2006/ole">
            <mc:AlternateContent xmlns:mc="http://schemas.openxmlformats.org/markup-compatibility/2006">
              <mc:Choice xmlns:v="urn:schemas-microsoft-com:vml" Requires="v">
                <p:oleObj name="Document" r:id="rId3" imgW="4359831" imgH="1916578" progId="Word.Document.8">
                  <p:embed/>
                </p:oleObj>
              </mc:Choice>
              <mc:Fallback>
                <p:oleObj name="Document" r:id="rId3" imgW="4359831" imgH="1916578" progId="Word.Document.8">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9829" y="3913341"/>
                        <a:ext cx="7587296" cy="2812698"/>
                      </a:xfrm>
                      <a:prstGeom prst="rect">
                        <a:avLst/>
                      </a:prstGeom>
                      <a:solidFill>
                        <a:schemeClr val="bg1"/>
                      </a:solidFill>
                      <a:ln>
                        <a:noFill/>
                      </a:ln>
                    </p:spPr>
                  </p:pic>
                </p:oleObj>
              </mc:Fallback>
            </mc:AlternateContent>
          </a:graphicData>
        </a:graphic>
      </p:graphicFrame>
      <p:sp>
        <p:nvSpPr>
          <p:cNvPr id="7" name="Text Box 4"/>
          <p:cNvSpPr txBox="1">
            <a:spLocks noChangeArrowheads="1"/>
          </p:cNvSpPr>
          <p:nvPr/>
        </p:nvSpPr>
        <p:spPr bwMode="auto">
          <a:xfrm>
            <a:off x="8013700" y="204723"/>
            <a:ext cx="236855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nchor="b"/>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Aft>
                <a:spcPts val="300"/>
              </a:spcAft>
            </a:pPr>
            <a:r>
              <a:rPr lang="en-US" altLang="en-US" sz="2400" b="1">
                <a:solidFill>
                  <a:srgbClr val="C00000"/>
                </a:solidFill>
                <a:ea typeface="Tahoma" charset="0"/>
                <a:cs typeface="Tahoma" charset="0"/>
              </a:rPr>
              <a:t>Combinatorial explosion!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347914" y="2728914"/>
            <a:ext cx="7793037" cy="1462087"/>
          </a:xfrm>
        </p:spPr>
        <p:txBody>
          <a:bodyPr vert="horz" lIns="92075" tIns="46038" rIns="92075" bIns="46038" rtlCol="0" anchor="ctr">
            <a:normAutofit/>
          </a:bodyPr>
          <a:lstStyle/>
          <a:p>
            <a:pPr algn="ctr">
              <a:spcAft>
                <a:spcPts val="300"/>
              </a:spcAft>
              <a:defRPr/>
            </a:pPr>
            <a:r>
              <a:rPr lang="en-GB" sz="4000" dirty="0">
                <a:latin typeface="Tahoma" pitchFamily="34" charset="0"/>
                <a:ea typeface="Tahoma" pitchFamily="34" charset="0"/>
                <a:cs typeface="Tahoma" pitchFamily="34" charset="0"/>
              </a:rPr>
              <a:t>Depth First Search</a:t>
            </a:r>
            <a:endParaRPr lang="en-GB" sz="2800" dirty="0">
              <a:latin typeface="Tahoma" pitchFamily="34" charset="0"/>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altLang="zh-CN" dirty="0"/>
              <a:t>Tree</a:t>
            </a:r>
            <a:r>
              <a:rPr lang="zh-CN" altLang="en-US" dirty="0"/>
              <a:t> </a:t>
            </a:r>
            <a:r>
              <a:rPr lang="en-US" dirty="0"/>
              <a:t>Search</a:t>
            </a:r>
          </a:p>
        </p:txBody>
      </p:sp>
      <p:sp>
        <p:nvSpPr>
          <p:cNvPr id="3" name="Content Placeholder 2"/>
          <p:cNvSpPr>
            <a:spLocks noGrp="1"/>
          </p:cNvSpPr>
          <p:nvPr>
            <p:ph idx="1"/>
          </p:nvPr>
        </p:nvSpPr>
        <p:spPr>
          <a:xfrm>
            <a:off x="1149326" y="1658490"/>
            <a:ext cx="9957289" cy="4600341"/>
          </a:xfrm>
        </p:spPr>
        <p:txBody>
          <a:bodyPr>
            <a:noAutofit/>
          </a:bodyPr>
          <a:lstStyle/>
          <a:p>
            <a:r>
              <a:rPr lang="en-US" sz="2400" dirty="0"/>
              <a:t>Function </a:t>
            </a:r>
            <a:r>
              <a:rPr lang="en-US" sz="2400" b="1" dirty="0"/>
              <a:t>General-Search</a:t>
            </a:r>
            <a:r>
              <a:rPr lang="en-US" sz="2400" dirty="0"/>
              <a:t>(p, </a:t>
            </a:r>
            <a:r>
              <a:rPr lang="en-US" sz="2400" b="1" dirty="0">
                <a:solidFill>
                  <a:srgbClr val="C00000"/>
                </a:solidFill>
              </a:rPr>
              <a:t>QUEUING-FN</a:t>
            </a:r>
            <a:r>
              <a:rPr lang="en-US" sz="2400" dirty="0"/>
              <a:t>) returns a solution or failure </a:t>
            </a:r>
          </a:p>
          <a:p>
            <a:r>
              <a:rPr lang="en-US" altLang="zh-CN" sz="2400" dirty="0"/>
              <a:t>frontier</a:t>
            </a:r>
            <a:r>
              <a:rPr lang="en-US" sz="2400" dirty="0"/>
              <a:t> = Make-Queue(Make-Node(Initial-State[p])) </a:t>
            </a:r>
          </a:p>
          <a:p>
            <a:r>
              <a:rPr lang="en-US" sz="2400" dirty="0"/>
              <a:t>Loop do </a:t>
            </a:r>
          </a:p>
          <a:p>
            <a:pPr marL="0" indent="0">
              <a:buNone/>
            </a:pPr>
            <a:r>
              <a:rPr lang="en-US" sz="2400" dirty="0">
                <a:latin typeface="Wingdings 2" charset="2"/>
              </a:rPr>
              <a:t>	</a:t>
            </a:r>
            <a:r>
              <a:rPr lang="en-US" sz="2400" dirty="0"/>
              <a:t>If </a:t>
            </a:r>
            <a:r>
              <a:rPr lang="en-US" altLang="zh-CN" sz="2400" dirty="0"/>
              <a:t>frontier</a:t>
            </a:r>
            <a:r>
              <a:rPr lang="en-US" sz="2400" dirty="0"/>
              <a:t> is empty then return failure </a:t>
            </a:r>
          </a:p>
          <a:p>
            <a:pPr marL="0" indent="0">
              <a:buNone/>
            </a:pPr>
            <a:r>
              <a:rPr lang="en-US" sz="2400" dirty="0">
                <a:latin typeface="Wingdings 2" charset="2"/>
              </a:rPr>
              <a:t>	</a:t>
            </a:r>
            <a:r>
              <a:rPr lang="en-US" sz="2400" dirty="0"/>
              <a:t>node = Remove-Front(</a:t>
            </a:r>
            <a:r>
              <a:rPr lang="en-US" altLang="zh-CN" sz="2400" dirty="0"/>
              <a:t>frontier</a:t>
            </a:r>
            <a:r>
              <a:rPr lang="en-US" sz="2400" dirty="0"/>
              <a:t>) </a:t>
            </a:r>
          </a:p>
          <a:p>
            <a:pPr marL="0" indent="0">
              <a:buNone/>
            </a:pPr>
            <a:r>
              <a:rPr lang="en-US" sz="2400" dirty="0"/>
              <a:t>	If </a:t>
            </a:r>
            <a:r>
              <a:rPr lang="en-US" sz="2400" b="1" dirty="0">
                <a:solidFill>
                  <a:srgbClr val="0070C0"/>
                </a:solidFill>
              </a:rPr>
              <a:t>Goal-Test[p]</a:t>
            </a:r>
            <a:r>
              <a:rPr lang="en-US" sz="2400" dirty="0"/>
              <a:t> on State(node) succeeds then return node </a:t>
            </a:r>
          </a:p>
          <a:p>
            <a:pPr marL="0" indent="0">
              <a:buNone/>
            </a:pPr>
            <a:r>
              <a:rPr lang="en-US" altLang="zh-CN" sz="2400" dirty="0">
                <a:latin typeface="Wingdings 2" charset="2"/>
              </a:rPr>
              <a:t>	</a:t>
            </a:r>
            <a:r>
              <a:rPr lang="en-US" altLang="zh-CN" sz="2400" dirty="0"/>
              <a:t>frontier</a:t>
            </a:r>
            <a:r>
              <a:rPr lang="en-US" sz="2400" dirty="0">
                <a:solidFill>
                  <a:srgbClr val="0070C0"/>
                </a:solidFill>
              </a:rPr>
              <a:t> = </a:t>
            </a:r>
            <a:r>
              <a:rPr lang="en-US" sz="2400" b="1" dirty="0">
                <a:solidFill>
                  <a:srgbClr val="C00000"/>
                </a:solidFill>
              </a:rPr>
              <a:t>QUEUING-FN</a:t>
            </a:r>
            <a:r>
              <a:rPr lang="en-US" sz="2400" dirty="0">
                <a:solidFill>
                  <a:srgbClr val="0070C0"/>
                </a:solidFill>
              </a:rPr>
              <a:t>(</a:t>
            </a:r>
            <a:r>
              <a:rPr lang="en-US" altLang="zh-CN" sz="2400" dirty="0"/>
              <a:t>frontier</a:t>
            </a:r>
            <a:r>
              <a:rPr lang="en-US" sz="2400" dirty="0">
                <a:solidFill>
                  <a:srgbClr val="0070C0"/>
                </a:solidFill>
              </a:rPr>
              <a:t>, </a:t>
            </a:r>
            <a:r>
              <a:rPr lang="en-US" altLang="zh-CN" sz="2400" dirty="0">
                <a:solidFill>
                  <a:srgbClr val="0070C0"/>
                </a:solidFill>
              </a:rPr>
              <a:t>(</a:t>
            </a:r>
            <a:r>
              <a:rPr lang="en-US" sz="2400" b="1" dirty="0">
                <a:solidFill>
                  <a:srgbClr val="0070C0"/>
                </a:solidFill>
              </a:rPr>
              <a:t>Expand(node, </a:t>
            </a:r>
            <a:r>
              <a:rPr lang="en-US" altLang="zh-CN" sz="2400" b="1" dirty="0">
                <a:solidFill>
                  <a:srgbClr val="0070C0"/>
                </a:solidFill>
              </a:rPr>
              <a:t>Actions</a:t>
            </a:r>
            <a:r>
              <a:rPr lang="en-US" sz="2400" b="1" dirty="0">
                <a:solidFill>
                  <a:srgbClr val="0070C0"/>
                </a:solidFill>
              </a:rPr>
              <a:t>[p]</a:t>
            </a:r>
            <a:r>
              <a:rPr lang="en-US" sz="2400" dirty="0">
                <a:solidFill>
                  <a:srgbClr val="0070C0"/>
                </a:solidFill>
              </a:rPr>
              <a:t>))</a:t>
            </a:r>
          </a:p>
          <a:p>
            <a:r>
              <a:rPr lang="en-US" sz="2400" dirty="0"/>
              <a:t>End</a:t>
            </a:r>
            <a:br>
              <a:rPr lang="en-US" dirty="0"/>
            </a:br>
            <a:endParaRPr lang="en-US" dirty="0"/>
          </a:p>
        </p:txBody>
      </p:sp>
    </p:spTree>
    <p:extLst>
      <p:ext uri="{BB962C8B-B14F-4D97-AF65-F5344CB8AC3E}">
        <p14:creationId xmlns:p14="http://schemas.microsoft.com/office/powerpoint/2010/main" val="11621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3768" y="2084832"/>
            <a:ext cx="7395042" cy="4023360"/>
          </a:xfrm>
        </p:spPr>
        <p:txBody>
          <a:bodyPr>
            <a:normAutofit fontScale="85000" lnSpcReduction="10000"/>
          </a:bodyPr>
          <a:lstStyle/>
          <a:p>
            <a:pPr>
              <a:buFont typeface="Wingdings" charset="2"/>
              <a:buChar char="v"/>
            </a:pPr>
            <a:r>
              <a:rPr lang="en-GB" sz="3200" dirty="0"/>
              <a:t>Does our search method actually </a:t>
            </a:r>
            <a:r>
              <a:rPr lang="en-GB" sz="3200" b="1" dirty="0">
                <a:solidFill>
                  <a:srgbClr val="C00000"/>
                </a:solidFill>
              </a:rPr>
              <a:t>find</a:t>
            </a:r>
            <a:r>
              <a:rPr lang="en-GB" sz="3200" dirty="0"/>
              <a:t> a solution?</a:t>
            </a:r>
          </a:p>
          <a:p>
            <a:pPr marL="800100" lvl="1" indent="-342900"/>
            <a:r>
              <a:rPr lang="en-US" sz="2800" dirty="0"/>
              <a:t>if </a:t>
            </a:r>
            <a:r>
              <a:rPr lang="en-US" sz="2800" b="1" dirty="0">
                <a:solidFill>
                  <a:srgbClr val="0070C0"/>
                </a:solidFill>
              </a:rPr>
              <a:t>a</a:t>
            </a:r>
            <a:r>
              <a:rPr lang="en-US" sz="2800" dirty="0"/>
              <a:t> </a:t>
            </a:r>
            <a:r>
              <a:rPr lang="en-US" sz="2800" b="1" dirty="0">
                <a:solidFill>
                  <a:srgbClr val="0070C0"/>
                </a:solidFill>
              </a:rPr>
              <a:t>goal exists </a:t>
            </a:r>
            <a:r>
              <a:rPr lang="en-US" sz="2800" dirty="0"/>
              <a:t>then the search will always </a:t>
            </a:r>
            <a:r>
              <a:rPr lang="en-US" sz="2800" b="1" dirty="0">
                <a:solidFill>
                  <a:srgbClr val="0070C0"/>
                </a:solidFill>
              </a:rPr>
              <a:t>find it</a:t>
            </a:r>
          </a:p>
          <a:p>
            <a:pPr marL="800100" lvl="1" indent="-342900"/>
            <a:r>
              <a:rPr lang="en-US" sz="2800" dirty="0"/>
              <a:t>if </a:t>
            </a:r>
            <a:r>
              <a:rPr lang="en-US" sz="2800" b="1" dirty="0">
                <a:solidFill>
                  <a:srgbClr val="0070C0"/>
                </a:solidFill>
              </a:rPr>
              <a:t>no goal exists</a:t>
            </a:r>
            <a:r>
              <a:rPr lang="en-US" sz="2800" dirty="0"/>
              <a:t> then the search will eventually </a:t>
            </a:r>
            <a:r>
              <a:rPr lang="en-US" sz="2800" b="1" dirty="0">
                <a:solidFill>
                  <a:srgbClr val="0070C0"/>
                </a:solidFill>
              </a:rPr>
              <a:t>finish</a:t>
            </a:r>
            <a:r>
              <a:rPr lang="en-US" sz="2800" dirty="0"/>
              <a:t> and be able to say for sure</a:t>
            </a:r>
            <a:r>
              <a:rPr lang="en-US" sz="2800" b="1" dirty="0">
                <a:solidFill>
                  <a:srgbClr val="0070C0"/>
                </a:solidFill>
              </a:rPr>
              <a:t> </a:t>
            </a:r>
            <a:r>
              <a:rPr lang="en-US" sz="2800" dirty="0"/>
              <a:t>that no goal exists</a:t>
            </a:r>
            <a:endParaRPr lang="en-US" sz="3200" dirty="0"/>
          </a:p>
          <a:p>
            <a:pPr>
              <a:buFont typeface="Wingdings" charset="2"/>
              <a:buChar char="v"/>
            </a:pPr>
            <a:r>
              <a:rPr lang="en-GB" sz="3200" dirty="0"/>
              <a:t>Is it a good </a:t>
            </a:r>
            <a:r>
              <a:rPr lang="en-GB" sz="3200" b="1" dirty="0">
                <a:solidFill>
                  <a:srgbClr val="C00000"/>
                </a:solidFill>
              </a:rPr>
              <a:t>solution</a:t>
            </a:r>
            <a:r>
              <a:rPr lang="zh-CN" altLang="en-US" sz="3200" dirty="0"/>
              <a:t> </a:t>
            </a:r>
            <a:r>
              <a:rPr lang="en-US" altLang="zh-CN" sz="3200" dirty="0"/>
              <a:t>(optimal)</a:t>
            </a:r>
            <a:r>
              <a:rPr lang="zh-CN" altLang="en-US" sz="3200" dirty="0"/>
              <a:t> </a:t>
            </a:r>
            <a:r>
              <a:rPr lang="en-US" altLang="zh-CN" sz="3200" dirty="0"/>
              <a:t>?</a:t>
            </a:r>
            <a:endParaRPr lang="en-GB" sz="3200" dirty="0"/>
          </a:p>
          <a:p>
            <a:pPr marL="800100" lvl="1" indent="-342900"/>
            <a:r>
              <a:rPr lang="en-GB" sz="2800" dirty="0"/>
              <a:t>Path Cost</a:t>
            </a:r>
          </a:p>
          <a:p>
            <a:pPr>
              <a:buFont typeface="Wingdings" charset="2"/>
              <a:buChar char="v"/>
            </a:pPr>
            <a:r>
              <a:rPr lang="en-US" altLang="zh-CN" sz="3200" dirty="0"/>
              <a:t>What</a:t>
            </a:r>
            <a:r>
              <a:rPr lang="zh-CN" altLang="en-US" sz="3200" dirty="0"/>
              <a:t> </a:t>
            </a:r>
            <a:r>
              <a:rPr lang="en-US" altLang="zh-CN" sz="3200" dirty="0"/>
              <a:t>is</a:t>
            </a:r>
            <a:r>
              <a:rPr lang="zh-CN" altLang="en-US" sz="3200" dirty="0"/>
              <a:t> </a:t>
            </a:r>
            <a:r>
              <a:rPr lang="en-US" altLang="zh-CN" sz="3200" dirty="0"/>
              <a:t>the</a:t>
            </a:r>
            <a:r>
              <a:rPr lang="zh-CN" altLang="en-US" sz="3200" dirty="0"/>
              <a:t> </a:t>
            </a:r>
            <a:r>
              <a:rPr lang="en-US" altLang="zh-CN" sz="3200" b="1" dirty="0">
                <a:solidFill>
                  <a:srgbClr val="C00000"/>
                </a:solidFill>
              </a:rPr>
              <a:t>search</a:t>
            </a:r>
            <a:r>
              <a:rPr lang="zh-CN" altLang="en-US" sz="3200" b="1" dirty="0">
                <a:solidFill>
                  <a:srgbClr val="C00000"/>
                </a:solidFill>
              </a:rPr>
              <a:t> </a:t>
            </a:r>
            <a:r>
              <a:rPr lang="en-US" altLang="zh-CN" sz="3200" b="1" dirty="0">
                <a:solidFill>
                  <a:srgbClr val="C00000"/>
                </a:solidFill>
              </a:rPr>
              <a:t>cost</a:t>
            </a:r>
            <a:r>
              <a:rPr lang="zh-CN" altLang="en-US" sz="3200" b="1" dirty="0">
                <a:solidFill>
                  <a:srgbClr val="C00000"/>
                </a:solidFill>
              </a:rPr>
              <a:t> </a:t>
            </a:r>
            <a:r>
              <a:rPr lang="en-US" altLang="zh-CN" sz="3200" dirty="0"/>
              <a:t>?</a:t>
            </a:r>
            <a:endParaRPr lang="en-GB" sz="3200" dirty="0"/>
          </a:p>
          <a:p>
            <a:pPr marL="800100" lvl="1" indent="-342900"/>
            <a:r>
              <a:rPr lang="en-US" altLang="zh-CN" sz="2800" b="1" dirty="0">
                <a:solidFill>
                  <a:srgbClr val="0070C0"/>
                </a:solidFill>
              </a:rPr>
              <a:t>Time</a:t>
            </a:r>
          </a:p>
          <a:p>
            <a:pPr marL="800100" lvl="1" indent="-342900"/>
            <a:r>
              <a:rPr lang="en-US" altLang="zh-CN" sz="2800" b="1" dirty="0">
                <a:solidFill>
                  <a:srgbClr val="0070C0"/>
                </a:solidFill>
              </a:rPr>
              <a:t>Memory</a:t>
            </a:r>
            <a:endParaRPr lang="en-GB" sz="2800" b="1" dirty="0">
              <a:solidFill>
                <a:srgbClr val="0070C0"/>
              </a:solidFill>
            </a:endParaRPr>
          </a:p>
        </p:txBody>
      </p:sp>
      <p:sp>
        <p:nvSpPr>
          <p:cNvPr id="3" name="Title 2"/>
          <p:cNvSpPr>
            <a:spLocks noGrp="1"/>
          </p:cNvSpPr>
          <p:nvPr>
            <p:ph type="title"/>
          </p:nvPr>
        </p:nvSpPr>
        <p:spPr/>
        <p:txBody>
          <a:bodyPr/>
          <a:lstStyle/>
          <a:p>
            <a:r>
              <a:rPr lang="en-GB" dirty="0"/>
              <a:t>How Good is a </a:t>
            </a:r>
            <a:r>
              <a:rPr lang="en-US" altLang="zh-CN" dirty="0"/>
              <a:t>search</a:t>
            </a:r>
            <a:r>
              <a:rPr lang="zh-CN" altLang="en-US" dirty="0"/>
              <a:t> </a:t>
            </a:r>
            <a:r>
              <a:rPr lang="en-US" altLang="zh-CN" dirty="0"/>
              <a:t>strategy</a:t>
            </a:r>
            <a:r>
              <a:rPr lang="en-GB" dirty="0"/>
              <a:t>?</a:t>
            </a:r>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170" y="1938812"/>
            <a:ext cx="3384887" cy="25397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2" descr="$ x_i \in [-5.12, 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957" y="4857747"/>
            <a:ext cx="2571311" cy="67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17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292096" y="585216"/>
            <a:ext cx="80901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Method</a:t>
            </a:r>
          </a:p>
        </p:txBody>
      </p:sp>
      <p:sp>
        <p:nvSpPr>
          <p:cNvPr id="45058" name="Rectangle 3"/>
          <p:cNvSpPr>
            <a:spLocks noGrp="1" noChangeArrowheads="1"/>
          </p:cNvSpPr>
          <p:nvPr>
            <p:ph idx="1"/>
          </p:nvPr>
        </p:nvSpPr>
        <p:spPr>
          <a:xfrm>
            <a:off x="1112838" y="1796463"/>
            <a:ext cx="8388350" cy="2713038"/>
          </a:xfrm>
        </p:spPr>
        <p:txBody>
          <a:bodyPr>
            <a:normAutofit/>
          </a:bodyPr>
          <a:lstStyle/>
          <a:p>
            <a:pPr eaLnBrk="1" hangingPunct="1">
              <a:buFont typeface="Wingdings" pitchFamily="2" charset="2"/>
              <a:buChar char="v"/>
              <a:defRPr/>
            </a:pPr>
            <a:r>
              <a:rPr lang="en-GB" altLang="en-US" sz="2400" dirty="0">
                <a:cs typeface="Tahoma" pitchFamily="34" charset="0"/>
              </a:rPr>
              <a:t>Expand Root Node First</a:t>
            </a:r>
          </a:p>
          <a:p>
            <a:pPr eaLnBrk="1" hangingPunct="1">
              <a:buFont typeface="Wingdings" pitchFamily="2" charset="2"/>
              <a:buChar char="v"/>
              <a:defRPr/>
            </a:pPr>
            <a:r>
              <a:rPr lang="en-GB" altLang="en-US" sz="2400" dirty="0">
                <a:cs typeface="Tahoma" pitchFamily="34" charset="0"/>
              </a:rPr>
              <a:t>Explore </a:t>
            </a:r>
            <a:r>
              <a:rPr lang="en-GB" altLang="en-US" sz="2400" b="1" dirty="0">
                <a:solidFill>
                  <a:srgbClr val="0070C0"/>
                </a:solidFill>
                <a:cs typeface="Tahoma" pitchFamily="34" charset="0"/>
              </a:rPr>
              <a:t>one branch</a:t>
            </a:r>
            <a:r>
              <a:rPr lang="en-GB" altLang="en-US" sz="2400" b="1" dirty="0">
                <a:solidFill>
                  <a:srgbClr val="C00000"/>
                </a:solidFill>
                <a:cs typeface="Tahoma" pitchFamily="34" charset="0"/>
              </a:rPr>
              <a:t> </a:t>
            </a:r>
            <a:r>
              <a:rPr lang="en-GB" altLang="en-US" sz="2400" dirty="0">
                <a:cs typeface="Tahoma" pitchFamily="34" charset="0"/>
              </a:rPr>
              <a:t>before exploring </a:t>
            </a:r>
            <a:r>
              <a:rPr lang="en-GB" altLang="en-US" sz="2400" b="1" dirty="0">
                <a:solidFill>
                  <a:srgbClr val="0070C0"/>
                </a:solidFill>
                <a:cs typeface="Tahoma" pitchFamily="34" charset="0"/>
              </a:rPr>
              <a:t>another branch</a:t>
            </a:r>
          </a:p>
          <a:p>
            <a:pPr eaLnBrk="1" hangingPunct="1">
              <a:buFont typeface="Wingdings" pitchFamily="2" charset="2"/>
              <a:buChar char="v"/>
              <a:defRPr/>
            </a:pPr>
            <a:endParaRPr lang="en-GB" altLang="en-US" sz="2400" b="1" dirty="0">
              <a:solidFill>
                <a:srgbClr val="0070C0"/>
              </a:solidFill>
              <a:cs typeface="Tahoma" pitchFamily="34" charset="0"/>
            </a:endParaRPr>
          </a:p>
          <a:p>
            <a:pPr eaLnBrk="1" hangingPunct="1">
              <a:buFont typeface="Wingdings" pitchFamily="2" charset="2"/>
              <a:buChar char="v"/>
              <a:defRPr/>
            </a:pPr>
            <a:r>
              <a:rPr lang="en-GB" altLang="en-US" sz="2400" dirty="0">
                <a:cs typeface="Tahoma" pitchFamily="34" charset="0"/>
              </a:rPr>
              <a:t>Queuing function: adds nodes to the </a:t>
            </a:r>
            <a:r>
              <a:rPr lang="en-GB" altLang="en-US" sz="2400" b="1" dirty="0">
                <a:solidFill>
                  <a:srgbClr val="0070C0"/>
                </a:solidFill>
                <a:cs typeface="Tahoma" pitchFamily="34" charset="0"/>
              </a:rPr>
              <a:t>front</a:t>
            </a:r>
            <a:r>
              <a:rPr lang="en-GB" altLang="en-US" sz="2400" dirty="0">
                <a:cs typeface="Tahoma" pitchFamily="34" charset="0"/>
              </a:rPr>
              <a:t> of the queue</a:t>
            </a:r>
            <a:r>
              <a:rPr lang="zh-CN" altLang="en-US" sz="2400" dirty="0">
                <a:cs typeface="Tahoma" pitchFamily="34" charset="0"/>
              </a:rPr>
              <a:t> </a:t>
            </a:r>
            <a:r>
              <a:rPr lang="en-US" altLang="zh-CN" sz="2400" b="1" dirty="0">
                <a:solidFill>
                  <a:srgbClr val="C00000"/>
                </a:solidFill>
                <a:cs typeface="Tahoma" pitchFamily="34" charset="0"/>
              </a:rPr>
              <a:t>(LIFO)</a:t>
            </a:r>
          </a:p>
          <a:p>
            <a:pPr marL="0" indent="0" eaLnBrk="1" hangingPunct="1">
              <a:buNone/>
              <a:defRPr/>
            </a:pPr>
            <a:r>
              <a:rPr lang="en-GB" altLang="en-US" sz="2400" dirty="0">
                <a:solidFill>
                  <a:srgbClr val="0070C0"/>
                </a:solidFill>
                <a:cs typeface="Tahoma" pitchFamily="34" charset="0"/>
              </a:rPr>
              <a:t>	General-Search(problem, </a:t>
            </a:r>
            <a:r>
              <a:rPr lang="en-GB" altLang="en-US" sz="2400" dirty="0">
                <a:solidFill>
                  <a:srgbClr val="C00000"/>
                </a:solidFill>
                <a:cs typeface="Tahoma" pitchFamily="34" charset="0"/>
              </a:rPr>
              <a:t>ENQUEUE-AT-FRONT</a:t>
            </a:r>
            <a:r>
              <a:rPr lang="en-GB" altLang="en-US" sz="2400" dirty="0">
                <a:solidFill>
                  <a:srgbClr val="339933"/>
                </a:solidFill>
                <a:cs typeface="Tahoma" pitchFamily="34" charset="0"/>
              </a:rPr>
              <a:t>)</a:t>
            </a:r>
            <a:endParaRPr lang="en-GB" altLang="en-US" sz="2400" b="1" dirty="0">
              <a:solidFill>
                <a:srgbClr val="C00000"/>
              </a:solidFill>
              <a:cs typeface="Tahoma" pitchFamily="34" charset="0"/>
            </a:endParaRPr>
          </a:p>
          <a:p>
            <a:pPr marL="109537" indent="0">
              <a:spcBef>
                <a:spcPct val="20000"/>
              </a:spcBef>
              <a:buClr>
                <a:schemeClr val="tx2"/>
              </a:buClr>
              <a:buNone/>
              <a:defRPr/>
            </a:pPr>
            <a:endParaRPr lang="en-GB" altLang="en-US" sz="2400" dirty="0">
              <a:solidFill>
                <a:srgbClr val="0070C0"/>
              </a:solidFill>
              <a:cs typeface="Tahoma" pitchFamily="34" charset="0"/>
            </a:endParaRPr>
          </a:p>
        </p:txBody>
      </p:sp>
      <p:sp>
        <p:nvSpPr>
          <p:cNvPr id="5" name="Oval 5"/>
          <p:cNvSpPr>
            <a:spLocks noChangeArrowheads="1"/>
          </p:cNvSpPr>
          <p:nvPr/>
        </p:nvSpPr>
        <p:spPr bwMode="auto">
          <a:xfrm>
            <a:off x="7373045" y="4400519"/>
            <a:ext cx="152400" cy="138112"/>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grpSp>
        <p:nvGrpSpPr>
          <p:cNvPr id="6" name="Group 6"/>
          <p:cNvGrpSpPr>
            <a:grpSpLocks/>
          </p:cNvGrpSpPr>
          <p:nvPr/>
        </p:nvGrpSpPr>
        <p:grpSpPr bwMode="auto">
          <a:xfrm>
            <a:off x="8044559" y="4413220"/>
            <a:ext cx="858837" cy="733425"/>
            <a:chOff x="1484" y="2581"/>
            <a:chExt cx="541" cy="462"/>
          </a:xfrm>
        </p:grpSpPr>
        <p:sp>
          <p:nvSpPr>
            <p:cNvPr id="22559" name="Oval 7"/>
            <p:cNvSpPr>
              <a:spLocks noChangeArrowheads="1"/>
            </p:cNvSpPr>
            <p:nvPr/>
          </p:nvSpPr>
          <p:spPr bwMode="auto">
            <a:xfrm>
              <a:off x="1737" y="2581"/>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0" name="Oval 8"/>
            <p:cNvSpPr>
              <a:spLocks noChangeArrowheads="1"/>
            </p:cNvSpPr>
            <p:nvPr/>
          </p:nvSpPr>
          <p:spPr bwMode="auto">
            <a:xfrm>
              <a:off x="1484"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1" name="Oval 9"/>
            <p:cNvSpPr>
              <a:spLocks noChangeArrowheads="1"/>
            </p:cNvSpPr>
            <p:nvPr/>
          </p:nvSpPr>
          <p:spPr bwMode="auto">
            <a:xfrm>
              <a:off x="1929" y="2956"/>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2" name="Line 10"/>
            <p:cNvSpPr>
              <a:spLocks noChangeShapeType="1"/>
            </p:cNvSpPr>
            <p:nvPr/>
          </p:nvSpPr>
          <p:spPr bwMode="auto">
            <a:xfrm flipH="1">
              <a:off x="1535" y="2626"/>
              <a:ext cx="252"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11"/>
            <p:cNvSpPr>
              <a:spLocks noChangeShapeType="1"/>
            </p:cNvSpPr>
            <p:nvPr/>
          </p:nvSpPr>
          <p:spPr bwMode="auto">
            <a:xfrm>
              <a:off x="1777" y="2626"/>
              <a:ext cx="223" cy="37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12"/>
          <p:cNvGrpSpPr>
            <a:grpSpLocks/>
          </p:cNvGrpSpPr>
          <p:nvPr/>
        </p:nvGrpSpPr>
        <p:grpSpPr bwMode="auto">
          <a:xfrm>
            <a:off x="9057383" y="4425919"/>
            <a:ext cx="1147762" cy="1403350"/>
            <a:chOff x="2658" y="2599"/>
            <a:chExt cx="723" cy="884"/>
          </a:xfrm>
        </p:grpSpPr>
        <p:sp>
          <p:nvSpPr>
            <p:cNvPr id="22550" name="Oval 13"/>
            <p:cNvSpPr>
              <a:spLocks noChangeArrowheads="1"/>
            </p:cNvSpPr>
            <p:nvPr/>
          </p:nvSpPr>
          <p:spPr bwMode="auto">
            <a:xfrm>
              <a:off x="3093" y="259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1" name="Oval 14"/>
            <p:cNvSpPr>
              <a:spLocks noChangeArrowheads="1"/>
            </p:cNvSpPr>
            <p:nvPr/>
          </p:nvSpPr>
          <p:spPr bwMode="auto">
            <a:xfrm>
              <a:off x="2840" y="2974"/>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2" name="Oval 15"/>
            <p:cNvSpPr>
              <a:spLocks noChangeArrowheads="1"/>
            </p:cNvSpPr>
            <p:nvPr/>
          </p:nvSpPr>
          <p:spPr bwMode="auto">
            <a:xfrm>
              <a:off x="3285" y="2984"/>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3" name="Oval 16"/>
            <p:cNvSpPr>
              <a:spLocks noChangeArrowheads="1"/>
            </p:cNvSpPr>
            <p:nvPr/>
          </p:nvSpPr>
          <p:spPr bwMode="auto">
            <a:xfrm>
              <a:off x="2658" y="338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4" name="Oval 17"/>
            <p:cNvSpPr>
              <a:spLocks noChangeArrowheads="1"/>
            </p:cNvSpPr>
            <p:nvPr/>
          </p:nvSpPr>
          <p:spPr bwMode="auto">
            <a:xfrm>
              <a:off x="3093" y="3396"/>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5" name="Line 18"/>
            <p:cNvSpPr>
              <a:spLocks noChangeShapeType="1"/>
            </p:cNvSpPr>
            <p:nvPr/>
          </p:nvSpPr>
          <p:spPr bwMode="auto">
            <a:xfrm flipH="1">
              <a:off x="2880" y="2645"/>
              <a:ext cx="253" cy="3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Line 19"/>
            <p:cNvSpPr>
              <a:spLocks noChangeShapeType="1"/>
            </p:cNvSpPr>
            <p:nvPr/>
          </p:nvSpPr>
          <p:spPr bwMode="auto">
            <a:xfrm>
              <a:off x="3133" y="2636"/>
              <a:ext cx="223"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7" name="Line 20"/>
            <p:cNvSpPr>
              <a:spLocks noChangeShapeType="1"/>
            </p:cNvSpPr>
            <p:nvPr/>
          </p:nvSpPr>
          <p:spPr bwMode="auto">
            <a:xfrm flipH="1">
              <a:off x="2708" y="3020"/>
              <a:ext cx="18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21"/>
            <p:cNvSpPr>
              <a:spLocks noChangeShapeType="1"/>
            </p:cNvSpPr>
            <p:nvPr/>
          </p:nvSpPr>
          <p:spPr bwMode="auto">
            <a:xfrm>
              <a:off x="2890" y="3039"/>
              <a:ext cx="273" cy="39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22"/>
          <p:cNvGrpSpPr>
            <a:grpSpLocks/>
          </p:cNvGrpSpPr>
          <p:nvPr/>
        </p:nvGrpSpPr>
        <p:grpSpPr bwMode="auto">
          <a:xfrm>
            <a:off x="10482958" y="4429095"/>
            <a:ext cx="1420812" cy="2028825"/>
            <a:chOff x="3953" y="2562"/>
            <a:chExt cx="895" cy="1278"/>
          </a:xfrm>
        </p:grpSpPr>
        <p:sp>
          <p:nvSpPr>
            <p:cNvPr id="22537"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38"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39"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0"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1"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2"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3"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4"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831850"/>
            <a:ext cx="7772400" cy="1143000"/>
          </a:xfrm>
        </p:spPr>
        <p:txBody>
          <a:bodyPr/>
          <a:lstStyle/>
          <a:p>
            <a:r>
              <a:rPr lang="en-US" altLang="en-US" sz="4000" dirty="0"/>
              <a:t>Depth-First Strategy</a:t>
            </a:r>
          </a:p>
        </p:txBody>
      </p:sp>
      <p:sp>
        <p:nvSpPr>
          <p:cNvPr id="2867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28676" name="Group 5"/>
          <p:cNvGrpSpPr>
            <a:grpSpLocks/>
          </p:cNvGrpSpPr>
          <p:nvPr/>
        </p:nvGrpSpPr>
        <p:grpSpPr bwMode="auto">
          <a:xfrm>
            <a:off x="2438400" y="2590800"/>
            <a:ext cx="7391400" cy="3276600"/>
            <a:chOff x="576" y="1632"/>
            <a:chExt cx="4656" cy="2064"/>
          </a:xfrm>
        </p:grpSpPr>
        <p:grpSp>
          <p:nvGrpSpPr>
            <p:cNvPr id="28690" name="Group 6"/>
            <p:cNvGrpSpPr>
              <a:grpSpLocks/>
            </p:cNvGrpSpPr>
            <p:nvPr/>
          </p:nvGrpSpPr>
          <p:grpSpPr bwMode="auto">
            <a:xfrm>
              <a:off x="576" y="1632"/>
              <a:ext cx="4656" cy="2064"/>
              <a:chOff x="576" y="1632"/>
              <a:chExt cx="4656" cy="2064"/>
            </a:xfrm>
          </p:grpSpPr>
          <p:sp>
            <p:nvSpPr>
              <p:cNvPr id="28695"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6"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7"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8"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9"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0"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1"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2"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3"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4"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5"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6"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7"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08"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09"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0"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1"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2"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3"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4"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5"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6"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7"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28718" name="Group 30"/>
              <p:cNvGrpSpPr>
                <a:grpSpLocks/>
              </p:cNvGrpSpPr>
              <p:nvPr/>
            </p:nvGrpSpPr>
            <p:grpSpPr bwMode="auto">
              <a:xfrm>
                <a:off x="3984" y="3552"/>
                <a:ext cx="144" cy="144"/>
                <a:chOff x="4176" y="3552"/>
                <a:chExt cx="144" cy="144"/>
              </a:xfrm>
            </p:grpSpPr>
            <p:sp>
              <p:nvSpPr>
                <p:cNvPr id="28725"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6"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28719"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0"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1"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2"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3"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4"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8691"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28692"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28693"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28694"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28677" name="Group 43"/>
          <p:cNvGrpSpPr>
            <a:grpSpLocks/>
          </p:cNvGrpSpPr>
          <p:nvPr/>
        </p:nvGrpSpPr>
        <p:grpSpPr bwMode="auto">
          <a:xfrm>
            <a:off x="4800605" y="2514602"/>
            <a:ext cx="2339978" cy="1528763"/>
            <a:chOff x="2064" y="1584"/>
            <a:chExt cx="1474" cy="963"/>
          </a:xfrm>
        </p:grpSpPr>
        <p:sp>
          <p:nvSpPr>
            <p:cNvPr id="28688" name="AutoShape 44"/>
            <p:cNvSpPr>
              <a:spLocks noChangeArrowheads="1"/>
            </p:cNvSpPr>
            <p:nvPr/>
          </p:nvSpPr>
          <p:spPr bwMode="auto">
            <a:xfrm>
              <a:off x="2448" y="1584"/>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89" name="Text Box 45"/>
            <p:cNvSpPr txBox="1">
              <a:spLocks noChangeArrowheads="1"/>
            </p:cNvSpPr>
            <p:nvPr/>
          </p:nvSpPr>
          <p:spPr bwMode="auto">
            <a:xfrm>
              <a:off x="2064" y="2256"/>
              <a:ext cx="14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zh-CN" dirty="0"/>
                <a:t>Frontier</a:t>
              </a:r>
              <a:r>
                <a:rPr lang="en-US" altLang="en-US" dirty="0"/>
                <a:t> = (1)</a:t>
              </a:r>
            </a:p>
          </p:txBody>
        </p:sp>
      </p:grpSp>
      <p:sp>
        <p:nvSpPr>
          <p:cNvPr id="46" name="Text Box 51"/>
          <p:cNvSpPr txBox="1">
            <a:spLocks noChangeArrowheads="1"/>
          </p:cNvSpPr>
          <p:nvPr/>
        </p:nvSpPr>
        <p:spPr bwMode="auto">
          <a:xfrm>
            <a:off x="2495550" y="6092826"/>
            <a:ext cx="1657826"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28680"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28681"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28682"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28683"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28684"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28685"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28686"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28687"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228112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49488" y="815225"/>
            <a:ext cx="7772400" cy="1143000"/>
          </a:xfrm>
        </p:spPr>
        <p:txBody>
          <a:bodyPr/>
          <a:lstStyle/>
          <a:p>
            <a:r>
              <a:rPr lang="en-US" altLang="en-US" sz="4000"/>
              <a:t>Depth-First Strategy</a:t>
            </a:r>
          </a:p>
        </p:txBody>
      </p:sp>
      <p:sp>
        <p:nvSpPr>
          <p:cNvPr id="29699"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29700" name="Group 5"/>
          <p:cNvGrpSpPr>
            <a:grpSpLocks/>
          </p:cNvGrpSpPr>
          <p:nvPr/>
        </p:nvGrpSpPr>
        <p:grpSpPr bwMode="auto">
          <a:xfrm>
            <a:off x="2438400" y="2590800"/>
            <a:ext cx="7391400" cy="3276600"/>
            <a:chOff x="576" y="1632"/>
            <a:chExt cx="4656" cy="2064"/>
          </a:xfrm>
        </p:grpSpPr>
        <p:grpSp>
          <p:nvGrpSpPr>
            <p:cNvPr id="29717" name="Group 6"/>
            <p:cNvGrpSpPr>
              <a:grpSpLocks/>
            </p:cNvGrpSpPr>
            <p:nvPr/>
          </p:nvGrpSpPr>
          <p:grpSpPr bwMode="auto">
            <a:xfrm>
              <a:off x="576" y="1632"/>
              <a:ext cx="4656" cy="2064"/>
              <a:chOff x="576" y="1632"/>
              <a:chExt cx="4656" cy="2064"/>
            </a:xfrm>
          </p:grpSpPr>
          <p:sp>
            <p:nvSpPr>
              <p:cNvPr id="2972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29745" name="Group 30"/>
              <p:cNvGrpSpPr>
                <a:grpSpLocks/>
              </p:cNvGrpSpPr>
              <p:nvPr/>
            </p:nvGrpSpPr>
            <p:grpSpPr bwMode="auto">
              <a:xfrm>
                <a:off x="3984" y="3552"/>
                <a:ext cx="144" cy="144"/>
                <a:chOff x="4176" y="3552"/>
                <a:chExt cx="144" cy="144"/>
              </a:xfrm>
            </p:grpSpPr>
            <p:sp>
              <p:nvSpPr>
                <p:cNvPr id="2975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5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2974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4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4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971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2971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2972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2972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29701" name="Group 43"/>
          <p:cNvGrpSpPr>
            <a:grpSpLocks/>
          </p:cNvGrpSpPr>
          <p:nvPr/>
        </p:nvGrpSpPr>
        <p:grpSpPr bwMode="auto">
          <a:xfrm>
            <a:off x="3276601" y="3429004"/>
            <a:ext cx="4281491" cy="614363"/>
            <a:chOff x="1104" y="2160"/>
            <a:chExt cx="2697" cy="387"/>
          </a:xfrm>
        </p:grpSpPr>
        <p:sp>
          <p:nvSpPr>
            <p:cNvPr id="29715" name="AutoShape 44"/>
            <p:cNvSpPr>
              <a:spLocks noChangeArrowheads="1"/>
            </p:cNvSpPr>
            <p:nvPr/>
          </p:nvSpPr>
          <p:spPr bwMode="auto">
            <a:xfrm>
              <a:off x="1104" y="2160"/>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16" name="Text Box 45"/>
            <p:cNvSpPr txBox="1">
              <a:spLocks noChangeArrowheads="1"/>
            </p:cNvSpPr>
            <p:nvPr/>
          </p:nvSpPr>
          <p:spPr bwMode="auto">
            <a:xfrm>
              <a:off x="2064" y="2256"/>
              <a:ext cx="17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(2, 3)</a:t>
              </a:r>
            </a:p>
          </p:txBody>
        </p:sp>
      </p:grpSp>
      <p:sp>
        <p:nvSpPr>
          <p:cNvPr id="29702" name="Oval 46"/>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03" name="Oval 47"/>
          <p:cNvSpPr>
            <a:spLocks noChangeArrowheads="1"/>
          </p:cNvSpPr>
          <p:nvPr/>
        </p:nvSpPr>
        <p:spPr bwMode="auto">
          <a:xfrm>
            <a:off x="38100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04" name="Oval 48"/>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9" name="Text Box 51"/>
          <p:cNvSpPr txBox="1">
            <a:spLocks noChangeArrowheads="1"/>
          </p:cNvSpPr>
          <p:nvPr/>
        </p:nvSpPr>
        <p:spPr bwMode="auto">
          <a:xfrm>
            <a:off x="2495551" y="6092826"/>
            <a:ext cx="2013693"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2970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2970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2970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2971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2971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2971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2971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2971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62271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0" y="881149"/>
            <a:ext cx="7772400" cy="1143000"/>
          </a:xfrm>
        </p:spPr>
        <p:txBody>
          <a:bodyPr/>
          <a:lstStyle/>
          <a:p>
            <a:r>
              <a:rPr lang="en-US" altLang="en-US" sz="4000"/>
              <a:t>Depth-First Strategy</a:t>
            </a:r>
          </a:p>
        </p:txBody>
      </p:sp>
      <p:sp>
        <p:nvSpPr>
          <p:cNvPr id="30723"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0724" name="Group 5"/>
          <p:cNvGrpSpPr>
            <a:grpSpLocks/>
          </p:cNvGrpSpPr>
          <p:nvPr/>
        </p:nvGrpSpPr>
        <p:grpSpPr bwMode="auto">
          <a:xfrm>
            <a:off x="2438400" y="2590800"/>
            <a:ext cx="7391400" cy="3276600"/>
            <a:chOff x="576" y="1632"/>
            <a:chExt cx="4656" cy="2064"/>
          </a:xfrm>
        </p:grpSpPr>
        <p:grpSp>
          <p:nvGrpSpPr>
            <p:cNvPr id="30746" name="Group 6"/>
            <p:cNvGrpSpPr>
              <a:grpSpLocks/>
            </p:cNvGrpSpPr>
            <p:nvPr/>
          </p:nvGrpSpPr>
          <p:grpSpPr bwMode="auto">
            <a:xfrm>
              <a:off x="576" y="1632"/>
              <a:ext cx="4656" cy="2064"/>
              <a:chOff x="576" y="1632"/>
              <a:chExt cx="4656" cy="2064"/>
            </a:xfrm>
          </p:grpSpPr>
          <p:sp>
            <p:nvSpPr>
              <p:cNvPr id="30751"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2"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3"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4"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5"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6"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7"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8"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9"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0"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1"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2"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3"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4"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5"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6"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7"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8"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9"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0"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1"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2"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3"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0774" name="Group 30"/>
              <p:cNvGrpSpPr>
                <a:grpSpLocks/>
              </p:cNvGrpSpPr>
              <p:nvPr/>
            </p:nvGrpSpPr>
            <p:grpSpPr bwMode="auto">
              <a:xfrm>
                <a:off x="3984" y="3552"/>
                <a:ext cx="144" cy="144"/>
                <a:chOff x="4176" y="3552"/>
                <a:chExt cx="144" cy="144"/>
              </a:xfrm>
            </p:grpSpPr>
            <p:sp>
              <p:nvSpPr>
                <p:cNvPr id="30781"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82"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0775"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76"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77"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8"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9"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80"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0747"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0748"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0749"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0750"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30725" name="Group 43"/>
          <p:cNvGrpSpPr>
            <a:grpSpLocks/>
          </p:cNvGrpSpPr>
          <p:nvPr/>
        </p:nvGrpSpPr>
        <p:grpSpPr bwMode="auto">
          <a:xfrm>
            <a:off x="2438401" y="3581400"/>
            <a:ext cx="5537203" cy="914400"/>
            <a:chOff x="576" y="2256"/>
            <a:chExt cx="3488" cy="576"/>
          </a:xfrm>
        </p:grpSpPr>
        <p:sp>
          <p:nvSpPr>
            <p:cNvPr id="30744" name="AutoShape 44"/>
            <p:cNvSpPr>
              <a:spLocks noChangeArrowheads="1"/>
            </p:cNvSpPr>
            <p:nvPr/>
          </p:nvSpPr>
          <p:spPr bwMode="auto">
            <a:xfrm>
              <a:off x="576" y="2736"/>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45" name="Text Box 45"/>
            <p:cNvSpPr txBox="1">
              <a:spLocks noChangeArrowheads="1"/>
            </p:cNvSpPr>
            <p:nvPr/>
          </p:nvSpPr>
          <p:spPr bwMode="auto">
            <a:xfrm>
              <a:off x="2064" y="2256"/>
              <a:ext cx="20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(4, 5, 3)</a:t>
              </a:r>
            </a:p>
          </p:txBody>
        </p:sp>
      </p:grpSp>
      <p:sp>
        <p:nvSpPr>
          <p:cNvPr id="30726" name="Oval 46"/>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7" name="Oval 47"/>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8" name="Oval 48"/>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9" name="Line 49"/>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0" name="Line 50"/>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1" name="Oval 51"/>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32" name="Oval 52"/>
          <p:cNvSpPr>
            <a:spLocks noChangeArrowheads="1"/>
          </p:cNvSpPr>
          <p:nvPr/>
        </p:nvSpPr>
        <p:spPr bwMode="auto">
          <a:xfrm>
            <a:off x="2971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33" name="Oval 53"/>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54" name="Text Box 51"/>
          <p:cNvSpPr txBox="1">
            <a:spLocks noChangeArrowheads="1"/>
          </p:cNvSpPr>
          <p:nvPr/>
        </p:nvSpPr>
        <p:spPr bwMode="auto">
          <a:xfrm>
            <a:off x="2495550" y="6092826"/>
            <a:ext cx="2326278"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0736"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0737"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0738"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0739"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0740"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0741"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0742"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0743"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124628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9464" y="863600"/>
            <a:ext cx="7772400" cy="1143000"/>
          </a:xfrm>
        </p:spPr>
        <p:txBody>
          <a:bodyPr/>
          <a:lstStyle/>
          <a:p>
            <a:r>
              <a:rPr lang="en-US" altLang="en-US" sz="4000"/>
              <a:t>Depth-First Strategy</a:t>
            </a:r>
          </a:p>
        </p:txBody>
      </p:sp>
      <p:sp>
        <p:nvSpPr>
          <p:cNvPr id="31747"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1748" name="Group 5"/>
          <p:cNvGrpSpPr>
            <a:grpSpLocks/>
          </p:cNvGrpSpPr>
          <p:nvPr/>
        </p:nvGrpSpPr>
        <p:grpSpPr bwMode="auto">
          <a:xfrm>
            <a:off x="2438400" y="2590800"/>
            <a:ext cx="7391400" cy="3276600"/>
            <a:chOff x="576" y="1632"/>
            <a:chExt cx="4656" cy="2064"/>
          </a:xfrm>
        </p:grpSpPr>
        <p:grpSp>
          <p:nvGrpSpPr>
            <p:cNvPr id="31772" name="Group 6"/>
            <p:cNvGrpSpPr>
              <a:grpSpLocks/>
            </p:cNvGrpSpPr>
            <p:nvPr/>
          </p:nvGrpSpPr>
          <p:grpSpPr bwMode="auto">
            <a:xfrm>
              <a:off x="576" y="1632"/>
              <a:ext cx="4656" cy="2064"/>
              <a:chOff x="576" y="1632"/>
              <a:chExt cx="4656" cy="2064"/>
            </a:xfrm>
          </p:grpSpPr>
          <p:sp>
            <p:nvSpPr>
              <p:cNvPr id="3177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7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7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1800" name="Group 30"/>
              <p:cNvGrpSpPr>
                <a:grpSpLocks/>
              </p:cNvGrpSpPr>
              <p:nvPr/>
            </p:nvGrpSpPr>
            <p:grpSpPr bwMode="auto">
              <a:xfrm>
                <a:off x="3984" y="3552"/>
                <a:ext cx="144" cy="144"/>
                <a:chOff x="4176" y="3552"/>
                <a:chExt cx="144" cy="144"/>
              </a:xfrm>
            </p:grpSpPr>
            <p:sp>
              <p:nvSpPr>
                <p:cNvPr id="3180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8"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180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1773"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1774"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1775"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1776"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1749" name="AutoShape 43"/>
          <p:cNvSpPr>
            <a:spLocks noChangeArrowheads="1"/>
          </p:cNvSpPr>
          <p:nvPr/>
        </p:nvSpPr>
        <p:spPr bwMode="auto">
          <a:xfrm>
            <a:off x="21336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0"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1"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2"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3"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5"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6"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7"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8" name="Oval 52"/>
          <p:cNvSpPr>
            <a:spLocks noChangeArrowheads="1"/>
          </p:cNvSpPr>
          <p:nvPr/>
        </p:nvSpPr>
        <p:spPr bwMode="auto">
          <a:xfrm>
            <a:off x="29718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9" name="Oval 53"/>
          <p:cNvSpPr>
            <a:spLocks noChangeArrowheads="1"/>
          </p:cNvSpPr>
          <p:nvPr/>
        </p:nvSpPr>
        <p:spPr bwMode="auto">
          <a:xfrm>
            <a:off x="3505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60" name="Oval 54"/>
          <p:cNvSpPr>
            <a:spLocks noChangeArrowheads="1"/>
          </p:cNvSpPr>
          <p:nvPr/>
        </p:nvSpPr>
        <p:spPr bwMode="auto">
          <a:xfrm>
            <a:off x="24384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55" name="Text Box 51"/>
          <p:cNvSpPr txBox="1">
            <a:spLocks noChangeArrowheads="1"/>
          </p:cNvSpPr>
          <p:nvPr/>
        </p:nvSpPr>
        <p:spPr bwMode="auto">
          <a:xfrm>
            <a:off x="2495550" y="6092826"/>
            <a:ext cx="2638864"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1763" name="Text Box 45"/>
          <p:cNvSpPr txBox="1">
            <a:spLocks noChangeArrowheads="1"/>
          </p:cNvSpPr>
          <p:nvPr/>
        </p:nvSpPr>
        <p:spPr bwMode="auto">
          <a:xfrm>
            <a:off x="4367214" y="3573463"/>
            <a:ext cx="3591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zh-CN" dirty="0"/>
              <a:t>Frontier</a:t>
            </a:r>
            <a:r>
              <a:rPr lang="en-US" altLang="en-US" dirty="0"/>
              <a:t> = (8, 9, 5, 3)</a:t>
            </a:r>
          </a:p>
        </p:txBody>
      </p:sp>
      <p:sp>
        <p:nvSpPr>
          <p:cNvPr id="31764"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1765"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1766" name="Text Box 41"/>
          <p:cNvSpPr txBox="1">
            <a:spLocks noChangeArrowheads="1"/>
          </p:cNvSpPr>
          <p:nvPr/>
        </p:nvSpPr>
        <p:spPr bwMode="auto">
          <a:xfrm>
            <a:off x="2640013" y="5373688"/>
            <a:ext cx="379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1767"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1768"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1769"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1770"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1771"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190393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91155" y="863600"/>
            <a:ext cx="7772400" cy="1143000"/>
          </a:xfrm>
        </p:spPr>
        <p:txBody>
          <a:bodyPr/>
          <a:lstStyle/>
          <a:p>
            <a:r>
              <a:rPr lang="en-US" altLang="en-US" sz="4000"/>
              <a:t>Depth-First Strategy</a:t>
            </a:r>
          </a:p>
        </p:txBody>
      </p:sp>
      <p:sp>
        <p:nvSpPr>
          <p:cNvPr id="32771"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2772" name="Group 5"/>
          <p:cNvGrpSpPr>
            <a:grpSpLocks/>
          </p:cNvGrpSpPr>
          <p:nvPr/>
        </p:nvGrpSpPr>
        <p:grpSpPr bwMode="auto">
          <a:xfrm>
            <a:off x="2438400" y="2590800"/>
            <a:ext cx="7391400" cy="3276600"/>
            <a:chOff x="576" y="1632"/>
            <a:chExt cx="4656" cy="2064"/>
          </a:xfrm>
        </p:grpSpPr>
        <p:grpSp>
          <p:nvGrpSpPr>
            <p:cNvPr id="32797" name="Group 6"/>
            <p:cNvGrpSpPr>
              <a:grpSpLocks/>
            </p:cNvGrpSpPr>
            <p:nvPr/>
          </p:nvGrpSpPr>
          <p:grpSpPr bwMode="auto">
            <a:xfrm>
              <a:off x="576" y="1632"/>
              <a:ext cx="4656" cy="2064"/>
              <a:chOff x="576" y="1632"/>
              <a:chExt cx="4656" cy="2064"/>
            </a:xfrm>
          </p:grpSpPr>
          <p:sp>
            <p:nvSpPr>
              <p:cNvPr id="3280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2825" name="Group 30"/>
              <p:cNvGrpSpPr>
                <a:grpSpLocks/>
              </p:cNvGrpSpPr>
              <p:nvPr/>
            </p:nvGrpSpPr>
            <p:grpSpPr bwMode="auto">
              <a:xfrm>
                <a:off x="3984" y="3552"/>
                <a:ext cx="144" cy="144"/>
                <a:chOff x="4176" y="3552"/>
                <a:chExt cx="144" cy="144"/>
              </a:xfrm>
            </p:grpSpPr>
            <p:sp>
              <p:nvSpPr>
                <p:cNvPr id="3283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3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282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2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2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279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279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280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280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2773" name="AutoShape 43"/>
          <p:cNvSpPr>
            <a:spLocks noChangeArrowheads="1"/>
          </p:cNvSpPr>
          <p:nvPr/>
        </p:nvSpPr>
        <p:spPr bwMode="auto">
          <a:xfrm>
            <a:off x="32004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4"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5"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6"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7"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9"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0"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1"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2" name="Oval 52"/>
          <p:cNvSpPr>
            <a:spLocks noChangeArrowheads="1"/>
          </p:cNvSpPr>
          <p:nvPr/>
        </p:nvSpPr>
        <p:spPr bwMode="auto">
          <a:xfrm>
            <a:off x="29718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3" name="Oval 53"/>
          <p:cNvSpPr>
            <a:spLocks noChangeArrowheads="1"/>
          </p:cNvSpPr>
          <p:nvPr/>
        </p:nvSpPr>
        <p:spPr bwMode="auto">
          <a:xfrm>
            <a:off x="3505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4" name="Oval 54"/>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5" name="Oval 55"/>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278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278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279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279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279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279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279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2795" name="Text Box 45"/>
          <p:cNvSpPr txBox="1">
            <a:spLocks noChangeArrowheads="1"/>
          </p:cNvSpPr>
          <p:nvPr/>
        </p:nvSpPr>
        <p:spPr bwMode="auto">
          <a:xfrm>
            <a:off x="4367213" y="3573463"/>
            <a:ext cx="3174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(9, 5, 3)</a:t>
            </a:r>
          </a:p>
        </p:txBody>
      </p:sp>
      <p:sp>
        <p:nvSpPr>
          <p:cNvPr id="65" name="Text Box 51"/>
          <p:cNvSpPr txBox="1">
            <a:spLocks noChangeArrowheads="1"/>
          </p:cNvSpPr>
          <p:nvPr/>
        </p:nvSpPr>
        <p:spPr bwMode="auto">
          <a:xfrm>
            <a:off x="2495551" y="6092826"/>
            <a:ext cx="2951449"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93572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09800" y="882564"/>
            <a:ext cx="7772400" cy="1143000"/>
          </a:xfrm>
        </p:spPr>
        <p:txBody>
          <a:bodyPr/>
          <a:lstStyle/>
          <a:p>
            <a:r>
              <a:rPr lang="en-US" altLang="en-US" sz="4000"/>
              <a:t>Depth-First Strategy</a:t>
            </a:r>
          </a:p>
        </p:txBody>
      </p:sp>
      <p:sp>
        <p:nvSpPr>
          <p:cNvPr id="3379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3796" name="Group 5"/>
          <p:cNvGrpSpPr>
            <a:grpSpLocks/>
          </p:cNvGrpSpPr>
          <p:nvPr/>
        </p:nvGrpSpPr>
        <p:grpSpPr bwMode="auto">
          <a:xfrm>
            <a:off x="2438400" y="2590800"/>
            <a:ext cx="7391400" cy="3276600"/>
            <a:chOff x="576" y="1632"/>
            <a:chExt cx="4656" cy="2064"/>
          </a:xfrm>
        </p:grpSpPr>
        <p:grpSp>
          <p:nvGrpSpPr>
            <p:cNvPr id="33821" name="Group 6"/>
            <p:cNvGrpSpPr>
              <a:grpSpLocks/>
            </p:cNvGrpSpPr>
            <p:nvPr/>
          </p:nvGrpSpPr>
          <p:grpSpPr bwMode="auto">
            <a:xfrm>
              <a:off x="576" y="1632"/>
              <a:ext cx="4656" cy="2064"/>
              <a:chOff x="576" y="1632"/>
              <a:chExt cx="4656" cy="2064"/>
            </a:xfrm>
          </p:grpSpPr>
          <p:sp>
            <p:nvSpPr>
              <p:cNvPr id="33826"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7"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8"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9"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0"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1"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2"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3"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4"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5"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6"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7"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8"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9"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0"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1"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2"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3"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4"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5"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6"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7"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8"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3849" name="Group 30"/>
              <p:cNvGrpSpPr>
                <a:grpSpLocks/>
              </p:cNvGrpSpPr>
              <p:nvPr/>
            </p:nvGrpSpPr>
            <p:grpSpPr bwMode="auto">
              <a:xfrm>
                <a:off x="3984" y="3552"/>
                <a:ext cx="144" cy="144"/>
                <a:chOff x="4176" y="3552"/>
                <a:chExt cx="144" cy="144"/>
              </a:xfrm>
            </p:grpSpPr>
            <p:sp>
              <p:nvSpPr>
                <p:cNvPr id="33856"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7"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3850"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1"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2"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3"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4"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5"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3822"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3823"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3824"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3825"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3797" name="AutoShape 43"/>
          <p:cNvSpPr>
            <a:spLocks noChangeArrowheads="1"/>
          </p:cNvSpPr>
          <p:nvPr/>
        </p:nvSpPr>
        <p:spPr bwMode="auto">
          <a:xfrm>
            <a:off x="43434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798"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799"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0"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1"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2"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3"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4"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5"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6" name="Oval 52"/>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7" name="Oval 53"/>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8" name="Oval 54"/>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9" name="Oval 55"/>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11"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3812"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3813"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3814"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3815"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3816"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3817"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3818"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3819" name="Text Box 45"/>
          <p:cNvSpPr txBox="1">
            <a:spLocks noChangeArrowheads="1"/>
          </p:cNvSpPr>
          <p:nvPr/>
        </p:nvSpPr>
        <p:spPr bwMode="auto">
          <a:xfrm>
            <a:off x="4367213" y="3573463"/>
            <a:ext cx="2757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(5, 3)</a:t>
            </a:r>
          </a:p>
        </p:txBody>
      </p:sp>
      <p:sp>
        <p:nvSpPr>
          <p:cNvPr id="65" name="Text Box 51"/>
          <p:cNvSpPr txBox="1">
            <a:spLocks noChangeArrowheads="1"/>
          </p:cNvSpPr>
          <p:nvPr/>
        </p:nvSpPr>
        <p:spPr bwMode="auto">
          <a:xfrm>
            <a:off x="2495550" y="6092826"/>
            <a:ext cx="3264035"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51402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165668" y="894557"/>
            <a:ext cx="7772400" cy="1143000"/>
          </a:xfrm>
        </p:spPr>
        <p:txBody>
          <a:bodyPr/>
          <a:lstStyle/>
          <a:p>
            <a:r>
              <a:rPr lang="en-US" altLang="en-US" sz="4000"/>
              <a:t>Depth-First Strategy</a:t>
            </a:r>
          </a:p>
        </p:txBody>
      </p:sp>
      <p:sp>
        <p:nvSpPr>
          <p:cNvPr id="34819"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4820" name="Group 5"/>
          <p:cNvGrpSpPr>
            <a:grpSpLocks/>
          </p:cNvGrpSpPr>
          <p:nvPr/>
        </p:nvGrpSpPr>
        <p:grpSpPr bwMode="auto">
          <a:xfrm>
            <a:off x="2438400" y="2590800"/>
            <a:ext cx="7391400" cy="3276600"/>
            <a:chOff x="576" y="1632"/>
            <a:chExt cx="4656" cy="2064"/>
          </a:xfrm>
        </p:grpSpPr>
        <p:grpSp>
          <p:nvGrpSpPr>
            <p:cNvPr id="34847" name="Group 6"/>
            <p:cNvGrpSpPr>
              <a:grpSpLocks/>
            </p:cNvGrpSpPr>
            <p:nvPr/>
          </p:nvGrpSpPr>
          <p:grpSpPr bwMode="auto">
            <a:xfrm>
              <a:off x="576" y="1632"/>
              <a:ext cx="4656" cy="2064"/>
              <a:chOff x="576" y="1632"/>
              <a:chExt cx="4656" cy="2064"/>
            </a:xfrm>
          </p:grpSpPr>
          <p:sp>
            <p:nvSpPr>
              <p:cNvPr id="3485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4875" name="Group 30"/>
              <p:cNvGrpSpPr>
                <a:grpSpLocks/>
              </p:cNvGrpSpPr>
              <p:nvPr/>
            </p:nvGrpSpPr>
            <p:grpSpPr bwMode="auto">
              <a:xfrm>
                <a:off x="3984" y="3552"/>
                <a:ext cx="144" cy="144"/>
                <a:chOff x="4176" y="3552"/>
                <a:chExt cx="144" cy="144"/>
              </a:xfrm>
            </p:grpSpPr>
            <p:sp>
              <p:nvSpPr>
                <p:cNvPr id="3488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8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487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7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7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8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8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484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484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485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485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4821" name="Oval 43"/>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2"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3"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4"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5"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6" name="Oval 48"/>
          <p:cNvSpPr>
            <a:spLocks noChangeArrowheads="1"/>
          </p:cNvSpPr>
          <p:nvPr/>
        </p:nvSpPr>
        <p:spPr bwMode="auto">
          <a:xfrm>
            <a:off x="4724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7"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8" name="Oval 50"/>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9"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0"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1"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2"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3" name="Oval 55"/>
          <p:cNvSpPr>
            <a:spLocks noChangeArrowheads="1"/>
          </p:cNvSpPr>
          <p:nvPr/>
        </p:nvSpPr>
        <p:spPr bwMode="auto">
          <a:xfrm>
            <a:off x="5334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4" name="Oval 56"/>
          <p:cNvSpPr>
            <a:spLocks noChangeArrowheads="1"/>
          </p:cNvSpPr>
          <p:nvPr/>
        </p:nvSpPr>
        <p:spPr bwMode="auto">
          <a:xfrm>
            <a:off x="4191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5" name="AutoShape 57"/>
          <p:cNvSpPr>
            <a:spLocks noChangeArrowheads="1"/>
          </p:cNvSpPr>
          <p:nvPr/>
        </p:nvSpPr>
        <p:spPr bwMode="auto">
          <a:xfrm>
            <a:off x="3886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483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483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484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484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484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484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484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4845" name="Text Box 45"/>
          <p:cNvSpPr txBox="1">
            <a:spLocks noChangeArrowheads="1"/>
          </p:cNvSpPr>
          <p:nvPr/>
        </p:nvSpPr>
        <p:spPr bwMode="auto">
          <a:xfrm>
            <a:off x="4367214" y="3573463"/>
            <a:ext cx="356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(10, 11, 3)</a:t>
            </a:r>
          </a:p>
        </p:txBody>
      </p:sp>
      <p:sp>
        <p:nvSpPr>
          <p:cNvPr id="67" name="Text Box 51"/>
          <p:cNvSpPr txBox="1">
            <a:spLocks noChangeArrowheads="1"/>
          </p:cNvSpPr>
          <p:nvPr/>
        </p:nvSpPr>
        <p:spPr bwMode="auto">
          <a:xfrm>
            <a:off x="2495551" y="6092826"/>
            <a:ext cx="3576620"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619045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09800" y="914400"/>
            <a:ext cx="7772400" cy="1143000"/>
          </a:xfrm>
        </p:spPr>
        <p:txBody>
          <a:bodyPr/>
          <a:lstStyle/>
          <a:p>
            <a:r>
              <a:rPr lang="en-US" altLang="en-US" sz="4000"/>
              <a:t>Depth-First Strategy</a:t>
            </a:r>
          </a:p>
        </p:txBody>
      </p:sp>
      <p:sp>
        <p:nvSpPr>
          <p:cNvPr id="35843"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5844" name="Group 5"/>
          <p:cNvGrpSpPr>
            <a:grpSpLocks/>
          </p:cNvGrpSpPr>
          <p:nvPr/>
        </p:nvGrpSpPr>
        <p:grpSpPr bwMode="auto">
          <a:xfrm>
            <a:off x="2438400" y="2590800"/>
            <a:ext cx="7391400" cy="3276600"/>
            <a:chOff x="576" y="1632"/>
            <a:chExt cx="4656" cy="2064"/>
          </a:xfrm>
        </p:grpSpPr>
        <p:grpSp>
          <p:nvGrpSpPr>
            <p:cNvPr id="35871" name="Group 6"/>
            <p:cNvGrpSpPr>
              <a:grpSpLocks/>
            </p:cNvGrpSpPr>
            <p:nvPr/>
          </p:nvGrpSpPr>
          <p:grpSpPr bwMode="auto">
            <a:xfrm>
              <a:off x="576" y="1632"/>
              <a:ext cx="4656" cy="2064"/>
              <a:chOff x="576" y="1632"/>
              <a:chExt cx="4656" cy="2064"/>
            </a:xfrm>
          </p:grpSpPr>
          <p:sp>
            <p:nvSpPr>
              <p:cNvPr id="35876"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7"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8"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9"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0"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1"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2"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3"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4"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5"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6"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7"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8"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89"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0"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1"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2"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3"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4"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5"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6"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7"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8"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5899" name="Group 30"/>
              <p:cNvGrpSpPr>
                <a:grpSpLocks/>
              </p:cNvGrpSpPr>
              <p:nvPr/>
            </p:nvGrpSpPr>
            <p:grpSpPr bwMode="auto">
              <a:xfrm>
                <a:off x="3984" y="3552"/>
                <a:ext cx="144" cy="144"/>
                <a:chOff x="4176" y="3552"/>
                <a:chExt cx="144" cy="144"/>
              </a:xfrm>
            </p:grpSpPr>
            <p:sp>
              <p:nvSpPr>
                <p:cNvPr id="35906"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7"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5900"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1"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2"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3"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4"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5"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5872"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5873"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5874"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5875"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5845" name="Oval 43"/>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6"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7"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8"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49"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0" name="Oval 48"/>
          <p:cNvSpPr>
            <a:spLocks noChangeArrowheads="1"/>
          </p:cNvSpPr>
          <p:nvPr/>
        </p:nvSpPr>
        <p:spPr bwMode="auto">
          <a:xfrm>
            <a:off x="4724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1"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2" name="Oval 50"/>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3"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4"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5"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6"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7" name="Oval 55"/>
          <p:cNvSpPr>
            <a:spLocks noChangeArrowheads="1"/>
          </p:cNvSpPr>
          <p:nvPr/>
        </p:nvSpPr>
        <p:spPr bwMode="auto">
          <a:xfrm>
            <a:off x="5334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8"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9" name="AutoShape 57"/>
          <p:cNvSpPr>
            <a:spLocks noChangeArrowheads="1"/>
          </p:cNvSpPr>
          <p:nvPr/>
        </p:nvSpPr>
        <p:spPr bwMode="auto">
          <a:xfrm>
            <a:off x="5029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61"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5862"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5863"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5864"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5865"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5866"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5867"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5868"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5869" name="Text Box 45"/>
          <p:cNvSpPr txBox="1">
            <a:spLocks noChangeArrowheads="1"/>
          </p:cNvSpPr>
          <p:nvPr/>
        </p:nvSpPr>
        <p:spPr bwMode="auto">
          <a:xfrm>
            <a:off x="4367213" y="3573463"/>
            <a:ext cx="2953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(11, 3)</a:t>
            </a:r>
          </a:p>
        </p:txBody>
      </p:sp>
      <p:sp>
        <p:nvSpPr>
          <p:cNvPr id="67" name="Text Box 51"/>
          <p:cNvSpPr txBox="1">
            <a:spLocks noChangeArrowheads="1"/>
          </p:cNvSpPr>
          <p:nvPr/>
        </p:nvSpPr>
        <p:spPr bwMode="auto">
          <a:xfrm>
            <a:off x="2495550" y="6092826"/>
            <a:ext cx="4036682"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88962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832644"/>
            <a:ext cx="7772400" cy="1143000"/>
          </a:xfrm>
        </p:spPr>
        <p:txBody>
          <a:bodyPr/>
          <a:lstStyle/>
          <a:p>
            <a:r>
              <a:rPr lang="en-US" altLang="en-US" sz="4000"/>
              <a:t>Depth-First Strategy</a:t>
            </a:r>
          </a:p>
        </p:txBody>
      </p:sp>
      <p:sp>
        <p:nvSpPr>
          <p:cNvPr id="36867"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6868" name="Group 5"/>
          <p:cNvGrpSpPr>
            <a:grpSpLocks/>
          </p:cNvGrpSpPr>
          <p:nvPr/>
        </p:nvGrpSpPr>
        <p:grpSpPr bwMode="auto">
          <a:xfrm>
            <a:off x="2438400" y="2590800"/>
            <a:ext cx="7391400" cy="3276600"/>
            <a:chOff x="576" y="1632"/>
            <a:chExt cx="4656" cy="2064"/>
          </a:xfrm>
        </p:grpSpPr>
        <p:grpSp>
          <p:nvGrpSpPr>
            <p:cNvPr id="36895" name="Group 6"/>
            <p:cNvGrpSpPr>
              <a:grpSpLocks/>
            </p:cNvGrpSpPr>
            <p:nvPr/>
          </p:nvGrpSpPr>
          <p:grpSpPr bwMode="auto">
            <a:xfrm>
              <a:off x="576" y="1632"/>
              <a:ext cx="4656" cy="2064"/>
              <a:chOff x="576" y="1632"/>
              <a:chExt cx="4656" cy="2064"/>
            </a:xfrm>
          </p:grpSpPr>
          <p:sp>
            <p:nvSpPr>
              <p:cNvPr id="36900"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1"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2"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3"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4"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5"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6"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7"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8"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9"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0"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1"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2"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3"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4"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5"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6"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7"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8"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9"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0"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1"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2"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6923" name="Group 30"/>
              <p:cNvGrpSpPr>
                <a:grpSpLocks/>
              </p:cNvGrpSpPr>
              <p:nvPr/>
            </p:nvGrpSpPr>
            <p:grpSpPr bwMode="auto">
              <a:xfrm>
                <a:off x="3984" y="3552"/>
                <a:ext cx="144" cy="144"/>
                <a:chOff x="4176" y="3552"/>
                <a:chExt cx="144" cy="144"/>
              </a:xfrm>
            </p:grpSpPr>
            <p:sp>
              <p:nvSpPr>
                <p:cNvPr id="36930"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31"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6924"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25"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26"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7"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8"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9"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6896"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6897"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6898"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6899"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6869" name="Oval 43"/>
          <p:cNvSpPr>
            <a:spLocks noChangeArrowheads="1"/>
          </p:cNvSpPr>
          <p:nvPr/>
        </p:nvSpPr>
        <p:spPr bwMode="auto">
          <a:xfrm>
            <a:off x="81534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0"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1"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2"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3"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4"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5"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6"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7"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8"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9"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0"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1"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2"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3" name="AutoShape 57"/>
          <p:cNvSpPr>
            <a:spLocks noChangeArrowheads="1"/>
          </p:cNvSpPr>
          <p:nvPr/>
        </p:nvSpPr>
        <p:spPr bwMode="auto">
          <a:xfrm>
            <a:off x="7772400" y="35814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5"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6886"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6887"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6888"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6889"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6890"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6891"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6892"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6893" name="Text Box 45"/>
          <p:cNvSpPr txBox="1">
            <a:spLocks noChangeArrowheads="1"/>
          </p:cNvSpPr>
          <p:nvPr/>
        </p:nvSpPr>
        <p:spPr bwMode="auto">
          <a:xfrm>
            <a:off x="4367214" y="3573463"/>
            <a:ext cx="234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(3)</a:t>
            </a:r>
          </a:p>
        </p:txBody>
      </p:sp>
      <p:sp>
        <p:nvSpPr>
          <p:cNvPr id="67" name="Text Box 51"/>
          <p:cNvSpPr txBox="1">
            <a:spLocks noChangeArrowheads="1"/>
          </p:cNvSpPr>
          <p:nvPr/>
        </p:nvSpPr>
        <p:spPr bwMode="auto">
          <a:xfrm>
            <a:off x="2495551" y="6092826"/>
            <a:ext cx="4496744"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88125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58" y="655820"/>
            <a:ext cx="7290054" cy="1499616"/>
          </a:xfrm>
        </p:spPr>
        <p:txBody>
          <a:bodyPr/>
          <a:lstStyle/>
          <a:p>
            <a:r>
              <a:rPr lang="en-US" altLang="zh-CN" dirty="0"/>
              <a:t>Evaluation</a:t>
            </a:r>
            <a:r>
              <a:rPr lang="zh-CN" altLang="en-US" dirty="0"/>
              <a:t> </a:t>
            </a:r>
            <a:r>
              <a:rPr lang="en-US" altLang="zh-CN" dirty="0"/>
              <a:t>criteria</a:t>
            </a:r>
            <a:endParaRPr lang="en-US" dirty="0"/>
          </a:p>
        </p:txBody>
      </p:sp>
      <p:sp>
        <p:nvSpPr>
          <p:cNvPr id="3" name="Content Placeholder 2"/>
          <p:cNvSpPr>
            <a:spLocks noGrp="1"/>
          </p:cNvSpPr>
          <p:nvPr>
            <p:ph idx="1"/>
          </p:nvPr>
        </p:nvSpPr>
        <p:spPr>
          <a:xfrm>
            <a:off x="814567" y="1926318"/>
            <a:ext cx="9519775" cy="4275862"/>
          </a:xfrm>
        </p:spPr>
        <p:txBody>
          <a:bodyPr>
            <a:normAutofit/>
          </a:bodyPr>
          <a:lstStyle/>
          <a:p>
            <a:pPr marL="0" indent="0">
              <a:buNone/>
              <a:defRPr/>
            </a:pPr>
            <a:r>
              <a:rPr lang="en-US" sz="2600" dirty="0">
                <a:solidFill>
                  <a:srgbClr val="C00000"/>
                </a:solidFill>
                <a:cs typeface="Tahoma" pitchFamily="34" charset="0"/>
              </a:rPr>
              <a:t> </a:t>
            </a:r>
          </a:p>
          <a:p>
            <a:pPr>
              <a:buFont typeface="Wingdings" pitchFamily="2" charset="2"/>
              <a:buChar char="v"/>
              <a:defRPr/>
            </a:pPr>
            <a:r>
              <a:rPr lang="en-US" sz="3000" dirty="0">
                <a:cs typeface="Tahoma" pitchFamily="34" charset="0"/>
              </a:rPr>
              <a:t>Strategies are evaluated along the following dimensions: </a:t>
            </a:r>
          </a:p>
          <a:p>
            <a:pPr lvl="4">
              <a:buFont typeface="Wingdings" pitchFamily="2" charset="2"/>
              <a:buChar char="Ø"/>
              <a:defRPr/>
            </a:pPr>
            <a:r>
              <a:rPr lang="en-US" sz="2200" dirty="0">
                <a:solidFill>
                  <a:srgbClr val="0070C0"/>
                </a:solidFill>
                <a:cs typeface="Tahoma" pitchFamily="34" charset="0"/>
              </a:rPr>
              <a:t>completeness</a:t>
            </a:r>
            <a:r>
              <a:rPr lang="en-US" sz="2200" dirty="0">
                <a:cs typeface="Tahoma" pitchFamily="34" charset="0"/>
              </a:rPr>
              <a:t>—does it always find a solution if one exists?</a:t>
            </a:r>
          </a:p>
          <a:p>
            <a:pPr lvl="4">
              <a:buFont typeface="Wingdings" pitchFamily="2" charset="2"/>
              <a:buChar char="Ø"/>
              <a:defRPr/>
            </a:pPr>
            <a:r>
              <a:rPr lang="en-US" sz="2200" dirty="0">
                <a:solidFill>
                  <a:srgbClr val="0070C0"/>
                </a:solidFill>
                <a:cs typeface="Tahoma" pitchFamily="34" charset="0"/>
              </a:rPr>
              <a:t>time</a:t>
            </a:r>
            <a:r>
              <a:rPr lang="en-US" sz="2200" dirty="0">
                <a:cs typeface="Tahoma" pitchFamily="34" charset="0"/>
              </a:rPr>
              <a:t> </a:t>
            </a:r>
            <a:r>
              <a:rPr lang="en-US" sz="2200" dirty="0">
                <a:solidFill>
                  <a:srgbClr val="0070C0"/>
                </a:solidFill>
                <a:cs typeface="Tahoma" pitchFamily="34" charset="0"/>
              </a:rPr>
              <a:t>complexity</a:t>
            </a:r>
            <a:r>
              <a:rPr lang="en-US" sz="2200" dirty="0">
                <a:cs typeface="Tahoma" pitchFamily="34" charset="0"/>
              </a:rPr>
              <a:t>—number of nodes generated/expanded</a:t>
            </a:r>
          </a:p>
          <a:p>
            <a:pPr lvl="4">
              <a:buFont typeface="Wingdings" pitchFamily="2" charset="2"/>
              <a:buChar char="Ø"/>
              <a:defRPr/>
            </a:pPr>
            <a:r>
              <a:rPr lang="en-US" altLang="zh-CN" sz="2200" dirty="0">
                <a:solidFill>
                  <a:srgbClr val="0070C0"/>
                </a:solidFill>
                <a:cs typeface="Tahoma" pitchFamily="34" charset="0"/>
              </a:rPr>
              <a:t>s</a:t>
            </a:r>
            <a:r>
              <a:rPr lang="en-US" sz="2200" dirty="0">
                <a:solidFill>
                  <a:srgbClr val="0070C0"/>
                </a:solidFill>
                <a:cs typeface="Tahoma" pitchFamily="34" charset="0"/>
              </a:rPr>
              <a:t>pace complexity</a:t>
            </a:r>
            <a:r>
              <a:rPr lang="en-US" sz="2200" dirty="0">
                <a:cs typeface="Tahoma" pitchFamily="34" charset="0"/>
              </a:rPr>
              <a:t>—maximum number of nodes in memory</a:t>
            </a:r>
          </a:p>
          <a:p>
            <a:pPr lvl="4">
              <a:buFont typeface="Wingdings" pitchFamily="2" charset="2"/>
              <a:buChar char="Ø"/>
              <a:defRPr/>
            </a:pPr>
            <a:r>
              <a:rPr lang="en-US" sz="1800" dirty="0">
                <a:solidFill>
                  <a:srgbClr val="0070C0"/>
                </a:solidFill>
                <a:cs typeface="Tahoma" pitchFamily="34" charset="0"/>
              </a:rPr>
              <a:t>optimality</a:t>
            </a:r>
            <a:r>
              <a:rPr lang="en-US" sz="1800" dirty="0">
                <a:cs typeface="Tahoma" pitchFamily="34" charset="0"/>
              </a:rPr>
              <a:t>—does it always find a least-cost solution? </a:t>
            </a:r>
          </a:p>
          <a:p>
            <a:pPr>
              <a:buFont typeface="Wingdings" pitchFamily="2" charset="2"/>
              <a:buChar char="v"/>
              <a:defRPr/>
            </a:pPr>
            <a:r>
              <a:rPr lang="en-US" sz="3000" dirty="0">
                <a:cs typeface="Tahoma" pitchFamily="34" charset="0"/>
              </a:rPr>
              <a:t>Time and space complexity are measured in terms of </a:t>
            </a:r>
          </a:p>
          <a:p>
            <a:pPr lvl="4">
              <a:buFont typeface="Wingdings" pitchFamily="2" charset="2"/>
              <a:buChar char="Ø"/>
              <a:defRPr/>
            </a:pPr>
            <a:r>
              <a:rPr lang="en-US" sz="2200" dirty="0">
                <a:solidFill>
                  <a:srgbClr val="7030A0"/>
                </a:solidFill>
                <a:cs typeface="Tahoma" pitchFamily="34" charset="0"/>
              </a:rPr>
              <a:t>b</a:t>
            </a:r>
            <a:r>
              <a:rPr lang="en-US" sz="2200" dirty="0">
                <a:cs typeface="Tahoma" pitchFamily="34" charset="0"/>
              </a:rPr>
              <a:t>—maximum branching factor of the search tree </a:t>
            </a:r>
          </a:p>
          <a:p>
            <a:pPr lvl="4">
              <a:buFont typeface="Wingdings" pitchFamily="2" charset="2"/>
              <a:buChar char="Ø"/>
              <a:defRPr/>
            </a:pPr>
            <a:r>
              <a:rPr lang="en-US" sz="2200" dirty="0">
                <a:solidFill>
                  <a:srgbClr val="7030A0"/>
                </a:solidFill>
                <a:cs typeface="Tahoma" pitchFamily="34" charset="0"/>
              </a:rPr>
              <a:t>d</a:t>
            </a:r>
            <a:r>
              <a:rPr lang="en-US" sz="2200" dirty="0">
                <a:cs typeface="Tahoma" pitchFamily="34" charset="0"/>
              </a:rPr>
              <a:t>—depth of the least-cost solution</a:t>
            </a:r>
          </a:p>
          <a:p>
            <a:pPr lvl="4">
              <a:buFont typeface="Wingdings" pitchFamily="2" charset="2"/>
              <a:buChar char="Ø"/>
              <a:defRPr/>
            </a:pPr>
            <a:r>
              <a:rPr lang="en-US" sz="2200" dirty="0">
                <a:solidFill>
                  <a:srgbClr val="7030A0"/>
                </a:solidFill>
                <a:cs typeface="Tahoma" pitchFamily="34" charset="0"/>
              </a:rPr>
              <a:t>m</a:t>
            </a:r>
            <a:r>
              <a:rPr lang="en-US" sz="2200" dirty="0">
                <a:cs typeface="Tahoma" pitchFamily="34" charset="0"/>
              </a:rPr>
              <a:t>—maximum depth of the state space (may be ∞) </a:t>
            </a:r>
          </a:p>
          <a:p>
            <a:endParaRPr lang="en-US" dirty="0"/>
          </a:p>
        </p:txBody>
      </p:sp>
      <p:grpSp>
        <p:nvGrpSpPr>
          <p:cNvPr id="5" name="Group 28">
            <a:extLst>
              <a:ext uri="{FF2B5EF4-FFF2-40B4-BE49-F238E27FC236}">
                <a16:creationId xmlns:a16="http://schemas.microsoft.com/office/drawing/2014/main" id="{C899267E-5F23-9346-8F61-61EAF6FDD3A0}"/>
              </a:ext>
            </a:extLst>
          </p:cNvPr>
          <p:cNvGrpSpPr>
            <a:grpSpLocks/>
          </p:cNvGrpSpPr>
          <p:nvPr/>
        </p:nvGrpSpPr>
        <p:grpSpPr bwMode="auto">
          <a:xfrm>
            <a:off x="10497958" y="2997404"/>
            <a:ext cx="1354137" cy="1881187"/>
            <a:chOff x="4811" y="3115"/>
            <a:chExt cx="853" cy="1185"/>
          </a:xfrm>
        </p:grpSpPr>
        <p:sp>
          <p:nvSpPr>
            <p:cNvPr id="6" name="Oval 29">
              <a:extLst>
                <a:ext uri="{FF2B5EF4-FFF2-40B4-BE49-F238E27FC236}">
                  <a16:creationId xmlns:a16="http://schemas.microsoft.com/office/drawing/2014/main" id="{FE6C0E74-8B4E-D148-AE24-5A3DB5678390}"/>
                </a:ext>
              </a:extLst>
            </p:cNvPr>
            <p:cNvSpPr>
              <a:spLocks noChangeArrowheads="1"/>
            </p:cNvSpPr>
            <p:nvPr/>
          </p:nvSpPr>
          <p:spPr bwMode="auto">
            <a:xfrm>
              <a:off x="4994" y="3398"/>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B</a:t>
              </a:r>
              <a:endParaRPr lang="en-US" altLang="en-US" sz="900">
                <a:latin typeface="Times New Roman" pitchFamily="18" charset="0"/>
              </a:endParaRPr>
            </a:p>
          </p:txBody>
        </p:sp>
        <p:sp>
          <p:nvSpPr>
            <p:cNvPr id="7" name="Oval 30">
              <a:extLst>
                <a:ext uri="{FF2B5EF4-FFF2-40B4-BE49-F238E27FC236}">
                  <a16:creationId xmlns:a16="http://schemas.microsoft.com/office/drawing/2014/main" id="{337CEB04-4428-7B42-98BB-B8F36A53F58D}"/>
                </a:ext>
              </a:extLst>
            </p:cNvPr>
            <p:cNvSpPr>
              <a:spLocks noChangeArrowheads="1"/>
            </p:cNvSpPr>
            <p:nvPr/>
          </p:nvSpPr>
          <p:spPr bwMode="auto">
            <a:xfrm>
              <a:off x="5407" y="343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C</a:t>
              </a:r>
              <a:endParaRPr lang="en-US" altLang="en-US" sz="900">
                <a:latin typeface="Times New Roman" pitchFamily="18" charset="0"/>
              </a:endParaRPr>
            </a:p>
          </p:txBody>
        </p:sp>
        <p:sp>
          <p:nvSpPr>
            <p:cNvPr id="8" name="Oval 31">
              <a:extLst>
                <a:ext uri="{FF2B5EF4-FFF2-40B4-BE49-F238E27FC236}">
                  <a16:creationId xmlns:a16="http://schemas.microsoft.com/office/drawing/2014/main" id="{840CDB46-9042-9240-84C5-08461034BE36}"/>
                </a:ext>
              </a:extLst>
            </p:cNvPr>
            <p:cNvSpPr>
              <a:spLocks noChangeArrowheads="1"/>
            </p:cNvSpPr>
            <p:nvPr/>
          </p:nvSpPr>
          <p:spPr bwMode="auto">
            <a:xfrm>
              <a:off x="5068" y="371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E</a:t>
              </a:r>
              <a:endParaRPr lang="en-US" altLang="en-US" sz="900">
                <a:latin typeface="Times New Roman" pitchFamily="18" charset="0"/>
              </a:endParaRPr>
            </a:p>
          </p:txBody>
        </p:sp>
        <p:sp>
          <p:nvSpPr>
            <p:cNvPr id="9" name="Oval 32">
              <a:extLst>
                <a:ext uri="{FF2B5EF4-FFF2-40B4-BE49-F238E27FC236}">
                  <a16:creationId xmlns:a16="http://schemas.microsoft.com/office/drawing/2014/main" id="{A33C0E8B-5BED-A046-80BC-8CE41572E2E4}"/>
                </a:ext>
              </a:extLst>
            </p:cNvPr>
            <p:cNvSpPr>
              <a:spLocks noChangeArrowheads="1"/>
            </p:cNvSpPr>
            <p:nvPr/>
          </p:nvSpPr>
          <p:spPr bwMode="auto">
            <a:xfrm>
              <a:off x="5183" y="3115"/>
              <a:ext cx="196"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F</a:t>
              </a:r>
              <a:endParaRPr lang="en-US" altLang="en-US" sz="900">
                <a:latin typeface="Times New Roman" pitchFamily="18" charset="0"/>
              </a:endParaRPr>
            </a:p>
          </p:txBody>
        </p:sp>
        <p:sp>
          <p:nvSpPr>
            <p:cNvPr id="10" name="Oval 33">
              <a:extLst>
                <a:ext uri="{FF2B5EF4-FFF2-40B4-BE49-F238E27FC236}">
                  <a16:creationId xmlns:a16="http://schemas.microsoft.com/office/drawing/2014/main" id="{3BC74862-8838-5949-B09F-43E5C94F5BB8}"/>
                </a:ext>
              </a:extLst>
            </p:cNvPr>
            <p:cNvSpPr>
              <a:spLocks noChangeArrowheads="1"/>
            </p:cNvSpPr>
            <p:nvPr/>
          </p:nvSpPr>
          <p:spPr bwMode="auto">
            <a:xfrm>
              <a:off x="5516" y="3721"/>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G</a:t>
              </a:r>
              <a:endParaRPr lang="en-US" altLang="en-US" sz="900">
                <a:latin typeface="Times New Roman" pitchFamily="18" charset="0"/>
              </a:endParaRPr>
            </a:p>
          </p:txBody>
        </p:sp>
        <p:sp>
          <p:nvSpPr>
            <p:cNvPr id="11" name="Oval 34">
              <a:extLst>
                <a:ext uri="{FF2B5EF4-FFF2-40B4-BE49-F238E27FC236}">
                  <a16:creationId xmlns:a16="http://schemas.microsoft.com/office/drawing/2014/main" id="{148CE7EE-2BCE-BD41-B75B-D6CFBD0D6765}"/>
                </a:ext>
              </a:extLst>
            </p:cNvPr>
            <p:cNvSpPr>
              <a:spLocks noChangeArrowheads="1"/>
            </p:cNvSpPr>
            <p:nvPr/>
          </p:nvSpPr>
          <p:spPr bwMode="auto">
            <a:xfrm>
              <a:off x="4944"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A</a:t>
              </a:r>
              <a:endParaRPr lang="en-US" altLang="en-US" sz="900">
                <a:latin typeface="Times New Roman" pitchFamily="18" charset="0"/>
              </a:endParaRPr>
            </a:p>
          </p:txBody>
        </p:sp>
        <p:cxnSp>
          <p:nvCxnSpPr>
            <p:cNvPr id="12" name="AutoShape 35">
              <a:extLst>
                <a:ext uri="{FF2B5EF4-FFF2-40B4-BE49-F238E27FC236}">
                  <a16:creationId xmlns:a16="http://schemas.microsoft.com/office/drawing/2014/main" id="{E2D2719A-A5FD-304E-99EA-F27785ED9559}"/>
                </a:ext>
              </a:extLst>
            </p:cNvPr>
            <p:cNvCxnSpPr>
              <a:cxnSpLocks noChangeShapeType="1"/>
              <a:stCxn id="6" idx="5"/>
              <a:endCxn id="8" idx="0"/>
            </p:cNvCxnSpPr>
            <p:nvPr/>
          </p:nvCxnSpPr>
          <p:spPr bwMode="auto">
            <a:xfrm>
              <a:off x="5120" y="3572"/>
              <a:ext cx="22" cy="14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3" name="AutoShape 36">
              <a:extLst>
                <a:ext uri="{FF2B5EF4-FFF2-40B4-BE49-F238E27FC236}">
                  <a16:creationId xmlns:a16="http://schemas.microsoft.com/office/drawing/2014/main" id="{954CE9CA-A089-DA41-9FBF-661C2601FBA7}"/>
                </a:ext>
              </a:extLst>
            </p:cNvPr>
            <p:cNvCxnSpPr>
              <a:cxnSpLocks noChangeShapeType="1"/>
              <a:stCxn id="6" idx="7"/>
              <a:endCxn id="9" idx="3"/>
            </p:cNvCxnSpPr>
            <p:nvPr/>
          </p:nvCxnSpPr>
          <p:spPr bwMode="auto">
            <a:xfrm flipV="1">
              <a:off x="5120" y="3289"/>
              <a:ext cx="91" cy="139"/>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4" name="AutoShape 37">
              <a:extLst>
                <a:ext uri="{FF2B5EF4-FFF2-40B4-BE49-F238E27FC236}">
                  <a16:creationId xmlns:a16="http://schemas.microsoft.com/office/drawing/2014/main" id="{FD025D27-1184-3241-9222-A3EFAFF3F492}"/>
                </a:ext>
              </a:extLst>
            </p:cNvPr>
            <p:cNvCxnSpPr>
              <a:cxnSpLocks noChangeShapeType="1"/>
              <a:stCxn id="9" idx="5"/>
              <a:endCxn id="7" idx="0"/>
            </p:cNvCxnSpPr>
            <p:nvPr/>
          </p:nvCxnSpPr>
          <p:spPr bwMode="auto">
            <a:xfrm>
              <a:off x="5350" y="3289"/>
              <a:ext cx="131" cy="143"/>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 name="AutoShape 38">
              <a:extLst>
                <a:ext uri="{FF2B5EF4-FFF2-40B4-BE49-F238E27FC236}">
                  <a16:creationId xmlns:a16="http://schemas.microsoft.com/office/drawing/2014/main" id="{9B28B46C-9E81-AB48-9FC7-2CA9FA51E293}"/>
                </a:ext>
              </a:extLst>
            </p:cNvPr>
            <p:cNvCxnSpPr>
              <a:cxnSpLocks noChangeShapeType="1"/>
              <a:stCxn id="11" idx="0"/>
              <a:endCxn id="8" idx="3"/>
            </p:cNvCxnSpPr>
            <p:nvPr/>
          </p:nvCxnSpPr>
          <p:spPr bwMode="auto">
            <a:xfrm flipV="1">
              <a:off x="5018" y="3886"/>
              <a:ext cx="72" cy="210"/>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6" name="AutoShape 39">
              <a:extLst>
                <a:ext uri="{FF2B5EF4-FFF2-40B4-BE49-F238E27FC236}">
                  <a16:creationId xmlns:a16="http://schemas.microsoft.com/office/drawing/2014/main" id="{24DA3382-1541-4143-939C-E5791BD82511}"/>
                </a:ext>
              </a:extLst>
            </p:cNvPr>
            <p:cNvCxnSpPr>
              <a:cxnSpLocks noChangeShapeType="1"/>
              <a:stCxn id="7" idx="5"/>
              <a:endCxn id="10" idx="0"/>
            </p:cNvCxnSpPr>
            <p:nvPr/>
          </p:nvCxnSpPr>
          <p:spPr bwMode="auto">
            <a:xfrm>
              <a:off x="5533" y="3606"/>
              <a:ext cx="57" cy="115"/>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sp>
          <p:nvSpPr>
            <p:cNvPr id="17" name="Oval 40">
              <a:extLst>
                <a:ext uri="{FF2B5EF4-FFF2-40B4-BE49-F238E27FC236}">
                  <a16:creationId xmlns:a16="http://schemas.microsoft.com/office/drawing/2014/main" id="{F4A4BA2D-63A2-FC45-87F2-147ECB605F50}"/>
                </a:ext>
              </a:extLst>
            </p:cNvPr>
            <p:cNvSpPr>
              <a:spLocks noChangeArrowheads="1"/>
            </p:cNvSpPr>
            <p:nvPr/>
          </p:nvSpPr>
          <p:spPr bwMode="auto">
            <a:xfrm>
              <a:off x="4811" y="3713"/>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US" altLang="en-US" sz="900">
                  <a:latin typeface="Times New Roman" pitchFamily="18" charset="0"/>
                </a:rPr>
                <a:t>H</a:t>
              </a:r>
            </a:p>
          </p:txBody>
        </p:sp>
        <p:sp>
          <p:nvSpPr>
            <p:cNvPr id="18" name="Oval 41">
              <a:extLst>
                <a:ext uri="{FF2B5EF4-FFF2-40B4-BE49-F238E27FC236}">
                  <a16:creationId xmlns:a16="http://schemas.microsoft.com/office/drawing/2014/main" id="{54C4BE8B-7BEF-BE44-9AF4-20162834CBB6}"/>
                </a:ext>
              </a:extLst>
            </p:cNvPr>
            <p:cNvSpPr>
              <a:spLocks noChangeArrowheads="1"/>
            </p:cNvSpPr>
            <p:nvPr/>
          </p:nvSpPr>
          <p:spPr bwMode="auto">
            <a:xfrm>
              <a:off x="5217"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I</a:t>
              </a:r>
              <a:endParaRPr lang="en-US" altLang="en-US" sz="900">
                <a:latin typeface="Times New Roman" pitchFamily="18" charset="0"/>
              </a:endParaRPr>
            </a:p>
          </p:txBody>
        </p:sp>
        <p:cxnSp>
          <p:nvCxnSpPr>
            <p:cNvPr id="19" name="AutoShape 42">
              <a:extLst>
                <a:ext uri="{FF2B5EF4-FFF2-40B4-BE49-F238E27FC236}">
                  <a16:creationId xmlns:a16="http://schemas.microsoft.com/office/drawing/2014/main" id="{3C375F01-4400-C841-A69E-D1D38E89D512}"/>
                </a:ext>
              </a:extLst>
            </p:cNvPr>
            <p:cNvCxnSpPr>
              <a:cxnSpLocks noChangeShapeType="1"/>
              <a:stCxn id="6" idx="3"/>
              <a:endCxn id="17" idx="7"/>
            </p:cNvCxnSpPr>
            <p:nvPr/>
          </p:nvCxnSpPr>
          <p:spPr bwMode="auto">
            <a:xfrm flipH="1">
              <a:off x="4937" y="3572"/>
              <a:ext cx="78" cy="171"/>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0" name="AutoShape 43">
              <a:extLst>
                <a:ext uri="{FF2B5EF4-FFF2-40B4-BE49-F238E27FC236}">
                  <a16:creationId xmlns:a16="http://schemas.microsoft.com/office/drawing/2014/main" id="{E06C5E98-7720-5244-892B-9B5236115036}"/>
                </a:ext>
              </a:extLst>
            </p:cNvPr>
            <p:cNvCxnSpPr>
              <a:cxnSpLocks noChangeShapeType="1"/>
              <a:stCxn id="8" idx="5"/>
              <a:endCxn id="18" idx="0"/>
            </p:cNvCxnSpPr>
            <p:nvPr/>
          </p:nvCxnSpPr>
          <p:spPr bwMode="auto">
            <a:xfrm>
              <a:off x="5194" y="3886"/>
              <a:ext cx="97" cy="21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49797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171700" y="878681"/>
            <a:ext cx="7772400" cy="1143000"/>
          </a:xfrm>
        </p:spPr>
        <p:txBody>
          <a:bodyPr/>
          <a:lstStyle/>
          <a:p>
            <a:r>
              <a:rPr lang="en-US" altLang="en-US" sz="4000" dirty="0"/>
              <a:t>Depth-First Strategy</a:t>
            </a:r>
          </a:p>
        </p:txBody>
      </p:sp>
      <p:sp>
        <p:nvSpPr>
          <p:cNvPr id="37891"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7892" name="Group 5"/>
          <p:cNvGrpSpPr>
            <a:grpSpLocks/>
          </p:cNvGrpSpPr>
          <p:nvPr/>
        </p:nvGrpSpPr>
        <p:grpSpPr bwMode="auto">
          <a:xfrm>
            <a:off x="2438400" y="2590800"/>
            <a:ext cx="7391400" cy="3276600"/>
            <a:chOff x="576" y="1632"/>
            <a:chExt cx="4656" cy="2064"/>
          </a:xfrm>
        </p:grpSpPr>
        <p:grpSp>
          <p:nvGrpSpPr>
            <p:cNvPr id="37922" name="Group 6"/>
            <p:cNvGrpSpPr>
              <a:grpSpLocks/>
            </p:cNvGrpSpPr>
            <p:nvPr/>
          </p:nvGrpSpPr>
          <p:grpSpPr bwMode="auto">
            <a:xfrm>
              <a:off x="576" y="1632"/>
              <a:ext cx="4656" cy="2064"/>
              <a:chOff x="576" y="1632"/>
              <a:chExt cx="4656" cy="2064"/>
            </a:xfrm>
          </p:grpSpPr>
          <p:sp>
            <p:nvSpPr>
              <p:cNvPr id="3792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2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2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7950" name="Group 30"/>
              <p:cNvGrpSpPr>
                <a:grpSpLocks/>
              </p:cNvGrpSpPr>
              <p:nvPr/>
            </p:nvGrpSpPr>
            <p:grpSpPr bwMode="auto">
              <a:xfrm>
                <a:off x="3984" y="3552"/>
                <a:ext cx="144" cy="144"/>
                <a:chOff x="4176" y="3552"/>
                <a:chExt cx="144" cy="144"/>
              </a:xfrm>
            </p:grpSpPr>
            <p:sp>
              <p:nvSpPr>
                <p:cNvPr id="3795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8"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795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7923"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7924"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7925"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7926"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7893" name="Oval 43"/>
          <p:cNvSpPr>
            <a:spLocks noChangeArrowheads="1"/>
          </p:cNvSpPr>
          <p:nvPr/>
        </p:nvSpPr>
        <p:spPr bwMode="auto">
          <a:xfrm>
            <a:off x="81534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4"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5"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6"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7"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8"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9"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0"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1"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2"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3"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4"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5"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6"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7" name="AutoShape 57"/>
          <p:cNvSpPr>
            <a:spLocks noChangeArrowheads="1"/>
          </p:cNvSpPr>
          <p:nvPr/>
        </p:nvSpPr>
        <p:spPr bwMode="auto">
          <a:xfrm>
            <a:off x="70866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8" name="Oval 58"/>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9" name="Oval 59"/>
          <p:cNvSpPr>
            <a:spLocks noChangeArrowheads="1"/>
          </p:cNvSpPr>
          <p:nvPr/>
        </p:nvSpPr>
        <p:spPr bwMode="auto">
          <a:xfrm>
            <a:off x="7391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10" name="Oval 60"/>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12" name="Text Box 42"/>
          <p:cNvSpPr txBox="1">
            <a:spLocks noChangeArrowheads="1"/>
          </p:cNvSpPr>
          <p:nvPr/>
        </p:nvSpPr>
        <p:spPr bwMode="auto">
          <a:xfrm>
            <a:off x="7680326" y="4292601"/>
            <a:ext cx="37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7913"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7914"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7915"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7916"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7917"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7918"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7919"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7920" name="Text Box 45"/>
          <p:cNvSpPr txBox="1">
            <a:spLocks noChangeArrowheads="1"/>
          </p:cNvSpPr>
          <p:nvPr/>
        </p:nvSpPr>
        <p:spPr bwMode="auto">
          <a:xfrm>
            <a:off x="4367213" y="3573463"/>
            <a:ext cx="2757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(6, 7)</a:t>
            </a:r>
          </a:p>
        </p:txBody>
      </p:sp>
      <p:sp>
        <p:nvSpPr>
          <p:cNvPr id="70" name="Text Box 51"/>
          <p:cNvSpPr txBox="1">
            <a:spLocks noChangeArrowheads="1"/>
          </p:cNvSpPr>
          <p:nvPr/>
        </p:nvSpPr>
        <p:spPr bwMode="auto">
          <a:xfrm>
            <a:off x="2495550" y="6092826"/>
            <a:ext cx="4809330"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811184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168525" y="882564"/>
            <a:ext cx="7772400" cy="1143000"/>
          </a:xfrm>
        </p:spPr>
        <p:txBody>
          <a:bodyPr/>
          <a:lstStyle/>
          <a:p>
            <a:r>
              <a:rPr lang="en-US" altLang="en-US" sz="4000"/>
              <a:t>Depth-First Strategy</a:t>
            </a:r>
          </a:p>
        </p:txBody>
      </p:sp>
      <p:sp>
        <p:nvSpPr>
          <p:cNvPr id="3891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8916" name="Group 5"/>
          <p:cNvGrpSpPr>
            <a:grpSpLocks/>
          </p:cNvGrpSpPr>
          <p:nvPr/>
        </p:nvGrpSpPr>
        <p:grpSpPr bwMode="auto">
          <a:xfrm>
            <a:off x="2438400" y="2590800"/>
            <a:ext cx="7391400" cy="3276600"/>
            <a:chOff x="576" y="1632"/>
            <a:chExt cx="4656" cy="2064"/>
          </a:xfrm>
        </p:grpSpPr>
        <p:grpSp>
          <p:nvGrpSpPr>
            <p:cNvPr id="38947" name="Group 6"/>
            <p:cNvGrpSpPr>
              <a:grpSpLocks/>
            </p:cNvGrpSpPr>
            <p:nvPr/>
          </p:nvGrpSpPr>
          <p:grpSpPr bwMode="auto">
            <a:xfrm>
              <a:off x="576" y="1632"/>
              <a:ext cx="4656" cy="2064"/>
              <a:chOff x="576" y="1632"/>
              <a:chExt cx="4656" cy="2064"/>
            </a:xfrm>
          </p:grpSpPr>
          <p:sp>
            <p:nvSpPr>
              <p:cNvPr id="3895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8975" name="Group 30"/>
              <p:cNvGrpSpPr>
                <a:grpSpLocks/>
              </p:cNvGrpSpPr>
              <p:nvPr/>
            </p:nvGrpSpPr>
            <p:grpSpPr bwMode="auto">
              <a:xfrm>
                <a:off x="3984" y="3552"/>
                <a:ext cx="144" cy="144"/>
                <a:chOff x="4176" y="3552"/>
                <a:chExt cx="144" cy="144"/>
              </a:xfrm>
            </p:grpSpPr>
            <p:sp>
              <p:nvSpPr>
                <p:cNvPr id="3898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8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897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7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7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8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8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4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894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895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895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8917" name="Oval 43"/>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18"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19"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0"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1"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2"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3"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4"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5"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6"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7"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8"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9"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0"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1" name="Oval 57"/>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2" name="Oval 58"/>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3" name="Oval 59"/>
          <p:cNvSpPr>
            <a:spLocks noChangeArrowheads="1"/>
          </p:cNvSpPr>
          <p:nvPr/>
        </p:nvSpPr>
        <p:spPr bwMode="auto">
          <a:xfrm>
            <a:off x="7848600" y="5638800"/>
            <a:ext cx="228600" cy="228600"/>
          </a:xfrm>
          <a:prstGeom prst="ellipse">
            <a:avLst/>
          </a:prstGeom>
          <a:solidFill>
            <a:srgbClr val="FFC000"/>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4" name="Oval 60"/>
          <p:cNvSpPr>
            <a:spLocks noChangeArrowheads="1"/>
          </p:cNvSpPr>
          <p:nvPr/>
        </p:nvSpPr>
        <p:spPr bwMode="auto">
          <a:xfrm>
            <a:off x="6934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6"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8937"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8938"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8939"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8940"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8941"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8942" name="Text Box 41"/>
          <p:cNvSpPr txBox="1">
            <a:spLocks noChangeArrowheads="1"/>
          </p:cNvSpPr>
          <p:nvPr/>
        </p:nvSpPr>
        <p:spPr bwMode="auto">
          <a:xfrm>
            <a:off x="71040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8943"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8944" name="Text Box 45"/>
          <p:cNvSpPr txBox="1">
            <a:spLocks noChangeArrowheads="1"/>
          </p:cNvSpPr>
          <p:nvPr/>
        </p:nvSpPr>
        <p:spPr bwMode="auto">
          <a:xfrm>
            <a:off x="4367214" y="3573463"/>
            <a:ext cx="356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(12, 13, 7)</a:t>
            </a:r>
          </a:p>
        </p:txBody>
      </p:sp>
      <p:sp>
        <p:nvSpPr>
          <p:cNvPr id="70" name="Text Box 51"/>
          <p:cNvSpPr txBox="1">
            <a:spLocks noChangeArrowheads="1"/>
          </p:cNvSpPr>
          <p:nvPr/>
        </p:nvSpPr>
        <p:spPr bwMode="auto">
          <a:xfrm>
            <a:off x="2495550" y="6092826"/>
            <a:ext cx="5121915"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8946" name="AutoShape 57"/>
          <p:cNvSpPr>
            <a:spLocks noChangeArrowheads="1"/>
          </p:cNvSpPr>
          <p:nvPr/>
        </p:nvSpPr>
        <p:spPr bwMode="auto">
          <a:xfrm>
            <a:off x="6600825" y="5661025"/>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Tree>
    <p:extLst>
      <p:ext uri="{BB962C8B-B14F-4D97-AF65-F5344CB8AC3E}">
        <p14:creationId xmlns:p14="http://schemas.microsoft.com/office/powerpoint/2010/main" val="1343548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09800" y="981825"/>
            <a:ext cx="7772400" cy="1143000"/>
          </a:xfrm>
        </p:spPr>
        <p:txBody>
          <a:bodyPr/>
          <a:lstStyle/>
          <a:p>
            <a:r>
              <a:rPr lang="en-US" altLang="en-US" sz="4000"/>
              <a:t>Depth-First Strategy</a:t>
            </a:r>
          </a:p>
        </p:txBody>
      </p:sp>
      <p:sp>
        <p:nvSpPr>
          <p:cNvPr id="39939" name="Text Box 3"/>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9940" name="Group 4"/>
          <p:cNvGrpSpPr>
            <a:grpSpLocks/>
          </p:cNvGrpSpPr>
          <p:nvPr/>
        </p:nvGrpSpPr>
        <p:grpSpPr bwMode="auto">
          <a:xfrm>
            <a:off x="2438400" y="2590800"/>
            <a:ext cx="7391400" cy="3276600"/>
            <a:chOff x="576" y="1632"/>
            <a:chExt cx="4656" cy="2064"/>
          </a:xfrm>
        </p:grpSpPr>
        <p:grpSp>
          <p:nvGrpSpPr>
            <p:cNvPr id="39971" name="Group 5"/>
            <p:cNvGrpSpPr>
              <a:grpSpLocks/>
            </p:cNvGrpSpPr>
            <p:nvPr/>
          </p:nvGrpSpPr>
          <p:grpSpPr bwMode="auto">
            <a:xfrm>
              <a:off x="576" y="1632"/>
              <a:ext cx="4656" cy="2064"/>
              <a:chOff x="576" y="1632"/>
              <a:chExt cx="4656" cy="2064"/>
            </a:xfrm>
          </p:grpSpPr>
          <p:sp>
            <p:nvSpPr>
              <p:cNvPr id="39976" name="Oval 6"/>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7" name="Oval 7"/>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8" name="Oval 8"/>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9" name="Oval 9"/>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0" name="Oval 10"/>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1" name="Oval 11"/>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2" name="Oval 12"/>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3" name="Oval 13"/>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4" name="Oval 14"/>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5" name="Oval 15"/>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6" name="Oval 16"/>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7" name="Oval 17"/>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8" name="Line 18"/>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9" name="Line 19"/>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0" name="Line 20"/>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1" name="Line 21"/>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2" name="Line 22"/>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3" name="Line 23"/>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4" name="Line 24"/>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5" name="Line 25"/>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6" name="Line 26"/>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7" name="Line 27"/>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8" name="Oval 28"/>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9999" name="Group 29"/>
              <p:cNvGrpSpPr>
                <a:grpSpLocks/>
              </p:cNvGrpSpPr>
              <p:nvPr/>
            </p:nvGrpSpPr>
            <p:grpSpPr bwMode="auto">
              <a:xfrm>
                <a:off x="3984" y="3552"/>
                <a:ext cx="144" cy="144"/>
                <a:chOff x="4176" y="3552"/>
                <a:chExt cx="144" cy="144"/>
              </a:xfrm>
            </p:grpSpPr>
            <p:sp>
              <p:nvSpPr>
                <p:cNvPr id="40006" name="Oval 30"/>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7" name="Oval 31"/>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40000" name="Oval 32"/>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1" name="Oval 33"/>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2" name="Line 34"/>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3" name="Line 35"/>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4" name="Line 36"/>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5" name="Line 37"/>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9972" name="Text Box 38"/>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9973" name="Text Box 39"/>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9974" name="Text Box 40"/>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9975" name="Text Box 41"/>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9941" name="Oval 42"/>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2" name="Oval 43"/>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3" name="Oval 44"/>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4" name="Line 45"/>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5" name="Line 46"/>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6" name="Oval 47"/>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7" name="Oval 48"/>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8" name="Oval 49"/>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9" name="Oval 50"/>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0" name="Oval 51"/>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1" name="Oval 52"/>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2" name="Oval 53"/>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3" name="Oval 54"/>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4" name="Oval 55"/>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5" name="Oval 56"/>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6" name="Oval 57"/>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7" name="Oval 58"/>
          <p:cNvSpPr>
            <a:spLocks noChangeArrowheads="1"/>
          </p:cNvSpPr>
          <p:nvPr/>
        </p:nvSpPr>
        <p:spPr bwMode="auto">
          <a:xfrm>
            <a:off x="7848600" y="5638800"/>
            <a:ext cx="228600" cy="228600"/>
          </a:xfrm>
          <a:prstGeom prst="ellipse">
            <a:avLst/>
          </a:prstGeom>
          <a:solidFill>
            <a:srgbClr val="92D050"/>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8" name="Oval 59"/>
          <p:cNvSpPr>
            <a:spLocks noChangeArrowheads="1"/>
          </p:cNvSpPr>
          <p:nvPr/>
        </p:nvSpPr>
        <p:spPr bwMode="auto">
          <a:xfrm>
            <a:off x="6934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60"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9961"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9962"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9963"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9964"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9965"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9966"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9967"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9968" name="Text Box 45"/>
          <p:cNvSpPr txBox="1">
            <a:spLocks noChangeArrowheads="1"/>
          </p:cNvSpPr>
          <p:nvPr/>
        </p:nvSpPr>
        <p:spPr bwMode="auto">
          <a:xfrm>
            <a:off x="4367213" y="3573463"/>
            <a:ext cx="2953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(13, 7)</a:t>
            </a:r>
          </a:p>
        </p:txBody>
      </p:sp>
      <p:sp>
        <p:nvSpPr>
          <p:cNvPr id="70" name="Text Box 51"/>
          <p:cNvSpPr txBox="1">
            <a:spLocks noChangeArrowheads="1"/>
          </p:cNvSpPr>
          <p:nvPr/>
        </p:nvSpPr>
        <p:spPr bwMode="auto">
          <a:xfrm>
            <a:off x="2495550" y="6092826"/>
            <a:ext cx="5581977"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(1, 2, 4, 8, 9, 5, 10, 11, 3, 6, 12)</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9970" name="AutoShape 57"/>
          <p:cNvSpPr>
            <a:spLocks noChangeArrowheads="1"/>
          </p:cNvSpPr>
          <p:nvPr/>
        </p:nvSpPr>
        <p:spPr bwMode="auto">
          <a:xfrm>
            <a:off x="7535863" y="5661025"/>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Tree>
    <p:extLst>
      <p:ext uri="{BB962C8B-B14F-4D97-AF65-F5344CB8AC3E}">
        <p14:creationId xmlns:p14="http://schemas.microsoft.com/office/powerpoint/2010/main" val="23663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49488" y="914400"/>
            <a:ext cx="7772400" cy="1143000"/>
          </a:xfrm>
        </p:spPr>
        <p:txBody>
          <a:bodyPr/>
          <a:lstStyle/>
          <a:p>
            <a:r>
              <a:rPr lang="en-US" altLang="en-US" sz="4000"/>
              <a:t>Depth-First Strategy</a:t>
            </a:r>
          </a:p>
        </p:txBody>
      </p:sp>
      <p:sp>
        <p:nvSpPr>
          <p:cNvPr id="40963" name="Text Box 3"/>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40964" name="Group 4"/>
          <p:cNvGrpSpPr>
            <a:grpSpLocks/>
          </p:cNvGrpSpPr>
          <p:nvPr/>
        </p:nvGrpSpPr>
        <p:grpSpPr bwMode="auto">
          <a:xfrm>
            <a:off x="2438400" y="2590800"/>
            <a:ext cx="7391400" cy="3276600"/>
            <a:chOff x="576" y="1632"/>
            <a:chExt cx="4656" cy="2064"/>
          </a:xfrm>
        </p:grpSpPr>
        <p:grpSp>
          <p:nvGrpSpPr>
            <p:cNvPr id="40994" name="Group 5"/>
            <p:cNvGrpSpPr>
              <a:grpSpLocks/>
            </p:cNvGrpSpPr>
            <p:nvPr/>
          </p:nvGrpSpPr>
          <p:grpSpPr bwMode="auto">
            <a:xfrm>
              <a:off x="576" y="1632"/>
              <a:ext cx="4656" cy="2064"/>
              <a:chOff x="576" y="1632"/>
              <a:chExt cx="4656" cy="2064"/>
            </a:xfrm>
          </p:grpSpPr>
          <p:sp>
            <p:nvSpPr>
              <p:cNvPr id="40999" name="Oval 6"/>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0" name="Oval 7"/>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1" name="Oval 8"/>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2" name="Oval 9"/>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3" name="Oval 10"/>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4" name="Oval 11"/>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5" name="Oval 12"/>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6" name="Oval 13"/>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7" name="Oval 14"/>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8" name="Oval 15"/>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9" name="Oval 16"/>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10" name="Oval 17"/>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11" name="Line 18"/>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2" name="Line 19"/>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3" name="Line 20"/>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4" name="Line 21"/>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5" name="Line 22"/>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6" name="Line 23"/>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7" name="Line 24"/>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8" name="Line 25"/>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9" name="Line 26"/>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0" name="Line 27"/>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1" name="Oval 28"/>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41022" name="Group 29"/>
              <p:cNvGrpSpPr>
                <a:grpSpLocks/>
              </p:cNvGrpSpPr>
              <p:nvPr/>
            </p:nvGrpSpPr>
            <p:grpSpPr bwMode="auto">
              <a:xfrm>
                <a:off x="3984" y="3552"/>
                <a:ext cx="144" cy="144"/>
                <a:chOff x="4176" y="3552"/>
                <a:chExt cx="144" cy="144"/>
              </a:xfrm>
            </p:grpSpPr>
            <p:sp>
              <p:nvSpPr>
                <p:cNvPr id="41029" name="Oval 30"/>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30" name="Oval 31"/>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41023" name="Oval 32"/>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24" name="Oval 33"/>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25" name="Line 34"/>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6" name="Line 35"/>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7" name="Line 36"/>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8" name="Line 37"/>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0995" name="Text Box 38"/>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40996" name="Text Box 39"/>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40997" name="Text Box 40"/>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40998" name="Text Box 41"/>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40965" name="Oval 42"/>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6" name="Oval 43"/>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7" name="Oval 44"/>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8" name="Line 45"/>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69" name="Line 46"/>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0" name="Oval 47"/>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1" name="Oval 48"/>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2" name="Oval 49"/>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3" name="Oval 50"/>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4" name="Oval 51"/>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5" name="Oval 52"/>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6" name="Oval 53"/>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7" name="Oval 54"/>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8" name="Oval 55"/>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9" name="Oval 56"/>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0" name="Oval 57"/>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1" name="Oval 58"/>
          <p:cNvSpPr>
            <a:spLocks noChangeArrowheads="1"/>
          </p:cNvSpPr>
          <p:nvPr/>
        </p:nvSpPr>
        <p:spPr bwMode="auto">
          <a:xfrm>
            <a:off x="7848600" y="5638800"/>
            <a:ext cx="228600" cy="228600"/>
          </a:xfrm>
          <a:prstGeom prst="ellipse">
            <a:avLst/>
          </a:prstGeom>
          <a:solidFill>
            <a:srgbClr val="66FF66"/>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2" name="Oval 59"/>
          <p:cNvSpPr>
            <a:spLocks noChangeArrowheads="1"/>
          </p:cNvSpPr>
          <p:nvPr/>
        </p:nvSpPr>
        <p:spPr bwMode="auto">
          <a:xfrm>
            <a:off x="6934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4"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40985"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40986"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40987"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40988"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40989"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40990"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40991"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40992" name="Text Box 45"/>
          <p:cNvSpPr txBox="1">
            <a:spLocks noChangeArrowheads="1"/>
          </p:cNvSpPr>
          <p:nvPr/>
        </p:nvSpPr>
        <p:spPr bwMode="auto">
          <a:xfrm>
            <a:off x="4367214" y="3573463"/>
            <a:ext cx="234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(7)</a:t>
            </a:r>
          </a:p>
        </p:txBody>
      </p:sp>
      <p:sp>
        <p:nvSpPr>
          <p:cNvPr id="70" name="Text Box 51"/>
          <p:cNvSpPr txBox="1">
            <a:spLocks noChangeArrowheads="1"/>
          </p:cNvSpPr>
          <p:nvPr/>
        </p:nvSpPr>
        <p:spPr bwMode="auto">
          <a:xfrm>
            <a:off x="2495550" y="6092826"/>
            <a:ext cx="8172450" cy="369332"/>
          </a:xfrm>
          <a:prstGeom prst="rect">
            <a:avLst/>
          </a:prstGeom>
          <a:noFill/>
          <a:ln w="9525">
            <a:noFill/>
            <a:miter lim="800000"/>
            <a:headEnd/>
            <a:tailEnd/>
          </a:ln>
          <a:effectLst/>
        </p:spPr>
        <p:txBody>
          <a:bodyPr>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(1, 2, 4, 8, 9, 5, 10, 11, 3, 6, 12, 13)</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29067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021235" y="568576"/>
            <a:ext cx="8226275"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evaluation</a:t>
            </a:r>
          </a:p>
        </p:txBody>
      </p:sp>
      <p:sp>
        <p:nvSpPr>
          <p:cNvPr id="33794" name="Rectangle 3"/>
          <p:cNvSpPr>
            <a:spLocks noGrp="1" noChangeArrowheads="1"/>
          </p:cNvSpPr>
          <p:nvPr>
            <p:ph idx="1"/>
          </p:nvPr>
        </p:nvSpPr>
        <p:spPr>
          <a:xfrm>
            <a:off x="1021235" y="1859086"/>
            <a:ext cx="10416514" cy="4619206"/>
          </a:xfrm>
        </p:spPr>
        <p:txBody>
          <a:bodyPr>
            <a:normAutofit/>
          </a:bodyPr>
          <a:lstStyle/>
          <a:p>
            <a:pPr eaLnBrk="1" hangingPunct="1">
              <a:lnSpc>
                <a:spcPct val="90000"/>
              </a:lnSpc>
              <a:buFont typeface="Wingdings" pitchFamily="2" charset="2"/>
              <a:buChar char="v"/>
            </a:pPr>
            <a:r>
              <a:rPr lang="en-GB" altLang="en-US" sz="2800" dirty="0">
                <a:solidFill>
                  <a:srgbClr val="0070C0"/>
                </a:solidFill>
                <a:ea typeface="Tahoma" charset="0"/>
                <a:cs typeface="Tahoma" charset="0"/>
              </a:rPr>
              <a:t>Space complexity</a:t>
            </a:r>
          </a:p>
          <a:p>
            <a:pPr lvl="1" eaLnBrk="1" hangingPunct="1">
              <a:lnSpc>
                <a:spcPct val="90000"/>
              </a:lnSpc>
              <a:buFont typeface="Wingdings" pitchFamily="2" charset="2"/>
              <a:buChar char="Ø"/>
            </a:pPr>
            <a:r>
              <a:rPr lang="en-GB" altLang="en-US" sz="2400" dirty="0">
                <a:ea typeface="Tahoma" charset="0"/>
                <a:cs typeface="Tahoma" charset="0"/>
              </a:rPr>
              <a:t>Store: the path from the root to the leaf node as well as the unexpanded neighbour nodes</a:t>
            </a:r>
          </a:p>
          <a:p>
            <a:pPr lvl="1" eaLnBrk="1" hangingPunct="1">
              <a:lnSpc>
                <a:spcPct val="90000"/>
              </a:lnSpc>
              <a:buFont typeface="Wingdings" pitchFamily="2" charset="2"/>
              <a:buChar char="Ø"/>
            </a:pPr>
            <a:r>
              <a:rPr lang="en-GB" altLang="en-US" sz="2400" dirty="0">
                <a:ea typeface="Tahoma" charset="0"/>
                <a:cs typeface="Tahoma" charset="0"/>
              </a:rPr>
              <a:t>DFS requires storage of </a:t>
            </a:r>
            <a:r>
              <a:rPr lang="en-US" altLang="zh-CN" sz="2400" b="1" dirty="0">
                <a:solidFill>
                  <a:srgbClr val="0070C0"/>
                </a:solidFill>
                <a:ea typeface="Tahoma" charset="0"/>
                <a:cs typeface="Tahoma" charset="0"/>
              </a:rPr>
              <a:t>O(</a:t>
            </a:r>
            <a:r>
              <a:rPr lang="en-GB" altLang="en-US" sz="2400" b="1" dirty="0">
                <a:solidFill>
                  <a:srgbClr val="0070C0"/>
                </a:solidFill>
                <a:ea typeface="Tahoma" charset="0"/>
                <a:cs typeface="Tahoma" charset="0"/>
              </a:rPr>
              <a:t>bm</a:t>
            </a:r>
            <a:r>
              <a:rPr lang="en-US" altLang="zh-CN" sz="2400" b="1" dirty="0">
                <a:solidFill>
                  <a:srgbClr val="0070C0"/>
                </a:solidFill>
                <a:ea typeface="Tahoma" charset="0"/>
                <a:cs typeface="Tahoma" charset="0"/>
              </a:rPr>
              <a:t>)</a:t>
            </a:r>
            <a:r>
              <a:rPr lang="en-GB" altLang="en-US" sz="2400" b="1" dirty="0">
                <a:solidFill>
                  <a:srgbClr val="0070C0"/>
                </a:solidFill>
                <a:ea typeface="Tahoma" charset="0"/>
                <a:cs typeface="Tahoma" charset="0"/>
              </a:rPr>
              <a:t> </a:t>
            </a:r>
            <a:r>
              <a:rPr lang="en-GB" altLang="en-US" sz="2400" dirty="0">
                <a:ea typeface="Tahoma" charset="0"/>
                <a:cs typeface="Tahoma" charset="0"/>
              </a:rPr>
              <a:t>nodes</a:t>
            </a:r>
            <a:endParaRPr lang="en-GB" altLang="en-US" sz="2400" i="1" dirty="0">
              <a:ea typeface="Tahoma" charset="0"/>
              <a:cs typeface="Tahoma" charset="0"/>
            </a:endParaRPr>
          </a:p>
          <a:p>
            <a:pPr marL="128016" lvl="1" indent="0" eaLnBrk="1" hangingPunct="1">
              <a:lnSpc>
                <a:spcPct val="90000"/>
              </a:lnSpc>
              <a:buNone/>
            </a:pPr>
            <a:r>
              <a:rPr lang="en-GB" altLang="en-US" sz="2400" i="1" dirty="0">
                <a:ea typeface="Tahoma" charset="0"/>
                <a:cs typeface="Tahoma" charset="0"/>
              </a:rPr>
              <a:t>	</a:t>
            </a:r>
            <a:r>
              <a:rPr lang="en-GB" altLang="en-US" sz="2400" i="1" dirty="0">
                <a:solidFill>
                  <a:srgbClr val="0070C0"/>
                </a:solidFill>
                <a:ea typeface="Tahoma" charset="0"/>
                <a:cs typeface="Tahoma" charset="0"/>
              </a:rPr>
              <a:t>b</a:t>
            </a:r>
            <a:r>
              <a:rPr lang="en-GB" altLang="en-US" sz="2400" dirty="0">
                <a:ea typeface="Tahoma" charset="0"/>
                <a:cs typeface="Tahoma" charset="0"/>
              </a:rPr>
              <a:t>: a branching factor</a:t>
            </a:r>
          </a:p>
          <a:p>
            <a:pPr marL="128016" lvl="1" indent="0" eaLnBrk="1" hangingPunct="1">
              <a:lnSpc>
                <a:spcPct val="90000"/>
              </a:lnSpc>
              <a:buNone/>
            </a:pPr>
            <a:r>
              <a:rPr lang="en-GB" altLang="en-US" sz="2400" i="1" dirty="0">
                <a:ea typeface="Tahoma" charset="0"/>
                <a:cs typeface="Tahoma" charset="0"/>
              </a:rPr>
              <a:t>	</a:t>
            </a:r>
            <a:r>
              <a:rPr lang="en-GB" altLang="en-US" sz="2400" i="1" dirty="0">
                <a:solidFill>
                  <a:srgbClr val="0070C0"/>
                </a:solidFill>
                <a:ea typeface="Tahoma" charset="0"/>
                <a:cs typeface="Tahoma" charset="0"/>
              </a:rPr>
              <a:t>m</a:t>
            </a:r>
            <a:r>
              <a:rPr lang="en-GB" altLang="en-US" sz="2400" dirty="0">
                <a:ea typeface="Tahoma" charset="0"/>
                <a:cs typeface="Tahoma" charset="0"/>
              </a:rPr>
              <a:t>: maximum depth</a:t>
            </a:r>
          </a:p>
          <a:p>
            <a:pPr marL="128016" lvl="1" indent="0" eaLnBrk="1" hangingPunct="1">
              <a:lnSpc>
                <a:spcPct val="90000"/>
              </a:lnSpc>
              <a:buNone/>
            </a:pPr>
            <a:endParaRPr lang="en-GB" altLang="en-US" sz="2400" dirty="0">
              <a:ea typeface="Tahoma" charset="0"/>
              <a:cs typeface="Tahoma" charset="0"/>
            </a:endParaRPr>
          </a:p>
          <a:p>
            <a:pPr eaLnBrk="1" hangingPunct="1">
              <a:lnSpc>
                <a:spcPct val="90000"/>
              </a:lnSpc>
              <a:buFont typeface="Wingdings" pitchFamily="2" charset="2"/>
              <a:buChar char="v"/>
            </a:pPr>
            <a:r>
              <a:rPr lang="en-GB" altLang="en-US" sz="2800" dirty="0">
                <a:solidFill>
                  <a:srgbClr val="0070C0"/>
                </a:solidFill>
                <a:ea typeface="Tahoma" charset="0"/>
                <a:cs typeface="Tahoma" charset="0"/>
              </a:rPr>
              <a:t>Time complexity </a:t>
            </a:r>
          </a:p>
          <a:p>
            <a:pPr lvl="1" eaLnBrk="1" hangingPunct="1">
              <a:lnSpc>
                <a:spcPct val="90000"/>
              </a:lnSpc>
              <a:buFont typeface="Wingdings" pitchFamily="2" charset="2"/>
              <a:buChar char="Ø"/>
            </a:pPr>
            <a:r>
              <a:rPr lang="en-US" altLang="zh-CN" sz="2400" b="1" dirty="0">
                <a:solidFill>
                  <a:srgbClr val="0070C0"/>
                </a:solidFill>
                <a:ea typeface="Tahoma" charset="0"/>
                <a:cs typeface="Tahoma" charset="0"/>
              </a:rPr>
              <a:t>O(</a:t>
            </a:r>
            <a:r>
              <a:rPr lang="en-GB" altLang="en-US" sz="2400" b="1" dirty="0">
                <a:solidFill>
                  <a:srgbClr val="0070C0"/>
                </a:solidFill>
                <a:ea typeface="Tahoma" charset="0"/>
                <a:cs typeface="Tahoma" charset="0"/>
              </a:rPr>
              <a:t>b</a:t>
            </a:r>
            <a:r>
              <a:rPr lang="en-US" altLang="zh-CN" sz="2400" b="1" baseline="30000" dirty="0">
                <a:solidFill>
                  <a:srgbClr val="0070C0"/>
                </a:solidFill>
                <a:ea typeface="Tahoma" charset="0"/>
                <a:cs typeface="Tahoma" charset="0"/>
              </a:rPr>
              <a:t>m</a:t>
            </a:r>
            <a:r>
              <a:rPr lang="en-US" altLang="zh-CN" sz="2400" b="1" dirty="0">
                <a:solidFill>
                  <a:srgbClr val="0070C0"/>
                </a:solidFill>
                <a:ea typeface="Tahoma" charset="0"/>
                <a:cs typeface="Tahoma" charset="0"/>
              </a:rPr>
              <a:t>)</a:t>
            </a:r>
            <a:r>
              <a:rPr lang="zh-CN" altLang="en-US" sz="2400" b="1" dirty="0">
                <a:solidFill>
                  <a:srgbClr val="0070C0"/>
                </a:solidFill>
                <a:ea typeface="Tahoma" charset="0"/>
                <a:cs typeface="Tahoma" charset="0"/>
              </a:rPr>
              <a:t> </a:t>
            </a:r>
            <a:r>
              <a:rPr lang="en-GB" altLang="en-US" sz="2400" dirty="0">
                <a:ea typeface="Tahoma" charset="0"/>
                <a:cs typeface="Tahoma" charset="0"/>
              </a:rPr>
              <a:t>in the worst case</a:t>
            </a:r>
            <a:r>
              <a:rPr lang="zh-CN" altLang="en-US" sz="2400" dirty="0">
                <a:ea typeface="Tahoma" charset="0"/>
                <a:cs typeface="Tahoma" charset="0"/>
              </a:rPr>
              <a:t> </a:t>
            </a:r>
            <a:endParaRPr lang="en-GB" altLang="en-US" sz="2400" dirty="0">
              <a:ea typeface="Tahoma" charset="0"/>
              <a:cs typeface="Tahoma" charset="0"/>
            </a:endParaRPr>
          </a:p>
        </p:txBody>
      </p:sp>
      <p:grpSp>
        <p:nvGrpSpPr>
          <p:cNvPr id="23556" name="Group 22"/>
          <p:cNvGrpSpPr>
            <a:grpSpLocks/>
          </p:cNvGrpSpPr>
          <p:nvPr/>
        </p:nvGrpSpPr>
        <p:grpSpPr bwMode="auto">
          <a:xfrm>
            <a:off x="7826698" y="3779267"/>
            <a:ext cx="1420812" cy="2028825"/>
            <a:chOff x="3953" y="2562"/>
            <a:chExt cx="895" cy="1278"/>
          </a:xfrm>
        </p:grpSpPr>
        <p:sp>
          <p:nvSpPr>
            <p:cNvPr id="23558"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59"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0"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1"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2"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3"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4"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5"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3A9EC7A-B6ED-E94F-B93B-17021EB7E02A}"/>
                  </a:ext>
                </a:extLst>
              </p14:cNvPr>
              <p14:cNvContentPartPr/>
              <p14:nvPr/>
            </p14:nvContentPartPr>
            <p14:xfrm>
              <a:off x="8473125" y="538681"/>
              <a:ext cx="20880" cy="12600"/>
            </p14:xfrm>
          </p:contentPart>
        </mc:Choice>
        <mc:Fallback xmlns="">
          <p:pic>
            <p:nvPicPr>
              <p:cNvPr id="7" name="Ink 6">
                <a:extLst>
                  <a:ext uri="{FF2B5EF4-FFF2-40B4-BE49-F238E27FC236}">
                    <a16:creationId xmlns:a16="http://schemas.microsoft.com/office/drawing/2014/main" id="{33A9EC7A-B6ED-E94F-B93B-17021EB7E02A}"/>
                  </a:ext>
                </a:extLst>
              </p:cNvPr>
              <p:cNvPicPr/>
              <p:nvPr/>
            </p:nvPicPr>
            <p:blipFill>
              <a:blip r:embed="rId4"/>
              <a:stretch>
                <a:fillRect/>
              </a:stretch>
            </p:blipFill>
            <p:spPr>
              <a:xfrm>
                <a:off x="8457645" y="523201"/>
                <a:ext cx="51480" cy="432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996166" y="548991"/>
            <a:ext cx="8375905"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evaluation</a:t>
            </a:r>
          </a:p>
        </p:txBody>
      </p:sp>
      <p:sp>
        <p:nvSpPr>
          <p:cNvPr id="34818" name="Rectangle 3"/>
          <p:cNvSpPr>
            <a:spLocks noGrp="1" noChangeArrowheads="1"/>
          </p:cNvSpPr>
          <p:nvPr>
            <p:ph idx="1"/>
          </p:nvPr>
        </p:nvSpPr>
        <p:spPr>
          <a:xfrm>
            <a:off x="996166" y="2211718"/>
            <a:ext cx="10310501" cy="3306432"/>
          </a:xfrm>
        </p:spPr>
        <p:txBody>
          <a:bodyPr>
            <a:noAutofit/>
          </a:bodyPr>
          <a:lstStyle/>
          <a:p>
            <a:pPr eaLnBrk="1" hangingPunct="1">
              <a:lnSpc>
                <a:spcPct val="90000"/>
              </a:lnSpc>
              <a:buFont typeface="Wingdings" pitchFamily="2" charset="2"/>
              <a:buChar char="v"/>
            </a:pPr>
            <a:r>
              <a:rPr lang="en-GB" altLang="en-US" sz="2400" dirty="0">
                <a:solidFill>
                  <a:srgbClr val="0070C0"/>
                </a:solidFill>
                <a:ea typeface="Tahoma" charset="0"/>
                <a:cs typeface="Tahoma" charset="0"/>
              </a:rPr>
              <a:t>Completeness </a:t>
            </a:r>
            <a:endParaRPr lang="en-US" altLang="en-US" sz="2400" dirty="0">
              <a:solidFill>
                <a:srgbClr val="0070C0"/>
              </a:solidFill>
              <a:ea typeface="Tahoma" charset="0"/>
              <a:cs typeface="Tahoma" charset="0"/>
            </a:endParaRPr>
          </a:p>
          <a:p>
            <a:pPr>
              <a:buFont typeface="Wingdings" pitchFamily="2" charset="2"/>
              <a:buChar char="Ø"/>
            </a:pPr>
            <a:r>
              <a:rPr lang="en-US" altLang="zh-CN" sz="2400" b="1" dirty="0">
                <a:solidFill>
                  <a:srgbClr val="0070C0"/>
                </a:solidFill>
                <a:ea typeface="Tahoma" charset="0"/>
                <a:cs typeface="Tahoma" charset="0"/>
              </a:rPr>
              <a:t>No</a:t>
            </a:r>
            <a:r>
              <a:rPr lang="en-US" altLang="zh-CN" sz="2400" dirty="0">
                <a:ea typeface="Tahoma" charset="0"/>
                <a:cs typeface="Tahoma" charset="0"/>
              </a:rPr>
              <a:t>:</a:t>
            </a:r>
            <a:r>
              <a:rPr lang="zh-CN" altLang="en-US" sz="2400" dirty="0">
                <a:cs typeface="Tahoma" charset="0"/>
              </a:rPr>
              <a:t> </a:t>
            </a:r>
            <a:r>
              <a:rPr lang="en-GB" altLang="en-US" sz="2400" dirty="0">
                <a:ea typeface="Tahoma" charset="0"/>
                <a:cs typeface="Tahoma" charset="0"/>
              </a:rPr>
              <a:t>An </a:t>
            </a:r>
            <a:r>
              <a:rPr lang="en-GB" altLang="en-US" sz="2400" b="1" dirty="0">
                <a:solidFill>
                  <a:srgbClr val="C00000"/>
                </a:solidFill>
                <a:ea typeface="Tahoma" charset="0"/>
                <a:cs typeface="Tahoma" charset="0"/>
              </a:rPr>
              <a:t>infinite</a:t>
            </a:r>
            <a:r>
              <a:rPr lang="en-GB" altLang="en-US" sz="2400" dirty="0">
                <a:ea typeface="Tahoma" charset="0"/>
                <a:cs typeface="Tahoma" charset="0"/>
              </a:rPr>
              <a:t> branch: never terminate</a:t>
            </a:r>
            <a:r>
              <a:rPr lang="zh-CN" altLang="en-US" sz="2400" dirty="0">
                <a:cs typeface="Tahoma" charset="0"/>
              </a:rPr>
              <a:t>  </a:t>
            </a:r>
            <a:r>
              <a:rPr lang="en-US" altLang="zh-CN" sz="2400" dirty="0">
                <a:ea typeface="Tahoma" charset="0"/>
                <a:cs typeface="Tahoma" charset="0"/>
              </a:rPr>
              <a:t>=&gt;</a:t>
            </a:r>
            <a:r>
              <a:rPr lang="zh-CN" altLang="en-US" sz="2400" dirty="0">
                <a:cs typeface="Tahoma" charset="0"/>
              </a:rPr>
              <a:t> </a:t>
            </a:r>
            <a:r>
              <a:rPr lang="en-GB" altLang="en-US" sz="2400" dirty="0">
                <a:ea typeface="Tahoma" charset="0"/>
                <a:cs typeface="Tahoma" charset="0"/>
              </a:rPr>
              <a:t> no goal state exist in that branch</a:t>
            </a:r>
            <a:r>
              <a:rPr lang="zh-CN" altLang="en-US" sz="2400" dirty="0">
                <a:cs typeface="Tahoma" charset="0"/>
              </a:rPr>
              <a:t> </a:t>
            </a:r>
            <a:r>
              <a:rPr lang="en-US" altLang="zh-CN" sz="2400" dirty="0">
                <a:ea typeface="Tahoma" charset="0"/>
                <a:cs typeface="Tahoma" charset="0"/>
              </a:rPr>
              <a:t>?</a:t>
            </a:r>
            <a:endParaRPr lang="en-GB" altLang="zh-CN" sz="2400" dirty="0">
              <a:ea typeface="Tahoma" charset="0"/>
              <a:cs typeface="Tahoma" charset="0"/>
            </a:endParaRPr>
          </a:p>
          <a:p>
            <a:pPr>
              <a:buFont typeface="Wingdings" pitchFamily="2" charset="2"/>
              <a:buChar char="Ø"/>
            </a:pPr>
            <a:endParaRPr lang="en-GB" altLang="en-US" sz="2400" dirty="0">
              <a:ea typeface="Tahoma" charset="0"/>
              <a:cs typeface="Tahoma" charset="0"/>
            </a:endParaRPr>
          </a:p>
          <a:p>
            <a:pPr eaLnBrk="1" hangingPunct="1">
              <a:lnSpc>
                <a:spcPct val="90000"/>
              </a:lnSpc>
              <a:buFont typeface="Wingdings" pitchFamily="2" charset="2"/>
              <a:buChar char="v"/>
            </a:pPr>
            <a:r>
              <a:rPr lang="en-GB" altLang="en-US" sz="2400" dirty="0">
                <a:solidFill>
                  <a:srgbClr val="0070C0"/>
                </a:solidFill>
                <a:ea typeface="Tahoma" charset="0"/>
                <a:cs typeface="Tahoma" charset="0"/>
              </a:rPr>
              <a:t>Optimality</a:t>
            </a:r>
          </a:p>
          <a:p>
            <a:pPr eaLnBrk="1" hangingPunct="1">
              <a:lnSpc>
                <a:spcPct val="90000"/>
              </a:lnSpc>
              <a:buFont typeface="Wingdings" pitchFamily="2" charset="2"/>
              <a:buChar char="Ø"/>
            </a:pPr>
            <a:r>
              <a:rPr lang="en-US" altLang="zh-CN" sz="2400" b="1" dirty="0">
                <a:solidFill>
                  <a:srgbClr val="0070C0"/>
                </a:solidFill>
                <a:ea typeface="Tahoma" charset="0"/>
                <a:cs typeface="Tahoma" charset="0"/>
              </a:rPr>
              <a:t>No:</a:t>
            </a:r>
            <a:r>
              <a:rPr lang="zh-CN" altLang="en-US" sz="2400" b="1" dirty="0">
                <a:solidFill>
                  <a:srgbClr val="0070C0"/>
                </a:solidFill>
                <a:ea typeface="Tahoma" charset="0"/>
                <a:cs typeface="Tahoma" charset="0"/>
              </a:rPr>
              <a:t> </a:t>
            </a:r>
            <a:r>
              <a:rPr lang="en-GB" altLang="en-US" sz="2400" dirty="0">
                <a:ea typeface="Tahoma" charset="0"/>
                <a:cs typeface="Tahoma" charset="0"/>
              </a:rPr>
              <a:t>Finds a solution: is there a better solution</a:t>
            </a:r>
            <a:r>
              <a:rPr lang="zh-CN" altLang="en-US" sz="2400" dirty="0">
                <a:ea typeface="Tahoma" charset="0"/>
                <a:cs typeface="Tahoma" charset="0"/>
              </a:rPr>
              <a:t> </a:t>
            </a:r>
            <a:r>
              <a:rPr lang="en-GB" altLang="en-US" sz="2400" dirty="0">
                <a:ea typeface="Tahoma" charset="0"/>
                <a:cs typeface="Tahoma" charset="0"/>
              </a:rPr>
              <a:t>at a lower level?</a:t>
            </a:r>
          </a:p>
          <a:p>
            <a:pPr eaLnBrk="1" hangingPunct="1">
              <a:lnSpc>
                <a:spcPct val="90000"/>
              </a:lnSpc>
            </a:pPr>
            <a:endParaRPr lang="en-GB" altLang="en-US" sz="2400" dirty="0">
              <a:ea typeface="Tahoma" charset="0"/>
              <a:cs typeface="Tahoma" charset="0"/>
            </a:endParaRPr>
          </a:p>
          <a:p>
            <a:pPr eaLnBrk="1" hangingPunct="1">
              <a:lnSpc>
                <a:spcPct val="90000"/>
              </a:lnSpc>
            </a:pPr>
            <a:r>
              <a:rPr lang="en-GB" altLang="en-US" sz="2400" dirty="0">
                <a:ea typeface="Tahoma" charset="0"/>
                <a:cs typeface="Tahoma" charset="0"/>
              </a:rPr>
              <a:t>DFS: </a:t>
            </a:r>
            <a:r>
              <a:rPr lang="en-GB" altLang="en-US" sz="2400" dirty="0">
                <a:solidFill>
                  <a:srgbClr val="0070C0"/>
                </a:solidFill>
                <a:ea typeface="Tahoma" charset="0"/>
                <a:cs typeface="Tahoma" charset="0"/>
              </a:rPr>
              <a:t>neither complete nor optimal</a:t>
            </a:r>
          </a:p>
        </p:txBody>
      </p:sp>
      <p:grpSp>
        <p:nvGrpSpPr>
          <p:cNvPr id="15" name="Group 22"/>
          <p:cNvGrpSpPr>
            <a:grpSpLocks/>
          </p:cNvGrpSpPr>
          <p:nvPr/>
        </p:nvGrpSpPr>
        <p:grpSpPr bwMode="auto">
          <a:xfrm>
            <a:off x="9926764" y="2414587"/>
            <a:ext cx="1420813" cy="2028825"/>
            <a:chOff x="3953" y="2562"/>
            <a:chExt cx="895" cy="1278"/>
          </a:xfrm>
        </p:grpSpPr>
        <p:sp>
          <p:nvSpPr>
            <p:cNvPr id="24583"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4"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5"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6"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7"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8"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9"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90"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47107" name="Rectangle 2050"/>
          <p:cNvSpPr>
            <a:spLocks noGrp="1" noChangeArrowheads="1"/>
          </p:cNvSpPr>
          <p:nvPr>
            <p:ph type="title"/>
          </p:nvPr>
        </p:nvSpPr>
        <p:spPr>
          <a:xfrm>
            <a:off x="1366449" y="537131"/>
            <a:ext cx="7290054" cy="1499616"/>
          </a:xfrm>
        </p:spPr>
        <p:txBody>
          <a:bodyPr vert="horz" lIns="92075" tIns="46038" rIns="92075" bIns="46038" rtlCol="0" anchor="ctr">
            <a:normAutofit/>
          </a:bodyPr>
          <a:lstStyle/>
          <a:p>
            <a:pPr>
              <a:spcAft>
                <a:spcPts val="300"/>
              </a:spcAft>
              <a:defRPr/>
            </a:pPr>
            <a:r>
              <a:rPr lang="en-GB" dirty="0">
                <a:solidFill>
                  <a:schemeClr val="tx1"/>
                </a:solidFill>
              </a:rPr>
              <a:t>Map of Romania</a:t>
            </a:r>
          </a:p>
        </p:txBody>
      </p:sp>
      <p:grpSp>
        <p:nvGrpSpPr>
          <p:cNvPr id="26627" name="Group 2139"/>
          <p:cNvGrpSpPr>
            <a:grpSpLocks/>
          </p:cNvGrpSpPr>
          <p:nvPr/>
        </p:nvGrpSpPr>
        <p:grpSpPr bwMode="auto">
          <a:xfrm>
            <a:off x="2314989" y="2036747"/>
            <a:ext cx="8039100" cy="3925888"/>
            <a:chOff x="340" y="1157"/>
            <a:chExt cx="4896" cy="1824"/>
          </a:xfrm>
        </p:grpSpPr>
        <p:grpSp>
          <p:nvGrpSpPr>
            <p:cNvPr id="26631" name="Group 2052"/>
            <p:cNvGrpSpPr>
              <a:grpSpLocks/>
            </p:cNvGrpSpPr>
            <p:nvPr/>
          </p:nvGrpSpPr>
          <p:grpSpPr bwMode="auto">
            <a:xfrm>
              <a:off x="3120" y="2464"/>
              <a:ext cx="641" cy="172"/>
              <a:chOff x="6264" y="4884"/>
              <a:chExt cx="1157" cy="480"/>
            </a:xfrm>
          </p:grpSpPr>
          <p:sp>
            <p:nvSpPr>
              <p:cNvPr id="26713" name="Text Box 2053"/>
              <p:cNvSpPr txBox="1">
                <a:spLocks noChangeArrowheads="1"/>
              </p:cNvSpPr>
              <p:nvPr/>
            </p:nvSpPr>
            <p:spPr bwMode="auto">
              <a:xfrm>
                <a:off x="6272" y="4884"/>
                <a:ext cx="114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Bucharest</a:t>
                </a:r>
              </a:p>
            </p:txBody>
          </p:sp>
          <p:sp>
            <p:nvSpPr>
              <p:cNvPr id="26714" name="Oval 2054"/>
              <p:cNvSpPr>
                <a:spLocks noChangeArrowheads="1"/>
              </p:cNvSpPr>
              <p:nvPr/>
            </p:nvSpPr>
            <p:spPr bwMode="auto">
              <a:xfrm>
                <a:off x="6264" y="493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sp>
            <p:nvSpPr>
              <p:cNvPr id="26715" name="Line 2055"/>
              <p:cNvSpPr>
                <a:spLocks noChangeShapeType="1"/>
              </p:cNvSpPr>
              <p:nvPr/>
            </p:nvSpPr>
            <p:spPr bwMode="auto">
              <a:xfrm>
                <a:off x="6343" y="49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2" name="Group 2056"/>
            <p:cNvGrpSpPr>
              <a:grpSpLocks/>
            </p:cNvGrpSpPr>
            <p:nvPr/>
          </p:nvGrpSpPr>
          <p:grpSpPr bwMode="auto">
            <a:xfrm>
              <a:off x="694" y="1435"/>
              <a:ext cx="634" cy="173"/>
              <a:chOff x="1889" y="2040"/>
              <a:chExt cx="1144" cy="480"/>
            </a:xfrm>
          </p:grpSpPr>
          <p:sp>
            <p:nvSpPr>
              <p:cNvPr id="26711" name="Text Box 2057"/>
              <p:cNvSpPr txBox="1">
                <a:spLocks noChangeArrowheads="1"/>
              </p:cNvSpPr>
              <p:nvPr/>
            </p:nvSpPr>
            <p:spPr bwMode="auto">
              <a:xfrm>
                <a:off x="2039" y="2040"/>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Zerind</a:t>
                </a:r>
              </a:p>
            </p:txBody>
          </p:sp>
          <p:sp>
            <p:nvSpPr>
              <p:cNvPr id="26712" name="Oval 2058"/>
              <p:cNvSpPr>
                <a:spLocks noChangeArrowheads="1"/>
              </p:cNvSpPr>
              <p:nvPr/>
            </p:nvSpPr>
            <p:spPr bwMode="auto">
              <a:xfrm>
                <a:off x="1889" y="220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3" name="Group 2059"/>
            <p:cNvGrpSpPr>
              <a:grpSpLocks/>
            </p:cNvGrpSpPr>
            <p:nvPr/>
          </p:nvGrpSpPr>
          <p:grpSpPr bwMode="auto">
            <a:xfrm>
              <a:off x="340" y="1730"/>
              <a:ext cx="551" cy="173"/>
              <a:chOff x="959" y="2896"/>
              <a:chExt cx="994" cy="480"/>
            </a:xfrm>
          </p:grpSpPr>
          <p:sp>
            <p:nvSpPr>
              <p:cNvPr id="26709" name="Text Box 2060"/>
              <p:cNvSpPr txBox="1">
                <a:spLocks noChangeArrowheads="1"/>
              </p:cNvSpPr>
              <p:nvPr/>
            </p:nvSpPr>
            <p:spPr bwMode="auto">
              <a:xfrm>
                <a:off x="959" y="2896"/>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Arad</a:t>
                </a:r>
              </a:p>
            </p:txBody>
          </p:sp>
          <p:sp>
            <p:nvSpPr>
              <p:cNvPr id="26710" name="Oval 2061"/>
              <p:cNvSpPr>
                <a:spLocks noChangeArrowheads="1"/>
              </p:cNvSpPr>
              <p:nvPr/>
            </p:nvSpPr>
            <p:spPr bwMode="auto">
              <a:xfrm>
                <a:off x="1755" y="308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4" name="Group 2062"/>
            <p:cNvGrpSpPr>
              <a:grpSpLocks/>
            </p:cNvGrpSpPr>
            <p:nvPr/>
          </p:nvGrpSpPr>
          <p:grpSpPr bwMode="auto">
            <a:xfrm>
              <a:off x="639" y="2020"/>
              <a:ext cx="774" cy="173"/>
              <a:chOff x="1790" y="3667"/>
              <a:chExt cx="1396" cy="480"/>
            </a:xfrm>
          </p:grpSpPr>
          <p:sp>
            <p:nvSpPr>
              <p:cNvPr id="26707" name="Text Box 2063"/>
              <p:cNvSpPr txBox="1">
                <a:spLocks noChangeArrowheads="1"/>
              </p:cNvSpPr>
              <p:nvPr/>
            </p:nvSpPr>
            <p:spPr bwMode="auto">
              <a:xfrm>
                <a:off x="1900" y="3667"/>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dirty="0">
                    <a:latin typeface="Arial" charset="0"/>
                  </a:rPr>
                  <a:t>Timisoara</a:t>
                </a:r>
              </a:p>
            </p:txBody>
          </p:sp>
          <p:sp>
            <p:nvSpPr>
              <p:cNvPr id="26708" name="Oval 2064"/>
              <p:cNvSpPr>
                <a:spLocks noChangeArrowheads="1"/>
              </p:cNvSpPr>
              <p:nvPr/>
            </p:nvSpPr>
            <p:spPr bwMode="auto">
              <a:xfrm>
                <a:off x="1790" y="387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5" name="Group 2065"/>
            <p:cNvGrpSpPr>
              <a:grpSpLocks/>
            </p:cNvGrpSpPr>
            <p:nvPr/>
          </p:nvGrpSpPr>
          <p:grpSpPr bwMode="auto">
            <a:xfrm>
              <a:off x="1057" y="2236"/>
              <a:ext cx="775" cy="173"/>
              <a:chOff x="2544" y="4268"/>
              <a:chExt cx="1398" cy="480"/>
            </a:xfrm>
          </p:grpSpPr>
          <p:sp>
            <p:nvSpPr>
              <p:cNvPr id="26705" name="Text Box 2066"/>
              <p:cNvSpPr txBox="1">
                <a:spLocks noChangeArrowheads="1"/>
              </p:cNvSpPr>
              <p:nvPr/>
            </p:nvSpPr>
            <p:spPr bwMode="auto">
              <a:xfrm>
                <a:off x="2656" y="4268"/>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Lugoj</a:t>
                </a:r>
              </a:p>
            </p:txBody>
          </p:sp>
          <p:sp>
            <p:nvSpPr>
              <p:cNvPr id="26706" name="Oval 2067"/>
              <p:cNvSpPr>
                <a:spLocks noChangeArrowheads="1"/>
              </p:cNvSpPr>
              <p:nvPr/>
            </p:nvSpPr>
            <p:spPr bwMode="auto">
              <a:xfrm>
                <a:off x="2544" y="4420"/>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6" name="Group 2068"/>
            <p:cNvGrpSpPr>
              <a:grpSpLocks/>
            </p:cNvGrpSpPr>
            <p:nvPr/>
          </p:nvGrpSpPr>
          <p:grpSpPr bwMode="auto">
            <a:xfrm>
              <a:off x="1142" y="2476"/>
              <a:ext cx="747" cy="173"/>
              <a:chOff x="2698" y="4936"/>
              <a:chExt cx="1346" cy="480"/>
            </a:xfrm>
          </p:grpSpPr>
          <p:sp>
            <p:nvSpPr>
              <p:cNvPr id="26703" name="Text Box 2069"/>
              <p:cNvSpPr txBox="1">
                <a:spLocks noChangeArrowheads="1"/>
              </p:cNvSpPr>
              <p:nvPr/>
            </p:nvSpPr>
            <p:spPr bwMode="auto">
              <a:xfrm>
                <a:off x="2758" y="493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Mehadia</a:t>
                </a:r>
              </a:p>
            </p:txBody>
          </p:sp>
          <p:sp>
            <p:nvSpPr>
              <p:cNvPr id="26704" name="Oval 2070"/>
              <p:cNvSpPr>
                <a:spLocks noChangeArrowheads="1"/>
              </p:cNvSpPr>
              <p:nvPr/>
            </p:nvSpPr>
            <p:spPr bwMode="auto">
              <a:xfrm>
                <a:off x="2698" y="508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7" name="Group 2071"/>
            <p:cNvGrpSpPr>
              <a:grpSpLocks/>
            </p:cNvGrpSpPr>
            <p:nvPr/>
          </p:nvGrpSpPr>
          <p:grpSpPr bwMode="auto">
            <a:xfrm>
              <a:off x="644" y="2735"/>
              <a:ext cx="713" cy="173"/>
              <a:chOff x="1799" y="5656"/>
              <a:chExt cx="1286" cy="480"/>
            </a:xfrm>
          </p:grpSpPr>
          <p:sp>
            <p:nvSpPr>
              <p:cNvPr id="26701" name="Text Box 2072"/>
              <p:cNvSpPr txBox="1">
                <a:spLocks noChangeArrowheads="1"/>
              </p:cNvSpPr>
              <p:nvPr/>
            </p:nvSpPr>
            <p:spPr bwMode="auto">
              <a:xfrm>
                <a:off x="1799" y="565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Dobreta</a:t>
                </a:r>
              </a:p>
            </p:txBody>
          </p:sp>
          <p:sp>
            <p:nvSpPr>
              <p:cNvPr id="26702" name="Oval 2073"/>
              <p:cNvSpPr>
                <a:spLocks noChangeArrowheads="1"/>
              </p:cNvSpPr>
              <p:nvPr/>
            </p:nvSpPr>
            <p:spPr bwMode="auto">
              <a:xfrm>
                <a:off x="2818" y="582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8" name="Group 2074"/>
            <p:cNvGrpSpPr>
              <a:grpSpLocks/>
            </p:cNvGrpSpPr>
            <p:nvPr/>
          </p:nvGrpSpPr>
          <p:grpSpPr bwMode="auto">
            <a:xfrm>
              <a:off x="1808" y="2808"/>
              <a:ext cx="1050" cy="173"/>
              <a:chOff x="3898" y="5860"/>
              <a:chExt cx="1893" cy="480"/>
            </a:xfrm>
          </p:grpSpPr>
          <p:sp>
            <p:nvSpPr>
              <p:cNvPr id="26699" name="Text Box 2075"/>
              <p:cNvSpPr txBox="1">
                <a:spLocks noChangeArrowheads="1"/>
              </p:cNvSpPr>
              <p:nvPr/>
            </p:nvSpPr>
            <p:spPr bwMode="auto">
              <a:xfrm>
                <a:off x="3991" y="5860"/>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Craiova</a:t>
                </a:r>
              </a:p>
            </p:txBody>
          </p:sp>
          <p:sp>
            <p:nvSpPr>
              <p:cNvPr id="26700" name="Oval 2076"/>
              <p:cNvSpPr>
                <a:spLocks noChangeArrowheads="1"/>
              </p:cNvSpPr>
              <p:nvPr/>
            </p:nvSpPr>
            <p:spPr bwMode="auto">
              <a:xfrm>
                <a:off x="3898" y="604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9" name="Group 2077"/>
            <p:cNvGrpSpPr>
              <a:grpSpLocks/>
            </p:cNvGrpSpPr>
            <p:nvPr/>
          </p:nvGrpSpPr>
          <p:grpSpPr bwMode="auto">
            <a:xfrm>
              <a:off x="1427" y="2032"/>
              <a:ext cx="1071" cy="173"/>
              <a:chOff x="3212" y="3701"/>
              <a:chExt cx="1930" cy="480"/>
            </a:xfrm>
          </p:grpSpPr>
          <p:sp>
            <p:nvSpPr>
              <p:cNvPr id="26697" name="Text Box 2078"/>
              <p:cNvSpPr txBox="1">
                <a:spLocks noChangeArrowheads="1"/>
              </p:cNvSpPr>
              <p:nvPr/>
            </p:nvSpPr>
            <p:spPr bwMode="auto">
              <a:xfrm>
                <a:off x="3342" y="3701"/>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Rimnicu Vilcea</a:t>
                </a:r>
              </a:p>
            </p:txBody>
          </p:sp>
          <p:sp>
            <p:nvSpPr>
              <p:cNvPr id="26698" name="Oval 2079"/>
              <p:cNvSpPr>
                <a:spLocks noChangeArrowheads="1"/>
              </p:cNvSpPr>
              <p:nvPr/>
            </p:nvSpPr>
            <p:spPr bwMode="auto">
              <a:xfrm>
                <a:off x="3212" y="385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0" name="Group 2080"/>
            <p:cNvGrpSpPr>
              <a:grpSpLocks/>
            </p:cNvGrpSpPr>
            <p:nvPr/>
          </p:nvGrpSpPr>
          <p:grpSpPr bwMode="auto">
            <a:xfrm>
              <a:off x="1380" y="1742"/>
              <a:ext cx="728" cy="200"/>
              <a:chOff x="3127" y="2895"/>
              <a:chExt cx="1313" cy="554"/>
            </a:xfrm>
          </p:grpSpPr>
          <p:sp>
            <p:nvSpPr>
              <p:cNvPr id="26695" name="Text Box 2081"/>
              <p:cNvSpPr txBox="1">
                <a:spLocks noChangeArrowheads="1"/>
              </p:cNvSpPr>
              <p:nvPr/>
            </p:nvSpPr>
            <p:spPr bwMode="auto">
              <a:xfrm>
                <a:off x="3154" y="2895"/>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Sibiu</a:t>
                </a:r>
              </a:p>
            </p:txBody>
          </p:sp>
          <p:sp>
            <p:nvSpPr>
              <p:cNvPr id="26696" name="Oval 2082"/>
              <p:cNvSpPr>
                <a:spLocks noChangeArrowheads="1"/>
              </p:cNvSpPr>
              <p:nvPr/>
            </p:nvSpPr>
            <p:spPr bwMode="auto">
              <a:xfrm>
                <a:off x="3127" y="330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1" name="Group 2083"/>
            <p:cNvGrpSpPr>
              <a:grpSpLocks/>
            </p:cNvGrpSpPr>
            <p:nvPr/>
          </p:nvGrpSpPr>
          <p:grpSpPr bwMode="auto">
            <a:xfrm>
              <a:off x="2355" y="2242"/>
              <a:ext cx="494" cy="186"/>
              <a:chOff x="4884" y="4284"/>
              <a:chExt cx="892" cy="519"/>
            </a:xfrm>
          </p:grpSpPr>
          <p:sp>
            <p:nvSpPr>
              <p:cNvPr id="26693" name="Text Box 2084"/>
              <p:cNvSpPr txBox="1">
                <a:spLocks noChangeArrowheads="1"/>
              </p:cNvSpPr>
              <p:nvPr/>
            </p:nvSpPr>
            <p:spPr bwMode="auto">
              <a:xfrm>
                <a:off x="4884" y="428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Pitesti</a:t>
                </a:r>
              </a:p>
            </p:txBody>
          </p:sp>
          <p:sp>
            <p:nvSpPr>
              <p:cNvPr id="26694" name="Oval 2085"/>
              <p:cNvSpPr>
                <a:spLocks noChangeArrowheads="1"/>
              </p:cNvSpPr>
              <p:nvPr/>
            </p:nvSpPr>
            <p:spPr bwMode="auto">
              <a:xfrm>
                <a:off x="4909" y="4659"/>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2" name="Group 2086"/>
            <p:cNvGrpSpPr>
              <a:grpSpLocks/>
            </p:cNvGrpSpPr>
            <p:nvPr/>
          </p:nvGrpSpPr>
          <p:grpSpPr bwMode="auto">
            <a:xfrm>
              <a:off x="2930" y="2803"/>
              <a:ext cx="614" cy="172"/>
              <a:chOff x="5921" y="5844"/>
              <a:chExt cx="1108" cy="480"/>
            </a:xfrm>
          </p:grpSpPr>
          <p:sp>
            <p:nvSpPr>
              <p:cNvPr id="26691" name="Text Box 2087"/>
              <p:cNvSpPr txBox="1">
                <a:spLocks noChangeArrowheads="1"/>
              </p:cNvSpPr>
              <p:nvPr/>
            </p:nvSpPr>
            <p:spPr bwMode="auto">
              <a:xfrm>
                <a:off x="5999" y="5844"/>
                <a:ext cx="10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Giurgui</a:t>
                </a:r>
              </a:p>
            </p:txBody>
          </p:sp>
          <p:sp>
            <p:nvSpPr>
              <p:cNvPr id="26692" name="Oval 2088"/>
              <p:cNvSpPr>
                <a:spLocks noChangeArrowheads="1"/>
              </p:cNvSpPr>
              <p:nvPr/>
            </p:nvSpPr>
            <p:spPr bwMode="auto">
              <a:xfrm>
                <a:off x="5921" y="601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3" name="Group 2089"/>
            <p:cNvGrpSpPr>
              <a:grpSpLocks/>
            </p:cNvGrpSpPr>
            <p:nvPr/>
          </p:nvGrpSpPr>
          <p:grpSpPr bwMode="auto">
            <a:xfrm>
              <a:off x="3572" y="2155"/>
              <a:ext cx="590" cy="193"/>
              <a:chOff x="7080" y="4043"/>
              <a:chExt cx="1063" cy="537"/>
            </a:xfrm>
          </p:grpSpPr>
          <p:sp>
            <p:nvSpPr>
              <p:cNvPr id="26689" name="Text Box 2090"/>
              <p:cNvSpPr txBox="1">
                <a:spLocks noChangeArrowheads="1"/>
              </p:cNvSpPr>
              <p:nvPr/>
            </p:nvSpPr>
            <p:spPr bwMode="auto">
              <a:xfrm>
                <a:off x="7080" y="4043"/>
                <a:ext cx="106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dirty="0">
                    <a:latin typeface="Arial" charset="0"/>
                  </a:rPr>
                  <a:t>Urziceni</a:t>
                </a:r>
              </a:p>
            </p:txBody>
          </p:sp>
          <p:sp>
            <p:nvSpPr>
              <p:cNvPr id="26690" name="Oval 2091"/>
              <p:cNvSpPr>
                <a:spLocks noChangeArrowheads="1"/>
              </p:cNvSpPr>
              <p:nvPr/>
            </p:nvSpPr>
            <p:spPr bwMode="auto">
              <a:xfrm>
                <a:off x="7379" y="443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4" name="Group 2092"/>
            <p:cNvGrpSpPr>
              <a:grpSpLocks/>
            </p:cNvGrpSpPr>
            <p:nvPr/>
          </p:nvGrpSpPr>
          <p:grpSpPr bwMode="auto">
            <a:xfrm>
              <a:off x="4546" y="2223"/>
              <a:ext cx="690" cy="173"/>
              <a:chOff x="8835" y="4232"/>
              <a:chExt cx="1245" cy="480"/>
            </a:xfrm>
          </p:grpSpPr>
          <p:sp>
            <p:nvSpPr>
              <p:cNvPr id="26687" name="Text Box 2093"/>
              <p:cNvSpPr txBox="1">
                <a:spLocks noChangeArrowheads="1"/>
              </p:cNvSpPr>
              <p:nvPr/>
            </p:nvSpPr>
            <p:spPr bwMode="auto">
              <a:xfrm>
                <a:off x="8930" y="4232"/>
                <a:ext cx="115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Hirsova</a:t>
                </a:r>
              </a:p>
            </p:txBody>
          </p:sp>
          <p:sp>
            <p:nvSpPr>
              <p:cNvPr id="26688" name="Oval 2094"/>
              <p:cNvSpPr>
                <a:spLocks noChangeArrowheads="1"/>
              </p:cNvSpPr>
              <p:nvPr/>
            </p:nvSpPr>
            <p:spPr bwMode="auto">
              <a:xfrm>
                <a:off x="8835" y="43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5" name="Group 2095"/>
            <p:cNvGrpSpPr>
              <a:grpSpLocks/>
            </p:cNvGrpSpPr>
            <p:nvPr/>
          </p:nvGrpSpPr>
          <p:grpSpPr bwMode="auto">
            <a:xfrm>
              <a:off x="4517" y="2685"/>
              <a:ext cx="528" cy="173"/>
              <a:chOff x="9418" y="5123"/>
              <a:chExt cx="952" cy="480"/>
            </a:xfrm>
          </p:grpSpPr>
          <p:sp>
            <p:nvSpPr>
              <p:cNvPr id="26685" name="Text Box 2096"/>
              <p:cNvSpPr txBox="1">
                <a:spLocks noChangeArrowheads="1"/>
              </p:cNvSpPr>
              <p:nvPr/>
            </p:nvSpPr>
            <p:spPr bwMode="auto">
              <a:xfrm>
                <a:off x="9478" y="5123"/>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Eforie</a:t>
                </a:r>
              </a:p>
            </p:txBody>
          </p:sp>
          <p:sp>
            <p:nvSpPr>
              <p:cNvPr id="26686" name="Oval 2097"/>
              <p:cNvSpPr>
                <a:spLocks noChangeArrowheads="1"/>
              </p:cNvSpPr>
              <p:nvPr/>
            </p:nvSpPr>
            <p:spPr bwMode="auto">
              <a:xfrm>
                <a:off x="9418" y="527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6" name="Group 2098"/>
            <p:cNvGrpSpPr>
              <a:grpSpLocks/>
            </p:cNvGrpSpPr>
            <p:nvPr/>
          </p:nvGrpSpPr>
          <p:grpSpPr bwMode="auto">
            <a:xfrm>
              <a:off x="4717" y="1681"/>
              <a:ext cx="508" cy="172"/>
              <a:chOff x="8870" y="2723"/>
              <a:chExt cx="917" cy="480"/>
            </a:xfrm>
          </p:grpSpPr>
          <p:sp>
            <p:nvSpPr>
              <p:cNvPr id="26683" name="Text Box 2099"/>
              <p:cNvSpPr txBox="1">
                <a:spLocks noChangeArrowheads="1"/>
              </p:cNvSpPr>
              <p:nvPr/>
            </p:nvSpPr>
            <p:spPr bwMode="auto">
              <a:xfrm>
                <a:off x="8895" y="2723"/>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Vaslui</a:t>
                </a:r>
              </a:p>
            </p:txBody>
          </p:sp>
          <p:sp>
            <p:nvSpPr>
              <p:cNvPr id="26684" name="Oval 2100"/>
              <p:cNvSpPr>
                <a:spLocks noChangeArrowheads="1"/>
              </p:cNvSpPr>
              <p:nvPr/>
            </p:nvSpPr>
            <p:spPr bwMode="auto">
              <a:xfrm>
                <a:off x="8870" y="291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7" name="Group 2101"/>
            <p:cNvGrpSpPr>
              <a:grpSpLocks/>
            </p:cNvGrpSpPr>
            <p:nvPr/>
          </p:nvGrpSpPr>
          <p:grpSpPr bwMode="auto">
            <a:xfrm>
              <a:off x="4185" y="1391"/>
              <a:ext cx="565" cy="173"/>
              <a:chOff x="8184" y="1918"/>
              <a:chExt cx="1020" cy="480"/>
            </a:xfrm>
          </p:grpSpPr>
          <p:sp>
            <p:nvSpPr>
              <p:cNvPr id="26681" name="Text Box 2102"/>
              <p:cNvSpPr txBox="1">
                <a:spLocks noChangeArrowheads="1"/>
              </p:cNvSpPr>
              <p:nvPr/>
            </p:nvSpPr>
            <p:spPr bwMode="auto">
              <a:xfrm>
                <a:off x="8312" y="1918"/>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Iasi</a:t>
                </a:r>
              </a:p>
            </p:txBody>
          </p:sp>
          <p:sp>
            <p:nvSpPr>
              <p:cNvPr id="26682" name="Oval 2103"/>
              <p:cNvSpPr>
                <a:spLocks noChangeArrowheads="1"/>
              </p:cNvSpPr>
              <p:nvPr/>
            </p:nvSpPr>
            <p:spPr bwMode="auto">
              <a:xfrm>
                <a:off x="8184" y="207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8" name="Group 2104"/>
            <p:cNvGrpSpPr>
              <a:grpSpLocks/>
            </p:cNvGrpSpPr>
            <p:nvPr/>
          </p:nvGrpSpPr>
          <p:grpSpPr bwMode="auto">
            <a:xfrm>
              <a:off x="3401" y="1199"/>
              <a:ext cx="604" cy="173"/>
              <a:chOff x="6847" y="1404"/>
              <a:chExt cx="1089" cy="480"/>
            </a:xfrm>
          </p:grpSpPr>
          <p:sp>
            <p:nvSpPr>
              <p:cNvPr id="26679" name="Text Box 2105"/>
              <p:cNvSpPr txBox="1">
                <a:spLocks noChangeArrowheads="1"/>
              </p:cNvSpPr>
              <p:nvPr/>
            </p:nvSpPr>
            <p:spPr bwMode="auto">
              <a:xfrm>
                <a:off x="7044" y="140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Neamt</a:t>
                </a:r>
              </a:p>
            </p:txBody>
          </p:sp>
          <p:sp>
            <p:nvSpPr>
              <p:cNvPr id="26680" name="Oval 2106"/>
              <p:cNvSpPr>
                <a:spLocks noChangeArrowheads="1"/>
              </p:cNvSpPr>
              <p:nvPr/>
            </p:nvSpPr>
            <p:spPr bwMode="auto">
              <a:xfrm>
                <a:off x="6847" y="155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9" name="Group 2107"/>
            <p:cNvGrpSpPr>
              <a:grpSpLocks/>
            </p:cNvGrpSpPr>
            <p:nvPr/>
          </p:nvGrpSpPr>
          <p:grpSpPr bwMode="auto">
            <a:xfrm>
              <a:off x="1143" y="1157"/>
              <a:ext cx="642" cy="173"/>
              <a:chOff x="2304" y="1405"/>
              <a:chExt cx="1157" cy="480"/>
            </a:xfrm>
          </p:grpSpPr>
          <p:sp>
            <p:nvSpPr>
              <p:cNvPr id="26677" name="Oval 2108"/>
              <p:cNvSpPr>
                <a:spLocks noChangeArrowheads="1"/>
              </p:cNvSpPr>
              <p:nvPr/>
            </p:nvSpPr>
            <p:spPr bwMode="auto">
              <a:xfrm>
                <a:off x="2304" y="158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sp>
            <p:nvSpPr>
              <p:cNvPr id="26678" name="Text Box 2109"/>
              <p:cNvSpPr txBox="1">
                <a:spLocks noChangeArrowheads="1"/>
              </p:cNvSpPr>
              <p:nvPr/>
            </p:nvSpPr>
            <p:spPr bwMode="auto">
              <a:xfrm>
                <a:off x="2467" y="1405"/>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Odarea</a:t>
                </a:r>
              </a:p>
            </p:txBody>
          </p:sp>
        </p:grpSp>
        <p:sp>
          <p:nvSpPr>
            <p:cNvPr id="26650" name="Line 2110"/>
            <p:cNvSpPr>
              <a:spLocks noChangeShapeType="1"/>
            </p:cNvSpPr>
            <p:nvPr/>
          </p:nvSpPr>
          <p:spPr bwMode="auto">
            <a:xfrm>
              <a:off x="1167" y="128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2111"/>
            <p:cNvSpPr>
              <a:spLocks noChangeShapeType="1"/>
            </p:cNvSpPr>
            <p:nvPr/>
          </p:nvSpPr>
          <p:spPr bwMode="auto">
            <a:xfrm flipH="1">
              <a:off x="730" y="1256"/>
              <a:ext cx="428"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2112"/>
            <p:cNvSpPr>
              <a:spLocks noChangeShapeType="1"/>
            </p:cNvSpPr>
            <p:nvPr/>
          </p:nvSpPr>
          <p:spPr bwMode="auto">
            <a:xfrm>
              <a:off x="730" y="1515"/>
              <a:ext cx="95" cy="3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Line 2113"/>
            <p:cNvSpPr>
              <a:spLocks noChangeShapeType="1"/>
            </p:cNvSpPr>
            <p:nvPr/>
          </p:nvSpPr>
          <p:spPr bwMode="auto">
            <a:xfrm>
              <a:off x="1167" y="1244"/>
              <a:ext cx="267"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4" name="Line 2114"/>
            <p:cNvSpPr>
              <a:spLocks noChangeShapeType="1"/>
            </p:cNvSpPr>
            <p:nvPr/>
          </p:nvSpPr>
          <p:spPr bwMode="auto">
            <a:xfrm>
              <a:off x="835" y="1829"/>
              <a:ext cx="589"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5" name="Line 2115"/>
            <p:cNvSpPr>
              <a:spLocks noChangeShapeType="1"/>
            </p:cNvSpPr>
            <p:nvPr/>
          </p:nvSpPr>
          <p:spPr bwMode="auto">
            <a:xfrm flipH="1">
              <a:off x="663" y="1829"/>
              <a:ext cx="17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Line 2116"/>
            <p:cNvSpPr>
              <a:spLocks noChangeShapeType="1"/>
            </p:cNvSpPr>
            <p:nvPr/>
          </p:nvSpPr>
          <p:spPr bwMode="auto">
            <a:xfrm>
              <a:off x="654" y="2125"/>
              <a:ext cx="428"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Line 2117"/>
            <p:cNvSpPr>
              <a:spLocks noChangeShapeType="1"/>
            </p:cNvSpPr>
            <p:nvPr/>
          </p:nvSpPr>
          <p:spPr bwMode="auto">
            <a:xfrm>
              <a:off x="1082" y="2329"/>
              <a:ext cx="95"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2118"/>
            <p:cNvSpPr>
              <a:spLocks noChangeShapeType="1"/>
            </p:cNvSpPr>
            <p:nvPr/>
          </p:nvSpPr>
          <p:spPr bwMode="auto">
            <a:xfrm>
              <a:off x="1177" y="2569"/>
              <a:ext cx="66"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2119"/>
            <p:cNvSpPr>
              <a:spLocks noChangeShapeType="1"/>
            </p:cNvSpPr>
            <p:nvPr/>
          </p:nvSpPr>
          <p:spPr bwMode="auto">
            <a:xfrm>
              <a:off x="1243" y="2834"/>
              <a:ext cx="609"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2120"/>
            <p:cNvSpPr>
              <a:spLocks noChangeShapeType="1"/>
            </p:cNvSpPr>
            <p:nvPr/>
          </p:nvSpPr>
          <p:spPr bwMode="auto">
            <a:xfrm>
              <a:off x="1405" y="1922"/>
              <a:ext cx="57"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2121"/>
            <p:cNvSpPr>
              <a:spLocks noChangeShapeType="1"/>
            </p:cNvSpPr>
            <p:nvPr/>
          </p:nvSpPr>
          <p:spPr bwMode="auto">
            <a:xfrm>
              <a:off x="1481" y="2131"/>
              <a:ext cx="380"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Line 2122"/>
            <p:cNvSpPr>
              <a:spLocks noChangeShapeType="1"/>
            </p:cNvSpPr>
            <p:nvPr/>
          </p:nvSpPr>
          <p:spPr bwMode="auto">
            <a:xfrm>
              <a:off x="1471" y="2113"/>
              <a:ext cx="93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2123"/>
            <p:cNvSpPr>
              <a:spLocks noChangeShapeType="1"/>
            </p:cNvSpPr>
            <p:nvPr/>
          </p:nvSpPr>
          <p:spPr bwMode="auto">
            <a:xfrm flipH="1">
              <a:off x="1852" y="2402"/>
              <a:ext cx="551"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2124"/>
            <p:cNvSpPr>
              <a:spLocks noChangeShapeType="1"/>
            </p:cNvSpPr>
            <p:nvPr/>
          </p:nvSpPr>
          <p:spPr bwMode="auto">
            <a:xfrm>
              <a:off x="2413" y="2402"/>
              <a:ext cx="770"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2125"/>
            <p:cNvSpPr>
              <a:spLocks noChangeShapeType="1"/>
            </p:cNvSpPr>
            <p:nvPr/>
          </p:nvSpPr>
          <p:spPr bwMode="auto">
            <a:xfrm flipH="1">
              <a:off x="2955" y="2507"/>
              <a:ext cx="209"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2126"/>
            <p:cNvSpPr>
              <a:spLocks noChangeShapeType="1"/>
            </p:cNvSpPr>
            <p:nvPr/>
          </p:nvSpPr>
          <p:spPr bwMode="auto">
            <a:xfrm flipV="1">
              <a:off x="3164" y="2329"/>
              <a:ext cx="608"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2127"/>
            <p:cNvSpPr>
              <a:spLocks noChangeShapeType="1"/>
            </p:cNvSpPr>
            <p:nvPr/>
          </p:nvSpPr>
          <p:spPr bwMode="auto">
            <a:xfrm flipH="1">
              <a:off x="4561" y="2310"/>
              <a:ext cx="28"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2128"/>
            <p:cNvSpPr>
              <a:spLocks noChangeShapeType="1"/>
            </p:cNvSpPr>
            <p:nvPr/>
          </p:nvSpPr>
          <p:spPr bwMode="auto">
            <a:xfrm flipV="1">
              <a:off x="4561" y="1786"/>
              <a:ext cx="171"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2129"/>
            <p:cNvSpPr>
              <a:spLocks noChangeShapeType="1"/>
            </p:cNvSpPr>
            <p:nvPr/>
          </p:nvSpPr>
          <p:spPr bwMode="auto">
            <a:xfrm flipH="1" flipV="1">
              <a:off x="4219" y="1460"/>
              <a:ext cx="589" cy="3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2130"/>
            <p:cNvSpPr>
              <a:spLocks noChangeShapeType="1"/>
            </p:cNvSpPr>
            <p:nvPr/>
          </p:nvSpPr>
          <p:spPr bwMode="auto">
            <a:xfrm flipH="1" flipV="1">
              <a:off x="3468" y="1293"/>
              <a:ext cx="742"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2131"/>
            <p:cNvSpPr>
              <a:spLocks noChangeShapeType="1"/>
            </p:cNvSpPr>
            <p:nvPr/>
          </p:nvSpPr>
          <p:spPr bwMode="auto">
            <a:xfrm flipV="1">
              <a:off x="3791" y="2310"/>
              <a:ext cx="798"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72" name="Group 2132"/>
            <p:cNvGrpSpPr>
              <a:grpSpLocks/>
            </p:cNvGrpSpPr>
            <p:nvPr/>
          </p:nvGrpSpPr>
          <p:grpSpPr bwMode="auto">
            <a:xfrm>
              <a:off x="2459" y="1687"/>
              <a:ext cx="579" cy="199"/>
              <a:chOff x="5072" y="2740"/>
              <a:chExt cx="892" cy="555"/>
            </a:xfrm>
          </p:grpSpPr>
          <p:sp>
            <p:nvSpPr>
              <p:cNvPr id="26675" name="Text Box 2133"/>
              <p:cNvSpPr txBox="1">
                <a:spLocks noChangeArrowheads="1"/>
              </p:cNvSpPr>
              <p:nvPr/>
            </p:nvSpPr>
            <p:spPr bwMode="auto">
              <a:xfrm>
                <a:off x="5072" y="2740"/>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Fagaras</a:t>
                </a:r>
              </a:p>
            </p:txBody>
          </p:sp>
          <p:sp>
            <p:nvSpPr>
              <p:cNvPr id="26676" name="Oval 2134"/>
              <p:cNvSpPr>
                <a:spLocks noChangeArrowheads="1"/>
              </p:cNvSpPr>
              <p:nvPr/>
            </p:nvSpPr>
            <p:spPr bwMode="auto">
              <a:xfrm>
                <a:off x="5424" y="315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sp>
          <p:nvSpPr>
            <p:cNvPr id="26673" name="Line 2135"/>
            <p:cNvSpPr>
              <a:spLocks noChangeShapeType="1"/>
            </p:cNvSpPr>
            <p:nvPr/>
          </p:nvSpPr>
          <p:spPr bwMode="auto">
            <a:xfrm flipV="1">
              <a:off x="1415" y="1854"/>
              <a:ext cx="1273"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2136"/>
            <p:cNvSpPr>
              <a:spLocks noChangeShapeType="1"/>
            </p:cNvSpPr>
            <p:nvPr/>
          </p:nvSpPr>
          <p:spPr bwMode="auto">
            <a:xfrm>
              <a:off x="2707" y="1866"/>
              <a:ext cx="45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9289" name="Text Box 2137"/>
          <p:cNvSpPr txBox="1">
            <a:spLocks noChangeArrowheads="1"/>
          </p:cNvSpPr>
          <p:nvPr/>
        </p:nvSpPr>
        <p:spPr bwMode="auto">
          <a:xfrm>
            <a:off x="1234927" y="5391341"/>
            <a:ext cx="3733800" cy="461665"/>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Bef>
                <a:spcPct val="50000"/>
              </a:spcBef>
            </a:pPr>
            <a:endParaRPr lang="en-US" altLang="en-US" sz="2400"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478089" y="2924175"/>
            <a:ext cx="7793037" cy="1462088"/>
          </a:xfrm>
        </p:spPr>
        <p:txBody>
          <a:bodyPr vert="horz" lIns="92075" tIns="46038" rIns="92075" bIns="46038" rtlCol="0" anchor="ctr">
            <a:normAutofit/>
          </a:bodyPr>
          <a:lstStyle/>
          <a:p>
            <a:pPr algn="ctr">
              <a:spcAft>
                <a:spcPts val="300"/>
              </a:spcAft>
              <a:defRPr/>
            </a:pPr>
            <a:r>
              <a:rPr lang="en-GB" sz="3600" dirty="0">
                <a:latin typeface="Tahoma" pitchFamily="34" charset="0"/>
                <a:ea typeface="Tahoma" pitchFamily="34" charset="0"/>
                <a:cs typeface="Tahoma" pitchFamily="34" charset="0"/>
              </a:rPr>
              <a:t>Uniform Cost Search </a:t>
            </a:r>
            <a:br>
              <a:rPr lang="en-GB" sz="3600" dirty="0">
                <a:latin typeface="Tahoma" pitchFamily="34" charset="0"/>
                <a:ea typeface="Tahoma" pitchFamily="34" charset="0"/>
                <a:cs typeface="Tahoma" pitchFamily="34" charset="0"/>
              </a:rPr>
            </a:br>
            <a:r>
              <a:rPr lang="en-GB" sz="3600" dirty="0">
                <a:latin typeface="Tahoma" pitchFamily="34" charset="0"/>
                <a:ea typeface="Tahoma" pitchFamily="34" charset="0"/>
                <a:cs typeface="Tahoma" pitchFamily="34" charset="0"/>
              </a:rPr>
              <a:t>(</a:t>
            </a:r>
            <a:r>
              <a:rPr lang="en-US" altLang="zh-CN" sz="3600" dirty="0" err="1">
                <a:latin typeface="Tahoma" pitchFamily="34" charset="0"/>
                <a:ea typeface="Tahoma" pitchFamily="34" charset="0"/>
                <a:cs typeface="Tahoma" pitchFamily="34" charset="0"/>
              </a:rPr>
              <a:t>ucs</a:t>
            </a:r>
            <a:r>
              <a:rPr lang="zh-CN" altLang="en-US" sz="3600" dirty="0">
                <a:latin typeface="Tahoma" pitchFamily="34" charset="0"/>
                <a:ea typeface="Tahoma" pitchFamily="34" charset="0"/>
                <a:cs typeface="Tahoma" pitchFamily="34" charset="0"/>
              </a:rPr>
              <a:t> </a:t>
            </a:r>
            <a:r>
              <a:rPr lang="en-GB" sz="3600" dirty="0">
                <a:latin typeface="Tahoma" pitchFamily="34" charset="0"/>
                <a:ea typeface="Tahoma" pitchFamily="34" charset="0"/>
                <a:cs typeface="Tahoma" pitchFamily="34" charset="0"/>
              </a:rPr>
              <a:t>vs. BFS)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350927" y="564233"/>
            <a:ext cx="8542159"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Uniform Cost Search (vs. BFS)</a:t>
            </a:r>
          </a:p>
        </p:txBody>
      </p:sp>
      <p:sp>
        <p:nvSpPr>
          <p:cNvPr id="7" name="Rectangle 3"/>
          <p:cNvSpPr>
            <a:spLocks noGrp="1" noChangeArrowheads="1"/>
          </p:cNvSpPr>
          <p:nvPr>
            <p:ph idx="1"/>
          </p:nvPr>
        </p:nvSpPr>
        <p:spPr>
          <a:xfrm>
            <a:off x="1584111" y="3834522"/>
            <a:ext cx="9425204" cy="2644775"/>
          </a:xfrm>
        </p:spPr>
        <p:txBody>
          <a:bodyPr>
            <a:normAutofit fontScale="92500" lnSpcReduction="20000"/>
          </a:bodyPr>
          <a:lstStyle/>
          <a:p>
            <a:pPr eaLnBrk="1" hangingPunct="1">
              <a:spcBef>
                <a:spcPct val="0"/>
              </a:spcBef>
              <a:buFont typeface="Wingdings" pitchFamily="2" charset="2"/>
              <a:buChar char="v"/>
            </a:pPr>
            <a:r>
              <a:rPr lang="en-US" altLang="zh-CN" sz="2400" b="1" dirty="0">
                <a:solidFill>
                  <a:srgbClr val="0070C0"/>
                </a:solidFill>
                <a:ea typeface="Tahoma" charset="0"/>
                <a:cs typeface="Tahoma" charset="0"/>
              </a:rPr>
              <a:t>Path</a:t>
            </a:r>
            <a:r>
              <a:rPr lang="zh-CN" altLang="en-US" sz="2400" b="1" dirty="0">
                <a:solidFill>
                  <a:srgbClr val="0070C0"/>
                </a:solidFill>
                <a:ea typeface="Tahoma" charset="0"/>
                <a:cs typeface="Tahoma" charset="0"/>
              </a:rPr>
              <a:t> </a:t>
            </a:r>
            <a:r>
              <a:rPr lang="en-US" altLang="en-US" sz="2400" b="1" dirty="0">
                <a:solidFill>
                  <a:srgbClr val="0070C0"/>
                </a:solidFill>
                <a:ea typeface="Tahoma" charset="0"/>
                <a:cs typeface="Tahoma" charset="0"/>
              </a:rPr>
              <a:t>Cost:</a:t>
            </a:r>
            <a:r>
              <a:rPr lang="en-US" altLang="en-US" sz="2400" b="1" i="1" dirty="0">
                <a:solidFill>
                  <a:srgbClr val="0070C0"/>
                </a:solidFill>
                <a:ea typeface="Tahoma" charset="0"/>
                <a:cs typeface="Tahoma" charset="0"/>
              </a:rPr>
              <a:t> </a:t>
            </a:r>
            <a:r>
              <a:rPr lang="en-US" altLang="en-US" sz="2400" dirty="0">
                <a:ea typeface="Tahoma" charset="0"/>
                <a:cs typeface="Tahoma" charset="0"/>
              </a:rPr>
              <a:t>total cost of the path from the root to node </a:t>
            </a:r>
            <a:endParaRPr lang="en-US" altLang="en-US" sz="2400" i="1" dirty="0">
              <a:ea typeface="Tahoma" charset="0"/>
              <a:cs typeface="Tahoma" charset="0"/>
            </a:endParaRPr>
          </a:p>
          <a:p>
            <a:pPr eaLnBrk="1" hangingPunct="1">
              <a:spcBef>
                <a:spcPct val="0"/>
              </a:spcBef>
              <a:buFont typeface="Wingdings" pitchFamily="2" charset="2"/>
              <a:buChar char="v"/>
            </a:pPr>
            <a:endParaRPr lang="en-US" altLang="en-US" sz="2400" i="1" dirty="0">
              <a:ea typeface="Tahoma" charset="0"/>
              <a:cs typeface="Tahoma" charset="0"/>
            </a:endParaRPr>
          </a:p>
          <a:p>
            <a:pPr eaLnBrk="1" hangingPunct="1">
              <a:spcBef>
                <a:spcPct val="0"/>
              </a:spcBef>
              <a:buFont typeface="Wingdings" pitchFamily="2" charset="2"/>
              <a:buChar char="v"/>
            </a:pPr>
            <a:r>
              <a:rPr lang="en-US" altLang="en-US" sz="2400" dirty="0">
                <a:ea typeface="Tahoma" charset="0"/>
                <a:cs typeface="Tahoma" charset="0"/>
              </a:rPr>
              <a:t>UCS: always remove the </a:t>
            </a:r>
            <a:r>
              <a:rPr lang="en-US" altLang="en-US" sz="2400" b="1" dirty="0">
                <a:solidFill>
                  <a:srgbClr val="0070C0"/>
                </a:solidFill>
                <a:ea typeface="Tahoma" charset="0"/>
                <a:cs typeface="Tahoma" charset="0"/>
              </a:rPr>
              <a:t>smallest cost node </a:t>
            </a:r>
            <a:r>
              <a:rPr lang="en-US" altLang="en-US" sz="2400" dirty="0">
                <a:ea typeface="Tahoma" charset="0"/>
                <a:cs typeface="Tahoma" charset="0"/>
              </a:rPr>
              <a:t>first</a:t>
            </a:r>
          </a:p>
          <a:p>
            <a:pPr lvl="3">
              <a:spcBef>
                <a:spcPct val="0"/>
              </a:spcBef>
              <a:buFont typeface="Arial" panose="020B0604020202020204" pitchFamily="34" charset="0"/>
              <a:buChar char="•"/>
            </a:pPr>
            <a:r>
              <a:rPr lang="en-US" altLang="en-US" sz="2400" dirty="0">
                <a:ea typeface="Tahoma" charset="0"/>
                <a:cs typeface="Tahoma" charset="0"/>
              </a:rPr>
              <a:t>Sort the queue in an increasing order, or</a:t>
            </a:r>
          </a:p>
          <a:p>
            <a:pPr lvl="3">
              <a:spcBef>
                <a:spcPct val="0"/>
              </a:spcBef>
              <a:buFont typeface="Arial" panose="020B0604020202020204" pitchFamily="34" charset="0"/>
              <a:buChar char="•"/>
            </a:pPr>
            <a:r>
              <a:rPr lang="en-US" altLang="en-US" sz="2400" dirty="0">
                <a:ea typeface="Tahoma" charset="0"/>
                <a:cs typeface="Tahoma" charset="0"/>
              </a:rPr>
              <a:t>Search the queue and remove the node of smallest cost</a:t>
            </a:r>
          </a:p>
          <a:p>
            <a:pPr marL="457200" lvl="3" indent="0">
              <a:spcBef>
                <a:spcPct val="0"/>
              </a:spcBef>
              <a:buNone/>
            </a:pPr>
            <a:endParaRPr lang="en-US" altLang="en-US" sz="2400" dirty="0">
              <a:ea typeface="Tahoma" charset="0"/>
              <a:cs typeface="Tahoma" charset="0"/>
            </a:endParaRPr>
          </a:p>
          <a:p>
            <a:pPr lvl="1" eaLnBrk="1" hangingPunct="1">
              <a:spcBef>
                <a:spcPct val="20000"/>
              </a:spcBef>
              <a:buClr>
                <a:schemeClr val="folHlink"/>
              </a:buClr>
              <a:buSzPct val="60000"/>
              <a:buFont typeface="Wingdings" charset="2"/>
              <a:buNone/>
            </a:pPr>
            <a:r>
              <a:rPr lang="en-GB" altLang="en-US" sz="2400" dirty="0">
                <a:solidFill>
                  <a:srgbClr val="C00000"/>
                </a:solidFill>
                <a:ea typeface="Tahoma" charset="0"/>
                <a:cs typeface="Tahoma" charset="0"/>
              </a:rPr>
              <a:t>Function UCS(problem) returns a solution or failure</a:t>
            </a:r>
          </a:p>
          <a:p>
            <a:pPr lvl="2" eaLnBrk="1" hangingPunct="1">
              <a:spcBef>
                <a:spcPct val="20000"/>
              </a:spcBef>
              <a:buClr>
                <a:schemeClr val="hlink"/>
              </a:buClr>
              <a:buSzPct val="55000"/>
              <a:buFont typeface="Wingdings" charset="2"/>
              <a:buNone/>
            </a:pPr>
            <a:r>
              <a:rPr lang="en-GB" altLang="en-US" sz="2400" dirty="0">
                <a:solidFill>
                  <a:srgbClr val="C00000"/>
                </a:solidFill>
                <a:ea typeface="Tahoma" charset="0"/>
                <a:cs typeface="Tahoma" charset="0"/>
              </a:rPr>
              <a:t>Return General-Search(problem, </a:t>
            </a:r>
            <a:r>
              <a:rPr lang="en-GB" altLang="en-US" sz="2400" b="1" dirty="0">
                <a:solidFill>
                  <a:srgbClr val="C00000"/>
                </a:solidFill>
                <a:ea typeface="Tahoma" charset="0"/>
                <a:cs typeface="Tahoma" charset="0"/>
              </a:rPr>
              <a:t>ENQUEUE-BY-COST</a:t>
            </a:r>
            <a:r>
              <a:rPr lang="en-GB" altLang="en-US" sz="2400" dirty="0">
                <a:solidFill>
                  <a:srgbClr val="C00000"/>
                </a:solidFill>
                <a:ea typeface="Tahoma" charset="0"/>
                <a:cs typeface="Tahoma" charset="0"/>
              </a:rPr>
              <a:t>)</a:t>
            </a:r>
          </a:p>
          <a:p>
            <a:pPr lvl="1" eaLnBrk="1" hangingPunct="1">
              <a:spcBef>
                <a:spcPct val="0"/>
              </a:spcBef>
            </a:pPr>
            <a:endParaRPr lang="en-US" altLang="en-US" sz="2400" dirty="0">
              <a:ea typeface="Tahoma" charset="0"/>
              <a:cs typeface="Tahom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7042864"/>
              </p:ext>
            </p:extLst>
          </p:nvPr>
        </p:nvGraphicFramePr>
        <p:xfrm>
          <a:off x="1584111" y="1761082"/>
          <a:ext cx="9425204" cy="1667918"/>
        </p:xfrm>
        <a:graphic>
          <a:graphicData uri="http://schemas.openxmlformats.org/drawingml/2006/table">
            <a:tbl>
              <a:tblPr/>
              <a:tblGrid>
                <a:gridCol w="1013831">
                  <a:extLst>
                    <a:ext uri="{9D8B030D-6E8A-4147-A177-3AD203B41FA5}">
                      <a16:colId xmlns:a16="http://schemas.microsoft.com/office/drawing/2014/main" val="20000"/>
                    </a:ext>
                  </a:extLst>
                </a:gridCol>
                <a:gridCol w="4404835">
                  <a:extLst>
                    <a:ext uri="{9D8B030D-6E8A-4147-A177-3AD203B41FA5}">
                      <a16:colId xmlns:a16="http://schemas.microsoft.com/office/drawing/2014/main" val="20001"/>
                    </a:ext>
                  </a:extLst>
                </a:gridCol>
                <a:gridCol w="4006538">
                  <a:extLst>
                    <a:ext uri="{9D8B030D-6E8A-4147-A177-3AD203B41FA5}">
                      <a16:colId xmlns:a16="http://schemas.microsoft.com/office/drawing/2014/main" val="20002"/>
                    </a:ext>
                  </a:extLst>
                </a:gridCol>
              </a:tblGrid>
              <a:tr h="52971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Optimal condition</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Order of nodes explored</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8388">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000000"/>
                          </a:solidFill>
                          <a:effectLst/>
                          <a:latin typeface="Tahoma" charset="0"/>
                        </a:rPr>
                        <a:t>BFS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ahoma" charset="0"/>
                        </a:rPr>
                        <a:t>Same</a:t>
                      </a:r>
                      <a:r>
                        <a:rPr kumimoji="0" lang="en-GB" altLang="en-US" sz="2400" b="0" i="0" u="none" strike="noStrike" cap="none" normalizeH="0" baseline="0" dirty="0">
                          <a:ln>
                            <a:noFill/>
                          </a:ln>
                          <a:solidFill>
                            <a:srgbClr val="000000"/>
                          </a:solidFill>
                          <a:effectLst/>
                          <a:latin typeface="Tahoma" charset="0"/>
                        </a:rPr>
                        <a:t> </a:t>
                      </a:r>
                      <a:r>
                        <a:rPr kumimoji="0" lang="en-US" altLang="zh-CN" sz="2400" b="0" i="0" u="none" strike="noStrike" cap="none" normalizeH="0" baseline="0" dirty="0">
                          <a:ln>
                            <a:noFill/>
                          </a:ln>
                          <a:solidFill>
                            <a:srgbClr val="000000"/>
                          </a:solidFill>
                          <a:effectLst/>
                          <a:latin typeface="Tahoma" charset="0"/>
                        </a:rPr>
                        <a:t>cost</a:t>
                      </a:r>
                      <a:r>
                        <a:rPr kumimoji="0" lang="zh-CN" altLang="en-US" sz="2400" b="0" i="0" u="none" strike="noStrike" cap="none" normalizeH="0" baseline="0" dirty="0">
                          <a:ln>
                            <a:noFill/>
                          </a:ln>
                          <a:solidFill>
                            <a:srgbClr val="000000"/>
                          </a:solidFill>
                          <a:effectLst/>
                          <a:latin typeface="Tahoma" charset="0"/>
                        </a:rPr>
                        <a:t> </a:t>
                      </a:r>
                      <a:r>
                        <a:rPr kumimoji="0" lang="en-GB" altLang="en-US" sz="2400" b="0" i="0" u="none" strike="noStrike" cap="none" normalizeH="0" baseline="0" dirty="0">
                          <a:ln>
                            <a:noFill/>
                          </a:ln>
                          <a:solidFill>
                            <a:srgbClr val="000000"/>
                          </a:solidFill>
                          <a:effectLst/>
                          <a:latin typeface="Tahoma" charset="0"/>
                        </a:rPr>
                        <a:t>for all branches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Shallower nodes first</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52981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000000"/>
                          </a:solidFill>
                          <a:effectLst/>
                          <a:latin typeface="Tahoma" charset="0"/>
                        </a:rPr>
                        <a:t>UCS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Cost never decreases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Lowest cost node first</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495801" y="1676400"/>
            <a:ext cx="2417763" cy="1720850"/>
            <a:chOff x="3245" y="2355"/>
            <a:chExt cx="1523" cy="1084"/>
          </a:xfrm>
        </p:grpSpPr>
        <p:sp>
          <p:nvSpPr>
            <p:cNvPr id="29720" name="Text Box 4"/>
            <p:cNvSpPr txBox="1">
              <a:spLocks noChangeArrowheads="1"/>
            </p:cNvSpPr>
            <p:nvPr/>
          </p:nvSpPr>
          <p:spPr bwMode="auto">
            <a:xfrm>
              <a:off x="3310" y="2404"/>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a:t>
              </a:r>
            </a:p>
          </p:txBody>
        </p:sp>
        <p:sp>
          <p:nvSpPr>
            <p:cNvPr id="29721" name="Text Box 5"/>
            <p:cNvSpPr txBox="1">
              <a:spLocks noChangeArrowheads="1"/>
            </p:cNvSpPr>
            <p:nvPr/>
          </p:nvSpPr>
          <p:spPr bwMode="auto">
            <a:xfrm>
              <a:off x="4155" y="2355"/>
              <a:ext cx="351"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10</a:t>
              </a:r>
            </a:p>
          </p:txBody>
        </p:sp>
        <p:sp>
          <p:nvSpPr>
            <p:cNvPr id="29722" name="Text Box 6"/>
            <p:cNvSpPr txBox="1">
              <a:spLocks noChangeArrowheads="1"/>
            </p:cNvSpPr>
            <p:nvPr/>
          </p:nvSpPr>
          <p:spPr bwMode="auto">
            <a:xfrm>
              <a:off x="3407" y="2763"/>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5</a:t>
              </a:r>
            </a:p>
          </p:txBody>
        </p:sp>
        <p:sp>
          <p:nvSpPr>
            <p:cNvPr id="29723" name="Text Box 7"/>
            <p:cNvSpPr txBox="1">
              <a:spLocks noChangeArrowheads="1"/>
            </p:cNvSpPr>
            <p:nvPr/>
          </p:nvSpPr>
          <p:spPr bwMode="auto">
            <a:xfrm>
              <a:off x="4176" y="2736"/>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b="1">
                  <a:solidFill>
                    <a:srgbClr val="FF3300"/>
                  </a:solidFill>
                  <a:ea typeface="Tahoma" charset="0"/>
                  <a:cs typeface="Tahoma" charset="0"/>
                </a:rPr>
                <a:t>5</a:t>
              </a:r>
            </a:p>
          </p:txBody>
        </p:sp>
        <p:sp>
          <p:nvSpPr>
            <p:cNvPr id="29724" name="Text Box 8"/>
            <p:cNvSpPr txBox="1">
              <a:spLocks noChangeArrowheads="1"/>
            </p:cNvSpPr>
            <p:nvPr/>
          </p:nvSpPr>
          <p:spPr bwMode="auto">
            <a:xfrm>
              <a:off x="3245" y="3190"/>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15</a:t>
              </a:r>
            </a:p>
          </p:txBody>
        </p:sp>
        <p:sp>
          <p:nvSpPr>
            <p:cNvPr id="29725" name="Text Box 9"/>
            <p:cNvSpPr txBox="1">
              <a:spLocks noChangeArrowheads="1"/>
            </p:cNvSpPr>
            <p:nvPr/>
          </p:nvSpPr>
          <p:spPr bwMode="auto">
            <a:xfrm>
              <a:off x="4416" y="3216"/>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5</a:t>
              </a:r>
            </a:p>
          </p:txBody>
        </p:sp>
      </p:grpSp>
      <p:grpSp>
        <p:nvGrpSpPr>
          <p:cNvPr id="3" name="Group 10"/>
          <p:cNvGrpSpPr>
            <a:grpSpLocks/>
          </p:cNvGrpSpPr>
          <p:nvPr/>
        </p:nvGrpSpPr>
        <p:grpSpPr bwMode="auto">
          <a:xfrm>
            <a:off x="3933825" y="1216026"/>
            <a:ext cx="4064000" cy="2792413"/>
            <a:chOff x="1344" y="720"/>
            <a:chExt cx="2560" cy="1759"/>
          </a:xfrm>
        </p:grpSpPr>
        <p:sp>
          <p:nvSpPr>
            <p:cNvPr id="29703" name="Text Box 11"/>
            <p:cNvSpPr txBox="1">
              <a:spLocks noChangeArrowheads="1"/>
            </p:cNvSpPr>
            <p:nvPr/>
          </p:nvSpPr>
          <p:spPr bwMode="auto">
            <a:xfrm>
              <a:off x="1344" y="1507"/>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S</a:t>
              </a:r>
            </a:p>
          </p:txBody>
        </p:sp>
        <p:sp>
          <p:nvSpPr>
            <p:cNvPr id="29704" name="Text Box 12"/>
            <p:cNvSpPr txBox="1">
              <a:spLocks noChangeArrowheads="1"/>
            </p:cNvSpPr>
            <p:nvPr/>
          </p:nvSpPr>
          <p:spPr bwMode="auto">
            <a:xfrm>
              <a:off x="2362" y="1371"/>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B</a:t>
              </a:r>
            </a:p>
          </p:txBody>
        </p:sp>
        <p:sp>
          <p:nvSpPr>
            <p:cNvPr id="29705" name="Text Box 13"/>
            <p:cNvSpPr txBox="1">
              <a:spLocks noChangeArrowheads="1"/>
            </p:cNvSpPr>
            <p:nvPr/>
          </p:nvSpPr>
          <p:spPr bwMode="auto">
            <a:xfrm>
              <a:off x="3552" y="1488"/>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G</a:t>
              </a:r>
            </a:p>
          </p:txBody>
        </p:sp>
        <p:sp>
          <p:nvSpPr>
            <p:cNvPr id="29706" name="Text Box 14"/>
            <p:cNvSpPr txBox="1">
              <a:spLocks noChangeArrowheads="1"/>
            </p:cNvSpPr>
            <p:nvPr/>
          </p:nvSpPr>
          <p:spPr bwMode="auto">
            <a:xfrm>
              <a:off x="2400" y="2256"/>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C</a:t>
              </a:r>
            </a:p>
          </p:txBody>
        </p:sp>
        <p:sp>
          <p:nvSpPr>
            <p:cNvPr id="29707" name="Text Box 15"/>
            <p:cNvSpPr txBox="1">
              <a:spLocks noChangeArrowheads="1"/>
            </p:cNvSpPr>
            <p:nvPr/>
          </p:nvSpPr>
          <p:spPr bwMode="auto">
            <a:xfrm>
              <a:off x="2400" y="720"/>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A</a:t>
              </a:r>
            </a:p>
          </p:txBody>
        </p:sp>
        <p:grpSp>
          <p:nvGrpSpPr>
            <p:cNvPr id="29708" name="Group 16"/>
            <p:cNvGrpSpPr>
              <a:grpSpLocks/>
            </p:cNvGrpSpPr>
            <p:nvPr/>
          </p:nvGrpSpPr>
          <p:grpSpPr bwMode="auto">
            <a:xfrm>
              <a:off x="1636" y="962"/>
              <a:ext cx="1872" cy="1306"/>
              <a:chOff x="964" y="1106"/>
              <a:chExt cx="1872" cy="1306"/>
            </a:xfrm>
          </p:grpSpPr>
          <p:sp>
            <p:nvSpPr>
              <p:cNvPr id="29709" name="Rectangle 17"/>
              <p:cNvSpPr>
                <a:spLocks noChangeArrowheads="1"/>
              </p:cNvSpPr>
              <p:nvPr/>
            </p:nvSpPr>
            <p:spPr bwMode="auto">
              <a:xfrm>
                <a:off x="964" y="1760"/>
                <a:ext cx="105"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0" name="Rectangle 18"/>
              <p:cNvSpPr>
                <a:spLocks noChangeArrowheads="1"/>
              </p:cNvSpPr>
              <p:nvPr/>
            </p:nvSpPr>
            <p:spPr bwMode="auto">
              <a:xfrm>
                <a:off x="1796" y="1760"/>
                <a:ext cx="103"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1" name="Rectangle 19"/>
              <p:cNvSpPr>
                <a:spLocks noChangeArrowheads="1"/>
              </p:cNvSpPr>
              <p:nvPr/>
            </p:nvSpPr>
            <p:spPr bwMode="auto">
              <a:xfrm>
                <a:off x="2731" y="1760"/>
                <a:ext cx="105"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2" name="Rectangle 20"/>
              <p:cNvSpPr>
                <a:spLocks noChangeArrowheads="1"/>
              </p:cNvSpPr>
              <p:nvPr/>
            </p:nvSpPr>
            <p:spPr bwMode="auto">
              <a:xfrm>
                <a:off x="1796" y="1106"/>
                <a:ext cx="103" cy="94"/>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3" name="Rectangle 21"/>
              <p:cNvSpPr>
                <a:spLocks noChangeArrowheads="1"/>
              </p:cNvSpPr>
              <p:nvPr/>
            </p:nvSpPr>
            <p:spPr bwMode="auto">
              <a:xfrm>
                <a:off x="1796" y="2318"/>
                <a:ext cx="103" cy="94"/>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4" name="Line 22"/>
              <p:cNvSpPr>
                <a:spLocks noChangeShapeType="1"/>
              </p:cNvSpPr>
              <p:nvPr/>
            </p:nvSpPr>
            <p:spPr bwMode="auto">
              <a:xfrm flipV="1">
                <a:off x="1029" y="1145"/>
                <a:ext cx="812" cy="6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23"/>
              <p:cNvSpPr>
                <a:spLocks noChangeShapeType="1"/>
              </p:cNvSpPr>
              <p:nvPr/>
            </p:nvSpPr>
            <p:spPr bwMode="auto">
              <a:xfrm>
                <a:off x="1831" y="1164"/>
                <a:ext cx="942"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24"/>
              <p:cNvSpPr>
                <a:spLocks noChangeShapeType="1"/>
              </p:cNvSpPr>
              <p:nvPr/>
            </p:nvSpPr>
            <p:spPr bwMode="auto">
              <a:xfrm flipH="1">
                <a:off x="1841" y="1815"/>
                <a:ext cx="932"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7" name="Line 25"/>
              <p:cNvSpPr>
                <a:spLocks noChangeShapeType="1"/>
              </p:cNvSpPr>
              <p:nvPr/>
            </p:nvSpPr>
            <p:spPr bwMode="auto">
              <a:xfrm>
                <a:off x="1040" y="1815"/>
                <a:ext cx="823"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Line 26"/>
              <p:cNvSpPr>
                <a:spLocks noChangeShapeType="1"/>
              </p:cNvSpPr>
              <p:nvPr/>
            </p:nvSpPr>
            <p:spPr bwMode="auto">
              <a:xfrm>
                <a:off x="1040" y="1805"/>
                <a:ext cx="8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Line 27"/>
              <p:cNvSpPr>
                <a:spLocks noChangeShapeType="1"/>
              </p:cNvSpPr>
              <p:nvPr/>
            </p:nvSpPr>
            <p:spPr bwMode="auto">
              <a:xfrm>
                <a:off x="1841" y="1805"/>
                <a:ext cx="9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71036" name="Text Box 28"/>
          <p:cNvSpPr txBox="1">
            <a:spLocks noChangeArrowheads="1"/>
          </p:cNvSpPr>
          <p:nvPr/>
        </p:nvSpPr>
        <p:spPr bwMode="auto">
          <a:xfrm>
            <a:off x="1119315" y="4057651"/>
            <a:ext cx="101099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lstStyle>
            <a:lvl1pPr marL="342900" indent="-342900">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Bef>
                <a:spcPct val="20000"/>
              </a:spcBef>
              <a:buClr>
                <a:schemeClr val="tx2"/>
              </a:buClr>
              <a:buFontTx/>
              <a:buChar char="•"/>
            </a:pPr>
            <a:r>
              <a:rPr lang="en-GB" altLang="en-US" sz="2600" dirty="0">
                <a:ea typeface="Tahoma" charset="0"/>
                <a:cs typeface="Tahoma" charset="0"/>
              </a:rPr>
              <a:t>BFS: finds the path SAG, of a cost of 11</a:t>
            </a:r>
          </a:p>
          <a:p>
            <a:pPr>
              <a:spcBef>
                <a:spcPct val="20000"/>
              </a:spcBef>
              <a:buClr>
                <a:schemeClr val="tx2"/>
              </a:buClr>
              <a:buFontTx/>
              <a:buChar char="•"/>
            </a:pPr>
            <a:r>
              <a:rPr lang="en-GB" altLang="en-US" sz="2600" dirty="0">
                <a:ea typeface="Tahoma" charset="0"/>
                <a:cs typeface="Tahoma" charset="0"/>
              </a:rPr>
              <a:t>UCS: finds the cheaper solution (SBG). It will find SAG but will not see it as it is not at the head (cheapest) of the queue</a:t>
            </a:r>
            <a:endParaRPr lang="en-US" altLang="en-US" sz="2600" dirty="0">
              <a:ea typeface="Tahoma" charset="0"/>
              <a:cs typeface="Tahoma" charset="0"/>
            </a:endParaRPr>
          </a:p>
        </p:txBody>
      </p:sp>
      <p:sp>
        <p:nvSpPr>
          <p:cNvPr id="31" name="Rectangle 2"/>
          <p:cNvSpPr>
            <a:spLocks noGrp="1" noChangeArrowheads="1"/>
          </p:cNvSpPr>
          <p:nvPr>
            <p:ph type="title"/>
          </p:nvPr>
        </p:nvSpPr>
        <p:spPr>
          <a:xfrm>
            <a:off x="1233362" y="515717"/>
            <a:ext cx="72900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UCS </a:t>
            </a:r>
            <a:r>
              <a:rPr lang="en-GB" sz="3600" dirty="0">
                <a:latin typeface="Tahoma" pitchFamily="34" charset="0"/>
                <a:ea typeface="Tahoma" pitchFamily="34" charset="0"/>
                <a:cs typeface="Tahoma" pitchFamily="34" charset="0"/>
              </a:rPr>
              <a:t>-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1036">
                                            <p:txEl>
                                              <p:pRg st="0" end="0"/>
                                            </p:txEl>
                                          </p:spTgt>
                                        </p:tgtEl>
                                        <p:attrNameLst>
                                          <p:attrName>style.visibility</p:attrName>
                                        </p:attrNameLst>
                                      </p:cBhvr>
                                      <p:to>
                                        <p:strVal val="visible"/>
                                      </p:to>
                                    </p:set>
                                    <p:anim calcmode="lin" valueType="num">
                                      <p:cBhvr additive="base">
                                        <p:cTn id="17" dur="500" fill="hold"/>
                                        <p:tgtEl>
                                          <p:spTgt spid="17103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1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1036">
                                            <p:txEl>
                                              <p:pRg st="1" end="1"/>
                                            </p:txEl>
                                          </p:spTgt>
                                        </p:tgtEl>
                                        <p:attrNameLst>
                                          <p:attrName>style.visibility</p:attrName>
                                        </p:attrNameLst>
                                      </p:cBhvr>
                                      <p:to>
                                        <p:strVal val="visible"/>
                                      </p:to>
                                    </p:set>
                                    <p:anim calcmode="lin" valueType="num">
                                      <p:cBhvr additive="base">
                                        <p:cTn id="23" dur="500" fill="hold"/>
                                        <p:tgtEl>
                                          <p:spTgt spid="171036">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10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8476" y="573746"/>
            <a:ext cx="7290054" cy="1499616"/>
          </a:xfrm>
        </p:spPr>
        <p:txBody>
          <a:bodyPr>
            <a:normAutofit/>
          </a:bodyPr>
          <a:lstStyle/>
          <a:p>
            <a:r>
              <a:rPr lang="en-US" kern="0" dirty="0"/>
              <a:t>Search Strategies</a:t>
            </a:r>
            <a:endParaRPr lang="en-GB" dirty="0"/>
          </a:p>
        </p:txBody>
      </p:sp>
      <p:grpSp>
        <p:nvGrpSpPr>
          <p:cNvPr id="5" name="Group 14"/>
          <p:cNvGrpSpPr>
            <a:grpSpLocks/>
          </p:cNvGrpSpPr>
          <p:nvPr/>
        </p:nvGrpSpPr>
        <p:grpSpPr bwMode="auto">
          <a:xfrm>
            <a:off x="2120900" y="1547282"/>
            <a:ext cx="8583613" cy="3866957"/>
            <a:chOff x="144" y="1266"/>
            <a:chExt cx="5520" cy="2163"/>
          </a:xfrm>
        </p:grpSpPr>
        <p:sp>
          <p:nvSpPr>
            <p:cNvPr id="6" name="Rectangle 10"/>
            <p:cNvSpPr>
              <a:spLocks noChangeArrowheads="1"/>
            </p:cNvSpPr>
            <p:nvPr/>
          </p:nvSpPr>
          <p:spPr bwMode="auto">
            <a:xfrm>
              <a:off x="2880" y="2448"/>
              <a:ext cx="2784" cy="981"/>
            </a:xfrm>
            <a:prstGeom prst="rect">
              <a:avLst/>
            </a:prstGeom>
            <a:noFill/>
            <a:ln w="9525">
              <a:noFill/>
              <a:miter lim="800000"/>
              <a:headEnd/>
              <a:tailEnd/>
            </a:ln>
            <a:effectLst/>
          </p:spPr>
          <p:txBody>
            <a:bodyPr>
              <a:spAutoFit/>
            </a:bodyPr>
            <a:lstStyle/>
            <a:p>
              <a:pPr marL="341313" indent="-341313" eaLnBrk="1" hangingPunct="1">
                <a:spcBef>
                  <a:spcPct val="50000"/>
                </a:spcBef>
                <a:buFont typeface="Wingdings" pitchFamily="2" charset="2"/>
                <a:buChar char="q"/>
                <a:defRPr/>
              </a:pPr>
              <a:r>
                <a:rPr lang="en-US" dirty="0">
                  <a:latin typeface="+mn-lt"/>
                </a:rPr>
                <a:t>Informed/Heuristic Search</a:t>
              </a:r>
            </a:p>
            <a:p>
              <a:pPr marL="341313" eaLnBrk="1" hangingPunct="1">
                <a:spcBef>
                  <a:spcPct val="50000"/>
                </a:spcBef>
                <a:defRPr/>
              </a:pPr>
              <a:r>
                <a:rPr lang="en-US" sz="2000" i="1" dirty="0">
                  <a:latin typeface="+mn-lt"/>
                </a:rPr>
                <a:t>Uses strategies that know whether one state is more promising than the others in reaching the goal</a:t>
              </a:r>
            </a:p>
          </p:txBody>
        </p:sp>
        <p:grpSp>
          <p:nvGrpSpPr>
            <p:cNvPr id="7" name="Group 13"/>
            <p:cNvGrpSpPr>
              <a:grpSpLocks/>
            </p:cNvGrpSpPr>
            <p:nvPr/>
          </p:nvGrpSpPr>
          <p:grpSpPr bwMode="auto">
            <a:xfrm>
              <a:off x="144" y="1266"/>
              <a:ext cx="4446" cy="2163"/>
              <a:chOff x="144" y="1266"/>
              <a:chExt cx="4446" cy="2163"/>
            </a:xfrm>
          </p:grpSpPr>
          <p:sp>
            <p:nvSpPr>
              <p:cNvPr id="8" name="Text Box 4"/>
              <p:cNvSpPr txBox="1">
                <a:spLocks noChangeArrowheads="1"/>
              </p:cNvSpPr>
              <p:nvPr/>
            </p:nvSpPr>
            <p:spPr bwMode="auto">
              <a:xfrm>
                <a:off x="690" y="1266"/>
                <a:ext cx="3900" cy="362"/>
              </a:xfrm>
              <a:prstGeom prst="rect">
                <a:avLst/>
              </a:prstGeom>
              <a:noFill/>
              <a:ln w="9525">
                <a:noFill/>
                <a:miter lim="800000"/>
                <a:headEnd/>
                <a:tailEnd/>
              </a:ln>
            </p:spPr>
            <p:txBody>
              <a:bodyPr wrap="none">
                <a:spAutoFit/>
              </a:bodyPr>
              <a:lstStyle/>
              <a:p>
                <a:pPr algn="ctr" eaLnBrk="1" hangingPunct="1">
                  <a:defRPr/>
                </a:pPr>
                <a:r>
                  <a:rPr lang="en-US" sz="3600" dirty="0">
                    <a:solidFill>
                      <a:srgbClr val="993300"/>
                    </a:solidFill>
                    <a:latin typeface="+mn-lt"/>
                  </a:rPr>
                  <a:t>Two Categories of Strategies</a:t>
                </a:r>
              </a:p>
            </p:txBody>
          </p:sp>
          <p:sp>
            <p:nvSpPr>
              <p:cNvPr id="9" name="Line 8"/>
              <p:cNvSpPr>
                <a:spLocks noChangeShapeType="1"/>
              </p:cNvSpPr>
              <p:nvPr/>
            </p:nvSpPr>
            <p:spPr bwMode="auto">
              <a:xfrm flipH="1">
                <a:off x="14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0" name="Line 9"/>
              <p:cNvSpPr>
                <a:spLocks noChangeShapeType="1"/>
              </p:cNvSpPr>
              <p:nvPr/>
            </p:nvSpPr>
            <p:spPr bwMode="auto">
              <a:xfrm>
                <a:off x="26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1" name="Rectangle 11"/>
              <p:cNvSpPr>
                <a:spLocks noChangeArrowheads="1"/>
              </p:cNvSpPr>
              <p:nvPr/>
            </p:nvSpPr>
            <p:spPr bwMode="auto">
              <a:xfrm>
                <a:off x="144" y="2448"/>
                <a:ext cx="2640" cy="981"/>
              </a:xfrm>
              <a:prstGeom prst="rect">
                <a:avLst/>
              </a:prstGeom>
              <a:noFill/>
              <a:ln w="9525">
                <a:noFill/>
                <a:miter lim="800000"/>
                <a:headEnd/>
                <a:tailEnd/>
              </a:ln>
              <a:effectLst/>
            </p:spPr>
            <p:txBody>
              <a:bodyPr>
                <a:spAutoFit/>
              </a:bodyPr>
              <a:lstStyle/>
              <a:p>
                <a:pPr marL="341313" indent="-341313" eaLnBrk="1" hangingPunct="1">
                  <a:spcBef>
                    <a:spcPct val="50000"/>
                  </a:spcBef>
                  <a:buFont typeface="Wingdings" pitchFamily="2" charset="2"/>
                  <a:buChar char="q"/>
                  <a:defRPr/>
                </a:pPr>
                <a:r>
                  <a:rPr lang="en-US" dirty="0">
                    <a:latin typeface="+mn-lt"/>
                  </a:rPr>
                  <a:t>Uninformed/Blind Search</a:t>
                </a:r>
              </a:p>
              <a:p>
                <a:pPr marL="341313" eaLnBrk="1" hangingPunct="1">
                  <a:spcBef>
                    <a:spcPct val="50000"/>
                  </a:spcBef>
                  <a:defRPr/>
                </a:pPr>
                <a:r>
                  <a:rPr lang="en-US" sz="2000" i="1" dirty="0">
                    <a:latin typeface="+mn-lt"/>
                  </a:rPr>
                  <a:t>No additional information about states beyond that provided in the problem definition</a:t>
                </a:r>
              </a:p>
            </p:txBody>
          </p:sp>
        </p:grpSp>
      </p:grpSp>
      <p:sp>
        <p:nvSpPr>
          <p:cNvPr id="4" name="Oval 3"/>
          <p:cNvSpPr/>
          <p:nvPr/>
        </p:nvSpPr>
        <p:spPr>
          <a:xfrm>
            <a:off x="1524001" y="3212976"/>
            <a:ext cx="4851385" cy="2520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97814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27432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S</a:t>
            </a:r>
          </a:p>
        </p:txBody>
      </p:sp>
      <p:sp>
        <p:nvSpPr>
          <p:cNvPr id="30723" name="Text Box 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30724" name="Text Box 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0</a:t>
            </a:r>
          </a:p>
        </p:txBody>
      </p:sp>
      <p:sp>
        <p:nvSpPr>
          <p:cNvPr id="30725" name="Text Box 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30726" name="Text Box 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Waiting….</a:t>
            </a:r>
          </a:p>
        </p:txBody>
      </p:sp>
      <p:sp>
        <p:nvSpPr>
          <p:cNvPr id="30727" name="Text Box 7"/>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n/a</a:t>
            </a:r>
          </a:p>
        </p:txBody>
      </p:sp>
      <p:sp>
        <p:nvSpPr>
          <p:cNvPr id="30728" name="Text Box 8"/>
          <p:cNvSpPr txBox="1">
            <a:spLocks noChangeArrowheads="1"/>
          </p:cNvSpPr>
          <p:nvPr/>
        </p:nvSpPr>
        <p:spPr bwMode="auto">
          <a:xfrm>
            <a:off x="4191000" y="6172201"/>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UNIFORM COST SEARCH PATTERN</a:t>
            </a:r>
          </a:p>
        </p:txBody>
      </p:sp>
      <p:sp>
        <p:nvSpPr>
          <p:cNvPr id="242697" name="Text Box 9"/>
          <p:cNvSpPr txBox="1">
            <a:spLocks noChangeArrowheads="1"/>
          </p:cNvSpPr>
          <p:nvPr/>
        </p:nvSpPr>
        <p:spPr bwMode="auto">
          <a:xfrm>
            <a:off x="4800600" y="4724401"/>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Press space to begin the search</a:t>
            </a:r>
          </a:p>
        </p:txBody>
      </p:sp>
      <p:sp>
        <p:nvSpPr>
          <p:cNvPr id="242698" name="Text Box 1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sp>
        <p:nvSpPr>
          <p:cNvPr id="242699" name="Text Box 11"/>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sp>
        <p:nvSpPr>
          <p:cNvPr id="242700" name="Text Box 12"/>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S</a:t>
            </a:r>
          </a:p>
        </p:txBody>
      </p:sp>
      <p:sp>
        <p:nvSpPr>
          <p:cNvPr id="242701" name="Text Box 1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1</a:t>
            </a:r>
          </a:p>
        </p:txBody>
      </p:sp>
      <p:sp>
        <p:nvSpPr>
          <p:cNvPr id="242702" name="Text Box 14"/>
          <p:cNvSpPr txBox="1">
            <a:spLocks noChangeArrowheads="1"/>
          </p:cNvSpPr>
          <p:nvPr/>
        </p:nvSpPr>
        <p:spPr bwMode="auto">
          <a:xfrm>
            <a:off x="5791200" y="1447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A</a:t>
            </a:r>
          </a:p>
        </p:txBody>
      </p:sp>
      <p:sp>
        <p:nvSpPr>
          <p:cNvPr id="242703" name="Text Box 15"/>
          <p:cNvSpPr txBox="1">
            <a:spLocks noChangeArrowheads="1"/>
          </p:cNvSpPr>
          <p:nvPr/>
        </p:nvSpPr>
        <p:spPr bwMode="auto">
          <a:xfrm>
            <a:off x="57912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B</a:t>
            </a:r>
          </a:p>
        </p:txBody>
      </p:sp>
      <p:sp>
        <p:nvSpPr>
          <p:cNvPr id="242704" name="Text Box 16"/>
          <p:cNvSpPr txBox="1">
            <a:spLocks noChangeArrowheads="1"/>
          </p:cNvSpPr>
          <p:nvPr/>
        </p:nvSpPr>
        <p:spPr bwMode="auto">
          <a:xfrm>
            <a:off x="5791200" y="4038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C</a:t>
            </a:r>
          </a:p>
        </p:txBody>
      </p:sp>
      <p:cxnSp>
        <p:nvCxnSpPr>
          <p:cNvPr id="242705" name="AutoShape 17"/>
          <p:cNvCxnSpPr>
            <a:cxnSpLocks noChangeShapeType="1"/>
            <a:stCxn id="242690" idx="3"/>
            <a:endCxn id="242703" idx="1"/>
          </p:cNvCxnSpPr>
          <p:nvPr/>
        </p:nvCxnSpPr>
        <p:spPr bwMode="auto">
          <a:xfrm>
            <a:off x="3276600" y="3008313"/>
            <a:ext cx="251460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6" name="AutoShape 18"/>
          <p:cNvCxnSpPr>
            <a:cxnSpLocks noChangeShapeType="1"/>
            <a:stCxn id="242690" idx="3"/>
            <a:endCxn id="242702" idx="1"/>
          </p:cNvCxnSpPr>
          <p:nvPr/>
        </p:nvCxnSpPr>
        <p:spPr bwMode="auto">
          <a:xfrm flipV="1">
            <a:off x="3276600" y="1712913"/>
            <a:ext cx="2514600" cy="129540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7" name="AutoShape 19"/>
          <p:cNvCxnSpPr>
            <a:cxnSpLocks noChangeShapeType="1"/>
            <a:stCxn id="242690" idx="3"/>
            <a:endCxn id="242704" idx="1"/>
          </p:cNvCxnSpPr>
          <p:nvPr/>
        </p:nvCxnSpPr>
        <p:spPr bwMode="auto">
          <a:xfrm>
            <a:off x="3276600" y="3008313"/>
            <a:ext cx="2514600" cy="129540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08" name="Text Box 2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3</a:t>
            </a:r>
          </a:p>
        </p:txBody>
      </p:sp>
      <p:sp>
        <p:nvSpPr>
          <p:cNvPr id="242709" name="Text Box 2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A, B, C</a:t>
            </a:r>
            <a:endParaRPr lang="en-GB" altLang="en-US" sz="800" b="1">
              <a:latin typeface="Times New Roman" charset="0"/>
            </a:endParaRPr>
          </a:p>
        </p:txBody>
      </p:sp>
      <p:sp>
        <p:nvSpPr>
          <p:cNvPr id="242710" name="Text Box 22"/>
          <p:cNvSpPr txBox="1">
            <a:spLocks noChangeArrowheads="1"/>
          </p:cNvSpPr>
          <p:nvPr/>
        </p:nvSpPr>
        <p:spPr bwMode="auto">
          <a:xfrm>
            <a:off x="4114800" y="1752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a:t>
            </a:r>
          </a:p>
        </p:txBody>
      </p:sp>
      <p:sp>
        <p:nvSpPr>
          <p:cNvPr id="242711" name="Text Box 23"/>
          <p:cNvSpPr txBox="1">
            <a:spLocks noChangeArrowheads="1"/>
          </p:cNvSpPr>
          <p:nvPr/>
        </p:nvSpPr>
        <p:spPr bwMode="auto">
          <a:xfrm>
            <a:off x="41910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15</a:t>
            </a:r>
          </a:p>
        </p:txBody>
      </p:sp>
      <p:sp>
        <p:nvSpPr>
          <p:cNvPr id="242712" name="Text Box 24"/>
          <p:cNvSpPr txBox="1">
            <a:spLocks noChangeArrowheads="1"/>
          </p:cNvSpPr>
          <p:nvPr/>
        </p:nvSpPr>
        <p:spPr bwMode="auto">
          <a:xfrm>
            <a:off x="4572000" y="2514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5</a:t>
            </a:r>
          </a:p>
        </p:txBody>
      </p:sp>
      <p:sp>
        <p:nvSpPr>
          <p:cNvPr id="242713" name="Text Box 25"/>
          <p:cNvSpPr txBox="1">
            <a:spLocks noChangeArrowheads="1"/>
          </p:cNvSpPr>
          <p:nvPr/>
        </p:nvSpPr>
        <p:spPr bwMode="auto">
          <a:xfrm>
            <a:off x="2057400" y="228601"/>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start with our initial state and expand it…</a:t>
            </a:r>
          </a:p>
        </p:txBody>
      </p:sp>
      <p:cxnSp>
        <p:nvCxnSpPr>
          <p:cNvPr id="30746" name="AutoShape 26"/>
          <p:cNvCxnSpPr>
            <a:cxnSpLocks noChangeShapeType="1"/>
            <a:stCxn id="242702" idx="3"/>
          </p:cNvCxnSpPr>
          <p:nvPr/>
        </p:nvCxnSpPr>
        <p:spPr bwMode="auto">
          <a:xfrm>
            <a:off x="6324600" y="1712913"/>
            <a:ext cx="2590800" cy="1295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42715" name="Text Box 27"/>
          <p:cNvSpPr txBox="1">
            <a:spLocks noChangeArrowheads="1"/>
          </p:cNvSpPr>
          <p:nvPr/>
        </p:nvSpPr>
        <p:spPr bwMode="auto">
          <a:xfrm>
            <a:off x="1981200" y="228600"/>
            <a:ext cx="8534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S is removed from the queue and the revealed nodes are added to the queue. The queue is then sorted on path cost. Nodes with cheaper path cost have priority.In this case the queue will be Node A (1), node B (5), followed by node C (15). Press space.</a:t>
            </a:r>
          </a:p>
        </p:txBody>
      </p:sp>
      <p:sp>
        <p:nvSpPr>
          <p:cNvPr id="242716" name="Text Box 28"/>
          <p:cNvSpPr txBox="1">
            <a:spLocks noChangeArrowheads="1"/>
          </p:cNvSpPr>
          <p:nvPr/>
        </p:nvSpPr>
        <p:spPr bwMode="auto">
          <a:xfrm>
            <a:off x="1828800" y="228601"/>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now expand the node at the front of the queue, node A. Press space to continue.</a:t>
            </a:r>
          </a:p>
        </p:txBody>
      </p:sp>
      <p:cxnSp>
        <p:nvCxnSpPr>
          <p:cNvPr id="242717" name="AutoShape 29"/>
          <p:cNvCxnSpPr>
            <a:cxnSpLocks noChangeShapeType="1"/>
            <a:stCxn id="242690" idx="3"/>
            <a:endCxn id="242702" idx="1"/>
          </p:cNvCxnSpPr>
          <p:nvPr/>
        </p:nvCxnSpPr>
        <p:spPr bwMode="auto">
          <a:xfrm flipV="1">
            <a:off x="3276600" y="1712913"/>
            <a:ext cx="25146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18" name="Text Box 3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1</a:t>
            </a:r>
          </a:p>
        </p:txBody>
      </p:sp>
      <p:sp>
        <p:nvSpPr>
          <p:cNvPr id="242719" name="Text Box 31"/>
          <p:cNvSpPr txBox="1">
            <a:spLocks noChangeArrowheads="1"/>
          </p:cNvSpPr>
          <p:nvPr/>
        </p:nvSpPr>
        <p:spPr bwMode="auto">
          <a:xfrm>
            <a:off x="27432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S</a:t>
            </a:r>
          </a:p>
        </p:txBody>
      </p:sp>
      <p:sp>
        <p:nvSpPr>
          <p:cNvPr id="242720" name="Text Box 32"/>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21" name="Text Box 33"/>
          <p:cNvSpPr txBox="1">
            <a:spLocks noChangeArrowheads="1"/>
          </p:cNvSpPr>
          <p:nvPr/>
        </p:nvSpPr>
        <p:spPr bwMode="auto">
          <a:xfrm>
            <a:off x="89154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G</a:t>
            </a:r>
          </a:p>
        </p:txBody>
      </p:sp>
      <p:cxnSp>
        <p:nvCxnSpPr>
          <p:cNvPr id="242722" name="AutoShape 34"/>
          <p:cNvCxnSpPr>
            <a:cxnSpLocks noChangeShapeType="1"/>
            <a:stCxn id="242702" idx="3"/>
            <a:endCxn id="242721" idx="0"/>
          </p:cNvCxnSpPr>
          <p:nvPr/>
        </p:nvCxnSpPr>
        <p:spPr bwMode="auto">
          <a:xfrm>
            <a:off x="6324600" y="1712914"/>
            <a:ext cx="2857500" cy="1030287"/>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23" name="Rectangle 35"/>
          <p:cNvSpPr>
            <a:spLocks noChangeArrowheads="1"/>
          </p:cNvSpPr>
          <p:nvPr/>
        </p:nvSpPr>
        <p:spPr bwMode="auto">
          <a:xfrm>
            <a:off x="1752600" y="228600"/>
            <a:ext cx="8458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A is removed from the queue and the revealed node (node G) is added to the queue. The queue is again sorted on path cost. Note, we have now found a goal state but do not recognise it as it is not at the front of the queue. Node B is the cheaper node. Press space.</a:t>
            </a:r>
            <a:endParaRPr lang="en-US" altLang="en-US">
              <a:solidFill>
                <a:srgbClr val="FF3300"/>
              </a:solidFill>
              <a:latin typeface="Times New Roman" charset="0"/>
            </a:endParaRPr>
          </a:p>
        </p:txBody>
      </p:sp>
      <p:sp>
        <p:nvSpPr>
          <p:cNvPr id="242724" name="Text Box 36"/>
          <p:cNvSpPr txBox="1">
            <a:spLocks noChangeArrowheads="1"/>
          </p:cNvSpPr>
          <p:nvPr/>
        </p:nvSpPr>
        <p:spPr bwMode="auto">
          <a:xfrm>
            <a:off x="7772400" y="1676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10</a:t>
            </a:r>
          </a:p>
        </p:txBody>
      </p:sp>
      <p:sp>
        <p:nvSpPr>
          <p:cNvPr id="242725" name="Text Box 37"/>
          <p:cNvSpPr txBox="1">
            <a:spLocks noChangeArrowheads="1"/>
          </p:cNvSpPr>
          <p:nvPr/>
        </p:nvSpPr>
        <p:spPr bwMode="auto">
          <a:xfrm>
            <a:off x="5791200" y="14478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A</a:t>
            </a:r>
          </a:p>
        </p:txBody>
      </p:sp>
      <p:sp>
        <p:nvSpPr>
          <p:cNvPr id="242726" name="Text Box 3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2</a:t>
            </a:r>
          </a:p>
        </p:txBody>
      </p:sp>
      <p:sp>
        <p:nvSpPr>
          <p:cNvPr id="242727" name="Text Box 3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B, G</a:t>
            </a:r>
            <a:r>
              <a:rPr lang="en-GB" altLang="en-US" sz="1200" b="1">
                <a:latin typeface="Times New Roman" charset="0"/>
              </a:rPr>
              <a:t>11</a:t>
            </a:r>
            <a:r>
              <a:rPr lang="en-GB" altLang="en-US" b="1">
                <a:latin typeface="Times New Roman" charset="0"/>
              </a:rPr>
              <a:t>, C</a:t>
            </a:r>
            <a:endParaRPr lang="en-GB" altLang="en-US" sz="1200" b="1">
              <a:latin typeface="Times New Roman" charset="0"/>
            </a:endParaRPr>
          </a:p>
        </p:txBody>
      </p:sp>
      <p:sp>
        <p:nvSpPr>
          <p:cNvPr id="242728" name="Text Box 4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Backtracking</a:t>
            </a:r>
          </a:p>
        </p:txBody>
      </p:sp>
      <p:cxnSp>
        <p:nvCxnSpPr>
          <p:cNvPr id="242729" name="AutoShape 41"/>
          <p:cNvCxnSpPr>
            <a:cxnSpLocks noChangeShapeType="1"/>
            <a:stCxn id="242725" idx="1"/>
            <a:endCxn id="242719" idx="3"/>
          </p:cNvCxnSpPr>
          <p:nvPr/>
        </p:nvCxnSpPr>
        <p:spPr bwMode="auto">
          <a:xfrm flipH="1">
            <a:off x="3276600" y="1712913"/>
            <a:ext cx="25146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0" name="Text Box 42"/>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cxnSp>
        <p:nvCxnSpPr>
          <p:cNvPr id="242731" name="AutoShape 43"/>
          <p:cNvCxnSpPr>
            <a:cxnSpLocks noChangeShapeType="1"/>
            <a:stCxn id="242719" idx="3"/>
            <a:endCxn id="242703" idx="1"/>
          </p:cNvCxnSpPr>
          <p:nvPr/>
        </p:nvCxnSpPr>
        <p:spPr bwMode="auto">
          <a:xfrm>
            <a:off x="3276600" y="3008313"/>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2" name="Text Box 44"/>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33" name="Text Box 4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cxnSp>
        <p:nvCxnSpPr>
          <p:cNvPr id="242734" name="AutoShape 46"/>
          <p:cNvCxnSpPr>
            <a:cxnSpLocks noChangeShapeType="1"/>
            <a:stCxn id="242703" idx="3"/>
            <a:endCxn id="242721" idx="1"/>
          </p:cNvCxnSpPr>
          <p:nvPr/>
        </p:nvCxnSpPr>
        <p:spPr bwMode="auto">
          <a:xfrm>
            <a:off x="6324600" y="3008313"/>
            <a:ext cx="259080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35" name="Text Box 47"/>
          <p:cNvSpPr txBox="1">
            <a:spLocks noChangeArrowheads="1"/>
          </p:cNvSpPr>
          <p:nvPr/>
        </p:nvSpPr>
        <p:spPr bwMode="auto">
          <a:xfrm>
            <a:off x="7467600" y="2514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5</a:t>
            </a:r>
          </a:p>
        </p:txBody>
      </p:sp>
      <p:sp>
        <p:nvSpPr>
          <p:cNvPr id="242736" name="Text Box 4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3</a:t>
            </a:r>
          </a:p>
        </p:txBody>
      </p:sp>
      <p:sp>
        <p:nvSpPr>
          <p:cNvPr id="242737" name="Text Box 4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G</a:t>
            </a:r>
            <a:r>
              <a:rPr lang="en-GB" altLang="en-US" sz="1200" b="1">
                <a:latin typeface="Times New Roman" charset="0"/>
              </a:rPr>
              <a:t>10</a:t>
            </a:r>
            <a:r>
              <a:rPr lang="en-GB" altLang="en-US" b="1">
                <a:latin typeface="Times New Roman" charset="0"/>
              </a:rPr>
              <a:t>, G</a:t>
            </a:r>
            <a:r>
              <a:rPr lang="en-GB" altLang="en-US" sz="1200" b="1">
                <a:latin typeface="Times New Roman" charset="0"/>
              </a:rPr>
              <a:t>11</a:t>
            </a:r>
            <a:r>
              <a:rPr lang="en-GB" altLang="en-US" b="1">
                <a:latin typeface="Times New Roman" charset="0"/>
              </a:rPr>
              <a:t>, C</a:t>
            </a:r>
            <a:r>
              <a:rPr lang="en-GB" altLang="en-US" sz="1200" b="1">
                <a:latin typeface="Times New Roman" charset="0"/>
              </a:rPr>
              <a:t>15</a:t>
            </a:r>
          </a:p>
        </p:txBody>
      </p:sp>
      <p:sp>
        <p:nvSpPr>
          <p:cNvPr id="242738" name="Text Box 50"/>
          <p:cNvSpPr txBox="1">
            <a:spLocks noChangeArrowheads="1"/>
          </p:cNvSpPr>
          <p:nvPr/>
        </p:nvSpPr>
        <p:spPr bwMode="auto">
          <a:xfrm>
            <a:off x="57912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B</a:t>
            </a:r>
          </a:p>
        </p:txBody>
      </p:sp>
      <p:sp>
        <p:nvSpPr>
          <p:cNvPr id="242739" name="Rectangle 51"/>
          <p:cNvSpPr>
            <a:spLocks noChangeArrowheads="1"/>
          </p:cNvSpPr>
          <p:nvPr/>
        </p:nvSpPr>
        <p:spPr bwMode="auto">
          <a:xfrm>
            <a:off x="1752600" y="228601"/>
            <a:ext cx="8458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Once node B has been expanded it is removed from the queue and the revealed node (node G) is added. The queue is again sorted on path cost. </a:t>
            </a:r>
            <a:r>
              <a:rPr lang="en-GB" altLang="en-US" b="1">
                <a:solidFill>
                  <a:srgbClr val="FF3300"/>
                </a:solidFill>
                <a:latin typeface="Times New Roman" charset="0"/>
              </a:rPr>
              <a:t>Note</a:t>
            </a:r>
            <a:r>
              <a:rPr lang="en-GB" altLang="en-US">
                <a:solidFill>
                  <a:srgbClr val="FF3300"/>
                </a:solidFill>
                <a:latin typeface="Times New Roman" charset="0"/>
              </a:rPr>
              <a:t>, node G now appears in the queue twice, once as G</a:t>
            </a:r>
            <a:r>
              <a:rPr lang="en-GB" altLang="en-US" sz="1400">
                <a:solidFill>
                  <a:srgbClr val="FF3300"/>
                </a:solidFill>
                <a:latin typeface="Times New Roman" charset="0"/>
              </a:rPr>
              <a:t>10</a:t>
            </a:r>
            <a:r>
              <a:rPr lang="en-GB" altLang="en-US">
                <a:solidFill>
                  <a:srgbClr val="FF3300"/>
                </a:solidFill>
                <a:latin typeface="Times New Roman" charset="0"/>
              </a:rPr>
              <a:t> and once as G</a:t>
            </a:r>
            <a:r>
              <a:rPr lang="en-GB" altLang="en-US" sz="1400">
                <a:solidFill>
                  <a:srgbClr val="FF3300"/>
                </a:solidFill>
                <a:latin typeface="Times New Roman" charset="0"/>
              </a:rPr>
              <a:t>11</a:t>
            </a:r>
            <a:r>
              <a:rPr lang="en-GB" altLang="en-US">
                <a:solidFill>
                  <a:srgbClr val="FF3300"/>
                </a:solidFill>
                <a:latin typeface="Times New Roman" charset="0"/>
              </a:rPr>
              <a:t>. As G</a:t>
            </a:r>
            <a:r>
              <a:rPr lang="en-GB" altLang="en-US" sz="1400">
                <a:solidFill>
                  <a:srgbClr val="FF3300"/>
                </a:solidFill>
                <a:latin typeface="Times New Roman" charset="0"/>
              </a:rPr>
              <a:t>10</a:t>
            </a:r>
            <a:r>
              <a:rPr lang="en-GB" altLang="en-US">
                <a:solidFill>
                  <a:srgbClr val="FF3300"/>
                </a:solidFill>
                <a:latin typeface="Times New Roman" charset="0"/>
              </a:rPr>
              <a:t> is at the front of the queue, we now proceed to goal state. Press space.</a:t>
            </a:r>
            <a:endParaRPr lang="en-US" altLang="en-US">
              <a:solidFill>
                <a:srgbClr val="FF3300"/>
              </a:solidFill>
              <a:latin typeface="Times New Roman" charset="0"/>
            </a:endParaRPr>
          </a:p>
        </p:txBody>
      </p:sp>
      <p:cxnSp>
        <p:nvCxnSpPr>
          <p:cNvPr id="242740" name="AutoShape 52"/>
          <p:cNvCxnSpPr>
            <a:cxnSpLocks noChangeShapeType="1"/>
            <a:stCxn id="242738" idx="3"/>
            <a:endCxn id="242721" idx="1"/>
          </p:cNvCxnSpPr>
          <p:nvPr/>
        </p:nvCxnSpPr>
        <p:spPr bwMode="auto">
          <a:xfrm>
            <a:off x="6324600" y="3008313"/>
            <a:ext cx="2590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41" name="Text Box 53"/>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2</a:t>
            </a:r>
          </a:p>
        </p:txBody>
      </p:sp>
      <p:sp>
        <p:nvSpPr>
          <p:cNvPr id="242742" name="Text Box 54"/>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242743" name="Text Box 55"/>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242744" name="Text Box 5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b="1">
                <a:latin typeface="Times New Roman" charset="0"/>
              </a:rPr>
              <a:t>FINISHED SEARCH</a:t>
            </a:r>
          </a:p>
        </p:txBody>
      </p:sp>
      <p:sp>
        <p:nvSpPr>
          <p:cNvPr id="242745" name="Text Box 57"/>
          <p:cNvSpPr txBox="1">
            <a:spLocks noChangeArrowheads="1"/>
          </p:cNvSpPr>
          <p:nvPr/>
        </p:nvSpPr>
        <p:spPr bwMode="auto">
          <a:xfrm>
            <a:off x="8915400" y="27432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46" name="Text Box 58"/>
          <p:cNvSpPr txBox="1">
            <a:spLocks noChangeArrowheads="1"/>
          </p:cNvSpPr>
          <p:nvPr/>
        </p:nvSpPr>
        <p:spPr bwMode="auto">
          <a:xfrm>
            <a:off x="8915400" y="2743200"/>
            <a:ext cx="533400" cy="52863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latin typeface="Times New Roman" charset="0"/>
              </a:rPr>
              <a:t>G</a:t>
            </a:r>
          </a:p>
        </p:txBody>
      </p:sp>
      <p:sp>
        <p:nvSpPr>
          <p:cNvPr id="242747" name="Text Box 59"/>
          <p:cNvSpPr txBox="1">
            <a:spLocks noChangeArrowheads="1"/>
          </p:cNvSpPr>
          <p:nvPr/>
        </p:nvSpPr>
        <p:spPr bwMode="auto">
          <a:xfrm>
            <a:off x="89154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48" name="Text Box 60"/>
          <p:cNvSpPr txBox="1">
            <a:spLocks noChangeArrowheads="1"/>
          </p:cNvSpPr>
          <p:nvPr/>
        </p:nvSpPr>
        <p:spPr bwMode="auto">
          <a:xfrm>
            <a:off x="8915400" y="2743200"/>
            <a:ext cx="533400" cy="52863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latin typeface="Times New Roman" charset="0"/>
              </a:rPr>
              <a:t>G</a:t>
            </a:r>
          </a:p>
        </p:txBody>
      </p:sp>
      <p:sp>
        <p:nvSpPr>
          <p:cNvPr id="242749" name="Text Box 61"/>
          <p:cNvSpPr txBox="1">
            <a:spLocks noChangeArrowheads="1"/>
          </p:cNvSpPr>
          <p:nvPr/>
        </p:nvSpPr>
        <p:spPr bwMode="auto">
          <a:xfrm>
            <a:off x="8915400" y="27432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50" name="Text Box 62"/>
          <p:cNvSpPr txBox="1">
            <a:spLocks noChangeArrowheads="1"/>
          </p:cNvSpPr>
          <p:nvPr/>
        </p:nvSpPr>
        <p:spPr bwMode="auto">
          <a:xfrm>
            <a:off x="6781800" y="3505200"/>
            <a:ext cx="3657600" cy="12001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The goal state is achieved and the path S-B-G is returned. In relation to path cost, UCS has found the optimal route. Press space to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2697"/>
                                        </p:tgtEl>
                                        <p:attrNameLst>
                                          <p:attrName>style.visibility</p:attrName>
                                        </p:attrNameLst>
                                      </p:cBhvr>
                                      <p:to>
                                        <p:strVal val="visible"/>
                                      </p:to>
                                    </p:set>
                                  </p:childTnLst>
                                  <p:subTnLst>
                                    <p:set>
                                      <p:cBhvr override="childStyle">
                                        <p:cTn dur="1" fill="hold" display="0" masterRel="nextClick" afterEffect="1"/>
                                        <p:tgtEl>
                                          <p:spTgt spid="2426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713"/>
                                        </p:tgtEl>
                                        <p:attrNameLst>
                                          <p:attrName>style.visibility</p:attrName>
                                        </p:attrNameLst>
                                      </p:cBhvr>
                                      <p:to>
                                        <p:strVal val="visible"/>
                                      </p:to>
                                    </p:set>
                                  </p:childTnLst>
                                  <p:subTnLst>
                                    <p:set>
                                      <p:cBhvr override="childStyle">
                                        <p:cTn dur="1" fill="hold" display="0" masterRel="nextClick" afterEffect="1"/>
                                        <p:tgtEl>
                                          <p:spTgt spid="242713"/>
                                        </p:tgtEl>
                                        <p:attrNameLst>
                                          <p:attrName>style.visibility</p:attrName>
                                        </p:attrNameLst>
                                      </p:cBhvr>
                                      <p:to>
                                        <p:strVal val="hidden"/>
                                      </p:to>
                                    </p:set>
                                  </p:subTnLst>
                                </p:cTn>
                              </p:par>
                            </p:childTnLst>
                          </p:cTn>
                        </p:par>
                        <p:par>
                          <p:cTn id="11" fill="hold" nodeType="afterGroup">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242690"/>
                                        </p:tgtEl>
                                        <p:attrNameLst>
                                          <p:attrName>style.visibility</p:attrName>
                                        </p:attrNameLst>
                                      </p:cBhvr>
                                      <p:to>
                                        <p:strVal val="visible"/>
                                      </p:to>
                                    </p:set>
                                  </p:childTnLst>
                                </p:cTn>
                              </p:par>
                            </p:childTnLst>
                          </p:cTn>
                        </p:par>
                        <p:par>
                          <p:cTn id="14" fill="hold" nodeType="afterGroup">
                            <p:stCondLst>
                              <p:cond delay="3000"/>
                            </p:stCondLst>
                            <p:childTnLst>
                              <p:par>
                                <p:cTn id="15" presetID="1" presetClass="entr" presetSubtype="0" fill="hold" grpId="0" nodeType="afterEffect">
                                  <p:stCondLst>
                                    <p:cond delay="0"/>
                                  </p:stCondLst>
                                  <p:childTnLst>
                                    <p:set>
                                      <p:cBhvr>
                                        <p:cTn id="16" dur="1" fill="hold">
                                          <p:stCondLst>
                                            <p:cond delay="499"/>
                                          </p:stCondLst>
                                        </p:cTn>
                                        <p:tgtEl>
                                          <p:spTgt spid="242700"/>
                                        </p:tgtEl>
                                        <p:attrNameLst>
                                          <p:attrName>style.visibility</p:attrName>
                                        </p:attrNameLst>
                                      </p:cBhvr>
                                      <p:to>
                                        <p:strVal val="visible"/>
                                      </p:to>
                                    </p:set>
                                  </p:childTnLst>
                                </p:cTn>
                              </p:par>
                            </p:childTnLst>
                          </p:cTn>
                        </p:par>
                        <p:par>
                          <p:cTn id="17" fill="hold" nodeType="afterGroup">
                            <p:stCondLst>
                              <p:cond delay="3500"/>
                            </p:stCondLst>
                            <p:childTnLst>
                              <p:par>
                                <p:cTn id="18" presetID="1" presetClass="entr" presetSubtype="0" fill="hold" grpId="0" nodeType="afterEffect">
                                  <p:stCondLst>
                                    <p:cond delay="0"/>
                                  </p:stCondLst>
                                  <p:childTnLst>
                                    <p:set>
                                      <p:cBhvr>
                                        <p:cTn id="19" dur="1" fill="hold">
                                          <p:stCondLst>
                                            <p:cond delay="499"/>
                                          </p:stCondLst>
                                        </p:cTn>
                                        <p:tgtEl>
                                          <p:spTgt spid="242701"/>
                                        </p:tgtEl>
                                        <p:attrNameLst>
                                          <p:attrName>style.visibility</p:attrName>
                                        </p:attrNameLst>
                                      </p:cBhvr>
                                      <p:to>
                                        <p:strVal val="visible"/>
                                      </p:to>
                                    </p:set>
                                  </p:childTnLst>
                                </p:cTn>
                              </p:par>
                            </p:childTnLst>
                          </p:cTn>
                        </p:par>
                        <p:par>
                          <p:cTn id="20" fill="hold" nodeType="afterGroup">
                            <p:stCondLst>
                              <p:cond delay="4000"/>
                            </p:stCondLst>
                            <p:childTnLst>
                              <p:par>
                                <p:cTn id="21" presetID="1" presetClass="entr" presetSubtype="0" fill="hold" grpId="0" nodeType="afterEffect">
                                  <p:stCondLst>
                                    <p:cond delay="0"/>
                                  </p:stCondLst>
                                  <p:childTnLst>
                                    <p:set>
                                      <p:cBhvr>
                                        <p:cTn id="22" dur="1" fill="hold">
                                          <p:stCondLst>
                                            <p:cond delay="499"/>
                                          </p:stCondLst>
                                        </p:cTn>
                                        <p:tgtEl>
                                          <p:spTgt spid="242699"/>
                                        </p:tgtEl>
                                        <p:attrNameLst>
                                          <p:attrName>style.visibility</p:attrName>
                                        </p:attrNameLst>
                                      </p:cBhvr>
                                      <p:to>
                                        <p:strVal val="visible"/>
                                      </p:to>
                                    </p:set>
                                  </p:childTnLst>
                                </p:cTn>
                              </p:par>
                            </p:childTnLst>
                          </p:cTn>
                        </p:par>
                        <p:par>
                          <p:cTn id="23" fill="hold" nodeType="afterGroup">
                            <p:stCondLst>
                              <p:cond delay="4500"/>
                            </p:stCondLst>
                            <p:childTnLst>
                              <p:par>
                                <p:cTn id="24" presetID="1" presetClass="entr" presetSubtype="0" fill="hold" grpId="0" nodeType="afterEffect">
                                  <p:stCondLst>
                                    <p:cond delay="0"/>
                                  </p:stCondLst>
                                  <p:childTnLst>
                                    <p:set>
                                      <p:cBhvr>
                                        <p:cTn id="25" dur="1" fill="hold">
                                          <p:stCondLst>
                                            <p:cond delay="499"/>
                                          </p:stCondLst>
                                        </p:cTn>
                                        <p:tgtEl>
                                          <p:spTgt spid="242698"/>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0"/>
                                  </p:stCondLst>
                                  <p:childTnLst>
                                    <p:set>
                                      <p:cBhvr>
                                        <p:cTn id="28" dur="1" fill="hold">
                                          <p:stCondLst>
                                            <p:cond delay="499"/>
                                          </p:stCondLst>
                                        </p:cTn>
                                        <p:tgtEl>
                                          <p:spTgt spid="242706"/>
                                        </p:tgtEl>
                                        <p:attrNameLst>
                                          <p:attrName>style.visibility</p:attrName>
                                        </p:attrNameLst>
                                      </p:cBhvr>
                                      <p:to>
                                        <p:strVal val="visible"/>
                                      </p:to>
                                    </p:set>
                                  </p:childTnLst>
                                </p:cTn>
                              </p:par>
                            </p:childTnLst>
                          </p:cTn>
                        </p:par>
                        <p:par>
                          <p:cTn id="29" fill="hold" nodeType="afterGroup">
                            <p:stCondLst>
                              <p:cond delay="5500"/>
                            </p:stCondLst>
                            <p:childTnLst>
                              <p:par>
                                <p:cTn id="30" presetID="1" presetClass="entr" presetSubtype="0" fill="hold" grpId="0" nodeType="afterEffect">
                                  <p:stCondLst>
                                    <p:cond delay="0"/>
                                  </p:stCondLst>
                                  <p:childTnLst>
                                    <p:set>
                                      <p:cBhvr>
                                        <p:cTn id="31" dur="1" fill="hold">
                                          <p:stCondLst>
                                            <p:cond delay="499"/>
                                          </p:stCondLst>
                                        </p:cTn>
                                        <p:tgtEl>
                                          <p:spTgt spid="242702"/>
                                        </p:tgtEl>
                                        <p:attrNameLst>
                                          <p:attrName>style.visibility</p:attrName>
                                        </p:attrNameLst>
                                      </p:cBhvr>
                                      <p:to>
                                        <p:strVal val="visible"/>
                                      </p:to>
                                    </p:set>
                                  </p:childTnLst>
                                </p:cTn>
                              </p:par>
                            </p:childTnLst>
                          </p:cTn>
                        </p:par>
                        <p:par>
                          <p:cTn id="32" fill="hold" nodeType="afterGroup">
                            <p:stCondLst>
                              <p:cond delay="6000"/>
                            </p:stCondLst>
                            <p:childTnLst>
                              <p:par>
                                <p:cTn id="33" presetID="1" presetClass="entr" presetSubtype="0" fill="hold" grpId="0" nodeType="afterEffect">
                                  <p:stCondLst>
                                    <p:cond delay="0"/>
                                  </p:stCondLst>
                                  <p:childTnLst>
                                    <p:set>
                                      <p:cBhvr>
                                        <p:cTn id="34" dur="1" fill="hold">
                                          <p:stCondLst>
                                            <p:cond delay="499"/>
                                          </p:stCondLst>
                                        </p:cTn>
                                        <p:tgtEl>
                                          <p:spTgt spid="242710"/>
                                        </p:tgtEl>
                                        <p:attrNameLst>
                                          <p:attrName>style.visibility</p:attrName>
                                        </p:attrNameLst>
                                      </p:cBhvr>
                                      <p:to>
                                        <p:strVal val="visible"/>
                                      </p:to>
                                    </p:set>
                                  </p:childTnLst>
                                </p:cTn>
                              </p:par>
                            </p:childTnLst>
                          </p:cTn>
                        </p:par>
                        <p:par>
                          <p:cTn id="35" fill="hold" nodeType="afterGroup">
                            <p:stCondLst>
                              <p:cond delay="6500"/>
                            </p:stCondLst>
                            <p:childTnLst>
                              <p:par>
                                <p:cTn id="36" presetID="1" presetClass="entr" presetSubtype="0" fill="hold" nodeType="afterEffect">
                                  <p:stCondLst>
                                    <p:cond delay="0"/>
                                  </p:stCondLst>
                                  <p:childTnLst>
                                    <p:set>
                                      <p:cBhvr>
                                        <p:cTn id="37" dur="1" fill="hold">
                                          <p:stCondLst>
                                            <p:cond delay="499"/>
                                          </p:stCondLst>
                                        </p:cTn>
                                        <p:tgtEl>
                                          <p:spTgt spid="242705"/>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0" nodeType="afterEffect">
                                  <p:stCondLst>
                                    <p:cond delay="0"/>
                                  </p:stCondLst>
                                  <p:childTnLst>
                                    <p:set>
                                      <p:cBhvr>
                                        <p:cTn id="40" dur="1" fill="hold">
                                          <p:stCondLst>
                                            <p:cond delay="499"/>
                                          </p:stCondLst>
                                        </p:cTn>
                                        <p:tgtEl>
                                          <p:spTgt spid="242703"/>
                                        </p:tgtEl>
                                        <p:attrNameLst>
                                          <p:attrName>style.visibility</p:attrName>
                                        </p:attrNameLst>
                                      </p:cBhvr>
                                      <p:to>
                                        <p:strVal val="visible"/>
                                      </p:to>
                                    </p:set>
                                  </p:childTnLst>
                                </p:cTn>
                              </p:par>
                            </p:childTnLst>
                          </p:cTn>
                        </p:par>
                        <p:par>
                          <p:cTn id="41" fill="hold" nodeType="afterGroup">
                            <p:stCondLst>
                              <p:cond delay="7500"/>
                            </p:stCondLst>
                            <p:childTnLst>
                              <p:par>
                                <p:cTn id="42" presetID="1" presetClass="entr" presetSubtype="0" fill="hold" grpId="0" nodeType="afterEffect">
                                  <p:stCondLst>
                                    <p:cond delay="0"/>
                                  </p:stCondLst>
                                  <p:childTnLst>
                                    <p:set>
                                      <p:cBhvr>
                                        <p:cTn id="43" dur="1" fill="hold">
                                          <p:stCondLst>
                                            <p:cond delay="499"/>
                                          </p:stCondLst>
                                        </p:cTn>
                                        <p:tgtEl>
                                          <p:spTgt spid="242712"/>
                                        </p:tgtEl>
                                        <p:attrNameLst>
                                          <p:attrName>style.visibility</p:attrName>
                                        </p:attrNameLst>
                                      </p:cBhvr>
                                      <p:to>
                                        <p:strVal val="visible"/>
                                      </p:to>
                                    </p:set>
                                  </p:childTnLst>
                                </p:cTn>
                              </p:par>
                            </p:childTnLst>
                          </p:cTn>
                        </p:par>
                        <p:par>
                          <p:cTn id="44" fill="hold" nodeType="afterGroup">
                            <p:stCondLst>
                              <p:cond delay="8000"/>
                            </p:stCondLst>
                            <p:childTnLst>
                              <p:par>
                                <p:cTn id="45" presetID="1" presetClass="entr" presetSubtype="0" fill="hold" nodeType="afterEffect">
                                  <p:stCondLst>
                                    <p:cond delay="0"/>
                                  </p:stCondLst>
                                  <p:childTnLst>
                                    <p:set>
                                      <p:cBhvr>
                                        <p:cTn id="46" dur="1" fill="hold">
                                          <p:stCondLst>
                                            <p:cond delay="499"/>
                                          </p:stCondLst>
                                        </p:cTn>
                                        <p:tgtEl>
                                          <p:spTgt spid="242707"/>
                                        </p:tgtEl>
                                        <p:attrNameLst>
                                          <p:attrName>style.visibility</p:attrName>
                                        </p:attrNameLst>
                                      </p:cBhvr>
                                      <p:to>
                                        <p:strVal val="visible"/>
                                      </p:to>
                                    </p:set>
                                  </p:childTnLst>
                                </p:cTn>
                              </p:par>
                            </p:childTnLst>
                          </p:cTn>
                        </p:par>
                        <p:par>
                          <p:cTn id="47" fill="hold" nodeType="afterGroup">
                            <p:stCondLst>
                              <p:cond delay="8500"/>
                            </p:stCondLst>
                            <p:childTnLst>
                              <p:par>
                                <p:cTn id="48" presetID="1" presetClass="entr" presetSubtype="0" fill="hold" grpId="0" nodeType="afterEffect">
                                  <p:stCondLst>
                                    <p:cond delay="0"/>
                                  </p:stCondLst>
                                  <p:childTnLst>
                                    <p:set>
                                      <p:cBhvr>
                                        <p:cTn id="49" dur="1" fill="hold">
                                          <p:stCondLst>
                                            <p:cond delay="499"/>
                                          </p:stCondLst>
                                        </p:cTn>
                                        <p:tgtEl>
                                          <p:spTgt spid="242704"/>
                                        </p:tgtEl>
                                        <p:attrNameLst>
                                          <p:attrName>style.visibility</p:attrName>
                                        </p:attrNameLst>
                                      </p:cBhvr>
                                      <p:to>
                                        <p:strVal val="visible"/>
                                      </p:to>
                                    </p:set>
                                  </p:childTnLst>
                                </p:cTn>
                              </p:par>
                            </p:childTnLst>
                          </p:cTn>
                        </p:par>
                        <p:par>
                          <p:cTn id="50" fill="hold" nodeType="afterGroup">
                            <p:stCondLst>
                              <p:cond delay="9000"/>
                            </p:stCondLst>
                            <p:childTnLst>
                              <p:par>
                                <p:cTn id="51" presetID="1" presetClass="entr" presetSubtype="0" fill="hold" grpId="0" nodeType="afterEffect">
                                  <p:stCondLst>
                                    <p:cond delay="0"/>
                                  </p:stCondLst>
                                  <p:childTnLst>
                                    <p:set>
                                      <p:cBhvr>
                                        <p:cTn id="52" dur="1" fill="hold">
                                          <p:stCondLst>
                                            <p:cond delay="499"/>
                                          </p:stCondLst>
                                        </p:cTn>
                                        <p:tgtEl>
                                          <p:spTgt spid="242711"/>
                                        </p:tgtEl>
                                        <p:attrNameLst>
                                          <p:attrName>style.visibility</p:attrName>
                                        </p:attrNameLst>
                                      </p:cBhvr>
                                      <p:to>
                                        <p:strVal val="visible"/>
                                      </p:to>
                                    </p:set>
                                  </p:childTnLst>
                                </p:cTn>
                              </p:par>
                            </p:childTnLst>
                          </p:cTn>
                        </p:par>
                        <p:par>
                          <p:cTn id="53" fill="hold" nodeType="afterGroup">
                            <p:stCondLst>
                              <p:cond delay="9500"/>
                            </p:stCondLst>
                            <p:childTnLst>
                              <p:par>
                                <p:cTn id="54" presetID="1" presetClass="entr" presetSubtype="0" fill="hold" grpId="0" nodeType="afterEffect">
                                  <p:stCondLst>
                                    <p:cond delay="0"/>
                                  </p:stCondLst>
                                  <p:childTnLst>
                                    <p:set>
                                      <p:cBhvr>
                                        <p:cTn id="55" dur="1" fill="hold">
                                          <p:stCondLst>
                                            <p:cond delay="499"/>
                                          </p:stCondLst>
                                        </p:cTn>
                                        <p:tgtEl>
                                          <p:spTgt spid="242718"/>
                                        </p:tgtEl>
                                        <p:attrNameLst>
                                          <p:attrName>style.visibility</p:attrName>
                                        </p:attrNameLst>
                                      </p:cBhvr>
                                      <p:to>
                                        <p:strVal val="visible"/>
                                      </p:to>
                                    </p:set>
                                  </p:childTnLst>
                                </p:cTn>
                              </p:par>
                            </p:childTnLst>
                          </p:cTn>
                        </p:par>
                        <p:par>
                          <p:cTn id="56" fill="hold" nodeType="afterGroup">
                            <p:stCondLst>
                              <p:cond delay="10000"/>
                            </p:stCondLst>
                            <p:childTnLst>
                              <p:par>
                                <p:cTn id="57" presetID="1" presetClass="entr" presetSubtype="0" fill="hold" grpId="0" nodeType="afterEffect">
                                  <p:stCondLst>
                                    <p:cond delay="0"/>
                                  </p:stCondLst>
                                  <p:childTnLst>
                                    <p:set>
                                      <p:cBhvr>
                                        <p:cTn id="58" dur="1" fill="hold">
                                          <p:stCondLst>
                                            <p:cond delay="499"/>
                                          </p:stCondLst>
                                        </p:cTn>
                                        <p:tgtEl>
                                          <p:spTgt spid="242719"/>
                                        </p:tgtEl>
                                        <p:attrNameLst>
                                          <p:attrName>style.visibility</p:attrName>
                                        </p:attrNameLst>
                                      </p:cBhvr>
                                      <p:to>
                                        <p:strVal val="visible"/>
                                      </p:to>
                                    </p:set>
                                  </p:childTnLst>
                                </p:cTn>
                              </p:par>
                            </p:childTnLst>
                          </p:cTn>
                        </p:par>
                        <p:par>
                          <p:cTn id="59" fill="hold" nodeType="afterGroup">
                            <p:stCondLst>
                              <p:cond delay="10500"/>
                            </p:stCondLst>
                            <p:childTnLst>
                              <p:par>
                                <p:cTn id="60" presetID="1" presetClass="entr" presetSubtype="0" fill="hold" grpId="0" nodeType="afterEffect">
                                  <p:stCondLst>
                                    <p:cond delay="0"/>
                                  </p:stCondLst>
                                  <p:childTnLst>
                                    <p:set>
                                      <p:cBhvr>
                                        <p:cTn id="61" dur="1" fill="hold">
                                          <p:stCondLst>
                                            <p:cond delay="499"/>
                                          </p:stCondLst>
                                        </p:cTn>
                                        <p:tgtEl>
                                          <p:spTgt spid="242715"/>
                                        </p:tgtEl>
                                        <p:attrNameLst>
                                          <p:attrName>style.visibility</p:attrName>
                                        </p:attrNameLst>
                                      </p:cBhvr>
                                      <p:to>
                                        <p:strVal val="visible"/>
                                      </p:to>
                                    </p:set>
                                  </p:childTnLst>
                                  <p:subTnLst>
                                    <p:set>
                                      <p:cBhvr override="childStyle">
                                        <p:cTn dur="1" fill="hold" display="0" masterRel="nextClick" afterEffect="1"/>
                                        <p:tgtEl>
                                          <p:spTgt spid="242715"/>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42709"/>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42708"/>
                                        </p:tgtEl>
                                        <p:attrNameLst>
                                          <p:attrName>style.visibility</p:attrName>
                                        </p:attrNameLst>
                                      </p:cBhvr>
                                      <p:to>
                                        <p:strVal val="visible"/>
                                      </p:to>
                                    </p:set>
                                  </p:childTnLst>
                                </p:cTn>
                              </p:par>
                            </p:childTnLst>
                          </p:cTn>
                        </p:par>
                        <p:par>
                          <p:cTn id="69" fill="hold" nodeType="afterGroup">
                            <p:stCondLst>
                              <p:cond delay="1000"/>
                            </p:stCondLst>
                            <p:childTnLst>
                              <p:par>
                                <p:cTn id="70" presetID="1" presetClass="entr" presetSubtype="0" fill="hold" grpId="0" nodeType="afterEffect">
                                  <p:stCondLst>
                                    <p:cond delay="0"/>
                                  </p:stCondLst>
                                  <p:childTnLst>
                                    <p:set>
                                      <p:cBhvr>
                                        <p:cTn id="71" dur="1" fill="hold">
                                          <p:stCondLst>
                                            <p:cond delay="499"/>
                                          </p:stCondLst>
                                        </p:cTn>
                                        <p:tgtEl>
                                          <p:spTgt spid="242716"/>
                                        </p:tgtEl>
                                        <p:attrNameLst>
                                          <p:attrName>style.visibility</p:attrName>
                                        </p:attrNameLst>
                                      </p:cBhvr>
                                      <p:to>
                                        <p:strVal val="visible"/>
                                      </p:to>
                                    </p:set>
                                  </p:childTnLst>
                                  <p:subTnLst>
                                    <p:set>
                                      <p:cBhvr override="childStyle">
                                        <p:cTn dur="1" fill="hold" display="0" masterRel="nextClick" afterEffect="1"/>
                                        <p:tgtEl>
                                          <p:spTgt spid="242716"/>
                                        </p:tgtEl>
                                        <p:attrNameLst>
                                          <p:attrName>style.visibility</p:attrName>
                                        </p:attrNameLst>
                                      </p:cBhvr>
                                      <p:to>
                                        <p:strVal val="hidden"/>
                                      </p:to>
                                    </p:set>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242717"/>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242717"/>
                                        </p:tgtEl>
                                        <p:attrNameLst>
                                          <p:attrName>style.visibility</p:attrName>
                                        </p:attrNameLst>
                                      </p:cBhvr>
                                      <p:to>
                                        <p:strVal val="hidden"/>
                                      </p:to>
                                    </p:set>
                                  </p:sub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242720"/>
                                        </p:tgtEl>
                                        <p:attrNameLst>
                                          <p:attrName>style.visibility</p:attrName>
                                        </p:attrNameLst>
                                      </p:cBhvr>
                                      <p:to>
                                        <p:strVal val="visible"/>
                                      </p:to>
                                    </p:set>
                                  </p:childTnLst>
                                </p:cTn>
                              </p:par>
                            </p:childTnLst>
                          </p:cTn>
                        </p:par>
                        <p:par>
                          <p:cTn id="79" fill="hold" nodeType="afterGroup">
                            <p:stCondLst>
                              <p:cond delay="1000"/>
                            </p:stCondLst>
                            <p:childTnLst>
                              <p:par>
                                <p:cTn id="80" presetID="1" presetClass="entr" presetSubtype="0" fill="hold" nodeType="afterEffect">
                                  <p:stCondLst>
                                    <p:cond delay="0"/>
                                  </p:stCondLst>
                                  <p:childTnLst>
                                    <p:set>
                                      <p:cBhvr>
                                        <p:cTn id="81" dur="1" fill="hold">
                                          <p:stCondLst>
                                            <p:cond delay="499"/>
                                          </p:stCondLst>
                                        </p:cTn>
                                        <p:tgtEl>
                                          <p:spTgt spid="242722"/>
                                        </p:tgtEl>
                                        <p:attrNameLst>
                                          <p:attrName>style.visibility</p:attrName>
                                        </p:attrNameLst>
                                      </p:cBhvr>
                                      <p:to>
                                        <p:strVal val="visible"/>
                                      </p:to>
                                    </p:set>
                                  </p:childTnLst>
                                </p:cTn>
                              </p:par>
                            </p:childTnLst>
                          </p:cTn>
                        </p:par>
                        <p:par>
                          <p:cTn id="82" fill="hold" nodeType="afterGroup">
                            <p:stCondLst>
                              <p:cond delay="1500"/>
                            </p:stCondLst>
                            <p:childTnLst>
                              <p:par>
                                <p:cTn id="83" presetID="1" presetClass="entr" presetSubtype="0" fill="hold" grpId="0" nodeType="afterEffect">
                                  <p:stCondLst>
                                    <p:cond delay="0"/>
                                  </p:stCondLst>
                                  <p:childTnLst>
                                    <p:set>
                                      <p:cBhvr>
                                        <p:cTn id="84" dur="1" fill="hold">
                                          <p:stCondLst>
                                            <p:cond delay="499"/>
                                          </p:stCondLst>
                                        </p:cTn>
                                        <p:tgtEl>
                                          <p:spTgt spid="242721"/>
                                        </p:tgtEl>
                                        <p:attrNameLst>
                                          <p:attrName>style.visibility</p:attrName>
                                        </p:attrNameLst>
                                      </p:cBhvr>
                                      <p:to>
                                        <p:strVal val="visible"/>
                                      </p:to>
                                    </p:set>
                                  </p:childTnLst>
                                </p:cTn>
                              </p:par>
                            </p:childTnLst>
                          </p:cTn>
                        </p:par>
                        <p:par>
                          <p:cTn id="85" fill="hold" nodeType="afterGroup">
                            <p:stCondLst>
                              <p:cond delay="2000"/>
                            </p:stCondLst>
                            <p:childTnLst>
                              <p:par>
                                <p:cTn id="86" presetID="1" presetClass="entr" presetSubtype="0" fill="hold" grpId="0" nodeType="afterEffect">
                                  <p:stCondLst>
                                    <p:cond delay="0"/>
                                  </p:stCondLst>
                                  <p:childTnLst>
                                    <p:set>
                                      <p:cBhvr>
                                        <p:cTn id="87" dur="1" fill="hold">
                                          <p:stCondLst>
                                            <p:cond delay="499"/>
                                          </p:stCondLst>
                                        </p:cTn>
                                        <p:tgtEl>
                                          <p:spTgt spid="242724"/>
                                        </p:tgtEl>
                                        <p:attrNameLst>
                                          <p:attrName>style.visibility</p:attrName>
                                        </p:attrNameLst>
                                      </p:cBhvr>
                                      <p:to>
                                        <p:strVal val="visible"/>
                                      </p:to>
                                    </p:set>
                                  </p:childTnLst>
                                </p:cTn>
                              </p:par>
                            </p:childTnLst>
                          </p:cTn>
                        </p:par>
                        <p:par>
                          <p:cTn id="88" fill="hold" nodeType="afterGroup">
                            <p:stCondLst>
                              <p:cond delay="2500"/>
                            </p:stCondLst>
                            <p:childTnLst>
                              <p:par>
                                <p:cTn id="89" presetID="1" presetClass="entr" presetSubtype="0" fill="hold" grpId="0" nodeType="afterEffect">
                                  <p:stCondLst>
                                    <p:cond delay="0"/>
                                  </p:stCondLst>
                                  <p:childTnLst>
                                    <p:set>
                                      <p:cBhvr>
                                        <p:cTn id="90" dur="1" fill="hold">
                                          <p:stCondLst>
                                            <p:cond delay="499"/>
                                          </p:stCondLst>
                                        </p:cTn>
                                        <p:tgtEl>
                                          <p:spTgt spid="242725"/>
                                        </p:tgtEl>
                                        <p:attrNameLst>
                                          <p:attrName>style.visibility</p:attrName>
                                        </p:attrNameLst>
                                      </p:cBhvr>
                                      <p:to>
                                        <p:strVal val="visible"/>
                                      </p:to>
                                    </p:set>
                                  </p:childTnLst>
                                </p:cTn>
                              </p:par>
                            </p:childTnLst>
                          </p:cTn>
                        </p:par>
                        <p:par>
                          <p:cTn id="91" fill="hold" nodeType="afterGroup">
                            <p:stCondLst>
                              <p:cond delay="3000"/>
                            </p:stCondLst>
                            <p:childTnLst>
                              <p:par>
                                <p:cTn id="92" presetID="1" presetClass="entr" presetSubtype="0" fill="hold" grpId="0" nodeType="afterEffect">
                                  <p:stCondLst>
                                    <p:cond delay="0"/>
                                  </p:stCondLst>
                                  <p:childTnLst>
                                    <p:set>
                                      <p:cBhvr>
                                        <p:cTn id="93" dur="1" fill="hold">
                                          <p:stCondLst>
                                            <p:cond delay="499"/>
                                          </p:stCondLst>
                                        </p:cTn>
                                        <p:tgtEl>
                                          <p:spTgt spid="242726"/>
                                        </p:tgtEl>
                                        <p:attrNameLst>
                                          <p:attrName>style.visibility</p:attrName>
                                        </p:attrNameLst>
                                      </p:cBhvr>
                                      <p:to>
                                        <p:strVal val="visible"/>
                                      </p:to>
                                    </p:set>
                                  </p:childTnLst>
                                </p:cTn>
                              </p:par>
                            </p:childTnLst>
                          </p:cTn>
                        </p:par>
                        <p:par>
                          <p:cTn id="94" fill="hold" nodeType="afterGroup">
                            <p:stCondLst>
                              <p:cond delay="3500"/>
                            </p:stCondLst>
                            <p:childTnLst>
                              <p:par>
                                <p:cTn id="95" presetID="1" presetClass="entr" presetSubtype="0" fill="hold" grpId="0" nodeType="afterEffect">
                                  <p:stCondLst>
                                    <p:cond delay="0"/>
                                  </p:stCondLst>
                                  <p:childTnLst>
                                    <p:set>
                                      <p:cBhvr>
                                        <p:cTn id="96" dur="1" fill="hold">
                                          <p:stCondLst>
                                            <p:cond delay="499"/>
                                          </p:stCondLst>
                                        </p:cTn>
                                        <p:tgtEl>
                                          <p:spTgt spid="242727"/>
                                        </p:tgtEl>
                                        <p:attrNameLst>
                                          <p:attrName>style.visibility</p:attrName>
                                        </p:attrNameLst>
                                      </p:cBhvr>
                                      <p:to>
                                        <p:strVal val="visible"/>
                                      </p:to>
                                    </p:set>
                                  </p:childTnLst>
                                </p:cTn>
                              </p:par>
                            </p:childTnLst>
                          </p:cTn>
                        </p:par>
                        <p:par>
                          <p:cTn id="97" fill="hold" nodeType="afterGroup">
                            <p:stCondLst>
                              <p:cond delay="4000"/>
                            </p:stCondLst>
                            <p:childTnLst>
                              <p:par>
                                <p:cTn id="98" presetID="1" presetClass="entr" presetSubtype="0" fill="hold" grpId="0" nodeType="afterEffect">
                                  <p:stCondLst>
                                    <p:cond delay="0"/>
                                  </p:stCondLst>
                                  <p:childTnLst>
                                    <p:set>
                                      <p:cBhvr>
                                        <p:cTn id="99" dur="1" fill="hold">
                                          <p:stCondLst>
                                            <p:cond delay="499"/>
                                          </p:stCondLst>
                                        </p:cTn>
                                        <p:tgtEl>
                                          <p:spTgt spid="242723"/>
                                        </p:tgtEl>
                                        <p:attrNameLst>
                                          <p:attrName>style.visibility</p:attrName>
                                        </p:attrNameLst>
                                      </p:cBhvr>
                                      <p:to>
                                        <p:strVal val="visible"/>
                                      </p:to>
                                    </p:set>
                                  </p:childTnLst>
                                  <p:subTnLst>
                                    <p:set>
                                      <p:cBhvr override="childStyle">
                                        <p:cTn dur="1" fill="hold" display="0" masterRel="nextClick" afterEffect="1"/>
                                        <p:tgtEl>
                                          <p:spTgt spid="242723"/>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42728"/>
                                        </p:tgtEl>
                                        <p:attrNameLst>
                                          <p:attrName>style.visibility</p:attrName>
                                        </p:attrNameLst>
                                      </p:cBhvr>
                                      <p:to>
                                        <p:strVal val="visible"/>
                                      </p:to>
                                    </p:set>
                                  </p:childTnLst>
                                </p:cTn>
                              </p:par>
                            </p:childTnLst>
                          </p:cTn>
                        </p:par>
                        <p:par>
                          <p:cTn id="104" fill="hold" nodeType="afterGroup">
                            <p:stCondLst>
                              <p:cond delay="500"/>
                            </p:stCondLst>
                            <p:childTnLst>
                              <p:par>
                                <p:cTn id="105" presetID="1" presetClass="entr" presetSubtype="0" fill="hold" nodeType="afterEffect">
                                  <p:stCondLst>
                                    <p:cond delay="0"/>
                                  </p:stCondLst>
                                  <p:childTnLst>
                                    <p:set>
                                      <p:cBhvr>
                                        <p:cTn id="106" dur="1" fill="hold">
                                          <p:stCondLst>
                                            <p:cond delay="499"/>
                                          </p:stCondLst>
                                        </p:cTn>
                                        <p:tgtEl>
                                          <p:spTgt spid="242729"/>
                                        </p:tgtEl>
                                        <p:attrNameLst>
                                          <p:attrName>style.visibility</p:attrName>
                                        </p:attrNameLst>
                                      </p:cBhvr>
                                      <p:to>
                                        <p:strVal val="visible"/>
                                      </p:to>
                                    </p:set>
                                  </p:childTnLst>
                                  <p:subTnLst>
                                    <p:set>
                                      <p:cBhvr override="childStyle">
                                        <p:cTn dur="1" fill="hold" display="0" masterRel="sameClick" afterEffect="1">
                                          <p:stCondLst>
                                            <p:cond evt="end" delay="0">
                                              <p:tn val="105"/>
                                            </p:cond>
                                          </p:stCondLst>
                                        </p:cTn>
                                        <p:tgtEl>
                                          <p:spTgt spid="242729"/>
                                        </p:tgtEl>
                                        <p:attrNameLst>
                                          <p:attrName>style.visibility</p:attrName>
                                        </p:attrNameLst>
                                      </p:cBhvr>
                                      <p:to>
                                        <p:strVal val="hidden"/>
                                      </p:to>
                                    </p:set>
                                  </p:subTnLst>
                                </p:cTn>
                              </p:par>
                            </p:childTnLst>
                          </p:cTn>
                        </p:par>
                        <p:par>
                          <p:cTn id="107" fill="hold" nodeType="afterGroup">
                            <p:stCondLst>
                              <p:cond delay="1000"/>
                            </p:stCondLst>
                            <p:childTnLst>
                              <p:par>
                                <p:cTn id="108" presetID="1" presetClass="entr" presetSubtype="0" fill="hold" grpId="0" nodeType="afterEffect">
                                  <p:stCondLst>
                                    <p:cond delay="0"/>
                                  </p:stCondLst>
                                  <p:childTnLst>
                                    <p:set>
                                      <p:cBhvr>
                                        <p:cTn id="109" dur="1" fill="hold">
                                          <p:stCondLst>
                                            <p:cond delay="499"/>
                                          </p:stCondLst>
                                        </p:cTn>
                                        <p:tgtEl>
                                          <p:spTgt spid="242730"/>
                                        </p:tgtEl>
                                        <p:attrNameLst>
                                          <p:attrName>style.visibility</p:attrName>
                                        </p:attrNameLst>
                                      </p:cBhvr>
                                      <p:to>
                                        <p:strVal val="visible"/>
                                      </p:to>
                                    </p:set>
                                  </p:childTnLst>
                                </p:cTn>
                              </p:par>
                            </p:childTnLst>
                          </p:cTn>
                        </p:par>
                        <p:par>
                          <p:cTn id="110" fill="hold" nodeType="afterGroup">
                            <p:stCondLst>
                              <p:cond delay="1500"/>
                            </p:stCondLst>
                            <p:childTnLst>
                              <p:par>
                                <p:cTn id="111" presetID="1" presetClass="entr" presetSubtype="0" fill="hold" nodeType="afterEffect">
                                  <p:stCondLst>
                                    <p:cond delay="0"/>
                                  </p:stCondLst>
                                  <p:childTnLst>
                                    <p:set>
                                      <p:cBhvr>
                                        <p:cTn id="112" dur="1" fill="hold">
                                          <p:stCondLst>
                                            <p:cond delay="499"/>
                                          </p:stCondLst>
                                        </p:cTn>
                                        <p:tgtEl>
                                          <p:spTgt spid="242731"/>
                                        </p:tgtEl>
                                        <p:attrNameLst>
                                          <p:attrName>style.visibility</p:attrName>
                                        </p:attrNameLst>
                                      </p:cBhvr>
                                      <p:to>
                                        <p:strVal val="visible"/>
                                      </p:to>
                                    </p:set>
                                  </p:childTnLst>
                                  <p:subTnLst>
                                    <p:set>
                                      <p:cBhvr override="childStyle">
                                        <p:cTn dur="1" fill="hold" display="0" masterRel="sameClick" afterEffect="1">
                                          <p:stCondLst>
                                            <p:cond evt="end" delay="0">
                                              <p:tn val="111"/>
                                            </p:cond>
                                          </p:stCondLst>
                                        </p:cTn>
                                        <p:tgtEl>
                                          <p:spTgt spid="242731"/>
                                        </p:tgtEl>
                                        <p:attrNameLst>
                                          <p:attrName>style.visibility</p:attrName>
                                        </p:attrNameLst>
                                      </p:cBhvr>
                                      <p:to>
                                        <p:strVal val="hidden"/>
                                      </p:to>
                                    </p:set>
                                  </p:subTnLst>
                                </p:cTn>
                              </p:par>
                            </p:childTnLst>
                          </p:cTn>
                        </p:par>
                        <p:par>
                          <p:cTn id="113" fill="hold" nodeType="afterGroup">
                            <p:stCondLst>
                              <p:cond delay="2000"/>
                            </p:stCondLst>
                            <p:childTnLst>
                              <p:par>
                                <p:cTn id="114" presetID="1" presetClass="entr" presetSubtype="0" fill="hold" grpId="0" nodeType="afterEffect">
                                  <p:stCondLst>
                                    <p:cond delay="0"/>
                                  </p:stCondLst>
                                  <p:childTnLst>
                                    <p:set>
                                      <p:cBhvr>
                                        <p:cTn id="115" dur="1" fill="hold">
                                          <p:stCondLst>
                                            <p:cond delay="499"/>
                                          </p:stCondLst>
                                        </p:cTn>
                                        <p:tgtEl>
                                          <p:spTgt spid="242732"/>
                                        </p:tgtEl>
                                        <p:attrNameLst>
                                          <p:attrName>style.visibility</p:attrName>
                                        </p:attrNameLst>
                                      </p:cBhvr>
                                      <p:to>
                                        <p:strVal val="visible"/>
                                      </p:to>
                                    </p:set>
                                  </p:childTnLst>
                                </p:cTn>
                              </p:par>
                            </p:childTnLst>
                          </p:cTn>
                        </p:par>
                        <p:par>
                          <p:cTn id="116" fill="hold" nodeType="afterGroup">
                            <p:stCondLst>
                              <p:cond delay="2500"/>
                            </p:stCondLst>
                            <p:childTnLst>
                              <p:par>
                                <p:cTn id="117" presetID="1" presetClass="entr" presetSubtype="0" fill="hold" grpId="0" nodeType="afterEffect">
                                  <p:stCondLst>
                                    <p:cond delay="0"/>
                                  </p:stCondLst>
                                  <p:childTnLst>
                                    <p:set>
                                      <p:cBhvr>
                                        <p:cTn id="118" dur="1" fill="hold">
                                          <p:stCondLst>
                                            <p:cond delay="499"/>
                                          </p:stCondLst>
                                        </p:cTn>
                                        <p:tgtEl>
                                          <p:spTgt spid="242733"/>
                                        </p:tgtEl>
                                        <p:attrNameLst>
                                          <p:attrName>style.visibility</p:attrName>
                                        </p:attrNameLst>
                                      </p:cBhvr>
                                      <p:to>
                                        <p:strVal val="visible"/>
                                      </p:to>
                                    </p:set>
                                  </p:childTnLst>
                                </p:cTn>
                              </p:par>
                            </p:childTnLst>
                          </p:cTn>
                        </p:par>
                        <p:par>
                          <p:cTn id="119" fill="hold" nodeType="afterGroup">
                            <p:stCondLst>
                              <p:cond delay="3000"/>
                            </p:stCondLst>
                            <p:childTnLst>
                              <p:par>
                                <p:cTn id="120" presetID="1" presetClass="entr" presetSubtype="0" fill="hold" nodeType="afterEffect">
                                  <p:stCondLst>
                                    <p:cond delay="0"/>
                                  </p:stCondLst>
                                  <p:childTnLst>
                                    <p:set>
                                      <p:cBhvr>
                                        <p:cTn id="121" dur="1" fill="hold">
                                          <p:stCondLst>
                                            <p:cond delay="499"/>
                                          </p:stCondLst>
                                        </p:cTn>
                                        <p:tgtEl>
                                          <p:spTgt spid="242734"/>
                                        </p:tgtEl>
                                        <p:attrNameLst>
                                          <p:attrName>style.visibility</p:attrName>
                                        </p:attrNameLst>
                                      </p:cBhvr>
                                      <p:to>
                                        <p:strVal val="visible"/>
                                      </p:to>
                                    </p:set>
                                  </p:childTnLst>
                                </p:cTn>
                              </p:par>
                            </p:childTnLst>
                          </p:cTn>
                        </p:par>
                        <p:par>
                          <p:cTn id="122" fill="hold" nodeType="afterGroup">
                            <p:stCondLst>
                              <p:cond delay="3500"/>
                            </p:stCondLst>
                            <p:childTnLst>
                              <p:par>
                                <p:cTn id="123" presetID="1" presetClass="entr" presetSubtype="0" fill="hold" grpId="0" nodeType="afterEffect">
                                  <p:stCondLst>
                                    <p:cond delay="0"/>
                                  </p:stCondLst>
                                  <p:childTnLst>
                                    <p:set>
                                      <p:cBhvr>
                                        <p:cTn id="124" dur="1" fill="hold">
                                          <p:stCondLst>
                                            <p:cond delay="499"/>
                                          </p:stCondLst>
                                        </p:cTn>
                                        <p:tgtEl>
                                          <p:spTgt spid="242735"/>
                                        </p:tgtEl>
                                        <p:attrNameLst>
                                          <p:attrName>style.visibility</p:attrName>
                                        </p:attrNameLst>
                                      </p:cBhvr>
                                      <p:to>
                                        <p:strVal val="visible"/>
                                      </p:to>
                                    </p:set>
                                  </p:childTnLst>
                                </p:cTn>
                              </p:par>
                            </p:childTnLst>
                          </p:cTn>
                        </p:par>
                        <p:par>
                          <p:cTn id="125" fill="hold" nodeType="afterGroup">
                            <p:stCondLst>
                              <p:cond delay="4000"/>
                            </p:stCondLst>
                            <p:childTnLst>
                              <p:par>
                                <p:cTn id="126" presetID="1" presetClass="entr" presetSubtype="0" fill="hold" grpId="0" nodeType="afterEffect">
                                  <p:stCondLst>
                                    <p:cond delay="0"/>
                                  </p:stCondLst>
                                  <p:childTnLst>
                                    <p:set>
                                      <p:cBhvr>
                                        <p:cTn id="127" dur="1" fill="hold">
                                          <p:stCondLst>
                                            <p:cond delay="499"/>
                                          </p:stCondLst>
                                        </p:cTn>
                                        <p:tgtEl>
                                          <p:spTgt spid="242736"/>
                                        </p:tgtEl>
                                        <p:attrNameLst>
                                          <p:attrName>style.visibility</p:attrName>
                                        </p:attrNameLst>
                                      </p:cBhvr>
                                      <p:to>
                                        <p:strVal val="visible"/>
                                      </p:to>
                                    </p:set>
                                  </p:childTnLst>
                                </p:cTn>
                              </p:par>
                            </p:childTnLst>
                          </p:cTn>
                        </p:par>
                        <p:par>
                          <p:cTn id="128" fill="hold" nodeType="afterGroup">
                            <p:stCondLst>
                              <p:cond delay="4500"/>
                            </p:stCondLst>
                            <p:childTnLst>
                              <p:par>
                                <p:cTn id="129" presetID="1" presetClass="entr" presetSubtype="0" fill="hold" grpId="0" nodeType="afterEffect">
                                  <p:stCondLst>
                                    <p:cond delay="0"/>
                                  </p:stCondLst>
                                  <p:childTnLst>
                                    <p:set>
                                      <p:cBhvr>
                                        <p:cTn id="130" dur="1" fill="hold">
                                          <p:stCondLst>
                                            <p:cond delay="499"/>
                                          </p:stCondLst>
                                        </p:cTn>
                                        <p:tgtEl>
                                          <p:spTgt spid="242737"/>
                                        </p:tgtEl>
                                        <p:attrNameLst>
                                          <p:attrName>style.visibility</p:attrName>
                                        </p:attrNameLst>
                                      </p:cBhvr>
                                      <p:to>
                                        <p:strVal val="visible"/>
                                      </p:to>
                                    </p:set>
                                  </p:childTnLst>
                                </p:cTn>
                              </p:par>
                            </p:childTnLst>
                          </p:cTn>
                        </p:par>
                        <p:par>
                          <p:cTn id="131" fill="hold" nodeType="afterGroup">
                            <p:stCondLst>
                              <p:cond delay="5000"/>
                            </p:stCondLst>
                            <p:childTnLst>
                              <p:par>
                                <p:cTn id="132" presetID="1" presetClass="entr" presetSubtype="0" fill="hold" grpId="0" nodeType="afterEffect">
                                  <p:stCondLst>
                                    <p:cond delay="0"/>
                                  </p:stCondLst>
                                  <p:childTnLst>
                                    <p:set>
                                      <p:cBhvr>
                                        <p:cTn id="133" dur="1" fill="hold">
                                          <p:stCondLst>
                                            <p:cond delay="499"/>
                                          </p:stCondLst>
                                        </p:cTn>
                                        <p:tgtEl>
                                          <p:spTgt spid="242738"/>
                                        </p:tgtEl>
                                        <p:attrNameLst>
                                          <p:attrName>style.visibility</p:attrName>
                                        </p:attrNameLst>
                                      </p:cBhvr>
                                      <p:to>
                                        <p:strVal val="visible"/>
                                      </p:to>
                                    </p:set>
                                  </p:childTnLst>
                                </p:cTn>
                              </p:par>
                            </p:childTnLst>
                          </p:cTn>
                        </p:par>
                        <p:par>
                          <p:cTn id="134" fill="hold" nodeType="afterGroup">
                            <p:stCondLst>
                              <p:cond delay="5500"/>
                            </p:stCondLst>
                            <p:childTnLst>
                              <p:par>
                                <p:cTn id="135" presetID="1" presetClass="entr" presetSubtype="0" fill="hold" grpId="0" nodeType="afterEffect">
                                  <p:stCondLst>
                                    <p:cond delay="0"/>
                                  </p:stCondLst>
                                  <p:childTnLst>
                                    <p:set>
                                      <p:cBhvr>
                                        <p:cTn id="136" dur="1" fill="hold">
                                          <p:stCondLst>
                                            <p:cond delay="499"/>
                                          </p:stCondLst>
                                        </p:cTn>
                                        <p:tgtEl>
                                          <p:spTgt spid="242739"/>
                                        </p:tgtEl>
                                        <p:attrNameLst>
                                          <p:attrName>style.visibility</p:attrName>
                                        </p:attrNameLst>
                                      </p:cBhvr>
                                      <p:to>
                                        <p:strVal val="visible"/>
                                      </p:to>
                                    </p:set>
                                  </p:childTnLst>
                                  <p:subTnLst>
                                    <p:set>
                                      <p:cBhvr override="childStyle">
                                        <p:cTn dur="1" fill="hold" display="0" masterRel="nextClick" afterEffect="1"/>
                                        <p:tgtEl>
                                          <p:spTgt spid="242739"/>
                                        </p:tgtEl>
                                        <p:attrNameLst>
                                          <p:attrName>style.visibility</p:attrName>
                                        </p:attrNameLst>
                                      </p:cBhvr>
                                      <p:to>
                                        <p:strVal val="hidden"/>
                                      </p:to>
                                    </p:set>
                                  </p:sub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499"/>
                                          </p:stCondLst>
                                        </p:cTn>
                                        <p:tgtEl>
                                          <p:spTgt spid="242740"/>
                                        </p:tgtEl>
                                        <p:attrNameLst>
                                          <p:attrName>style.visibility</p:attrName>
                                        </p:attrNameLst>
                                      </p:cBhvr>
                                      <p:to>
                                        <p:strVal val="visible"/>
                                      </p:to>
                                    </p:set>
                                  </p:childTnLst>
                                  <p:subTnLst>
                                    <p:set>
                                      <p:cBhvr override="childStyle">
                                        <p:cTn dur="1" fill="hold" display="0" masterRel="sameClick" afterEffect="1">
                                          <p:stCondLst>
                                            <p:cond evt="end" delay="0">
                                              <p:tn val="139"/>
                                            </p:cond>
                                          </p:stCondLst>
                                        </p:cTn>
                                        <p:tgtEl>
                                          <p:spTgt spid="242740"/>
                                        </p:tgtEl>
                                        <p:attrNameLst>
                                          <p:attrName>style.visibility</p:attrName>
                                        </p:attrNameLst>
                                      </p:cBhvr>
                                      <p:to>
                                        <p:strVal val="hidden"/>
                                      </p:to>
                                    </p:set>
                                  </p:subTnLst>
                                </p:cTn>
                              </p:par>
                            </p:childTnLst>
                          </p:cTn>
                        </p:par>
                        <p:par>
                          <p:cTn id="141" fill="hold" nodeType="afterGroup">
                            <p:stCondLst>
                              <p:cond delay="500"/>
                            </p:stCondLst>
                            <p:childTnLst>
                              <p:par>
                                <p:cTn id="142" presetID="1" presetClass="entr" presetSubtype="0" fill="hold" grpId="0" nodeType="afterEffect">
                                  <p:stCondLst>
                                    <p:cond delay="0"/>
                                  </p:stCondLst>
                                  <p:childTnLst>
                                    <p:set>
                                      <p:cBhvr>
                                        <p:cTn id="143" dur="1" fill="hold">
                                          <p:stCondLst>
                                            <p:cond delay="499"/>
                                          </p:stCondLst>
                                        </p:cTn>
                                        <p:tgtEl>
                                          <p:spTgt spid="242741"/>
                                        </p:tgtEl>
                                        <p:attrNameLst>
                                          <p:attrName>style.visibility</p:attrName>
                                        </p:attrNameLst>
                                      </p:cBhvr>
                                      <p:to>
                                        <p:strVal val="visible"/>
                                      </p:to>
                                    </p:set>
                                  </p:childTnLst>
                                </p:cTn>
                              </p:par>
                            </p:childTnLst>
                          </p:cTn>
                        </p:par>
                        <p:par>
                          <p:cTn id="144" fill="hold" nodeType="afterGroup">
                            <p:stCondLst>
                              <p:cond delay="1000"/>
                            </p:stCondLst>
                            <p:childTnLst>
                              <p:par>
                                <p:cTn id="145" presetID="1" presetClass="entr" presetSubtype="0" fill="hold" grpId="0" nodeType="afterEffect">
                                  <p:stCondLst>
                                    <p:cond delay="0"/>
                                  </p:stCondLst>
                                  <p:childTnLst>
                                    <p:set>
                                      <p:cBhvr>
                                        <p:cTn id="146" dur="1" fill="hold">
                                          <p:stCondLst>
                                            <p:cond delay="499"/>
                                          </p:stCondLst>
                                        </p:cTn>
                                        <p:tgtEl>
                                          <p:spTgt spid="242742"/>
                                        </p:tgtEl>
                                        <p:attrNameLst>
                                          <p:attrName>style.visibility</p:attrName>
                                        </p:attrNameLst>
                                      </p:cBhvr>
                                      <p:to>
                                        <p:strVal val="visible"/>
                                      </p:to>
                                    </p:set>
                                  </p:childTnLst>
                                </p:cTn>
                              </p:par>
                            </p:childTnLst>
                          </p:cTn>
                        </p:par>
                        <p:par>
                          <p:cTn id="147" fill="hold" nodeType="afterGroup">
                            <p:stCondLst>
                              <p:cond delay="1500"/>
                            </p:stCondLst>
                            <p:childTnLst>
                              <p:par>
                                <p:cTn id="148" presetID="1" presetClass="entr" presetSubtype="0" fill="hold" grpId="0" nodeType="afterEffect">
                                  <p:stCondLst>
                                    <p:cond delay="0"/>
                                  </p:stCondLst>
                                  <p:childTnLst>
                                    <p:set>
                                      <p:cBhvr>
                                        <p:cTn id="149" dur="1" fill="hold">
                                          <p:stCondLst>
                                            <p:cond delay="499"/>
                                          </p:stCondLst>
                                        </p:cTn>
                                        <p:tgtEl>
                                          <p:spTgt spid="242743"/>
                                        </p:tgtEl>
                                        <p:attrNameLst>
                                          <p:attrName>style.visibility</p:attrName>
                                        </p:attrNameLst>
                                      </p:cBhvr>
                                      <p:to>
                                        <p:strVal val="visible"/>
                                      </p:to>
                                    </p:set>
                                  </p:childTnLst>
                                </p:cTn>
                              </p:par>
                            </p:childTnLst>
                          </p:cTn>
                        </p:par>
                        <p:par>
                          <p:cTn id="150" fill="hold" nodeType="afterGroup">
                            <p:stCondLst>
                              <p:cond delay="2000"/>
                            </p:stCondLst>
                            <p:childTnLst>
                              <p:par>
                                <p:cTn id="151" presetID="1" presetClass="entr" presetSubtype="0" fill="hold" grpId="0" nodeType="afterEffect">
                                  <p:stCondLst>
                                    <p:cond delay="0"/>
                                  </p:stCondLst>
                                  <p:childTnLst>
                                    <p:set>
                                      <p:cBhvr>
                                        <p:cTn id="152" dur="1" fill="hold">
                                          <p:stCondLst>
                                            <p:cond delay="499"/>
                                          </p:stCondLst>
                                        </p:cTn>
                                        <p:tgtEl>
                                          <p:spTgt spid="242744"/>
                                        </p:tgtEl>
                                        <p:attrNameLst>
                                          <p:attrName>style.visibility</p:attrName>
                                        </p:attrNameLst>
                                      </p:cBhvr>
                                      <p:to>
                                        <p:strVal val="visible"/>
                                      </p:to>
                                    </p:set>
                                  </p:childTnLst>
                                </p:cTn>
                              </p:par>
                            </p:childTnLst>
                          </p:cTn>
                        </p:par>
                        <p:par>
                          <p:cTn id="153" fill="hold" nodeType="afterGroup">
                            <p:stCondLst>
                              <p:cond delay="2500"/>
                            </p:stCondLst>
                            <p:childTnLst>
                              <p:par>
                                <p:cTn id="154" presetID="1" presetClass="entr" presetSubtype="0" fill="hold" grpId="0" nodeType="afterEffect">
                                  <p:stCondLst>
                                    <p:cond delay="0"/>
                                  </p:stCondLst>
                                  <p:childTnLst>
                                    <p:set>
                                      <p:cBhvr>
                                        <p:cTn id="155" dur="1" fill="hold">
                                          <p:stCondLst>
                                            <p:cond delay="499"/>
                                          </p:stCondLst>
                                        </p:cTn>
                                        <p:tgtEl>
                                          <p:spTgt spid="242745"/>
                                        </p:tgtEl>
                                        <p:attrNameLst>
                                          <p:attrName>style.visibility</p:attrName>
                                        </p:attrNameLst>
                                      </p:cBhvr>
                                      <p:to>
                                        <p:strVal val="visible"/>
                                      </p:to>
                                    </p:set>
                                  </p:childTnLst>
                                </p:cTn>
                              </p:par>
                            </p:childTnLst>
                          </p:cTn>
                        </p:par>
                        <p:par>
                          <p:cTn id="156" fill="hold" nodeType="afterGroup">
                            <p:stCondLst>
                              <p:cond delay="3000"/>
                            </p:stCondLst>
                            <p:childTnLst>
                              <p:par>
                                <p:cTn id="157" presetID="1" presetClass="entr" presetSubtype="0" fill="hold" grpId="0" nodeType="afterEffect">
                                  <p:stCondLst>
                                    <p:cond delay="0"/>
                                  </p:stCondLst>
                                  <p:childTnLst>
                                    <p:set>
                                      <p:cBhvr>
                                        <p:cTn id="158" dur="1" fill="hold">
                                          <p:stCondLst>
                                            <p:cond delay="499"/>
                                          </p:stCondLst>
                                        </p:cTn>
                                        <p:tgtEl>
                                          <p:spTgt spid="242746"/>
                                        </p:tgtEl>
                                        <p:attrNameLst>
                                          <p:attrName>style.visibility</p:attrName>
                                        </p:attrNameLst>
                                      </p:cBhvr>
                                      <p:to>
                                        <p:strVal val="visible"/>
                                      </p:to>
                                    </p:set>
                                  </p:childTnLst>
                                </p:cTn>
                              </p:par>
                            </p:childTnLst>
                          </p:cTn>
                        </p:par>
                        <p:par>
                          <p:cTn id="159" fill="hold" nodeType="afterGroup">
                            <p:stCondLst>
                              <p:cond delay="3500"/>
                            </p:stCondLst>
                            <p:childTnLst>
                              <p:par>
                                <p:cTn id="160" presetID="1" presetClass="entr" presetSubtype="0" fill="hold" grpId="0" nodeType="afterEffect">
                                  <p:stCondLst>
                                    <p:cond delay="0"/>
                                  </p:stCondLst>
                                  <p:childTnLst>
                                    <p:set>
                                      <p:cBhvr>
                                        <p:cTn id="161" dur="1" fill="hold">
                                          <p:stCondLst>
                                            <p:cond delay="499"/>
                                          </p:stCondLst>
                                        </p:cTn>
                                        <p:tgtEl>
                                          <p:spTgt spid="242747"/>
                                        </p:tgtEl>
                                        <p:attrNameLst>
                                          <p:attrName>style.visibility</p:attrName>
                                        </p:attrNameLst>
                                      </p:cBhvr>
                                      <p:to>
                                        <p:strVal val="visible"/>
                                      </p:to>
                                    </p:set>
                                  </p:childTnLst>
                                </p:cTn>
                              </p:par>
                            </p:childTnLst>
                          </p:cTn>
                        </p:par>
                        <p:par>
                          <p:cTn id="162" fill="hold" nodeType="afterGroup">
                            <p:stCondLst>
                              <p:cond delay="4000"/>
                            </p:stCondLst>
                            <p:childTnLst>
                              <p:par>
                                <p:cTn id="163" presetID="1" presetClass="entr" presetSubtype="0" fill="hold" grpId="0" nodeType="afterEffect">
                                  <p:stCondLst>
                                    <p:cond delay="0"/>
                                  </p:stCondLst>
                                  <p:childTnLst>
                                    <p:set>
                                      <p:cBhvr>
                                        <p:cTn id="164" dur="1" fill="hold">
                                          <p:stCondLst>
                                            <p:cond delay="499"/>
                                          </p:stCondLst>
                                        </p:cTn>
                                        <p:tgtEl>
                                          <p:spTgt spid="242748"/>
                                        </p:tgtEl>
                                        <p:attrNameLst>
                                          <p:attrName>style.visibility</p:attrName>
                                        </p:attrNameLst>
                                      </p:cBhvr>
                                      <p:to>
                                        <p:strVal val="visible"/>
                                      </p:to>
                                    </p:set>
                                  </p:childTnLst>
                                </p:cTn>
                              </p:par>
                            </p:childTnLst>
                          </p:cTn>
                        </p:par>
                        <p:par>
                          <p:cTn id="165" fill="hold" nodeType="afterGroup">
                            <p:stCondLst>
                              <p:cond delay="4500"/>
                            </p:stCondLst>
                            <p:childTnLst>
                              <p:par>
                                <p:cTn id="166" presetID="1" presetClass="entr" presetSubtype="0" fill="hold" grpId="0" nodeType="afterEffect">
                                  <p:stCondLst>
                                    <p:cond delay="0"/>
                                  </p:stCondLst>
                                  <p:childTnLst>
                                    <p:set>
                                      <p:cBhvr>
                                        <p:cTn id="167" dur="1" fill="hold">
                                          <p:stCondLst>
                                            <p:cond delay="499"/>
                                          </p:stCondLst>
                                        </p:cTn>
                                        <p:tgtEl>
                                          <p:spTgt spid="242749"/>
                                        </p:tgtEl>
                                        <p:attrNameLst>
                                          <p:attrName>style.visibility</p:attrName>
                                        </p:attrNameLst>
                                      </p:cBhvr>
                                      <p:to>
                                        <p:strVal val="visible"/>
                                      </p:to>
                                    </p:set>
                                  </p:childTnLst>
                                </p:cTn>
                              </p:par>
                            </p:childTnLst>
                          </p:cTn>
                        </p:par>
                        <p:par>
                          <p:cTn id="168" fill="hold" nodeType="afterGroup">
                            <p:stCondLst>
                              <p:cond delay="5000"/>
                            </p:stCondLst>
                            <p:childTnLst>
                              <p:par>
                                <p:cTn id="169" presetID="1" presetClass="entr" presetSubtype="0" fill="hold" grpId="0" nodeType="afterEffect">
                                  <p:stCondLst>
                                    <p:cond delay="0"/>
                                  </p:stCondLst>
                                  <p:childTnLst>
                                    <p:set>
                                      <p:cBhvr>
                                        <p:cTn id="170" dur="1" fill="hold">
                                          <p:stCondLst>
                                            <p:cond delay="499"/>
                                          </p:stCondLst>
                                        </p:cTn>
                                        <p:tgtEl>
                                          <p:spTgt spid="242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autoUpdateAnimBg="0"/>
      <p:bldP spid="242697" grpId="0" autoUpdateAnimBg="0"/>
      <p:bldP spid="242698" grpId="0" animBg="1" autoUpdateAnimBg="0"/>
      <p:bldP spid="242699" grpId="0" animBg="1" autoUpdateAnimBg="0"/>
      <p:bldP spid="242700" grpId="0" animBg="1" autoUpdateAnimBg="0"/>
      <p:bldP spid="242701" grpId="0" animBg="1" autoUpdateAnimBg="0"/>
      <p:bldP spid="242702" grpId="0" animBg="1" autoUpdateAnimBg="0"/>
      <p:bldP spid="242703" grpId="0" animBg="1" autoUpdateAnimBg="0"/>
      <p:bldP spid="242704" grpId="0" animBg="1" autoUpdateAnimBg="0"/>
      <p:bldP spid="242708" grpId="0" animBg="1" autoUpdateAnimBg="0"/>
      <p:bldP spid="242709" grpId="0" animBg="1" autoUpdateAnimBg="0"/>
      <p:bldP spid="242710" grpId="0" autoUpdateAnimBg="0"/>
      <p:bldP spid="242711" grpId="0" autoUpdateAnimBg="0"/>
      <p:bldP spid="242712" grpId="0" autoUpdateAnimBg="0"/>
      <p:bldP spid="242713" grpId="0" autoUpdateAnimBg="0"/>
      <p:bldP spid="242715" grpId="0" autoUpdateAnimBg="0"/>
      <p:bldP spid="242716" grpId="0" autoUpdateAnimBg="0"/>
      <p:bldP spid="242718" grpId="0" animBg="1" autoUpdateAnimBg="0"/>
      <p:bldP spid="242719" grpId="0" animBg="1" autoUpdateAnimBg="0"/>
      <p:bldP spid="242720" grpId="0" animBg="1" autoUpdateAnimBg="0"/>
      <p:bldP spid="242721" grpId="0" animBg="1" autoUpdateAnimBg="0"/>
      <p:bldP spid="242723" grpId="0" autoUpdateAnimBg="0"/>
      <p:bldP spid="242724" grpId="0" autoUpdateAnimBg="0"/>
      <p:bldP spid="242725" grpId="0" animBg="1" autoUpdateAnimBg="0"/>
      <p:bldP spid="242726" grpId="0" animBg="1" autoUpdateAnimBg="0"/>
      <p:bldP spid="242727" grpId="0" animBg="1" autoUpdateAnimBg="0"/>
      <p:bldP spid="242728" grpId="0" animBg="1" autoUpdateAnimBg="0"/>
      <p:bldP spid="242730" grpId="0" animBg="1" autoUpdateAnimBg="0"/>
      <p:bldP spid="242732" grpId="0" animBg="1" autoUpdateAnimBg="0"/>
      <p:bldP spid="242733" grpId="0" animBg="1" autoUpdateAnimBg="0"/>
      <p:bldP spid="242735" grpId="0" autoUpdateAnimBg="0"/>
      <p:bldP spid="242736" grpId="0" animBg="1" autoUpdateAnimBg="0"/>
      <p:bldP spid="242737" grpId="0" animBg="1" autoUpdateAnimBg="0"/>
      <p:bldP spid="242738" grpId="0" animBg="1" autoUpdateAnimBg="0"/>
      <p:bldP spid="242739" grpId="0" autoUpdateAnimBg="0"/>
      <p:bldP spid="242741" grpId="0" animBg="1" autoUpdateAnimBg="0"/>
      <p:bldP spid="242742" grpId="0" animBg="1" autoUpdateAnimBg="0"/>
      <p:bldP spid="242743" grpId="0" animBg="1" autoUpdateAnimBg="0"/>
      <p:bldP spid="242744" grpId="0" animBg="1" autoUpdateAnimBg="0"/>
      <p:bldP spid="242745" grpId="0" animBg="1" autoUpdateAnimBg="0"/>
      <p:bldP spid="242746" grpId="0" animBg="1" autoUpdateAnimBg="0"/>
      <p:bldP spid="242747" grpId="0" animBg="1" autoUpdateAnimBg="0"/>
      <p:bldP spid="242748" grpId="0" animBg="1" autoUpdateAnimBg="0"/>
      <p:bldP spid="242749" grpId="0" animBg="1" autoUpdateAnimBg="0"/>
      <p:bldP spid="24275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142467" y="186205"/>
            <a:ext cx="7290054"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UCS vs. BFS </a:t>
            </a:r>
            <a:r>
              <a:rPr lang="en-GB" sz="3200" dirty="0">
                <a:latin typeface="Tahoma" pitchFamily="34" charset="0"/>
                <a:ea typeface="Tahoma" pitchFamily="34" charset="0"/>
                <a:cs typeface="Tahoma" pitchFamily="34" charset="0"/>
              </a:rPr>
              <a:t>– evaluation</a:t>
            </a:r>
          </a:p>
        </p:txBody>
      </p:sp>
      <p:sp>
        <p:nvSpPr>
          <p:cNvPr id="31779" name="Rectangle 3"/>
          <p:cNvSpPr>
            <a:spLocks noGrp="1" noChangeArrowheads="1"/>
          </p:cNvSpPr>
          <p:nvPr>
            <p:ph idx="1"/>
          </p:nvPr>
        </p:nvSpPr>
        <p:spPr>
          <a:xfrm>
            <a:off x="1817689" y="4759486"/>
            <a:ext cx="7315200" cy="1701800"/>
          </a:xfrm>
        </p:spPr>
        <p:txBody>
          <a:bodyPr/>
          <a:lstStyle/>
          <a:p>
            <a:pPr eaLnBrk="1" hangingPunct="1">
              <a:lnSpc>
                <a:spcPct val="80000"/>
              </a:lnSpc>
              <a:buFont typeface="Wingdings" pitchFamily="2" charset="2"/>
              <a:buChar char="v"/>
            </a:pPr>
            <a:r>
              <a:rPr lang="en-GB" altLang="en-US" sz="2400" dirty="0">
                <a:ea typeface="Tahoma" charset="0"/>
                <a:cs typeface="Tahoma" charset="0"/>
              </a:rPr>
              <a:t>UCS = BFS</a:t>
            </a:r>
          </a:p>
          <a:p>
            <a:pPr lvl="4">
              <a:lnSpc>
                <a:spcPct val="80000"/>
              </a:lnSpc>
              <a:buFont typeface="Arial" panose="020B0604020202020204" pitchFamily="34" charset="0"/>
              <a:buChar char="•"/>
            </a:pPr>
            <a:r>
              <a:rPr lang="en-GB" altLang="en-US" sz="2400" dirty="0">
                <a:ea typeface="Tahoma" charset="0"/>
                <a:cs typeface="Tahoma" charset="0"/>
              </a:rPr>
              <a:t>When all branches have the same cost</a:t>
            </a:r>
          </a:p>
          <a:p>
            <a:pPr lvl="4">
              <a:lnSpc>
                <a:spcPct val="80000"/>
              </a:lnSpc>
              <a:buFont typeface="Arial" panose="020B0604020202020204" pitchFamily="34" charset="0"/>
              <a:buChar char="•"/>
            </a:pPr>
            <a:r>
              <a:rPr lang="en-GB" altLang="en-US" sz="2400" dirty="0">
                <a:ea typeface="Tahoma" charset="0"/>
                <a:cs typeface="Tahoma" charset="0"/>
              </a:rPr>
              <a:t>We are talking about the worst case scenario</a:t>
            </a:r>
          </a:p>
          <a:p>
            <a:pPr eaLnBrk="1" hangingPunct="1">
              <a:lnSpc>
                <a:spcPct val="80000"/>
              </a:lnSpc>
              <a:buFont typeface="Wingdings" pitchFamily="2" charset="2"/>
              <a:buChar char="v"/>
            </a:pPr>
            <a:r>
              <a:rPr lang="en-GB" altLang="en-US" sz="2400" dirty="0">
                <a:ea typeface="Tahoma" charset="0"/>
                <a:cs typeface="Tahoma" charset="0"/>
              </a:rPr>
              <a:t>UCS is usually better than BFS</a:t>
            </a:r>
          </a:p>
        </p:txBody>
      </p:sp>
      <p:graphicFrame>
        <p:nvGraphicFramePr>
          <p:cNvPr id="2" name="Table 1"/>
          <p:cNvGraphicFramePr>
            <a:graphicFrameLocks noGrp="1"/>
          </p:cNvGraphicFramePr>
          <p:nvPr/>
        </p:nvGraphicFramePr>
        <p:xfrm>
          <a:off x="1817689" y="1365250"/>
          <a:ext cx="8504237" cy="2103162"/>
        </p:xfrm>
        <a:graphic>
          <a:graphicData uri="http://schemas.openxmlformats.org/drawingml/2006/table">
            <a:tbl>
              <a:tblPr/>
              <a:tblGrid>
                <a:gridCol w="830262">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gridCol w="3848100">
                  <a:extLst>
                    <a:ext uri="{9D8B030D-6E8A-4147-A177-3AD203B41FA5}">
                      <a16:colId xmlns:a16="http://schemas.microsoft.com/office/drawing/2014/main" val="20002"/>
                    </a:ext>
                  </a:extLst>
                </a:gridCol>
              </a:tblGrid>
              <a:tr h="457200">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Optimality</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Completeness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2232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BFS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Only if the branch costs are the same</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rowSpan="2">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Systematically search the whole tree (in the worst case)</a:t>
                      </a:r>
                    </a:p>
                  </a:txBody>
                  <a:tcPr marL="91455" marR="91455"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82232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UCS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Even branch costs are different</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v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1828800" y="3546475"/>
          <a:ext cx="8477250" cy="914400"/>
        </p:xfrm>
        <a:graphic>
          <a:graphicData uri="http://schemas.openxmlformats.org/drawingml/2006/table">
            <a:tbl>
              <a:tblPr/>
              <a:tblGrid>
                <a:gridCol w="1824038">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gridCol w="3846512">
                  <a:extLst>
                    <a:ext uri="{9D8B030D-6E8A-4147-A177-3AD203B41FA5}">
                      <a16:colId xmlns:a16="http://schemas.microsoft.com/office/drawing/2014/main" val="20002"/>
                    </a:ext>
                  </a:extLst>
                </a:gridCol>
              </a:tblGrid>
              <a:tr h="37147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FFFFFF"/>
                          </a:solidFill>
                          <a:effectLst/>
                          <a:latin typeface="Tahoma" charset="0"/>
                        </a:rPr>
                        <a:t>Time complexity</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Space complexity</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0688">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BFS &amp; UCS</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a:t>
                      </a:r>
                      <a:r>
                        <a:rPr kumimoji="0" lang="en-GB" altLang="en-US" sz="2400" b="0" i="0" u="none" strike="noStrike" cap="none" normalizeH="0" baseline="30000">
                          <a:ln>
                            <a:noFill/>
                          </a:ln>
                          <a:solidFill>
                            <a:srgbClr val="000000"/>
                          </a:solidFill>
                          <a:effectLst/>
                          <a:latin typeface="Tahoma" charset="0"/>
                        </a:rPr>
                        <a:t>d</a:t>
                      </a:r>
                      <a:endParaRPr kumimoji="0" lang="en-GB" altLang="en-US" sz="2400" b="0" i="0" u="none" strike="noStrike" cap="none" normalizeH="0" baseline="0">
                        <a:ln>
                          <a:noFill/>
                        </a:ln>
                        <a:solidFill>
                          <a:srgbClr val="000000"/>
                        </a:solidFill>
                        <a:effectLst/>
                        <a:latin typeface="Tahoma" charset="0"/>
                      </a:endParaRPr>
                    </a:p>
                  </a:txBody>
                  <a:tcPr marL="91447" marR="914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b</a:t>
                      </a:r>
                      <a:r>
                        <a:rPr kumimoji="0" lang="en-GB" altLang="en-US" sz="2400" b="0" i="0" u="none" strike="noStrike" cap="none" normalizeH="0" baseline="30000" dirty="0">
                          <a:ln>
                            <a:noFill/>
                          </a:ln>
                          <a:solidFill>
                            <a:srgbClr val="000000"/>
                          </a:solidFill>
                          <a:effectLst/>
                          <a:latin typeface="Tahoma" charset="0"/>
                        </a:rPr>
                        <a:t>d</a:t>
                      </a:r>
                      <a:endParaRPr kumimoji="0" lang="en-GB" altLang="en-US" sz="2400" b="0" i="0" u="none" strike="noStrike" cap="none" normalizeH="0" baseline="0" dirty="0">
                        <a:ln>
                          <a:noFill/>
                        </a:ln>
                        <a:solidFill>
                          <a:srgbClr val="000000"/>
                        </a:solidFill>
                        <a:effectLst/>
                        <a:latin typeface="Tahoma" charset="0"/>
                      </a:endParaRPr>
                    </a:p>
                  </a:txBody>
                  <a:tcPr marL="91447" marR="914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8" name="Object 3"/>
          <p:cNvGraphicFramePr>
            <a:graphicFrameLocks noChangeAspect="1"/>
          </p:cNvGraphicFramePr>
          <p:nvPr>
            <p:extLst>
              <p:ext uri="{D42A27DB-BD31-4B8C-83A1-F6EECF244321}">
                <p14:modId xmlns:p14="http://schemas.microsoft.com/office/powerpoint/2010/main" val="1630795005"/>
              </p:ext>
            </p:extLst>
          </p:nvPr>
        </p:nvGraphicFramePr>
        <p:xfrm>
          <a:off x="2317750" y="1867121"/>
          <a:ext cx="7194550" cy="3122613"/>
        </p:xfrm>
        <a:graphic>
          <a:graphicData uri="http://schemas.openxmlformats.org/presentationml/2006/ole">
            <mc:AlternateContent xmlns:mc="http://schemas.openxmlformats.org/markup-compatibility/2006">
              <mc:Choice xmlns:v="urn:schemas-microsoft-com:vml" Requires="v">
                <p:oleObj name="Document" r:id="rId3" imgW="3405330" imgH="1482527" progId="Word.Document.8">
                  <p:embed/>
                </p:oleObj>
              </mc:Choice>
              <mc:Fallback>
                <p:oleObj name="Document" r:id="rId3" imgW="3405330" imgH="1482527" progId="Word.Document.8">
                  <p:embed/>
                  <p:pic>
                    <p:nvPicPr>
                      <p:cNvPr id="348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1867121"/>
                        <a:ext cx="719455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Text Box 4"/>
          <p:cNvSpPr txBox="1">
            <a:spLocks noChangeArrowheads="1"/>
          </p:cNvSpPr>
          <p:nvPr/>
        </p:nvSpPr>
        <p:spPr bwMode="auto">
          <a:xfrm>
            <a:off x="3416300" y="4990879"/>
            <a:ext cx="6096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ltLang="en-US" sz="2400" dirty="0">
                <a:ea typeface="Tahoma" charset="0"/>
                <a:cs typeface="Tahoma" charset="0"/>
              </a:rPr>
              <a:t>b = Average branching factor</a:t>
            </a:r>
          </a:p>
          <a:p>
            <a:r>
              <a:rPr lang="en-US" altLang="en-US" sz="2400" dirty="0">
                <a:ea typeface="Tahoma" charset="0"/>
                <a:cs typeface="Tahoma" charset="0"/>
              </a:rPr>
              <a:t>d = Depth of solution</a:t>
            </a:r>
          </a:p>
          <a:p>
            <a:r>
              <a:rPr lang="en-US" altLang="en-US" sz="2400" dirty="0">
                <a:ea typeface="Tahoma" charset="0"/>
                <a:cs typeface="Tahoma" charset="0"/>
              </a:rPr>
              <a:t>m = Maximum depth of the search tree</a:t>
            </a:r>
          </a:p>
        </p:txBody>
      </p:sp>
      <p:sp>
        <p:nvSpPr>
          <p:cNvPr id="2" name="Title 1"/>
          <p:cNvSpPr>
            <a:spLocks noGrp="1"/>
          </p:cNvSpPr>
          <p:nvPr>
            <p:ph type="title"/>
          </p:nvPr>
        </p:nvSpPr>
        <p:spPr>
          <a:xfrm>
            <a:off x="2292096" y="585217"/>
            <a:ext cx="7359905" cy="941959"/>
          </a:xfrm>
        </p:spPr>
        <p:txBody>
          <a:bodyPr>
            <a:normAutofit/>
          </a:bodyPr>
          <a:lstStyle/>
          <a:p>
            <a:pPr>
              <a:defRPr/>
            </a:pPr>
            <a:r>
              <a:rPr lang="en-GB" sz="3600" dirty="0">
                <a:latin typeface="Tahoma" pitchFamily="34" charset="0"/>
                <a:ea typeface="Tahoma" pitchFamily="34" charset="0"/>
                <a:cs typeface="Tahoma" pitchFamily="34" charset="0"/>
              </a:rPr>
              <a:t>Blind Searches – summary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24128" y="585836"/>
            <a:ext cx="7877140"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Blind (Uninformed) Searches</a:t>
            </a:r>
            <a:endParaRPr lang="en-GB" sz="2400" i="1" u="sng" dirty="0">
              <a:solidFill>
                <a:schemeClr val="tx1"/>
              </a:solidFill>
              <a:latin typeface="Tahoma" pitchFamily="34" charset="0"/>
              <a:ea typeface="Tahoma" pitchFamily="34" charset="0"/>
              <a:cs typeface="Tahoma" pitchFamily="34" charset="0"/>
            </a:endParaRPr>
          </a:p>
        </p:txBody>
      </p:sp>
      <p:sp>
        <p:nvSpPr>
          <p:cNvPr id="157699" name="Rectangle 3"/>
          <p:cNvSpPr>
            <a:spLocks noGrp="1" noChangeArrowheads="1"/>
          </p:cNvSpPr>
          <p:nvPr>
            <p:ph idx="1"/>
          </p:nvPr>
        </p:nvSpPr>
        <p:spPr>
          <a:xfrm>
            <a:off x="1235964" y="2085452"/>
            <a:ext cx="9720071" cy="4023360"/>
          </a:xfrm>
        </p:spPr>
        <p:txBody>
          <a:bodyPr>
            <a:normAutofit fontScale="92500" lnSpcReduction="10000"/>
          </a:bodyPr>
          <a:lstStyle/>
          <a:p>
            <a:pPr eaLnBrk="1" hangingPunct="1">
              <a:buFont typeface="Wingdings" pitchFamily="2" charset="2"/>
              <a:buChar char="v"/>
              <a:defRPr/>
            </a:pPr>
            <a:r>
              <a:rPr lang="en-GB" altLang="en-US" sz="2600" dirty="0">
                <a:cs typeface="Tahoma" pitchFamily="34" charset="0"/>
              </a:rPr>
              <a:t>Simply searches the State Space</a:t>
            </a:r>
          </a:p>
          <a:p>
            <a:pPr lvl="2">
              <a:buFont typeface="Arial" panose="020B0604020202020204" pitchFamily="34" charset="0"/>
              <a:buChar char="•"/>
              <a:defRPr/>
            </a:pPr>
            <a:r>
              <a:rPr lang="en-GB" altLang="en-US" sz="2200" dirty="0">
                <a:cs typeface="Tahoma" pitchFamily="34" charset="0"/>
              </a:rPr>
              <a:t>No preference as to which node to expand next</a:t>
            </a:r>
          </a:p>
          <a:p>
            <a:pPr eaLnBrk="1" hangingPunct="1">
              <a:buFont typeface="Wingdings 3" pitchFamily="18" charset="2"/>
              <a:buChar char=""/>
              <a:defRPr/>
            </a:pPr>
            <a:endParaRPr lang="en-GB" altLang="en-US" sz="2600" dirty="0">
              <a:cs typeface="Tahoma" pitchFamily="34" charset="0"/>
            </a:endParaRPr>
          </a:p>
          <a:p>
            <a:pPr eaLnBrk="1" hangingPunct="1">
              <a:buFont typeface="Wingdings" pitchFamily="2" charset="2"/>
              <a:buChar char="v"/>
              <a:defRPr/>
            </a:pPr>
            <a:r>
              <a:rPr lang="en-GB" altLang="en-US" sz="2600" dirty="0">
                <a:cs typeface="Tahoma" pitchFamily="34" charset="0"/>
              </a:rPr>
              <a:t>The different blind search</a:t>
            </a:r>
            <a:r>
              <a:rPr lang="zh-CN" altLang="en-US" sz="2600" dirty="0">
                <a:cs typeface="Tahoma" pitchFamily="34" charset="0"/>
              </a:rPr>
              <a:t> </a:t>
            </a:r>
            <a:r>
              <a:rPr lang="en-US" altLang="zh-CN" sz="2600" dirty="0">
                <a:cs typeface="Tahoma" pitchFamily="34" charset="0"/>
              </a:rPr>
              <a:t>algorithms</a:t>
            </a:r>
            <a:endParaRPr lang="en-GB" altLang="en-US" sz="2600" dirty="0">
              <a:cs typeface="Tahoma" pitchFamily="34" charset="0"/>
            </a:endParaRPr>
          </a:p>
          <a:p>
            <a:pPr lvl="2">
              <a:buFont typeface="Arial" panose="020B0604020202020204" pitchFamily="34" charset="0"/>
              <a:buChar char="•"/>
              <a:defRPr/>
            </a:pPr>
            <a:r>
              <a:rPr lang="en-GB" altLang="en-US" sz="2200" dirty="0">
                <a:cs typeface="Tahoma" pitchFamily="34" charset="0"/>
              </a:rPr>
              <a:t>Characterised by </a:t>
            </a:r>
            <a:r>
              <a:rPr lang="en-GB" altLang="en-US" sz="2200" b="1" dirty="0">
                <a:solidFill>
                  <a:srgbClr val="0070C0"/>
                </a:solidFill>
                <a:cs typeface="Tahoma" pitchFamily="34" charset="0"/>
              </a:rPr>
              <a:t>the order </a:t>
            </a:r>
            <a:r>
              <a:rPr lang="en-GB" altLang="en-US" sz="2200" dirty="0">
                <a:cs typeface="Tahoma" pitchFamily="34" charset="0"/>
              </a:rPr>
              <a:t>which expands the nodes</a:t>
            </a:r>
            <a:endParaRPr lang="en-GB" altLang="en-US" sz="2000" dirty="0">
              <a:cs typeface="Tahoma" pitchFamily="34" charset="0"/>
            </a:endParaRPr>
          </a:p>
          <a:p>
            <a:pPr marL="914400" lvl="1" indent="-457200">
              <a:buFont typeface="Verdana" pitchFamily="34" charset="0"/>
              <a:buChar char="◦"/>
              <a:defRPr/>
            </a:pPr>
            <a:r>
              <a:rPr lang="en-US" altLang="en-US" sz="2400" dirty="0">
                <a:cs typeface="Tahoma" pitchFamily="34" charset="0"/>
              </a:rPr>
              <a:t>Different node orderings: </a:t>
            </a:r>
            <a:r>
              <a:rPr lang="en-US" altLang="en-US" sz="2400" b="1" dirty="0">
                <a:solidFill>
                  <a:srgbClr val="0070C0"/>
                </a:solidFill>
                <a:cs typeface="Tahoma" pitchFamily="34" charset="0"/>
              </a:rPr>
              <a:t>shape</a:t>
            </a:r>
            <a:r>
              <a:rPr lang="en-US" altLang="en-US" sz="2400" dirty="0">
                <a:cs typeface="Tahoma" pitchFamily="34" charset="0"/>
              </a:rPr>
              <a:t> of the </a:t>
            </a:r>
            <a:r>
              <a:rPr lang="en-US" altLang="zh-CN" sz="2400" dirty="0">
                <a:cs typeface="Tahoma" pitchFamily="34" charset="0"/>
              </a:rPr>
              <a:t>frontier</a:t>
            </a:r>
            <a:endParaRPr lang="en-US" altLang="en-US" sz="2400" dirty="0">
              <a:cs typeface="Tahoma" pitchFamily="34" charset="0"/>
            </a:endParaRPr>
          </a:p>
          <a:p>
            <a:pPr marL="914400" lvl="1" indent="-457200">
              <a:buFont typeface="Verdana" pitchFamily="34" charset="0"/>
              <a:buChar char="◦"/>
              <a:defRPr/>
            </a:pPr>
            <a:r>
              <a:rPr lang="en-US" altLang="en-US" sz="2400" dirty="0">
                <a:cs typeface="Tahoma" pitchFamily="34" charset="0"/>
              </a:rPr>
              <a:t>Different shapes of the </a:t>
            </a:r>
            <a:r>
              <a:rPr lang="en-US" altLang="zh-CN" sz="2400" dirty="0">
                <a:cs typeface="Tahoma" pitchFamily="34" charset="0"/>
              </a:rPr>
              <a:t>frontier</a:t>
            </a:r>
            <a:r>
              <a:rPr lang="en-US" altLang="en-US" sz="2400" dirty="0">
                <a:cs typeface="Tahoma" pitchFamily="34" charset="0"/>
              </a:rPr>
              <a:t>: </a:t>
            </a:r>
            <a:r>
              <a:rPr lang="en-US" altLang="en-US" sz="2400" b="1" dirty="0">
                <a:solidFill>
                  <a:srgbClr val="0070C0"/>
                </a:solidFill>
                <a:cs typeface="Tahoma" pitchFamily="34" charset="0"/>
              </a:rPr>
              <a:t>very different memory usages</a:t>
            </a:r>
          </a:p>
          <a:p>
            <a:pPr marL="457200" lvl="1" indent="0">
              <a:buNone/>
              <a:defRPr/>
            </a:pPr>
            <a:endParaRPr lang="en-GB" altLang="en-US" sz="2600" dirty="0">
              <a:cs typeface="Tahoma" pitchFamily="34" charset="0"/>
            </a:endParaRPr>
          </a:p>
          <a:p>
            <a:pPr eaLnBrk="1" hangingPunct="1">
              <a:buFont typeface="Wingdings" pitchFamily="2" charset="2"/>
              <a:buChar char="v"/>
              <a:defRPr/>
            </a:pPr>
            <a:r>
              <a:rPr lang="en-GB" altLang="en-US" sz="2600" dirty="0">
                <a:cs typeface="Tahoma" pitchFamily="34" charset="0"/>
              </a:rPr>
              <a:t>An uninformed search </a:t>
            </a:r>
          </a:p>
          <a:p>
            <a:pPr lvl="2">
              <a:buFont typeface="Arial" panose="020B0604020202020204" pitchFamily="34" charset="0"/>
              <a:buChar char="•"/>
              <a:defRPr/>
            </a:pPr>
            <a:r>
              <a:rPr lang="en-GB" altLang="en-US" sz="2200" dirty="0">
                <a:cs typeface="Tahoma" pitchFamily="34" charset="0"/>
              </a:rPr>
              <a:t>Has no knowledge about its domain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1"/>
          <p:cNvSpPr>
            <a:spLocks noGrp="1"/>
          </p:cNvSpPr>
          <p:nvPr>
            <p:ph type="title"/>
          </p:nvPr>
        </p:nvSpPr>
        <p:spPr>
          <a:xfrm>
            <a:off x="1238211" y="658303"/>
            <a:ext cx="8375904" cy="1499616"/>
          </a:xfrm>
        </p:spPr>
        <p:txBody>
          <a:bodyPr>
            <a:normAutofit/>
          </a:bodyPr>
          <a:lstStyle/>
          <a:p>
            <a:pPr>
              <a:defRPr/>
            </a:pPr>
            <a:r>
              <a:rPr lang="en-GB" sz="3600" dirty="0">
                <a:latin typeface="Tahoma" pitchFamily="34" charset="0"/>
                <a:ea typeface="Tahoma" pitchFamily="34" charset="0"/>
                <a:cs typeface="Tahoma" pitchFamily="34" charset="0"/>
              </a:rPr>
              <a:t>Blind Searches – summary</a:t>
            </a:r>
          </a:p>
        </p:txBody>
      </p:sp>
      <p:sp>
        <p:nvSpPr>
          <p:cNvPr id="36866" name="Rectangle 3"/>
          <p:cNvSpPr>
            <a:spLocks noGrp="1" noChangeArrowheads="1"/>
          </p:cNvSpPr>
          <p:nvPr>
            <p:ph idx="1"/>
          </p:nvPr>
        </p:nvSpPr>
        <p:spPr>
          <a:xfrm>
            <a:off x="893924" y="2343179"/>
            <a:ext cx="10404152" cy="3432175"/>
          </a:xfrm>
        </p:spPr>
        <p:txBody>
          <a:bodyPr>
            <a:normAutofit/>
          </a:bodyPr>
          <a:lstStyle/>
          <a:p>
            <a:pPr eaLnBrk="1" hangingPunct="1">
              <a:spcBef>
                <a:spcPct val="0"/>
              </a:spcBef>
              <a:buFont typeface="Wingdings" pitchFamily="2" charset="2"/>
              <a:buChar char="v"/>
            </a:pPr>
            <a:r>
              <a:rPr lang="en-GB" altLang="en-US" sz="2800" dirty="0">
                <a:ea typeface="Tahoma" charset="0"/>
                <a:cs typeface="Tahoma" charset="0"/>
              </a:rPr>
              <a:t>Blind searches (Chapter 4.1-4.3 AIMA (solving problem by searching))</a:t>
            </a:r>
          </a:p>
          <a:p>
            <a:pPr lvl="1" eaLnBrk="1" hangingPunct="1">
              <a:spcBef>
                <a:spcPct val="0"/>
              </a:spcBef>
              <a:buFont typeface="Wingdings" pitchFamily="2" charset="2"/>
              <a:buChar char="Ø"/>
            </a:pPr>
            <a:r>
              <a:rPr lang="en-GB" altLang="en-US" sz="2400" dirty="0">
                <a:ea typeface="Tahoma" charset="0"/>
                <a:cs typeface="Tahoma" charset="0"/>
              </a:rPr>
              <a:t>Breadth first</a:t>
            </a:r>
          </a:p>
          <a:p>
            <a:pPr lvl="1" eaLnBrk="1" hangingPunct="1">
              <a:spcBef>
                <a:spcPct val="0"/>
              </a:spcBef>
              <a:buFont typeface="Wingdings" pitchFamily="2" charset="2"/>
              <a:buChar char="Ø"/>
            </a:pPr>
            <a:r>
              <a:rPr lang="en-GB" altLang="en-US" sz="2400" dirty="0">
                <a:ea typeface="Tahoma" charset="0"/>
                <a:cs typeface="Tahoma" charset="0"/>
              </a:rPr>
              <a:t>Depth first</a:t>
            </a:r>
          </a:p>
          <a:p>
            <a:pPr lvl="1" eaLnBrk="1" hangingPunct="1">
              <a:spcBef>
                <a:spcPct val="0"/>
              </a:spcBef>
              <a:buFont typeface="Wingdings" pitchFamily="2" charset="2"/>
              <a:buChar char="Ø"/>
            </a:pPr>
            <a:r>
              <a:rPr lang="en-GB" altLang="en-US" sz="2400" dirty="0">
                <a:ea typeface="Tahoma" charset="0"/>
                <a:cs typeface="Tahoma" charset="0"/>
              </a:rPr>
              <a:t>Uniform cost search (vs. BFS)</a:t>
            </a:r>
          </a:p>
          <a:p>
            <a:pPr lvl="1" eaLnBrk="1" hangingPunct="1">
              <a:spcBef>
                <a:spcPct val="0"/>
              </a:spcBef>
              <a:buFont typeface="Wingdings" pitchFamily="2" charset="2"/>
              <a:buChar char="Ø"/>
            </a:pPr>
            <a:r>
              <a:rPr lang="en-GB" altLang="en-US" sz="2400" dirty="0">
                <a:ea typeface="Tahoma" charset="0"/>
                <a:cs typeface="Tahoma" charset="0"/>
              </a:rPr>
              <a:t>Against the four evaluation criteria</a:t>
            </a:r>
          </a:p>
          <a:p>
            <a:pPr eaLnBrk="1" hangingPunct="1">
              <a:spcBef>
                <a:spcPct val="0"/>
              </a:spcBef>
            </a:pPr>
            <a:endParaRPr lang="en-GB" altLang="en-US" sz="2800" dirty="0">
              <a:ea typeface="Tahoma" charset="0"/>
              <a:cs typeface="Tahoma" charset="0"/>
            </a:endParaRPr>
          </a:p>
          <a:p>
            <a:pPr eaLnBrk="1" hangingPunct="1">
              <a:spcBef>
                <a:spcPct val="0"/>
              </a:spcBef>
              <a:buFont typeface="Wingdings" pitchFamily="2" charset="2"/>
              <a:buChar char="v"/>
            </a:pPr>
            <a:r>
              <a:rPr lang="en-GB" altLang="en-US" sz="2800" dirty="0">
                <a:ea typeface="Tahoma" charset="0"/>
                <a:cs typeface="Tahoma" charset="0"/>
              </a:rPr>
              <a:t>Know how to </a:t>
            </a:r>
            <a:r>
              <a:rPr lang="en-GB" altLang="en-US" sz="2800" dirty="0">
                <a:solidFill>
                  <a:srgbClr val="0070C0"/>
                </a:solidFill>
                <a:ea typeface="Tahoma" charset="0"/>
                <a:cs typeface="Tahoma" charset="0"/>
              </a:rPr>
              <a:t>define</a:t>
            </a:r>
            <a:r>
              <a:rPr lang="en-GB" altLang="en-US" sz="2800" dirty="0">
                <a:ea typeface="Tahoma" charset="0"/>
                <a:cs typeface="Tahoma" charset="0"/>
              </a:rPr>
              <a:t> a search problem</a:t>
            </a:r>
          </a:p>
          <a:p>
            <a:pPr eaLnBrk="1" hangingPunct="1">
              <a:spcBef>
                <a:spcPct val="0"/>
              </a:spcBef>
              <a:buFont typeface="Wingdings" pitchFamily="2" charset="2"/>
              <a:buChar char="v"/>
            </a:pPr>
            <a:r>
              <a:rPr lang="en-GB" altLang="en-US" sz="2800" dirty="0">
                <a:ea typeface="Tahoma" charset="0"/>
                <a:cs typeface="Tahoma" charset="0"/>
              </a:rPr>
              <a:t>Know how to </a:t>
            </a:r>
            <a:r>
              <a:rPr lang="en-GB" altLang="en-US" sz="2800" dirty="0">
                <a:solidFill>
                  <a:srgbClr val="0070C0"/>
                </a:solidFill>
                <a:ea typeface="Tahoma" charset="0"/>
                <a:cs typeface="Tahoma" charset="0"/>
              </a:rPr>
              <a:t>implement</a:t>
            </a:r>
            <a:r>
              <a:rPr lang="en-GB" altLang="en-US" sz="2800" dirty="0">
                <a:ea typeface="Tahoma" charset="0"/>
                <a:cs typeface="Tahoma" charset="0"/>
              </a:rPr>
              <a:t> UCS (in the lab)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GB"/>
              <a:t>Blind Searches - implementation</a:t>
            </a:r>
          </a:p>
        </p:txBody>
      </p:sp>
      <p:sp>
        <p:nvSpPr>
          <p:cNvPr id="233475" name="Rectangle 3"/>
          <p:cNvSpPr>
            <a:spLocks noGrp="1" noChangeArrowheads="1"/>
          </p:cNvSpPr>
          <p:nvPr>
            <p:ph idx="1"/>
          </p:nvPr>
        </p:nvSpPr>
        <p:spPr>
          <a:xfrm>
            <a:off x="1077622" y="2027151"/>
            <a:ext cx="7290054" cy="4023360"/>
          </a:xfrm>
        </p:spPr>
        <p:txBody>
          <a:bodyPr>
            <a:normAutofit/>
          </a:bodyPr>
          <a:lstStyle/>
          <a:p>
            <a:pPr>
              <a:buFont typeface="Wingdings" pitchFamily="2" charset="2"/>
              <a:buChar char="v"/>
            </a:pPr>
            <a:r>
              <a:rPr lang="en-GB" altLang="en-US" sz="3600" dirty="0"/>
              <a:t>Fundamental actions (operators):</a:t>
            </a:r>
          </a:p>
          <a:p>
            <a:pPr>
              <a:buFont typeface="Wingdings" pitchFamily="2" charset="2"/>
              <a:buChar char="v"/>
            </a:pPr>
            <a:endParaRPr lang="en-GB" altLang="en-US" sz="3600" dirty="0"/>
          </a:p>
          <a:p>
            <a:pPr>
              <a:buFont typeface="Wingdings" pitchFamily="2" charset="2"/>
              <a:buChar char="v"/>
            </a:pPr>
            <a:r>
              <a:rPr lang="en-GB" altLang="en-US" sz="3600" dirty="0"/>
              <a:t>“Expand”</a:t>
            </a:r>
          </a:p>
          <a:p>
            <a:pPr lvl="1">
              <a:buFont typeface="Wingdings" pitchFamily="2" charset="2"/>
              <a:buChar char="Ø"/>
            </a:pPr>
            <a:r>
              <a:rPr lang="en-GB" altLang="en-US" sz="2800" dirty="0"/>
              <a:t>Ask a node for its children</a:t>
            </a:r>
          </a:p>
          <a:p>
            <a:pPr lvl="1">
              <a:buFont typeface="Wingdings" pitchFamily="2" charset="2"/>
              <a:buChar char="v"/>
            </a:pPr>
            <a:endParaRPr lang="en-GB" altLang="en-US" sz="2800" dirty="0"/>
          </a:p>
          <a:p>
            <a:pPr>
              <a:buFont typeface="Wingdings" pitchFamily="2" charset="2"/>
              <a:buChar char="v"/>
            </a:pPr>
            <a:r>
              <a:rPr lang="en-GB" altLang="en-US" sz="3600" dirty="0"/>
              <a:t>“</a:t>
            </a:r>
            <a:r>
              <a:rPr lang="en-US" altLang="zh-CN" sz="3600" dirty="0"/>
              <a:t>Test</a:t>
            </a:r>
            <a:r>
              <a:rPr lang="en-GB" altLang="en-US" sz="3600" dirty="0"/>
              <a:t>”</a:t>
            </a:r>
          </a:p>
          <a:p>
            <a:pPr lvl="1">
              <a:buFont typeface="Wingdings" pitchFamily="2" charset="2"/>
              <a:buChar char="Ø"/>
            </a:pPr>
            <a:r>
              <a:rPr lang="en-GB" altLang="en-US" sz="2800" dirty="0"/>
              <a:t>Test a node to see whether it is a goal</a:t>
            </a:r>
          </a:p>
        </p:txBody>
      </p:sp>
      <p:grpSp>
        <p:nvGrpSpPr>
          <p:cNvPr id="2" name="Group 28"/>
          <p:cNvGrpSpPr>
            <a:grpSpLocks/>
          </p:cNvGrpSpPr>
          <p:nvPr/>
        </p:nvGrpSpPr>
        <p:grpSpPr bwMode="auto">
          <a:xfrm>
            <a:off x="7998599" y="2411737"/>
            <a:ext cx="2838735" cy="3254188"/>
            <a:chOff x="4811" y="3115"/>
            <a:chExt cx="853" cy="1185"/>
          </a:xfrm>
        </p:grpSpPr>
        <p:sp>
          <p:nvSpPr>
            <p:cNvPr id="31750" name="Oval 29"/>
            <p:cNvSpPr>
              <a:spLocks noChangeArrowheads="1"/>
            </p:cNvSpPr>
            <p:nvPr/>
          </p:nvSpPr>
          <p:spPr bwMode="auto">
            <a:xfrm>
              <a:off x="4994" y="3398"/>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B</a:t>
              </a:r>
              <a:endParaRPr lang="en-US" altLang="en-US" sz="900">
                <a:latin typeface="Times New Roman" pitchFamily="18" charset="0"/>
              </a:endParaRPr>
            </a:p>
          </p:txBody>
        </p:sp>
        <p:sp>
          <p:nvSpPr>
            <p:cNvPr id="31751" name="Oval 30"/>
            <p:cNvSpPr>
              <a:spLocks noChangeArrowheads="1"/>
            </p:cNvSpPr>
            <p:nvPr/>
          </p:nvSpPr>
          <p:spPr bwMode="auto">
            <a:xfrm>
              <a:off x="5407" y="343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C</a:t>
              </a:r>
              <a:endParaRPr lang="en-US" altLang="en-US" sz="900">
                <a:latin typeface="Times New Roman" pitchFamily="18" charset="0"/>
              </a:endParaRPr>
            </a:p>
          </p:txBody>
        </p:sp>
        <p:sp>
          <p:nvSpPr>
            <p:cNvPr id="31752" name="Oval 31"/>
            <p:cNvSpPr>
              <a:spLocks noChangeArrowheads="1"/>
            </p:cNvSpPr>
            <p:nvPr/>
          </p:nvSpPr>
          <p:spPr bwMode="auto">
            <a:xfrm>
              <a:off x="5068" y="371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E</a:t>
              </a:r>
              <a:endParaRPr lang="en-US" altLang="en-US" sz="900">
                <a:latin typeface="Times New Roman" pitchFamily="18" charset="0"/>
              </a:endParaRPr>
            </a:p>
          </p:txBody>
        </p:sp>
        <p:sp>
          <p:nvSpPr>
            <p:cNvPr id="31753" name="Oval 32"/>
            <p:cNvSpPr>
              <a:spLocks noChangeArrowheads="1"/>
            </p:cNvSpPr>
            <p:nvPr/>
          </p:nvSpPr>
          <p:spPr bwMode="auto">
            <a:xfrm>
              <a:off x="5183" y="3115"/>
              <a:ext cx="196"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F</a:t>
              </a:r>
              <a:endParaRPr lang="en-US" altLang="en-US" sz="900">
                <a:latin typeface="Times New Roman" pitchFamily="18" charset="0"/>
              </a:endParaRPr>
            </a:p>
          </p:txBody>
        </p:sp>
        <p:sp>
          <p:nvSpPr>
            <p:cNvPr id="31754" name="Oval 33"/>
            <p:cNvSpPr>
              <a:spLocks noChangeArrowheads="1"/>
            </p:cNvSpPr>
            <p:nvPr/>
          </p:nvSpPr>
          <p:spPr bwMode="auto">
            <a:xfrm>
              <a:off x="5516" y="3721"/>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G</a:t>
              </a:r>
              <a:endParaRPr lang="en-US" altLang="en-US" sz="900">
                <a:latin typeface="Times New Roman" pitchFamily="18" charset="0"/>
              </a:endParaRPr>
            </a:p>
          </p:txBody>
        </p:sp>
        <p:sp>
          <p:nvSpPr>
            <p:cNvPr id="31755" name="Oval 34"/>
            <p:cNvSpPr>
              <a:spLocks noChangeArrowheads="1"/>
            </p:cNvSpPr>
            <p:nvPr/>
          </p:nvSpPr>
          <p:spPr bwMode="auto">
            <a:xfrm>
              <a:off x="4944"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A</a:t>
              </a:r>
              <a:endParaRPr lang="en-US" altLang="en-US" sz="900">
                <a:latin typeface="Times New Roman" pitchFamily="18" charset="0"/>
              </a:endParaRPr>
            </a:p>
          </p:txBody>
        </p:sp>
        <p:cxnSp>
          <p:nvCxnSpPr>
            <p:cNvPr id="31756" name="AutoShape 35"/>
            <p:cNvCxnSpPr>
              <a:cxnSpLocks noChangeShapeType="1"/>
              <a:stCxn id="31750" idx="5"/>
              <a:endCxn id="31752" idx="0"/>
            </p:cNvCxnSpPr>
            <p:nvPr/>
          </p:nvCxnSpPr>
          <p:spPr bwMode="auto">
            <a:xfrm>
              <a:off x="5120" y="3572"/>
              <a:ext cx="22" cy="14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57" name="AutoShape 36"/>
            <p:cNvCxnSpPr>
              <a:cxnSpLocks noChangeShapeType="1"/>
              <a:stCxn id="31750" idx="7"/>
              <a:endCxn id="31753" idx="3"/>
            </p:cNvCxnSpPr>
            <p:nvPr/>
          </p:nvCxnSpPr>
          <p:spPr bwMode="auto">
            <a:xfrm flipV="1">
              <a:off x="5120" y="3289"/>
              <a:ext cx="91" cy="139"/>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1758" name="AutoShape 37"/>
            <p:cNvCxnSpPr>
              <a:cxnSpLocks noChangeShapeType="1"/>
              <a:stCxn id="31753" idx="5"/>
              <a:endCxn id="31751" idx="0"/>
            </p:cNvCxnSpPr>
            <p:nvPr/>
          </p:nvCxnSpPr>
          <p:spPr bwMode="auto">
            <a:xfrm>
              <a:off x="5350" y="3289"/>
              <a:ext cx="131" cy="143"/>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59" name="AutoShape 38"/>
            <p:cNvCxnSpPr>
              <a:cxnSpLocks noChangeShapeType="1"/>
              <a:stCxn id="31755" idx="0"/>
              <a:endCxn id="31752" idx="3"/>
            </p:cNvCxnSpPr>
            <p:nvPr/>
          </p:nvCxnSpPr>
          <p:spPr bwMode="auto">
            <a:xfrm flipV="1">
              <a:off x="5018" y="3886"/>
              <a:ext cx="72" cy="210"/>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1760" name="AutoShape 39"/>
            <p:cNvCxnSpPr>
              <a:cxnSpLocks noChangeShapeType="1"/>
              <a:stCxn id="31751" idx="5"/>
              <a:endCxn id="31754" idx="0"/>
            </p:cNvCxnSpPr>
            <p:nvPr/>
          </p:nvCxnSpPr>
          <p:spPr bwMode="auto">
            <a:xfrm>
              <a:off x="5533" y="3606"/>
              <a:ext cx="57" cy="115"/>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sp>
          <p:nvSpPr>
            <p:cNvPr id="31761" name="Oval 40"/>
            <p:cNvSpPr>
              <a:spLocks noChangeArrowheads="1"/>
            </p:cNvSpPr>
            <p:nvPr/>
          </p:nvSpPr>
          <p:spPr bwMode="auto">
            <a:xfrm>
              <a:off x="4811" y="3713"/>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US" altLang="en-US" sz="900">
                  <a:latin typeface="Times New Roman" pitchFamily="18" charset="0"/>
                </a:rPr>
                <a:t>H</a:t>
              </a:r>
            </a:p>
          </p:txBody>
        </p:sp>
        <p:sp>
          <p:nvSpPr>
            <p:cNvPr id="31762" name="Oval 41"/>
            <p:cNvSpPr>
              <a:spLocks noChangeArrowheads="1"/>
            </p:cNvSpPr>
            <p:nvPr/>
          </p:nvSpPr>
          <p:spPr bwMode="auto">
            <a:xfrm>
              <a:off x="5217"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I</a:t>
              </a:r>
              <a:endParaRPr lang="en-US" altLang="en-US" sz="900">
                <a:latin typeface="Times New Roman" pitchFamily="18" charset="0"/>
              </a:endParaRPr>
            </a:p>
          </p:txBody>
        </p:sp>
        <p:cxnSp>
          <p:nvCxnSpPr>
            <p:cNvPr id="31763" name="AutoShape 42"/>
            <p:cNvCxnSpPr>
              <a:cxnSpLocks noChangeShapeType="1"/>
              <a:stCxn id="31750" idx="3"/>
              <a:endCxn id="31761" idx="7"/>
            </p:cNvCxnSpPr>
            <p:nvPr/>
          </p:nvCxnSpPr>
          <p:spPr bwMode="auto">
            <a:xfrm flipH="1">
              <a:off x="4937" y="3572"/>
              <a:ext cx="78" cy="171"/>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64" name="AutoShape 43"/>
            <p:cNvCxnSpPr>
              <a:cxnSpLocks noChangeShapeType="1"/>
              <a:stCxn id="31752" idx="5"/>
              <a:endCxn id="31762" idx="0"/>
            </p:cNvCxnSpPr>
            <p:nvPr/>
          </p:nvCxnSpPr>
          <p:spPr bwMode="auto">
            <a:xfrm>
              <a:off x="5194" y="3886"/>
              <a:ext cx="97" cy="21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75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altLang="zh-CN" dirty="0"/>
              <a:t>Tree</a:t>
            </a:r>
            <a:r>
              <a:rPr lang="zh-CN" altLang="en-US" dirty="0"/>
              <a:t> </a:t>
            </a:r>
            <a:r>
              <a:rPr lang="en-US" dirty="0"/>
              <a:t>Search</a:t>
            </a:r>
          </a:p>
        </p:txBody>
      </p:sp>
      <p:sp>
        <p:nvSpPr>
          <p:cNvPr id="3" name="Content Placeholder 2"/>
          <p:cNvSpPr>
            <a:spLocks noGrp="1"/>
          </p:cNvSpPr>
          <p:nvPr>
            <p:ph idx="1"/>
          </p:nvPr>
        </p:nvSpPr>
        <p:spPr>
          <a:xfrm>
            <a:off x="1149326" y="1658490"/>
            <a:ext cx="9957289" cy="4600341"/>
          </a:xfrm>
        </p:spPr>
        <p:txBody>
          <a:bodyPr>
            <a:noAutofit/>
          </a:bodyPr>
          <a:lstStyle/>
          <a:p>
            <a:r>
              <a:rPr lang="en-US" sz="2400" dirty="0"/>
              <a:t>Function </a:t>
            </a:r>
            <a:r>
              <a:rPr lang="en-US" sz="2400" b="1" dirty="0"/>
              <a:t>General-Search</a:t>
            </a:r>
            <a:r>
              <a:rPr lang="en-US" sz="2400" dirty="0"/>
              <a:t>(p, </a:t>
            </a:r>
            <a:r>
              <a:rPr lang="en-US" sz="2400" b="1" dirty="0">
                <a:solidFill>
                  <a:srgbClr val="C00000"/>
                </a:solidFill>
              </a:rPr>
              <a:t>QUEUING-FN</a:t>
            </a:r>
            <a:r>
              <a:rPr lang="en-US" sz="2400" dirty="0"/>
              <a:t>) returns a solution or failure </a:t>
            </a:r>
          </a:p>
          <a:p>
            <a:r>
              <a:rPr lang="en-US" altLang="zh-CN" sz="2400" dirty="0"/>
              <a:t>frontier</a:t>
            </a:r>
            <a:r>
              <a:rPr lang="en-US" sz="2400" dirty="0"/>
              <a:t> = Make-Queue(Make-Node(Initial-State[p])) </a:t>
            </a:r>
          </a:p>
          <a:p>
            <a:r>
              <a:rPr lang="en-US" sz="2400" dirty="0"/>
              <a:t>Loop do </a:t>
            </a:r>
          </a:p>
          <a:p>
            <a:pPr marL="0" indent="0">
              <a:buNone/>
            </a:pPr>
            <a:r>
              <a:rPr lang="en-US" sz="2400" dirty="0">
                <a:latin typeface="Wingdings 2" charset="2"/>
              </a:rPr>
              <a:t>	</a:t>
            </a:r>
            <a:r>
              <a:rPr lang="en-US" sz="2400" dirty="0"/>
              <a:t>If </a:t>
            </a:r>
            <a:r>
              <a:rPr lang="en-US" altLang="zh-CN" sz="2400" dirty="0"/>
              <a:t>frontier</a:t>
            </a:r>
            <a:r>
              <a:rPr lang="en-US" sz="2400" dirty="0"/>
              <a:t> is empty then return failure </a:t>
            </a:r>
          </a:p>
          <a:p>
            <a:pPr marL="0" indent="0">
              <a:buNone/>
            </a:pPr>
            <a:r>
              <a:rPr lang="en-US" sz="2400" dirty="0">
                <a:latin typeface="Wingdings 2" charset="2"/>
              </a:rPr>
              <a:t>	</a:t>
            </a:r>
            <a:r>
              <a:rPr lang="en-US" sz="2400" dirty="0"/>
              <a:t>node = Remove-Front(</a:t>
            </a:r>
            <a:r>
              <a:rPr lang="en-US" altLang="zh-CN" sz="2400" dirty="0"/>
              <a:t>frontier</a:t>
            </a:r>
            <a:r>
              <a:rPr lang="en-US" sz="2400" dirty="0"/>
              <a:t>) </a:t>
            </a:r>
          </a:p>
          <a:p>
            <a:pPr marL="0" indent="0">
              <a:buNone/>
            </a:pPr>
            <a:r>
              <a:rPr lang="en-US" sz="2400" dirty="0"/>
              <a:t>	If </a:t>
            </a:r>
            <a:r>
              <a:rPr lang="en-US" sz="2400" b="1" dirty="0">
                <a:solidFill>
                  <a:srgbClr val="0070C0"/>
                </a:solidFill>
              </a:rPr>
              <a:t>Goal-Test[p]</a:t>
            </a:r>
            <a:r>
              <a:rPr lang="en-US" sz="2400" dirty="0"/>
              <a:t> on State(node) succeeds then return node </a:t>
            </a:r>
          </a:p>
          <a:p>
            <a:pPr marL="0" indent="0">
              <a:buNone/>
            </a:pPr>
            <a:r>
              <a:rPr lang="en-US" altLang="zh-CN" sz="2400" dirty="0">
                <a:latin typeface="Wingdings 2" charset="2"/>
              </a:rPr>
              <a:t>	</a:t>
            </a:r>
            <a:r>
              <a:rPr lang="en-US" altLang="zh-CN" sz="2400" dirty="0"/>
              <a:t>frontier</a:t>
            </a:r>
            <a:r>
              <a:rPr lang="en-US" sz="2400" dirty="0">
                <a:solidFill>
                  <a:srgbClr val="0070C0"/>
                </a:solidFill>
              </a:rPr>
              <a:t> = </a:t>
            </a:r>
            <a:r>
              <a:rPr lang="en-US" sz="2400" b="1" dirty="0">
                <a:solidFill>
                  <a:srgbClr val="C00000"/>
                </a:solidFill>
              </a:rPr>
              <a:t>QUEUING-FN</a:t>
            </a:r>
            <a:r>
              <a:rPr lang="en-US" sz="2400" dirty="0">
                <a:solidFill>
                  <a:srgbClr val="0070C0"/>
                </a:solidFill>
              </a:rPr>
              <a:t>(</a:t>
            </a:r>
            <a:r>
              <a:rPr lang="en-US" altLang="zh-CN" sz="2400" dirty="0"/>
              <a:t>frontier</a:t>
            </a:r>
            <a:r>
              <a:rPr lang="en-US" sz="2400" dirty="0">
                <a:solidFill>
                  <a:srgbClr val="0070C0"/>
                </a:solidFill>
              </a:rPr>
              <a:t>, </a:t>
            </a:r>
            <a:r>
              <a:rPr lang="en-US" altLang="zh-CN" sz="2400" dirty="0">
                <a:solidFill>
                  <a:srgbClr val="0070C0"/>
                </a:solidFill>
              </a:rPr>
              <a:t>(</a:t>
            </a:r>
            <a:r>
              <a:rPr lang="en-US" sz="2400" b="1" dirty="0">
                <a:solidFill>
                  <a:srgbClr val="0070C0"/>
                </a:solidFill>
              </a:rPr>
              <a:t>Expand(node, </a:t>
            </a:r>
            <a:r>
              <a:rPr lang="en-US" altLang="zh-CN" sz="2400" b="1" dirty="0">
                <a:solidFill>
                  <a:srgbClr val="0070C0"/>
                </a:solidFill>
              </a:rPr>
              <a:t>Actions</a:t>
            </a:r>
            <a:r>
              <a:rPr lang="en-US" sz="2400" b="1" dirty="0">
                <a:solidFill>
                  <a:srgbClr val="0070C0"/>
                </a:solidFill>
              </a:rPr>
              <a:t>[p]</a:t>
            </a:r>
            <a:r>
              <a:rPr lang="en-US" sz="2400" dirty="0">
                <a:solidFill>
                  <a:srgbClr val="0070C0"/>
                </a:solidFill>
              </a:rPr>
              <a:t>))</a:t>
            </a:r>
          </a:p>
          <a:p>
            <a:r>
              <a:rPr lang="en-US" sz="2400" dirty="0"/>
              <a:t>End</a:t>
            </a:r>
            <a:br>
              <a:rPr lang="en-US" dirty="0"/>
            </a:br>
            <a:endParaRPr lang="en-US" dirty="0"/>
          </a:p>
        </p:txBody>
      </p:sp>
    </p:spTree>
    <p:extLst>
      <p:ext uri="{BB962C8B-B14F-4D97-AF65-F5344CB8AC3E}">
        <p14:creationId xmlns:p14="http://schemas.microsoft.com/office/powerpoint/2010/main" val="244383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39964" y="2674939"/>
            <a:ext cx="7793037" cy="1462087"/>
          </a:xfrm>
        </p:spPr>
        <p:txBody>
          <a:bodyPr vert="horz" lIns="92075" tIns="46038" rIns="92075" bIns="46038" rtlCol="0" anchor="ctr">
            <a:normAutofit/>
          </a:bodyPr>
          <a:lstStyle/>
          <a:p>
            <a:pPr algn="ctr">
              <a:spcAft>
                <a:spcPts val="300"/>
              </a:spcAft>
              <a:defRPr/>
            </a:pPr>
            <a:r>
              <a:rPr lang="en-GB" sz="4800" dirty="0">
                <a:ea typeface="Tahoma" pitchFamily="34" charset="0"/>
                <a:cs typeface="Tahoma" pitchFamily="34" charset="0"/>
              </a:rPr>
              <a:t>Breadth First Search (BFS)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ea typeface="Tahoma" pitchFamily="34" charset="0"/>
                <a:cs typeface="Tahoma" pitchFamily="34" charset="0"/>
              </a:rPr>
              <a:t>BFS</a:t>
            </a:r>
            <a:r>
              <a:rPr lang="en-GB" dirty="0">
                <a:ea typeface="Tahoma" pitchFamily="34" charset="0"/>
                <a:cs typeface="Tahoma" pitchFamily="34" charset="0"/>
              </a:rPr>
              <a:t> </a:t>
            </a:r>
            <a:r>
              <a:rPr lang="en-GB" sz="3600" dirty="0">
                <a:ea typeface="Tahoma" pitchFamily="34" charset="0"/>
                <a:cs typeface="Tahoma" pitchFamily="34" charset="0"/>
              </a:rPr>
              <a:t>- Method</a:t>
            </a:r>
          </a:p>
        </p:txBody>
      </p:sp>
      <p:sp>
        <p:nvSpPr>
          <p:cNvPr id="300035" name="Rectangle 3"/>
          <p:cNvSpPr>
            <a:spLocks noGrp="1" noChangeArrowheads="1"/>
          </p:cNvSpPr>
          <p:nvPr>
            <p:ph idx="1"/>
          </p:nvPr>
        </p:nvSpPr>
        <p:spPr>
          <a:xfrm>
            <a:off x="1024128" y="2084832"/>
            <a:ext cx="10338965" cy="4632106"/>
          </a:xfrm>
        </p:spPr>
        <p:txBody>
          <a:bodyPr>
            <a:normAutofit/>
          </a:bodyPr>
          <a:lstStyle/>
          <a:p>
            <a:pPr>
              <a:buFont typeface="Wingdings" pitchFamily="2" charset="2"/>
              <a:buChar char="v"/>
              <a:defRPr/>
            </a:pPr>
            <a:r>
              <a:rPr lang="en-US" altLang="zh-CN" sz="3200" dirty="0"/>
              <a:t>Expand</a:t>
            </a:r>
            <a:r>
              <a:rPr lang="zh-CN" altLang="en-US" sz="3200" dirty="0"/>
              <a:t> </a:t>
            </a:r>
            <a:r>
              <a:rPr lang="en-US" altLang="zh-CN" sz="3200" dirty="0">
                <a:solidFill>
                  <a:srgbClr val="0070C0"/>
                </a:solidFill>
              </a:rPr>
              <a:t>shallowest</a:t>
            </a:r>
            <a:r>
              <a:rPr lang="zh-CN" altLang="en-US" sz="3200" dirty="0"/>
              <a:t> </a:t>
            </a:r>
            <a:r>
              <a:rPr lang="en-US" altLang="zh-CN" sz="3200" dirty="0"/>
              <a:t>unexpanded</a:t>
            </a:r>
            <a:r>
              <a:rPr lang="zh-CN" altLang="en-US" sz="3200" dirty="0"/>
              <a:t> </a:t>
            </a:r>
            <a:r>
              <a:rPr lang="en-US" altLang="zh-CN" sz="3200" dirty="0"/>
              <a:t>node</a:t>
            </a:r>
            <a:endParaRPr lang="en-GB" altLang="en-US" sz="3200" dirty="0"/>
          </a:p>
          <a:p>
            <a:pPr marL="800100" lvl="1" indent="-342900">
              <a:lnSpc>
                <a:spcPct val="80000"/>
              </a:lnSpc>
              <a:defRPr/>
            </a:pPr>
            <a:r>
              <a:rPr lang="en-GB" altLang="en-US" sz="2400" dirty="0"/>
              <a:t>Expand </a:t>
            </a:r>
            <a:r>
              <a:rPr lang="en-GB" altLang="en-US" sz="2400" dirty="0">
                <a:solidFill>
                  <a:srgbClr val="0070C0"/>
                </a:solidFill>
              </a:rPr>
              <a:t>Root</a:t>
            </a:r>
            <a:r>
              <a:rPr lang="en-GB" altLang="en-US" sz="2400" dirty="0"/>
              <a:t> Node First</a:t>
            </a:r>
          </a:p>
          <a:p>
            <a:pPr marL="800100" lvl="1" indent="-342900">
              <a:lnSpc>
                <a:spcPct val="80000"/>
              </a:lnSpc>
              <a:defRPr/>
            </a:pPr>
            <a:r>
              <a:rPr lang="en-GB" altLang="en-US" sz="2400" dirty="0"/>
              <a:t>Expand all nodes at level</a:t>
            </a:r>
            <a:r>
              <a:rPr lang="en-GB" altLang="en-US" sz="2400" dirty="0">
                <a:solidFill>
                  <a:srgbClr val="0070C0"/>
                </a:solidFill>
              </a:rPr>
              <a:t> 1 </a:t>
            </a:r>
            <a:r>
              <a:rPr lang="en-GB" altLang="en-US" sz="2400" dirty="0"/>
              <a:t>before expanding level </a:t>
            </a:r>
            <a:r>
              <a:rPr lang="en-GB" altLang="en-US" sz="2400" dirty="0">
                <a:solidFill>
                  <a:srgbClr val="0070C0"/>
                </a:solidFill>
              </a:rPr>
              <a:t>2</a:t>
            </a:r>
          </a:p>
          <a:p>
            <a:pPr marL="800100" lvl="1" indent="-342900">
              <a:lnSpc>
                <a:spcPct val="80000"/>
              </a:lnSpc>
              <a:defRPr/>
            </a:pPr>
            <a:r>
              <a:rPr lang="mr-IN" altLang="zh-CN" sz="2400" dirty="0"/>
              <a:t>…</a:t>
            </a:r>
            <a:endParaRPr lang="en-GB" altLang="en-US" sz="2400" dirty="0"/>
          </a:p>
          <a:p>
            <a:pPr marL="800100" lvl="1" indent="-342900">
              <a:lnSpc>
                <a:spcPct val="80000"/>
              </a:lnSpc>
              <a:defRPr/>
            </a:pPr>
            <a:r>
              <a:rPr lang="en-GB" altLang="en-US" sz="2400" dirty="0"/>
              <a:t>Expand all nodes at level </a:t>
            </a:r>
            <a:r>
              <a:rPr lang="en-GB" altLang="en-US" sz="2400" dirty="0">
                <a:solidFill>
                  <a:srgbClr val="0070C0"/>
                </a:solidFill>
              </a:rPr>
              <a:t>d</a:t>
            </a:r>
            <a:r>
              <a:rPr lang="en-GB" altLang="en-US" sz="2400" dirty="0"/>
              <a:t> before expanding nodes at level </a:t>
            </a:r>
            <a:r>
              <a:rPr lang="en-GB" altLang="en-US" sz="2400" dirty="0">
                <a:solidFill>
                  <a:srgbClr val="0070C0"/>
                </a:solidFill>
              </a:rPr>
              <a:t>d+1</a:t>
            </a:r>
          </a:p>
          <a:p>
            <a:pPr marL="457200" lvl="1" indent="0">
              <a:lnSpc>
                <a:spcPct val="80000"/>
              </a:lnSpc>
              <a:buNone/>
              <a:defRPr/>
            </a:pPr>
            <a:endParaRPr lang="en-GB" altLang="en-US" sz="2800" b="1" dirty="0">
              <a:solidFill>
                <a:srgbClr val="0070C0"/>
              </a:solidFill>
              <a:cs typeface="Tahoma" pitchFamily="34" charset="0"/>
            </a:endParaRPr>
          </a:p>
          <a:p>
            <a:pPr>
              <a:buFont typeface="Wingdings" pitchFamily="2" charset="2"/>
              <a:buChar char="v"/>
              <a:defRPr/>
            </a:pPr>
            <a:r>
              <a:rPr lang="en-GB" altLang="en-US" sz="3200" dirty="0"/>
              <a:t>Queuing function: adds nodes to the </a:t>
            </a:r>
            <a:r>
              <a:rPr lang="en-GB" altLang="en-US" sz="3200" b="1" dirty="0">
                <a:solidFill>
                  <a:srgbClr val="0070C0"/>
                </a:solidFill>
              </a:rPr>
              <a:t>end</a:t>
            </a:r>
            <a:r>
              <a:rPr lang="en-GB" altLang="en-US" sz="3200" dirty="0"/>
              <a:t> of the queue</a:t>
            </a:r>
            <a:r>
              <a:rPr lang="zh-CN" altLang="en-US" sz="3200" dirty="0"/>
              <a:t> </a:t>
            </a:r>
            <a:r>
              <a:rPr lang="en-US" altLang="zh-CN" sz="3200" b="1" dirty="0">
                <a:solidFill>
                  <a:srgbClr val="C00000"/>
                </a:solidFill>
              </a:rPr>
              <a:t>(FIFO)</a:t>
            </a:r>
            <a:endParaRPr lang="en-GB" altLang="en-US" sz="3200" b="1" dirty="0">
              <a:solidFill>
                <a:srgbClr val="C00000"/>
              </a:solidFill>
            </a:endParaRPr>
          </a:p>
          <a:p>
            <a:pPr marL="800100" lvl="1" indent="-342900">
              <a:lnSpc>
                <a:spcPct val="80000"/>
              </a:lnSpc>
              <a:buSzPct val="60000"/>
              <a:defRPr/>
            </a:pPr>
            <a:r>
              <a:rPr lang="en-GB" altLang="en-US" sz="2400" b="1" dirty="0"/>
              <a:t>General-Search(problem, </a:t>
            </a:r>
            <a:r>
              <a:rPr lang="en-GB" altLang="en-US" sz="2400" b="1" dirty="0">
                <a:solidFill>
                  <a:srgbClr val="C00000"/>
                </a:solidFill>
              </a:rPr>
              <a:t>ENQUEUE-AT-END</a:t>
            </a:r>
            <a:r>
              <a:rPr lang="en-GB" altLang="en-US" sz="2400" b="1"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06DE-2B20-BC4E-A322-E8A8D432F03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FBE38ED-21ED-2E48-BD0D-5E16FDD77CAC}"/>
              </a:ext>
            </a:extLst>
          </p:cNvPr>
          <p:cNvSpPr>
            <a:spLocks noGrp="1"/>
          </p:cNvSpPr>
          <p:nvPr>
            <p:ph idx="1"/>
          </p:nvPr>
        </p:nvSpPr>
        <p:spPr/>
        <p:txBody>
          <a:bodyPr/>
          <a:lstStyle/>
          <a:p>
            <a:endParaRPr lang="en-CN"/>
          </a:p>
        </p:txBody>
      </p:sp>
      <p:pic>
        <p:nvPicPr>
          <p:cNvPr id="6" name="Picture 5">
            <a:extLst>
              <a:ext uri="{FF2B5EF4-FFF2-40B4-BE49-F238E27FC236}">
                <a16:creationId xmlns:a16="http://schemas.microsoft.com/office/drawing/2014/main" id="{DE0C9659-E09B-3240-AD8E-E59B609A063E}"/>
              </a:ext>
            </a:extLst>
          </p:cNvPr>
          <p:cNvPicPr>
            <a:picLocks noChangeAspect="1"/>
          </p:cNvPicPr>
          <p:nvPr/>
        </p:nvPicPr>
        <p:blipFill>
          <a:blip r:embed="rId2"/>
          <a:stretch>
            <a:fillRect/>
          </a:stretch>
        </p:blipFill>
        <p:spPr>
          <a:xfrm>
            <a:off x="1024128" y="365031"/>
            <a:ext cx="8456048" cy="6105673"/>
          </a:xfrm>
          <a:prstGeom prst="rect">
            <a:avLst/>
          </a:prstGeom>
        </p:spPr>
      </p:pic>
    </p:spTree>
    <p:extLst>
      <p:ext uri="{BB962C8B-B14F-4D97-AF65-F5344CB8AC3E}">
        <p14:creationId xmlns:p14="http://schemas.microsoft.com/office/powerpoint/2010/main" val="1687692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9136</TotalTime>
  <Words>3429</Words>
  <Application>Microsoft Office PowerPoint</Application>
  <PresentationFormat>宽屏</PresentationFormat>
  <Paragraphs>762</Paragraphs>
  <Slides>44</Slides>
  <Notes>30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56" baseType="lpstr">
      <vt:lpstr>Arial</vt:lpstr>
      <vt:lpstr>Tahoma</vt:lpstr>
      <vt:lpstr>Times New Roman</vt:lpstr>
      <vt:lpstr>Tw Cen MT</vt:lpstr>
      <vt:lpstr>Tw Cen MT Condensed</vt:lpstr>
      <vt:lpstr>Verdana</vt:lpstr>
      <vt:lpstr>Wingdings</vt:lpstr>
      <vt:lpstr>Wingdings 2</vt:lpstr>
      <vt:lpstr>Wingdings 3</vt:lpstr>
      <vt:lpstr>Default Design</vt:lpstr>
      <vt:lpstr>Integral</vt:lpstr>
      <vt:lpstr>Document</vt:lpstr>
      <vt:lpstr>Blind Searches fundamentals of AI(comp1037) </vt:lpstr>
      <vt:lpstr>How Good is a search strategy?</vt:lpstr>
      <vt:lpstr>Evaluation criteria</vt:lpstr>
      <vt:lpstr>Search Strategies</vt:lpstr>
      <vt:lpstr>Blind Searches - implementation</vt:lpstr>
      <vt:lpstr>General Tree Search</vt:lpstr>
      <vt:lpstr>Breadth First Search (BFS)</vt:lpstr>
      <vt:lpstr>BFS - Method</vt:lpstr>
      <vt:lpstr>PowerPoint 演示文稿</vt:lpstr>
      <vt:lpstr>BFS - Implementation</vt:lpstr>
      <vt:lpstr>Searches - implementation</vt:lpstr>
      <vt:lpstr>PowerPoint 演示文稿</vt:lpstr>
      <vt:lpstr>PowerPoint 演示文稿</vt:lpstr>
      <vt:lpstr>Evaluating a Search</vt:lpstr>
      <vt:lpstr>Evaluating BFS</vt:lpstr>
      <vt:lpstr>Evaluating BFS</vt:lpstr>
      <vt:lpstr>Exponential Growth</vt:lpstr>
      <vt:lpstr>Depth First Search</vt:lpstr>
      <vt:lpstr>General Tree Search</vt:lpstr>
      <vt:lpstr>Depth First Search - Method</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 First Search – evaluation</vt:lpstr>
      <vt:lpstr>Depth First Search – evaluation</vt:lpstr>
      <vt:lpstr>Map of Romania</vt:lpstr>
      <vt:lpstr>Uniform Cost Search  (ucs vs. BFS)</vt:lpstr>
      <vt:lpstr>Uniform Cost Search (vs. BFS)</vt:lpstr>
      <vt:lpstr>UCS - Example</vt:lpstr>
      <vt:lpstr>PowerPoint 演示文稿</vt:lpstr>
      <vt:lpstr>UCS vs. BFS – evaluation</vt:lpstr>
      <vt:lpstr>Blind Searches – summary</vt:lpstr>
      <vt:lpstr>Blind (Uninformed) Searches</vt:lpstr>
      <vt:lpstr>Blind Searches – 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Rong Qu</dc:creator>
  <cp:lastModifiedBy>Changyu LI (20513997)</cp:lastModifiedBy>
  <cp:revision>1010</cp:revision>
  <cp:lastPrinted>2009-10-09T12:49:59Z</cp:lastPrinted>
  <dcterms:created xsi:type="dcterms:W3CDTF">2000-01-17T21:25:46Z</dcterms:created>
  <dcterms:modified xsi:type="dcterms:W3CDTF">2024-05-14T12:26:14Z</dcterms:modified>
</cp:coreProperties>
</file>