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3"/>
  </p:notesMasterIdLst>
  <p:sldIdLst>
    <p:sldId id="256" r:id="rId2"/>
    <p:sldId id="304"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3"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92" r:id="rId35"/>
    <p:sldId id="294" r:id="rId36"/>
    <p:sldId id="295" r:id="rId37"/>
    <p:sldId id="296" r:id="rId38"/>
    <p:sldId id="297" r:id="rId39"/>
    <p:sldId id="298" r:id="rId40"/>
    <p:sldId id="299" r:id="rId41"/>
    <p:sldId id="300" r:id="rId42"/>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5" autoAdjust="0"/>
    <p:restoredTop sz="93566"/>
  </p:normalViewPr>
  <p:slideViewPr>
    <p:cSldViewPr snapToGrid="0" snapToObjects="1">
      <p:cViewPr varScale="1">
        <p:scale>
          <a:sx n="88" d="100"/>
          <a:sy n="88" d="100"/>
        </p:scale>
        <p:origin x="714" y="10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32021F83-94D7-3F64-827A-60B8F3CF2AAF}"/>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0776F281-43C7-22E3-3822-09ED096DE78C}"/>
              </a:ext>
            </a:extLst>
          </p:cNvPr>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09" name="Shape 209">
            <a:extLst>
              <a:ext uri="{FF2B5EF4-FFF2-40B4-BE49-F238E27FC236}">
                <a16:creationId xmlns:a16="http://schemas.microsoft.com/office/drawing/2014/main" id="{31F7D689-C4EF-E62D-F17E-DEEEB919B0B5}"/>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852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hyperlink" Target="http://harrypotter.wikia.com/wiki/Salazar_Slytheri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dirty="0">
                <a:solidFill>
                  <a:srgbClr val="FFD966"/>
                </a:solidFill>
                <a:latin typeface="Arial" charset="0"/>
                <a:ea typeface="Arial" charset="0"/>
                <a:cs typeface="Arial" charset="0"/>
                <a:sym typeface="Cabin"/>
              </a:rPr>
              <a:t>Introduction to Python Programing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00FA00"/>
                </a:solidFill>
                <a:latin typeface="Arial" charset="0"/>
                <a:ea typeface="Arial" charset="0"/>
                <a:cs typeface="Arial" charset="0"/>
                <a:sym typeface="Cabin"/>
              </a:rPr>
              <a:t>hand </a:t>
            </a:r>
            <a:r>
              <a:rPr lang="en-US" sz="2400" u="none" strike="noStrike" cap="none" dirty="0">
                <a:solidFill>
                  <a:schemeClr val="lt1"/>
                </a:solidFill>
                <a:latin typeface="Arial" charset="0"/>
                <a:ea typeface="Arial" charset="0"/>
                <a:cs typeface="Arial" charset="0"/>
                <a:sym typeface="Cabin"/>
              </a:rPr>
              <a:t>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00FA00"/>
                </a:solidFill>
                <a:latin typeface="Arial" charset="0"/>
                <a:ea typeface="Arial" charset="0"/>
                <a:cs typeface="Arial" charset="0"/>
                <a:sym typeface="Cabin"/>
              </a:rPr>
              <a:t>hip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a:solidFill>
                  <a:schemeClr val="bg1"/>
                </a:solidFill>
              </a:rPr>
              <a:t>Image: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6D465834-20CA-DF99-EBC0-23693414AA18}"/>
            </a:ext>
          </a:extLst>
        </p:cNvPr>
        <p:cNvGrpSpPr/>
        <p:nvPr/>
      </p:nvGrpSpPr>
      <p:grpSpPr>
        <a:xfrm>
          <a:off x="0" y="0"/>
          <a:ext cx="0" cy="0"/>
          <a:chOff x="0" y="0"/>
          <a:chExt cx="0" cy="0"/>
        </a:xfrm>
      </p:grpSpPr>
      <p:sp>
        <p:nvSpPr>
          <p:cNvPr id="211" name="Shape 211">
            <a:extLst>
              <a:ext uri="{FF2B5EF4-FFF2-40B4-BE49-F238E27FC236}">
                <a16:creationId xmlns:a16="http://schemas.microsoft.com/office/drawing/2014/main" id="{64892361-2CF2-563E-9160-4CDFF85B1DC3}"/>
              </a:ext>
            </a:extLst>
          </p:cNvPr>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Tree>
    <p:extLst>
      <p:ext uri="{BB962C8B-B14F-4D97-AF65-F5344CB8AC3E}">
        <p14:creationId xmlns:p14="http://schemas.microsoft.com/office/powerpoint/2010/main" val="2881361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Totally Hot 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Hard Disk in Action</a:t>
            </a: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We need to learn the </a:t>
            </a:r>
            <a:r>
              <a:rPr lang="en-US" sz="3000" u="none" strike="noStrike" cap="none">
                <a:solidFill>
                  <a:srgbClr val="FFFF00"/>
                </a:solidFill>
                <a:latin typeface="Arial" charset="0"/>
                <a:ea typeface="Arial" charset="0"/>
                <a:cs typeface="Arial" charset="0"/>
                <a:sym typeface="Cabin"/>
              </a:rPr>
              <a:t>Python language </a:t>
            </a:r>
            <a:r>
              <a:rPr lang="en-US" sz="3000" u="none" strike="noStrike" cap="none">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When you make a mistake, the computer does not think you are </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cute</a:t>
            </a:r>
            <a:r>
              <a:rPr lang="en-US" sz="3000" b="0" i="0" u="none" strike="noStrike" cap="none">
                <a:solidFill>
                  <a:schemeClr val="lt1"/>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It says </a:t>
            </a:r>
            <a:r>
              <a:rPr lang="en-US" sz="3000" b="0" i="0" u="none" strike="noStrike" cap="none">
                <a:solidFill>
                  <a:srgbClr val="E06666"/>
                </a:solidFill>
                <a:latin typeface="Arial"/>
                <a:ea typeface="Arial"/>
                <a:cs typeface="Arial"/>
                <a:sym typeface="Arial"/>
              </a:rPr>
              <a:t>“</a:t>
            </a:r>
            <a:r>
              <a:rPr lang="en-US" sz="3000" u="none" strike="noStrike" cap="none">
                <a:solidFill>
                  <a:srgbClr val="E06666"/>
                </a:solidFill>
                <a:latin typeface="Arial" charset="0"/>
                <a:ea typeface="Arial" charset="0"/>
                <a:cs typeface="Arial" charset="0"/>
                <a:sym typeface="Cabin"/>
              </a:rPr>
              <a:t>syntax error</a:t>
            </a:r>
            <a:r>
              <a:rPr lang="en-US" sz="3000" b="0" i="0" u="none" strike="noStrike" cap="none">
                <a:solidFill>
                  <a:srgbClr val="E06666"/>
                </a:solidFill>
                <a:latin typeface="Arial"/>
                <a:ea typeface="Arial"/>
                <a:cs typeface="Arial"/>
                <a:sym typeface="Arial"/>
              </a:rPr>
              <a:t>”</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FF"/>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a:solidFill>
                  <a:schemeClr val="lt1"/>
                </a:solidFill>
                <a:latin typeface="Arial" charset="0"/>
                <a:ea typeface="Arial" charset="0"/>
                <a:cs typeface="Arial" charset="0"/>
                <a:sym typeface="Cabin"/>
              </a:rPr>
              <a:t>You must remember that you are intelligent and</a:t>
            </a:r>
            <a:r>
              <a:rPr lang="en-US" sz="3000">
                <a:solidFill>
                  <a:schemeClr val="lt1"/>
                </a:solidFill>
                <a:latin typeface="Arial" charset="0"/>
                <a:ea typeface="Arial" charset="0"/>
                <a:cs typeface="Arial" charset="0"/>
                <a:sym typeface="Cabin"/>
              </a:rPr>
              <a:t> </a:t>
            </a:r>
            <a:r>
              <a:rPr lang="en-US" sz="3000" u="none" strike="noStrike" cap="none">
                <a:solidFill>
                  <a:schemeClr val="lt1"/>
                </a:solidFill>
                <a:latin typeface="Arial" charset="0"/>
                <a:ea typeface="Arial" charset="0"/>
                <a:cs typeface="Arial" charset="0"/>
                <a:sym typeface="Cabin"/>
              </a:rPr>
              <a:t>can learn</a:t>
            </a:r>
            <a:r>
              <a:rPr lang="en-US" sz="3000">
                <a:solidFill>
                  <a:schemeClr val="lt1"/>
                </a:solidFill>
                <a:latin typeface="Arial" charset="0"/>
                <a:ea typeface="Arial" charset="0"/>
                <a:cs typeface="Arial" charset="0"/>
                <a:sym typeface="Cabin"/>
              </a:rPr>
              <a:t>. T</a:t>
            </a:r>
            <a:r>
              <a:rPr lang="en-US" sz="3000" u="none" strike="noStrike" cap="none">
                <a:solidFill>
                  <a:schemeClr val="lt1"/>
                </a:solidFill>
                <a:latin typeface="Arial" charset="0"/>
                <a:ea typeface="Arial" charset="0"/>
                <a:cs typeface="Arial" charset="0"/>
                <a:sym typeface="Cabin"/>
              </a:rPr>
              <a:t>he computer is simple and very fast</a:t>
            </a:r>
            <a:r>
              <a:rPr lang="en-US" sz="3000">
                <a:solidFill>
                  <a:schemeClr val="lt1"/>
                </a:solidFill>
                <a:latin typeface="Arial" charset="0"/>
                <a:ea typeface="Arial" charset="0"/>
                <a:cs typeface="Arial" charset="0"/>
                <a:sym typeface="Cabin"/>
              </a:rPr>
              <a:t>,</a:t>
            </a:r>
            <a:r>
              <a:rPr lang="en-US" sz="3000" u="none" strike="noStrike" cap="none">
                <a:solidFill>
                  <a:schemeClr val="lt1"/>
                </a:solidFill>
                <a:latin typeface="Arial" charset="0"/>
                <a:ea typeface="Arial" charset="0"/>
                <a:cs typeface="Arial" charset="0"/>
                <a:sym typeface="Cabin"/>
              </a:rPr>
              <a:t> but cannot learn.</a:t>
            </a:r>
            <a:r>
              <a:rPr lang="en-US" sz="3000">
                <a:solidFill>
                  <a:schemeClr val="lt1"/>
                </a:solidFill>
                <a:latin typeface="Arial" charset="0"/>
                <a:ea typeface="Arial" charset="0"/>
                <a:cs typeface="Arial" charset="0"/>
                <a:sym typeface="Cabin"/>
              </a:rPr>
              <a:t> S</a:t>
            </a:r>
            <a:r>
              <a:rPr lang="en-US" sz="3000" u="none" strike="noStrike" cap="none">
                <a:solidFill>
                  <a:schemeClr val="lt1"/>
                </a:solidFill>
                <a:latin typeface="Arial" charset="0"/>
                <a:ea typeface="Arial" charset="0"/>
                <a:cs typeface="Arial" charset="0"/>
                <a:sym typeface="Cabin"/>
              </a:rPr>
              <a:t>o </a:t>
            </a:r>
            <a:r>
              <a:rPr lang="en-US" sz="3000" u="none" strike="noStrike" cap="none">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a:solidFill>
                  <a:schemeClr val="lt1"/>
                </a:solidFill>
                <a:latin typeface="Arial" charset="0"/>
                <a:ea typeface="Arial" charset="0"/>
                <a:cs typeface="Arial" charset="0"/>
                <a:sym typeface="Cabin"/>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have it easy - someone already put many different programs (instructions) into the computer and users just pick the ones they 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dirty="0">
                <a:solidFill>
                  <a:srgbClr val="FFFF00"/>
                </a:solidFill>
                <a:latin typeface="Arial" charset="0"/>
                <a:ea typeface="Arial" charset="0"/>
                <a:cs typeface="Arial" charset="0"/>
                <a:sym typeface="Cabin"/>
              </a:rPr>
              <a:t>Vocabulary / Words</a:t>
            </a:r>
            <a:r>
              <a:rPr lang="en-US" sz="3600" u="none" strike="noStrike" cap="none" dirty="0">
                <a:solidFill>
                  <a:schemeClr val="lt1"/>
                </a:solidFill>
                <a:latin typeface="Arial" charset="0"/>
                <a:ea typeface="Arial" charset="0"/>
                <a:cs typeface="Arial" charset="0"/>
                <a:sym typeface="Cabin"/>
              </a:rPr>
              <a:t> - Variables and Reserved words </a:t>
            </a:r>
          </a:p>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dirty="0">
                <a:solidFill>
                  <a:srgbClr val="FFFF00"/>
                </a:solidFill>
                <a:latin typeface="Arial" charset="0"/>
                <a:ea typeface="Arial" charset="0"/>
                <a:cs typeface="Arial" charset="0"/>
                <a:sym typeface="Cabin"/>
              </a:rPr>
              <a:t>Sentence structure</a:t>
            </a:r>
            <a:r>
              <a:rPr lang="en-US" sz="3600" u="none" strike="noStrike" cap="none" dirty="0">
                <a:solidFill>
                  <a:schemeClr val="lt1"/>
                </a:solidFill>
                <a:latin typeface="Arial" charset="0"/>
                <a:ea typeface="Arial" charset="0"/>
                <a:cs typeface="Arial" charset="0"/>
                <a:sym typeface="Cabin"/>
              </a:rPr>
              <a:t> - valid syntax patterns </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rgbClr val="FFFF00"/>
                </a:solidFill>
                <a:latin typeface="Arial" charset="0"/>
                <a:ea typeface="Arial" charset="0"/>
                <a:cs typeface="Arial" charset="0"/>
                <a:sym typeface="Cabin"/>
              </a:rPr>
              <a:t>Story structure</a:t>
            </a:r>
            <a:r>
              <a:rPr lang="en-US" sz="3600" u="none" strike="noStrike" cap="none" dirty="0">
                <a:solidFill>
                  <a:schemeClr val="lt1"/>
                </a:solidFill>
                <a:latin typeface="Arial" charset="0"/>
                <a:ea typeface="Arial" charset="0"/>
                <a:cs typeface="Arial" charset="0"/>
                <a:sym typeface="Cabin"/>
              </a:rPr>
              <a:t> - constructing a program for a purpose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a:solidFill>
                  <a:schemeClr val="lt1"/>
                </a:solidFill>
                <a:latin typeface="Arial" charset="0"/>
                <a:ea typeface="Arial" charset="0"/>
                <a:cs typeface="Arial" charset="0"/>
                <a:sym typeface="Cabin"/>
              </a:rPr>
              <a:t>M</a:t>
            </a:r>
            <a:r>
              <a:rPr lang="en-US" sz="3400" u="none" strike="noStrike" cap="none">
                <a:solidFill>
                  <a:schemeClr val="lt1"/>
                </a:solidFill>
                <a:latin typeface="Arial" charset="0"/>
                <a:ea typeface="Arial" charset="0"/>
                <a:cs typeface="Arial" charset="0"/>
                <a:sym typeface="Cabin"/>
              </a:rPr>
              <a:t>ost programs are much longer, so we type them into a file and tell </a:t>
            </a:r>
            <a:r>
              <a:rPr lang="en-US" sz="3400">
                <a:solidFill>
                  <a:schemeClr val="lt1"/>
                </a:solidFill>
                <a:latin typeface="Arial" charset="0"/>
                <a:ea typeface="Arial" charset="0"/>
                <a:cs typeface="Arial" charset="0"/>
                <a:sym typeface="Cabin"/>
              </a:rPr>
              <a:t>P</a:t>
            </a:r>
            <a:r>
              <a:rPr lang="en-US" sz="3400" u="none" strike="noStrike" cap="none">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In a sense, we are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giving Python a script</a:t>
            </a:r>
            <a:r>
              <a:rPr lang="en-US" sz="3400" b="0" i="0" u="none" strike="noStrike" cap="none">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As a convention, we add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.py</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is 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Finis </a:t>
            </a: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'Blastoff</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to-do 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 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We figure 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2261</Words>
  <Application>Microsoft Office PowerPoint</Application>
  <PresentationFormat>Custom</PresentationFormat>
  <Paragraphs>384</Paragraphs>
  <Slides>41</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Cabin</vt:lpstr>
      <vt:lpstr>Courier</vt:lpstr>
      <vt:lpstr>Courier New</vt:lpstr>
      <vt:lpstr>Ovo</vt:lpstr>
      <vt:lpstr>Title &amp; Subtitle</vt:lpstr>
      <vt:lpstr>Introduction to Python Programing</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dc:creator>Romeo</dc:creator>
  <cp:lastModifiedBy>Jan Ruelle Teña</cp:lastModifiedBy>
  <cp:revision>71</cp:revision>
  <dcterms:modified xsi:type="dcterms:W3CDTF">2024-11-02T20:12:04Z</dcterms:modified>
</cp:coreProperties>
</file>