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339" r:id="rId5"/>
    <p:sldId id="259" r:id="rId6"/>
    <p:sldId id="260" r:id="rId7"/>
    <p:sldId id="261" r:id="rId8"/>
    <p:sldId id="262" r:id="rId9"/>
    <p:sldId id="264" r:id="rId10"/>
    <p:sldId id="270" r:id="rId11"/>
    <p:sldId id="266" r:id="rId12"/>
    <p:sldId id="305" r:id="rId13"/>
    <p:sldId id="263" r:id="rId14"/>
    <p:sldId id="306" r:id="rId15"/>
    <p:sldId id="343" r:id="rId16"/>
    <p:sldId id="308" r:id="rId17"/>
    <p:sldId id="312" r:id="rId18"/>
    <p:sldId id="313" r:id="rId19"/>
    <p:sldId id="311" r:id="rId20"/>
    <p:sldId id="287" r:id="rId21"/>
    <p:sldId id="288" r:id="rId22"/>
    <p:sldId id="314" r:id="rId23"/>
    <p:sldId id="315" r:id="rId24"/>
    <p:sldId id="316" r:id="rId25"/>
    <p:sldId id="310" r:id="rId26"/>
    <p:sldId id="289" r:id="rId27"/>
    <p:sldId id="290" r:id="rId28"/>
    <p:sldId id="319" r:id="rId29"/>
    <p:sldId id="320" r:id="rId30"/>
    <p:sldId id="321" r:id="rId31"/>
    <p:sldId id="322" r:id="rId32"/>
    <p:sldId id="323" r:id="rId33"/>
    <p:sldId id="317" r:id="rId34"/>
    <p:sldId id="318" r:id="rId35"/>
    <p:sldId id="324" r:id="rId36"/>
    <p:sldId id="326" r:id="rId37"/>
    <p:sldId id="327" r:id="rId38"/>
    <p:sldId id="328" r:id="rId39"/>
    <p:sldId id="329" r:id="rId40"/>
    <p:sldId id="330" r:id="rId41"/>
    <p:sldId id="331" r:id="rId42"/>
    <p:sldId id="304" r:id="rId43"/>
    <p:sldId id="267" r:id="rId44"/>
    <p:sldId id="303" r:id="rId45"/>
    <p:sldId id="271" r:id="rId46"/>
    <p:sldId id="325" r:id="rId47"/>
    <p:sldId id="332" r:id="rId48"/>
    <p:sldId id="272" r:id="rId49"/>
    <p:sldId id="279" r:id="rId50"/>
    <p:sldId id="333" r:id="rId51"/>
    <p:sldId id="273" r:id="rId52"/>
    <p:sldId id="280" r:id="rId53"/>
    <p:sldId id="334" r:id="rId54"/>
    <p:sldId id="281" r:id="rId55"/>
    <p:sldId id="282" r:id="rId56"/>
    <p:sldId id="335" r:id="rId57"/>
    <p:sldId id="285" r:id="rId58"/>
    <p:sldId id="286" r:id="rId59"/>
    <p:sldId id="336" r:id="rId60"/>
    <p:sldId id="275" r:id="rId61"/>
    <p:sldId id="293" r:id="rId62"/>
    <p:sldId id="337" r:id="rId63"/>
    <p:sldId id="295" r:id="rId64"/>
    <p:sldId id="296" r:id="rId65"/>
    <p:sldId id="338" r:id="rId66"/>
    <p:sldId id="276" r:id="rId67"/>
    <p:sldId id="294" r:id="rId68"/>
    <p:sldId id="340" r:id="rId69"/>
    <p:sldId id="297" r:id="rId70"/>
    <p:sldId id="298" r:id="rId71"/>
    <p:sldId id="341" r:id="rId72"/>
    <p:sldId id="301" r:id="rId73"/>
    <p:sldId id="302" r:id="rId74"/>
    <p:sldId id="342" r:id="rId75"/>
    <p:sldId id="300" r:id="rId76"/>
    <p:sldId id="299"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660"/>
  </p:normalViewPr>
  <p:slideViewPr>
    <p:cSldViewPr>
      <p:cViewPr varScale="1">
        <p:scale>
          <a:sx n="108" d="100"/>
          <a:sy n="108" d="100"/>
        </p:scale>
        <p:origin x="85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B8B21-CE8F-4920-A420-FA9DAAD8055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3D9CEE7-4F94-494E-8C8A-D55EFC37D35D}">
      <dgm:prSet phldrT="[Text]" custT="1"/>
      <dgm:spPr/>
      <dgm:t>
        <a:bodyPr/>
        <a:lstStyle/>
        <a:p>
          <a:r>
            <a:rPr lang="en-US" sz="4000" dirty="0"/>
            <a:t>Number Systems</a:t>
          </a:r>
        </a:p>
      </dgm:t>
    </dgm:pt>
    <dgm:pt modelId="{AEEEE942-3D2F-4019-811D-B947AA8B1932}" type="parTrans" cxnId="{1E7E1D6E-9C81-4115-9803-E1CA6CF52B2F}">
      <dgm:prSet/>
      <dgm:spPr/>
      <dgm:t>
        <a:bodyPr/>
        <a:lstStyle/>
        <a:p>
          <a:endParaRPr lang="en-US"/>
        </a:p>
      </dgm:t>
    </dgm:pt>
    <dgm:pt modelId="{EE5B8A82-59E1-4474-8A0E-159C3BE02674}" type="sibTrans" cxnId="{1E7E1D6E-9C81-4115-9803-E1CA6CF52B2F}">
      <dgm:prSet/>
      <dgm:spPr/>
      <dgm:t>
        <a:bodyPr/>
        <a:lstStyle/>
        <a:p>
          <a:endParaRPr lang="en-US"/>
        </a:p>
      </dgm:t>
    </dgm:pt>
    <dgm:pt modelId="{774E742A-A316-42AC-91F7-9D8BE4FF0258}">
      <dgm:prSet phldrT="[Text]"/>
      <dgm:spPr/>
      <dgm:t>
        <a:bodyPr/>
        <a:lstStyle/>
        <a:p>
          <a:r>
            <a:rPr lang="en-US" dirty="0"/>
            <a:t>Unary Numeral System</a:t>
          </a:r>
        </a:p>
      </dgm:t>
    </dgm:pt>
    <dgm:pt modelId="{0269815E-ADE3-48D1-84EE-75885E1EA445}" type="parTrans" cxnId="{C7E57644-99DE-48C5-8CB7-951DA810310A}">
      <dgm:prSet/>
      <dgm:spPr/>
      <dgm:t>
        <a:bodyPr/>
        <a:lstStyle/>
        <a:p>
          <a:endParaRPr lang="en-US"/>
        </a:p>
      </dgm:t>
    </dgm:pt>
    <dgm:pt modelId="{17F2D9D1-321F-4565-800A-5B6510A8B6F9}" type="sibTrans" cxnId="{C7E57644-99DE-48C5-8CB7-951DA810310A}">
      <dgm:prSet/>
      <dgm:spPr/>
      <dgm:t>
        <a:bodyPr/>
        <a:lstStyle/>
        <a:p>
          <a:endParaRPr lang="en-US"/>
        </a:p>
      </dgm:t>
    </dgm:pt>
    <dgm:pt modelId="{8F1D36CA-BD38-43A9-B4B7-95BC9E8FF9F6}">
      <dgm:prSet phldrT="[Text]"/>
      <dgm:spPr/>
      <dgm:t>
        <a:bodyPr/>
        <a:lstStyle/>
        <a:p>
          <a:r>
            <a:rPr lang="en-US" dirty="0"/>
            <a:t>Binary Number System</a:t>
          </a:r>
        </a:p>
      </dgm:t>
    </dgm:pt>
    <dgm:pt modelId="{4F474036-2051-4459-B424-844CD2CF0F00}" type="parTrans" cxnId="{1D5E4408-7B95-47A4-92D6-C4DD8AB6ACDD}">
      <dgm:prSet/>
      <dgm:spPr/>
      <dgm:t>
        <a:bodyPr/>
        <a:lstStyle/>
        <a:p>
          <a:endParaRPr lang="en-US"/>
        </a:p>
      </dgm:t>
    </dgm:pt>
    <dgm:pt modelId="{478D1273-9060-47D2-8B00-922A22FF346E}" type="sibTrans" cxnId="{1D5E4408-7B95-47A4-92D6-C4DD8AB6ACDD}">
      <dgm:prSet/>
      <dgm:spPr/>
      <dgm:t>
        <a:bodyPr/>
        <a:lstStyle/>
        <a:p>
          <a:endParaRPr lang="en-US"/>
        </a:p>
      </dgm:t>
    </dgm:pt>
    <dgm:pt modelId="{7CE757B8-B337-4F67-A4E5-C6D266B86DBE}">
      <dgm:prSet phldrT="[Text]"/>
      <dgm:spPr/>
      <dgm:t>
        <a:bodyPr/>
        <a:lstStyle/>
        <a:p>
          <a:r>
            <a:rPr lang="en-US" dirty="0"/>
            <a:t>Octal Number System</a:t>
          </a:r>
        </a:p>
      </dgm:t>
    </dgm:pt>
    <dgm:pt modelId="{873BDA94-E12D-4FA7-9AC4-BEE08B5E8BCF}" type="parTrans" cxnId="{CD176525-AF75-4D51-BA26-7254C2142F84}">
      <dgm:prSet/>
      <dgm:spPr/>
      <dgm:t>
        <a:bodyPr/>
        <a:lstStyle/>
        <a:p>
          <a:endParaRPr lang="en-US"/>
        </a:p>
      </dgm:t>
    </dgm:pt>
    <dgm:pt modelId="{3CD6A597-5DAC-40CF-95D2-AA863247281E}" type="sibTrans" cxnId="{CD176525-AF75-4D51-BA26-7254C2142F84}">
      <dgm:prSet/>
      <dgm:spPr/>
      <dgm:t>
        <a:bodyPr/>
        <a:lstStyle/>
        <a:p>
          <a:endParaRPr lang="en-US"/>
        </a:p>
      </dgm:t>
    </dgm:pt>
    <dgm:pt modelId="{36CBB734-001C-44A4-A28F-AE8C9125CDE5}">
      <dgm:prSet/>
      <dgm:spPr/>
      <dgm:t>
        <a:bodyPr/>
        <a:lstStyle/>
        <a:p>
          <a:r>
            <a:rPr lang="en-US" dirty="0"/>
            <a:t>Hexadecimal Number System</a:t>
          </a:r>
        </a:p>
      </dgm:t>
    </dgm:pt>
    <dgm:pt modelId="{AE47C87F-FA0C-4D47-B69B-7FEC77DE2429}" type="parTrans" cxnId="{13715D72-C94B-4063-91C8-5459A7992F61}">
      <dgm:prSet/>
      <dgm:spPr/>
      <dgm:t>
        <a:bodyPr/>
        <a:lstStyle/>
        <a:p>
          <a:endParaRPr lang="en-US"/>
        </a:p>
      </dgm:t>
    </dgm:pt>
    <dgm:pt modelId="{CD9D553B-DCF8-42D8-8D73-A56A00312E17}" type="sibTrans" cxnId="{13715D72-C94B-4063-91C8-5459A7992F61}">
      <dgm:prSet/>
      <dgm:spPr/>
      <dgm:t>
        <a:bodyPr/>
        <a:lstStyle/>
        <a:p>
          <a:endParaRPr lang="en-US"/>
        </a:p>
      </dgm:t>
    </dgm:pt>
    <dgm:pt modelId="{D47C151E-785C-49D6-BC97-2393177F28AF}">
      <dgm:prSet phldrT="[Text]"/>
      <dgm:spPr/>
      <dgm:t>
        <a:bodyPr/>
        <a:lstStyle/>
        <a:p>
          <a:r>
            <a:rPr lang="en-US" dirty="0"/>
            <a:t>Decimal  Number System</a:t>
          </a:r>
        </a:p>
      </dgm:t>
    </dgm:pt>
    <dgm:pt modelId="{CD81F716-74D0-45CE-B5F9-E0F2D6C89C76}" type="parTrans" cxnId="{2C75CA70-2025-4293-9967-3A9AF59DBB0D}">
      <dgm:prSet/>
      <dgm:spPr/>
      <dgm:t>
        <a:bodyPr/>
        <a:lstStyle/>
        <a:p>
          <a:endParaRPr lang="en-PH"/>
        </a:p>
      </dgm:t>
    </dgm:pt>
    <dgm:pt modelId="{F5BE0123-C7AC-40F8-88CF-B2C8DF3DC3E9}" type="sibTrans" cxnId="{2C75CA70-2025-4293-9967-3A9AF59DBB0D}">
      <dgm:prSet/>
      <dgm:spPr/>
      <dgm:t>
        <a:bodyPr/>
        <a:lstStyle/>
        <a:p>
          <a:endParaRPr lang="en-PH"/>
        </a:p>
      </dgm:t>
    </dgm:pt>
    <dgm:pt modelId="{2D0A2F66-9F21-4C61-A614-224C03A8F2AA}" type="pres">
      <dgm:prSet presAssocID="{83AB8B21-CE8F-4920-A420-FA9DAAD80553}" presName="hierChild1" presStyleCnt="0">
        <dgm:presLayoutVars>
          <dgm:orgChart val="1"/>
          <dgm:chPref val="1"/>
          <dgm:dir/>
          <dgm:animOne val="branch"/>
          <dgm:animLvl val="lvl"/>
          <dgm:resizeHandles/>
        </dgm:presLayoutVars>
      </dgm:prSet>
      <dgm:spPr/>
    </dgm:pt>
    <dgm:pt modelId="{DFBC4611-61B9-45E1-AAA0-2B10F1D88864}" type="pres">
      <dgm:prSet presAssocID="{C3D9CEE7-4F94-494E-8C8A-D55EFC37D35D}" presName="hierRoot1" presStyleCnt="0">
        <dgm:presLayoutVars>
          <dgm:hierBranch val="init"/>
        </dgm:presLayoutVars>
      </dgm:prSet>
      <dgm:spPr/>
    </dgm:pt>
    <dgm:pt modelId="{ACA99E0C-8778-42A1-BA22-FA49BFB6E66B}" type="pres">
      <dgm:prSet presAssocID="{C3D9CEE7-4F94-494E-8C8A-D55EFC37D35D}" presName="rootComposite1" presStyleCnt="0"/>
      <dgm:spPr/>
    </dgm:pt>
    <dgm:pt modelId="{5F3A5BD7-C65A-4C07-AE64-EF2D67EA6242}" type="pres">
      <dgm:prSet presAssocID="{C3D9CEE7-4F94-494E-8C8A-D55EFC37D35D}" presName="rootText1" presStyleLbl="node0" presStyleIdx="0" presStyleCnt="1" custScaleX="501807" custScaleY="439215">
        <dgm:presLayoutVars>
          <dgm:chPref val="3"/>
        </dgm:presLayoutVars>
      </dgm:prSet>
      <dgm:spPr/>
    </dgm:pt>
    <dgm:pt modelId="{21C9898C-4BBE-494E-9BBA-0DC765B14157}" type="pres">
      <dgm:prSet presAssocID="{C3D9CEE7-4F94-494E-8C8A-D55EFC37D35D}" presName="rootConnector1" presStyleLbl="node1" presStyleIdx="0" presStyleCnt="0"/>
      <dgm:spPr/>
    </dgm:pt>
    <dgm:pt modelId="{1603DC50-C374-4CEC-86EA-3967350E47F9}" type="pres">
      <dgm:prSet presAssocID="{C3D9CEE7-4F94-494E-8C8A-D55EFC37D35D}" presName="hierChild2" presStyleCnt="0"/>
      <dgm:spPr/>
    </dgm:pt>
    <dgm:pt modelId="{B091133C-EE2A-420F-8674-2FB0EC490D04}" type="pres">
      <dgm:prSet presAssocID="{0269815E-ADE3-48D1-84EE-75885E1EA445}" presName="Name37" presStyleLbl="parChTrans1D2" presStyleIdx="0" presStyleCnt="5"/>
      <dgm:spPr/>
    </dgm:pt>
    <dgm:pt modelId="{597E69A3-23B0-4019-9048-86C2528D1095}" type="pres">
      <dgm:prSet presAssocID="{774E742A-A316-42AC-91F7-9D8BE4FF0258}" presName="hierRoot2" presStyleCnt="0">
        <dgm:presLayoutVars>
          <dgm:hierBranch val="init"/>
        </dgm:presLayoutVars>
      </dgm:prSet>
      <dgm:spPr/>
    </dgm:pt>
    <dgm:pt modelId="{7A9F7CA9-90D8-480F-A875-2806F60662FD}" type="pres">
      <dgm:prSet presAssocID="{774E742A-A316-42AC-91F7-9D8BE4FF0258}" presName="rootComposite" presStyleCnt="0"/>
      <dgm:spPr/>
    </dgm:pt>
    <dgm:pt modelId="{D6654FC3-FB22-424B-85A5-148741777727}" type="pres">
      <dgm:prSet presAssocID="{774E742A-A316-42AC-91F7-9D8BE4FF0258}" presName="rootText" presStyleLbl="node2" presStyleIdx="0" presStyleCnt="5" custScaleX="176863" custScaleY="143809">
        <dgm:presLayoutVars>
          <dgm:chPref val="3"/>
        </dgm:presLayoutVars>
      </dgm:prSet>
      <dgm:spPr/>
    </dgm:pt>
    <dgm:pt modelId="{6CCD5010-BD20-4D45-865F-28298A50FCFA}" type="pres">
      <dgm:prSet presAssocID="{774E742A-A316-42AC-91F7-9D8BE4FF0258}" presName="rootConnector" presStyleLbl="node2" presStyleIdx="0" presStyleCnt="5"/>
      <dgm:spPr/>
    </dgm:pt>
    <dgm:pt modelId="{90F06F8C-DE88-41BE-B7BA-62A96EF6B206}" type="pres">
      <dgm:prSet presAssocID="{774E742A-A316-42AC-91F7-9D8BE4FF0258}" presName="hierChild4" presStyleCnt="0"/>
      <dgm:spPr/>
    </dgm:pt>
    <dgm:pt modelId="{8B0C0754-A6C7-4396-A2F7-B879F52C58D0}" type="pres">
      <dgm:prSet presAssocID="{774E742A-A316-42AC-91F7-9D8BE4FF0258}" presName="hierChild5" presStyleCnt="0"/>
      <dgm:spPr/>
    </dgm:pt>
    <dgm:pt modelId="{834BAF16-FA55-4028-96FC-E5C66E512CF1}" type="pres">
      <dgm:prSet presAssocID="{CD81F716-74D0-45CE-B5F9-E0F2D6C89C76}" presName="Name37" presStyleLbl="parChTrans1D2" presStyleIdx="1" presStyleCnt="5"/>
      <dgm:spPr/>
    </dgm:pt>
    <dgm:pt modelId="{24BD7802-BA76-4F5E-A82B-2113E0DFD18B}" type="pres">
      <dgm:prSet presAssocID="{D47C151E-785C-49D6-BC97-2393177F28AF}" presName="hierRoot2" presStyleCnt="0">
        <dgm:presLayoutVars>
          <dgm:hierBranch val="init"/>
        </dgm:presLayoutVars>
      </dgm:prSet>
      <dgm:spPr/>
    </dgm:pt>
    <dgm:pt modelId="{BED116E7-90F8-4A9C-8726-76C168095167}" type="pres">
      <dgm:prSet presAssocID="{D47C151E-785C-49D6-BC97-2393177F28AF}" presName="rootComposite" presStyleCnt="0"/>
      <dgm:spPr/>
    </dgm:pt>
    <dgm:pt modelId="{7B8A60A7-8225-4DB8-BA95-6D732787DF22}" type="pres">
      <dgm:prSet presAssocID="{D47C151E-785C-49D6-BC97-2393177F28AF}" presName="rootText" presStyleLbl="node2" presStyleIdx="1" presStyleCnt="5" custScaleX="176863" custScaleY="143809">
        <dgm:presLayoutVars>
          <dgm:chPref val="3"/>
        </dgm:presLayoutVars>
      </dgm:prSet>
      <dgm:spPr/>
    </dgm:pt>
    <dgm:pt modelId="{98BCF899-7DDA-480F-9076-157097E685FE}" type="pres">
      <dgm:prSet presAssocID="{D47C151E-785C-49D6-BC97-2393177F28AF}" presName="rootConnector" presStyleLbl="node2" presStyleIdx="1" presStyleCnt="5"/>
      <dgm:spPr/>
    </dgm:pt>
    <dgm:pt modelId="{4C89DE75-D35F-403E-BE52-26B3431B7EE0}" type="pres">
      <dgm:prSet presAssocID="{D47C151E-785C-49D6-BC97-2393177F28AF}" presName="hierChild4" presStyleCnt="0"/>
      <dgm:spPr/>
    </dgm:pt>
    <dgm:pt modelId="{A6F20836-D00B-42B3-97BF-EC0E5EE5DE5D}" type="pres">
      <dgm:prSet presAssocID="{D47C151E-785C-49D6-BC97-2393177F28AF}" presName="hierChild5" presStyleCnt="0"/>
      <dgm:spPr/>
    </dgm:pt>
    <dgm:pt modelId="{3B7564A5-D92B-479E-96CB-9FB36648B5D9}" type="pres">
      <dgm:prSet presAssocID="{4F474036-2051-4459-B424-844CD2CF0F00}" presName="Name37" presStyleLbl="parChTrans1D2" presStyleIdx="2" presStyleCnt="5"/>
      <dgm:spPr/>
    </dgm:pt>
    <dgm:pt modelId="{5DFF7572-F3D4-4BD4-B0CE-6344F072292D}" type="pres">
      <dgm:prSet presAssocID="{8F1D36CA-BD38-43A9-B4B7-95BC9E8FF9F6}" presName="hierRoot2" presStyleCnt="0">
        <dgm:presLayoutVars>
          <dgm:hierBranch val="init"/>
        </dgm:presLayoutVars>
      </dgm:prSet>
      <dgm:spPr/>
    </dgm:pt>
    <dgm:pt modelId="{566AA89C-A501-4413-A9EB-5A5AB325ED0E}" type="pres">
      <dgm:prSet presAssocID="{8F1D36CA-BD38-43A9-B4B7-95BC9E8FF9F6}" presName="rootComposite" presStyleCnt="0"/>
      <dgm:spPr/>
    </dgm:pt>
    <dgm:pt modelId="{ABF89788-82A1-4280-94AC-31E94EA7AD9C}" type="pres">
      <dgm:prSet presAssocID="{8F1D36CA-BD38-43A9-B4B7-95BC9E8FF9F6}" presName="rootText" presStyleLbl="node2" presStyleIdx="2" presStyleCnt="5" custScaleX="180288" custScaleY="149260">
        <dgm:presLayoutVars>
          <dgm:chPref val="3"/>
        </dgm:presLayoutVars>
      </dgm:prSet>
      <dgm:spPr/>
    </dgm:pt>
    <dgm:pt modelId="{22A36044-9DE2-4491-9421-BE00D0B92F16}" type="pres">
      <dgm:prSet presAssocID="{8F1D36CA-BD38-43A9-B4B7-95BC9E8FF9F6}" presName="rootConnector" presStyleLbl="node2" presStyleIdx="2" presStyleCnt="5"/>
      <dgm:spPr/>
    </dgm:pt>
    <dgm:pt modelId="{00F2F6CD-7BE5-408B-AEBE-83EA119F25B6}" type="pres">
      <dgm:prSet presAssocID="{8F1D36CA-BD38-43A9-B4B7-95BC9E8FF9F6}" presName="hierChild4" presStyleCnt="0"/>
      <dgm:spPr/>
    </dgm:pt>
    <dgm:pt modelId="{89AB9EB9-03A3-4718-B2FF-49490BCDFE5D}" type="pres">
      <dgm:prSet presAssocID="{8F1D36CA-BD38-43A9-B4B7-95BC9E8FF9F6}" presName="hierChild5" presStyleCnt="0"/>
      <dgm:spPr/>
    </dgm:pt>
    <dgm:pt modelId="{0DBFF4EC-88DB-4679-B693-564D310CEE80}" type="pres">
      <dgm:prSet presAssocID="{873BDA94-E12D-4FA7-9AC4-BEE08B5E8BCF}" presName="Name37" presStyleLbl="parChTrans1D2" presStyleIdx="3" presStyleCnt="5"/>
      <dgm:spPr/>
    </dgm:pt>
    <dgm:pt modelId="{E2F0C633-0EB3-4EE1-87D0-EFB7F41C330F}" type="pres">
      <dgm:prSet presAssocID="{7CE757B8-B337-4F67-A4E5-C6D266B86DBE}" presName="hierRoot2" presStyleCnt="0">
        <dgm:presLayoutVars>
          <dgm:hierBranch val="init"/>
        </dgm:presLayoutVars>
      </dgm:prSet>
      <dgm:spPr/>
    </dgm:pt>
    <dgm:pt modelId="{EBAC2BD4-F7E5-44D6-A5F1-466E70DB39C2}" type="pres">
      <dgm:prSet presAssocID="{7CE757B8-B337-4F67-A4E5-C6D266B86DBE}" presName="rootComposite" presStyleCnt="0"/>
      <dgm:spPr/>
    </dgm:pt>
    <dgm:pt modelId="{AAE111DA-6E76-4E5F-A460-13A2DAA7D33F}" type="pres">
      <dgm:prSet presAssocID="{7CE757B8-B337-4F67-A4E5-C6D266B86DBE}" presName="rootText" presStyleLbl="node2" presStyleIdx="3" presStyleCnt="5" custScaleX="187304" custScaleY="148664">
        <dgm:presLayoutVars>
          <dgm:chPref val="3"/>
        </dgm:presLayoutVars>
      </dgm:prSet>
      <dgm:spPr/>
    </dgm:pt>
    <dgm:pt modelId="{68FBEF6C-D50C-4366-88B3-10D733AF57FC}" type="pres">
      <dgm:prSet presAssocID="{7CE757B8-B337-4F67-A4E5-C6D266B86DBE}" presName="rootConnector" presStyleLbl="node2" presStyleIdx="3" presStyleCnt="5"/>
      <dgm:spPr/>
    </dgm:pt>
    <dgm:pt modelId="{512D0291-BD13-4DA5-82C1-F234E1799BD5}" type="pres">
      <dgm:prSet presAssocID="{7CE757B8-B337-4F67-A4E5-C6D266B86DBE}" presName="hierChild4" presStyleCnt="0"/>
      <dgm:spPr/>
    </dgm:pt>
    <dgm:pt modelId="{8B97175B-12CD-4397-9DB0-B805A24991D4}" type="pres">
      <dgm:prSet presAssocID="{7CE757B8-B337-4F67-A4E5-C6D266B86DBE}" presName="hierChild5" presStyleCnt="0"/>
      <dgm:spPr/>
    </dgm:pt>
    <dgm:pt modelId="{2D6D476A-C5C5-4E60-B168-CD2B1F8C6A5E}" type="pres">
      <dgm:prSet presAssocID="{AE47C87F-FA0C-4D47-B69B-7FEC77DE2429}" presName="Name37" presStyleLbl="parChTrans1D2" presStyleIdx="4" presStyleCnt="5"/>
      <dgm:spPr/>
    </dgm:pt>
    <dgm:pt modelId="{81AFB7E6-F0D3-4E74-85C7-F19D3956A05E}" type="pres">
      <dgm:prSet presAssocID="{36CBB734-001C-44A4-A28F-AE8C9125CDE5}" presName="hierRoot2" presStyleCnt="0">
        <dgm:presLayoutVars>
          <dgm:hierBranch val="init"/>
        </dgm:presLayoutVars>
      </dgm:prSet>
      <dgm:spPr/>
    </dgm:pt>
    <dgm:pt modelId="{64AE612A-0CCD-4D91-A7E2-1CD9C63D0E49}" type="pres">
      <dgm:prSet presAssocID="{36CBB734-001C-44A4-A28F-AE8C9125CDE5}" presName="rootComposite" presStyleCnt="0"/>
      <dgm:spPr/>
    </dgm:pt>
    <dgm:pt modelId="{2B07854A-A0CA-4750-8118-6E5A6826A1F5}" type="pres">
      <dgm:prSet presAssocID="{36CBB734-001C-44A4-A28F-AE8C9125CDE5}" presName="rootText" presStyleLbl="node2" presStyleIdx="4" presStyleCnt="5" custScaleX="197475" custScaleY="149260">
        <dgm:presLayoutVars>
          <dgm:chPref val="3"/>
        </dgm:presLayoutVars>
      </dgm:prSet>
      <dgm:spPr/>
    </dgm:pt>
    <dgm:pt modelId="{9C1EE17C-4E52-4724-8946-77A29936D5CE}" type="pres">
      <dgm:prSet presAssocID="{36CBB734-001C-44A4-A28F-AE8C9125CDE5}" presName="rootConnector" presStyleLbl="node2" presStyleIdx="4" presStyleCnt="5"/>
      <dgm:spPr/>
    </dgm:pt>
    <dgm:pt modelId="{DB861A4E-C40F-495B-8075-7F219D91A738}" type="pres">
      <dgm:prSet presAssocID="{36CBB734-001C-44A4-A28F-AE8C9125CDE5}" presName="hierChild4" presStyleCnt="0"/>
      <dgm:spPr/>
    </dgm:pt>
    <dgm:pt modelId="{0C5D349D-3552-4F1D-803C-B65ED610F96F}" type="pres">
      <dgm:prSet presAssocID="{36CBB734-001C-44A4-A28F-AE8C9125CDE5}" presName="hierChild5" presStyleCnt="0"/>
      <dgm:spPr/>
    </dgm:pt>
    <dgm:pt modelId="{8B42E2A0-F357-4ED7-B1C1-0836041420D8}" type="pres">
      <dgm:prSet presAssocID="{C3D9CEE7-4F94-494E-8C8A-D55EFC37D35D}" presName="hierChild3" presStyleCnt="0"/>
      <dgm:spPr/>
    </dgm:pt>
  </dgm:ptLst>
  <dgm:cxnLst>
    <dgm:cxn modelId="{0D9FBA03-D30C-4E82-8453-B34746DCD896}" type="presOf" srcId="{873BDA94-E12D-4FA7-9AC4-BEE08B5E8BCF}" destId="{0DBFF4EC-88DB-4679-B693-564D310CEE80}" srcOrd="0" destOrd="0" presId="urn:microsoft.com/office/officeart/2005/8/layout/orgChart1"/>
    <dgm:cxn modelId="{1D5E4408-7B95-47A4-92D6-C4DD8AB6ACDD}" srcId="{C3D9CEE7-4F94-494E-8C8A-D55EFC37D35D}" destId="{8F1D36CA-BD38-43A9-B4B7-95BC9E8FF9F6}" srcOrd="2" destOrd="0" parTransId="{4F474036-2051-4459-B424-844CD2CF0F00}" sibTransId="{478D1273-9060-47D2-8B00-922A22FF346E}"/>
    <dgm:cxn modelId="{6522D810-72DB-45A4-91BE-2D32D3367433}" type="presOf" srcId="{C3D9CEE7-4F94-494E-8C8A-D55EFC37D35D}" destId="{21C9898C-4BBE-494E-9BBA-0DC765B14157}" srcOrd="1" destOrd="0" presId="urn:microsoft.com/office/officeart/2005/8/layout/orgChart1"/>
    <dgm:cxn modelId="{284A2722-6C9B-4BDB-8C91-0415570895A6}" type="presOf" srcId="{8F1D36CA-BD38-43A9-B4B7-95BC9E8FF9F6}" destId="{22A36044-9DE2-4491-9421-BE00D0B92F16}" srcOrd="1" destOrd="0" presId="urn:microsoft.com/office/officeart/2005/8/layout/orgChart1"/>
    <dgm:cxn modelId="{CD176525-AF75-4D51-BA26-7254C2142F84}" srcId="{C3D9CEE7-4F94-494E-8C8A-D55EFC37D35D}" destId="{7CE757B8-B337-4F67-A4E5-C6D266B86DBE}" srcOrd="3" destOrd="0" parTransId="{873BDA94-E12D-4FA7-9AC4-BEE08B5E8BCF}" sibTransId="{3CD6A597-5DAC-40CF-95D2-AA863247281E}"/>
    <dgm:cxn modelId="{71185A26-488E-4EC4-B733-9853B241845F}" type="presOf" srcId="{7CE757B8-B337-4F67-A4E5-C6D266B86DBE}" destId="{AAE111DA-6E76-4E5F-A460-13A2DAA7D33F}" srcOrd="0" destOrd="0" presId="urn:microsoft.com/office/officeart/2005/8/layout/orgChart1"/>
    <dgm:cxn modelId="{69297727-5B42-415D-818C-A347587AEED1}" type="presOf" srcId="{4F474036-2051-4459-B424-844CD2CF0F00}" destId="{3B7564A5-D92B-479E-96CB-9FB36648B5D9}" srcOrd="0" destOrd="0" presId="urn:microsoft.com/office/officeart/2005/8/layout/orgChart1"/>
    <dgm:cxn modelId="{D6DA0F28-962F-4291-B025-60DFFE57BDAF}" type="presOf" srcId="{83AB8B21-CE8F-4920-A420-FA9DAAD80553}" destId="{2D0A2F66-9F21-4C61-A614-224C03A8F2AA}" srcOrd="0" destOrd="0" presId="urn:microsoft.com/office/officeart/2005/8/layout/orgChart1"/>
    <dgm:cxn modelId="{DFB47334-0B26-42E4-8EE4-2C9C06B2779E}" type="presOf" srcId="{7CE757B8-B337-4F67-A4E5-C6D266B86DBE}" destId="{68FBEF6C-D50C-4366-88B3-10D733AF57FC}" srcOrd="1" destOrd="0" presId="urn:microsoft.com/office/officeart/2005/8/layout/orgChart1"/>
    <dgm:cxn modelId="{9B19CA61-7BD2-4809-9B4F-C33FC0B1AA5C}" type="presOf" srcId="{C3D9CEE7-4F94-494E-8C8A-D55EFC37D35D}" destId="{5F3A5BD7-C65A-4C07-AE64-EF2D67EA6242}" srcOrd="0" destOrd="0" presId="urn:microsoft.com/office/officeart/2005/8/layout/orgChart1"/>
    <dgm:cxn modelId="{C7E57644-99DE-48C5-8CB7-951DA810310A}" srcId="{C3D9CEE7-4F94-494E-8C8A-D55EFC37D35D}" destId="{774E742A-A316-42AC-91F7-9D8BE4FF0258}" srcOrd="0" destOrd="0" parTransId="{0269815E-ADE3-48D1-84EE-75885E1EA445}" sibTransId="{17F2D9D1-321F-4565-800A-5B6510A8B6F9}"/>
    <dgm:cxn modelId="{9316D34D-D801-4C10-B25A-87F5AD8D345B}" type="presOf" srcId="{36CBB734-001C-44A4-A28F-AE8C9125CDE5}" destId="{9C1EE17C-4E52-4724-8946-77A29936D5CE}" srcOrd="1" destOrd="0" presId="urn:microsoft.com/office/officeart/2005/8/layout/orgChart1"/>
    <dgm:cxn modelId="{1E7E1D6E-9C81-4115-9803-E1CA6CF52B2F}" srcId="{83AB8B21-CE8F-4920-A420-FA9DAAD80553}" destId="{C3D9CEE7-4F94-494E-8C8A-D55EFC37D35D}" srcOrd="0" destOrd="0" parTransId="{AEEEE942-3D2F-4019-811D-B947AA8B1932}" sibTransId="{EE5B8A82-59E1-4474-8A0E-159C3BE02674}"/>
    <dgm:cxn modelId="{2C75CA70-2025-4293-9967-3A9AF59DBB0D}" srcId="{C3D9CEE7-4F94-494E-8C8A-D55EFC37D35D}" destId="{D47C151E-785C-49D6-BC97-2393177F28AF}" srcOrd="1" destOrd="0" parTransId="{CD81F716-74D0-45CE-B5F9-E0F2D6C89C76}" sibTransId="{F5BE0123-C7AC-40F8-88CF-B2C8DF3DC3E9}"/>
    <dgm:cxn modelId="{F3176B71-0639-48C8-BAF4-29C1A4E8D73D}" type="presOf" srcId="{AE47C87F-FA0C-4D47-B69B-7FEC77DE2429}" destId="{2D6D476A-C5C5-4E60-B168-CD2B1F8C6A5E}" srcOrd="0" destOrd="0" presId="urn:microsoft.com/office/officeart/2005/8/layout/orgChart1"/>
    <dgm:cxn modelId="{13715D72-C94B-4063-91C8-5459A7992F61}" srcId="{C3D9CEE7-4F94-494E-8C8A-D55EFC37D35D}" destId="{36CBB734-001C-44A4-A28F-AE8C9125CDE5}" srcOrd="4" destOrd="0" parTransId="{AE47C87F-FA0C-4D47-B69B-7FEC77DE2429}" sibTransId="{CD9D553B-DCF8-42D8-8D73-A56A00312E17}"/>
    <dgm:cxn modelId="{EC83CA53-E718-4F6F-84A3-20629C88E321}" type="presOf" srcId="{8F1D36CA-BD38-43A9-B4B7-95BC9E8FF9F6}" destId="{ABF89788-82A1-4280-94AC-31E94EA7AD9C}" srcOrd="0" destOrd="0" presId="urn:microsoft.com/office/officeart/2005/8/layout/orgChart1"/>
    <dgm:cxn modelId="{3EB39776-5FF6-45AB-90B3-F07C74393318}" type="presOf" srcId="{D47C151E-785C-49D6-BC97-2393177F28AF}" destId="{98BCF899-7DDA-480F-9076-157097E685FE}" srcOrd="1" destOrd="0" presId="urn:microsoft.com/office/officeart/2005/8/layout/orgChart1"/>
    <dgm:cxn modelId="{3428AB90-1325-4160-9C3B-59F2B84369E9}" type="presOf" srcId="{CD81F716-74D0-45CE-B5F9-E0F2D6C89C76}" destId="{834BAF16-FA55-4028-96FC-E5C66E512CF1}" srcOrd="0" destOrd="0" presId="urn:microsoft.com/office/officeart/2005/8/layout/orgChart1"/>
    <dgm:cxn modelId="{FE71BAAA-2F19-4973-A02B-8B74D02D7134}" type="presOf" srcId="{0269815E-ADE3-48D1-84EE-75885E1EA445}" destId="{B091133C-EE2A-420F-8674-2FB0EC490D04}" srcOrd="0" destOrd="0" presId="urn:microsoft.com/office/officeart/2005/8/layout/orgChart1"/>
    <dgm:cxn modelId="{C7D2B5BC-6AA2-4E37-AA04-D861696F3B6B}" type="presOf" srcId="{D47C151E-785C-49D6-BC97-2393177F28AF}" destId="{7B8A60A7-8225-4DB8-BA95-6D732787DF22}" srcOrd="0" destOrd="0" presId="urn:microsoft.com/office/officeart/2005/8/layout/orgChart1"/>
    <dgm:cxn modelId="{895C8AC3-9C38-4831-A532-D04EA9B7C3FB}" type="presOf" srcId="{774E742A-A316-42AC-91F7-9D8BE4FF0258}" destId="{D6654FC3-FB22-424B-85A5-148741777727}" srcOrd="0" destOrd="0" presId="urn:microsoft.com/office/officeart/2005/8/layout/orgChart1"/>
    <dgm:cxn modelId="{6A9FF0C4-559A-4EB2-83E9-AE178C658853}" type="presOf" srcId="{36CBB734-001C-44A4-A28F-AE8C9125CDE5}" destId="{2B07854A-A0CA-4750-8118-6E5A6826A1F5}" srcOrd="0" destOrd="0" presId="urn:microsoft.com/office/officeart/2005/8/layout/orgChart1"/>
    <dgm:cxn modelId="{FABB6ED4-C5BD-48A5-B3C9-4E9839FAD594}" type="presOf" srcId="{774E742A-A316-42AC-91F7-9D8BE4FF0258}" destId="{6CCD5010-BD20-4D45-865F-28298A50FCFA}" srcOrd="1" destOrd="0" presId="urn:microsoft.com/office/officeart/2005/8/layout/orgChart1"/>
    <dgm:cxn modelId="{128D8270-488E-4A08-A953-0FE434BB6B5F}" type="presParOf" srcId="{2D0A2F66-9F21-4C61-A614-224C03A8F2AA}" destId="{DFBC4611-61B9-45E1-AAA0-2B10F1D88864}" srcOrd="0" destOrd="0" presId="urn:microsoft.com/office/officeart/2005/8/layout/orgChart1"/>
    <dgm:cxn modelId="{0793E70D-594D-4A78-AD28-64272564880F}" type="presParOf" srcId="{DFBC4611-61B9-45E1-AAA0-2B10F1D88864}" destId="{ACA99E0C-8778-42A1-BA22-FA49BFB6E66B}" srcOrd="0" destOrd="0" presId="urn:microsoft.com/office/officeart/2005/8/layout/orgChart1"/>
    <dgm:cxn modelId="{7630543E-3EE5-4843-8DB4-D29D3836D64A}" type="presParOf" srcId="{ACA99E0C-8778-42A1-BA22-FA49BFB6E66B}" destId="{5F3A5BD7-C65A-4C07-AE64-EF2D67EA6242}" srcOrd="0" destOrd="0" presId="urn:microsoft.com/office/officeart/2005/8/layout/orgChart1"/>
    <dgm:cxn modelId="{F93BAF14-2F10-4727-93A0-746279815F79}" type="presParOf" srcId="{ACA99E0C-8778-42A1-BA22-FA49BFB6E66B}" destId="{21C9898C-4BBE-494E-9BBA-0DC765B14157}" srcOrd="1" destOrd="0" presId="urn:microsoft.com/office/officeart/2005/8/layout/orgChart1"/>
    <dgm:cxn modelId="{B7FC1E13-2785-411D-B634-1EC52B06DE0A}" type="presParOf" srcId="{DFBC4611-61B9-45E1-AAA0-2B10F1D88864}" destId="{1603DC50-C374-4CEC-86EA-3967350E47F9}" srcOrd="1" destOrd="0" presId="urn:microsoft.com/office/officeart/2005/8/layout/orgChart1"/>
    <dgm:cxn modelId="{025AE268-6ABB-46DC-9864-79AAE43691B5}" type="presParOf" srcId="{1603DC50-C374-4CEC-86EA-3967350E47F9}" destId="{B091133C-EE2A-420F-8674-2FB0EC490D04}" srcOrd="0" destOrd="0" presId="urn:microsoft.com/office/officeart/2005/8/layout/orgChart1"/>
    <dgm:cxn modelId="{47EFED7E-35E5-42D7-964C-1893266ACB5B}" type="presParOf" srcId="{1603DC50-C374-4CEC-86EA-3967350E47F9}" destId="{597E69A3-23B0-4019-9048-86C2528D1095}" srcOrd="1" destOrd="0" presId="urn:microsoft.com/office/officeart/2005/8/layout/orgChart1"/>
    <dgm:cxn modelId="{BB41FB20-7A8B-45D2-8C72-524B2F530587}" type="presParOf" srcId="{597E69A3-23B0-4019-9048-86C2528D1095}" destId="{7A9F7CA9-90D8-480F-A875-2806F60662FD}" srcOrd="0" destOrd="0" presId="urn:microsoft.com/office/officeart/2005/8/layout/orgChart1"/>
    <dgm:cxn modelId="{7892611B-2CDC-4784-91B6-7F088FF2667C}" type="presParOf" srcId="{7A9F7CA9-90D8-480F-A875-2806F60662FD}" destId="{D6654FC3-FB22-424B-85A5-148741777727}" srcOrd="0" destOrd="0" presId="urn:microsoft.com/office/officeart/2005/8/layout/orgChart1"/>
    <dgm:cxn modelId="{29C96E93-FC64-4303-A568-7F9AEB49C07D}" type="presParOf" srcId="{7A9F7CA9-90D8-480F-A875-2806F60662FD}" destId="{6CCD5010-BD20-4D45-865F-28298A50FCFA}" srcOrd="1" destOrd="0" presId="urn:microsoft.com/office/officeart/2005/8/layout/orgChart1"/>
    <dgm:cxn modelId="{551F38E1-7938-41FF-92DD-3092B2B698FB}" type="presParOf" srcId="{597E69A3-23B0-4019-9048-86C2528D1095}" destId="{90F06F8C-DE88-41BE-B7BA-62A96EF6B206}" srcOrd="1" destOrd="0" presId="urn:microsoft.com/office/officeart/2005/8/layout/orgChart1"/>
    <dgm:cxn modelId="{981DFEA3-F119-42B1-BA62-49C9BAFAF40F}" type="presParOf" srcId="{597E69A3-23B0-4019-9048-86C2528D1095}" destId="{8B0C0754-A6C7-4396-A2F7-B879F52C58D0}" srcOrd="2" destOrd="0" presId="urn:microsoft.com/office/officeart/2005/8/layout/orgChart1"/>
    <dgm:cxn modelId="{2934CA0E-009C-4BB9-A6BC-B11B98305A96}" type="presParOf" srcId="{1603DC50-C374-4CEC-86EA-3967350E47F9}" destId="{834BAF16-FA55-4028-96FC-E5C66E512CF1}" srcOrd="2" destOrd="0" presId="urn:microsoft.com/office/officeart/2005/8/layout/orgChart1"/>
    <dgm:cxn modelId="{DE209325-302E-41D5-884B-9722EACC795C}" type="presParOf" srcId="{1603DC50-C374-4CEC-86EA-3967350E47F9}" destId="{24BD7802-BA76-4F5E-A82B-2113E0DFD18B}" srcOrd="3" destOrd="0" presId="urn:microsoft.com/office/officeart/2005/8/layout/orgChart1"/>
    <dgm:cxn modelId="{27439791-6821-4A6D-AE3A-F65734AAD16A}" type="presParOf" srcId="{24BD7802-BA76-4F5E-A82B-2113E0DFD18B}" destId="{BED116E7-90F8-4A9C-8726-76C168095167}" srcOrd="0" destOrd="0" presId="urn:microsoft.com/office/officeart/2005/8/layout/orgChart1"/>
    <dgm:cxn modelId="{E8529E2A-2444-4C62-9026-C38AA5A28641}" type="presParOf" srcId="{BED116E7-90F8-4A9C-8726-76C168095167}" destId="{7B8A60A7-8225-4DB8-BA95-6D732787DF22}" srcOrd="0" destOrd="0" presId="urn:microsoft.com/office/officeart/2005/8/layout/orgChart1"/>
    <dgm:cxn modelId="{455EBD68-5F78-404F-96E9-A939CABAF3A2}" type="presParOf" srcId="{BED116E7-90F8-4A9C-8726-76C168095167}" destId="{98BCF899-7DDA-480F-9076-157097E685FE}" srcOrd="1" destOrd="0" presId="urn:microsoft.com/office/officeart/2005/8/layout/orgChart1"/>
    <dgm:cxn modelId="{6572D638-7180-4920-8581-2FDF0C6A2E2D}" type="presParOf" srcId="{24BD7802-BA76-4F5E-A82B-2113E0DFD18B}" destId="{4C89DE75-D35F-403E-BE52-26B3431B7EE0}" srcOrd="1" destOrd="0" presId="urn:microsoft.com/office/officeart/2005/8/layout/orgChart1"/>
    <dgm:cxn modelId="{24F10F83-46F1-4FD4-B4D9-E143D85F7DF6}" type="presParOf" srcId="{24BD7802-BA76-4F5E-A82B-2113E0DFD18B}" destId="{A6F20836-D00B-42B3-97BF-EC0E5EE5DE5D}" srcOrd="2" destOrd="0" presId="urn:microsoft.com/office/officeart/2005/8/layout/orgChart1"/>
    <dgm:cxn modelId="{5833BC58-122B-4372-913A-E7A7EE8013FC}" type="presParOf" srcId="{1603DC50-C374-4CEC-86EA-3967350E47F9}" destId="{3B7564A5-D92B-479E-96CB-9FB36648B5D9}" srcOrd="4" destOrd="0" presId="urn:microsoft.com/office/officeart/2005/8/layout/orgChart1"/>
    <dgm:cxn modelId="{1FA27531-FBFB-4791-AB9D-E0B67EDBB210}" type="presParOf" srcId="{1603DC50-C374-4CEC-86EA-3967350E47F9}" destId="{5DFF7572-F3D4-4BD4-B0CE-6344F072292D}" srcOrd="5" destOrd="0" presId="urn:microsoft.com/office/officeart/2005/8/layout/orgChart1"/>
    <dgm:cxn modelId="{39B175F7-339A-4B71-BDA3-ED287B672E46}" type="presParOf" srcId="{5DFF7572-F3D4-4BD4-B0CE-6344F072292D}" destId="{566AA89C-A501-4413-A9EB-5A5AB325ED0E}" srcOrd="0" destOrd="0" presId="urn:microsoft.com/office/officeart/2005/8/layout/orgChart1"/>
    <dgm:cxn modelId="{FC9240D2-C196-4BF4-8EB3-5AE6A1944CA7}" type="presParOf" srcId="{566AA89C-A501-4413-A9EB-5A5AB325ED0E}" destId="{ABF89788-82A1-4280-94AC-31E94EA7AD9C}" srcOrd="0" destOrd="0" presId="urn:microsoft.com/office/officeart/2005/8/layout/orgChart1"/>
    <dgm:cxn modelId="{C24442FB-4913-4EB1-B4CF-42DB746EFC2A}" type="presParOf" srcId="{566AA89C-A501-4413-A9EB-5A5AB325ED0E}" destId="{22A36044-9DE2-4491-9421-BE00D0B92F16}" srcOrd="1" destOrd="0" presId="urn:microsoft.com/office/officeart/2005/8/layout/orgChart1"/>
    <dgm:cxn modelId="{78AD2E08-CDBE-4A1E-A7E6-9475AD293C0C}" type="presParOf" srcId="{5DFF7572-F3D4-4BD4-B0CE-6344F072292D}" destId="{00F2F6CD-7BE5-408B-AEBE-83EA119F25B6}" srcOrd="1" destOrd="0" presId="urn:microsoft.com/office/officeart/2005/8/layout/orgChart1"/>
    <dgm:cxn modelId="{C790BFC8-E0FE-4BF3-A169-6D0D2DC60118}" type="presParOf" srcId="{5DFF7572-F3D4-4BD4-B0CE-6344F072292D}" destId="{89AB9EB9-03A3-4718-B2FF-49490BCDFE5D}" srcOrd="2" destOrd="0" presId="urn:microsoft.com/office/officeart/2005/8/layout/orgChart1"/>
    <dgm:cxn modelId="{AD1252C2-5940-4F8B-B5E3-79B4E6020FF5}" type="presParOf" srcId="{1603DC50-C374-4CEC-86EA-3967350E47F9}" destId="{0DBFF4EC-88DB-4679-B693-564D310CEE80}" srcOrd="6" destOrd="0" presId="urn:microsoft.com/office/officeart/2005/8/layout/orgChart1"/>
    <dgm:cxn modelId="{299B5313-B34B-4661-B5CE-73EEDEE6FDB8}" type="presParOf" srcId="{1603DC50-C374-4CEC-86EA-3967350E47F9}" destId="{E2F0C633-0EB3-4EE1-87D0-EFB7F41C330F}" srcOrd="7" destOrd="0" presId="urn:microsoft.com/office/officeart/2005/8/layout/orgChart1"/>
    <dgm:cxn modelId="{4DA7BADC-72C3-4420-B8BE-19ABA4D63A8E}" type="presParOf" srcId="{E2F0C633-0EB3-4EE1-87D0-EFB7F41C330F}" destId="{EBAC2BD4-F7E5-44D6-A5F1-466E70DB39C2}" srcOrd="0" destOrd="0" presId="urn:microsoft.com/office/officeart/2005/8/layout/orgChart1"/>
    <dgm:cxn modelId="{19C1A405-2E5A-42DA-BCAA-F2CEA9B01E1F}" type="presParOf" srcId="{EBAC2BD4-F7E5-44D6-A5F1-466E70DB39C2}" destId="{AAE111DA-6E76-4E5F-A460-13A2DAA7D33F}" srcOrd="0" destOrd="0" presId="urn:microsoft.com/office/officeart/2005/8/layout/orgChart1"/>
    <dgm:cxn modelId="{E6171DDA-A67B-4D1D-ACB9-677F2B1BE5B0}" type="presParOf" srcId="{EBAC2BD4-F7E5-44D6-A5F1-466E70DB39C2}" destId="{68FBEF6C-D50C-4366-88B3-10D733AF57FC}" srcOrd="1" destOrd="0" presId="urn:microsoft.com/office/officeart/2005/8/layout/orgChart1"/>
    <dgm:cxn modelId="{AF3B1598-C0D9-4C5C-B61E-C327DD3657EF}" type="presParOf" srcId="{E2F0C633-0EB3-4EE1-87D0-EFB7F41C330F}" destId="{512D0291-BD13-4DA5-82C1-F234E1799BD5}" srcOrd="1" destOrd="0" presId="urn:microsoft.com/office/officeart/2005/8/layout/orgChart1"/>
    <dgm:cxn modelId="{804570CB-176E-4A43-9951-856CF4112BDD}" type="presParOf" srcId="{E2F0C633-0EB3-4EE1-87D0-EFB7F41C330F}" destId="{8B97175B-12CD-4397-9DB0-B805A24991D4}" srcOrd="2" destOrd="0" presId="urn:microsoft.com/office/officeart/2005/8/layout/orgChart1"/>
    <dgm:cxn modelId="{B0CAB9CF-C88F-4C73-A96F-B795084ECE86}" type="presParOf" srcId="{1603DC50-C374-4CEC-86EA-3967350E47F9}" destId="{2D6D476A-C5C5-4E60-B168-CD2B1F8C6A5E}" srcOrd="8" destOrd="0" presId="urn:microsoft.com/office/officeart/2005/8/layout/orgChart1"/>
    <dgm:cxn modelId="{45E0D5C1-9ACE-4CF9-92F1-A5DBAFB503B9}" type="presParOf" srcId="{1603DC50-C374-4CEC-86EA-3967350E47F9}" destId="{81AFB7E6-F0D3-4E74-85C7-F19D3956A05E}" srcOrd="9" destOrd="0" presId="urn:microsoft.com/office/officeart/2005/8/layout/orgChart1"/>
    <dgm:cxn modelId="{BE729F21-4B44-4B42-A983-3FC183697901}" type="presParOf" srcId="{81AFB7E6-F0D3-4E74-85C7-F19D3956A05E}" destId="{64AE612A-0CCD-4D91-A7E2-1CD9C63D0E49}" srcOrd="0" destOrd="0" presId="urn:microsoft.com/office/officeart/2005/8/layout/orgChart1"/>
    <dgm:cxn modelId="{6D91B328-0C9C-47DD-9E0F-A2AC127C2594}" type="presParOf" srcId="{64AE612A-0CCD-4D91-A7E2-1CD9C63D0E49}" destId="{2B07854A-A0CA-4750-8118-6E5A6826A1F5}" srcOrd="0" destOrd="0" presId="urn:microsoft.com/office/officeart/2005/8/layout/orgChart1"/>
    <dgm:cxn modelId="{2BA3917A-9551-4F1A-81D1-86C149A85D47}" type="presParOf" srcId="{64AE612A-0CCD-4D91-A7E2-1CD9C63D0E49}" destId="{9C1EE17C-4E52-4724-8946-77A29936D5CE}" srcOrd="1" destOrd="0" presId="urn:microsoft.com/office/officeart/2005/8/layout/orgChart1"/>
    <dgm:cxn modelId="{4EB884EB-7498-4889-AEE5-8E544A7941CB}" type="presParOf" srcId="{81AFB7E6-F0D3-4E74-85C7-F19D3956A05E}" destId="{DB861A4E-C40F-495B-8075-7F219D91A738}" srcOrd="1" destOrd="0" presId="urn:microsoft.com/office/officeart/2005/8/layout/orgChart1"/>
    <dgm:cxn modelId="{DE97BD4D-99AF-443A-9C76-28895659F874}" type="presParOf" srcId="{81AFB7E6-F0D3-4E74-85C7-F19D3956A05E}" destId="{0C5D349D-3552-4F1D-803C-B65ED610F96F}" srcOrd="2" destOrd="0" presId="urn:microsoft.com/office/officeart/2005/8/layout/orgChart1"/>
    <dgm:cxn modelId="{6CF44436-AA19-4449-8E1D-6C26E4483D8D}" type="presParOf" srcId="{DFBC4611-61B9-45E1-AAA0-2B10F1D88864}" destId="{8B42E2A0-F357-4ED7-B1C1-0836041420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D476A-C5C5-4E60-B168-CD2B1F8C6A5E}">
      <dsp:nvSpPr>
        <dsp:cNvPr id="0" name=""/>
        <dsp:cNvSpPr/>
      </dsp:nvSpPr>
      <dsp:spPr>
        <a:xfrm>
          <a:off x="3962400" y="3029479"/>
          <a:ext cx="3179501" cy="165821"/>
        </a:xfrm>
        <a:custGeom>
          <a:avLst/>
          <a:gdLst/>
          <a:ahLst/>
          <a:cxnLst/>
          <a:rect l="0" t="0" r="0" b="0"/>
          <a:pathLst>
            <a:path>
              <a:moveTo>
                <a:pt x="0" y="0"/>
              </a:moveTo>
              <a:lnTo>
                <a:pt x="0" y="82910"/>
              </a:lnTo>
              <a:lnTo>
                <a:pt x="3179501" y="82910"/>
              </a:lnTo>
              <a:lnTo>
                <a:pt x="3179501" y="165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FF4EC-88DB-4679-B693-564D310CEE80}">
      <dsp:nvSpPr>
        <dsp:cNvPr id="0" name=""/>
        <dsp:cNvSpPr/>
      </dsp:nvSpPr>
      <dsp:spPr>
        <a:xfrm>
          <a:off x="3962400" y="3029479"/>
          <a:ext cx="1494521" cy="165821"/>
        </a:xfrm>
        <a:custGeom>
          <a:avLst/>
          <a:gdLst/>
          <a:ahLst/>
          <a:cxnLst/>
          <a:rect l="0" t="0" r="0" b="0"/>
          <a:pathLst>
            <a:path>
              <a:moveTo>
                <a:pt x="0" y="0"/>
              </a:moveTo>
              <a:lnTo>
                <a:pt x="0" y="82910"/>
              </a:lnTo>
              <a:lnTo>
                <a:pt x="1494521" y="82910"/>
              </a:lnTo>
              <a:lnTo>
                <a:pt x="1494521" y="165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7564A5-D92B-479E-96CB-9FB36648B5D9}">
      <dsp:nvSpPr>
        <dsp:cNvPr id="0" name=""/>
        <dsp:cNvSpPr/>
      </dsp:nvSpPr>
      <dsp:spPr>
        <a:xfrm>
          <a:off x="3839798" y="3029479"/>
          <a:ext cx="122601" cy="165821"/>
        </a:xfrm>
        <a:custGeom>
          <a:avLst/>
          <a:gdLst/>
          <a:ahLst/>
          <a:cxnLst/>
          <a:rect l="0" t="0" r="0" b="0"/>
          <a:pathLst>
            <a:path>
              <a:moveTo>
                <a:pt x="122601" y="0"/>
              </a:moveTo>
              <a:lnTo>
                <a:pt x="122601" y="82910"/>
              </a:lnTo>
              <a:lnTo>
                <a:pt x="0" y="82910"/>
              </a:lnTo>
              <a:lnTo>
                <a:pt x="0" y="165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BAF16-FA55-4028-96FC-E5C66E512CF1}">
      <dsp:nvSpPr>
        <dsp:cNvPr id="0" name=""/>
        <dsp:cNvSpPr/>
      </dsp:nvSpPr>
      <dsp:spPr>
        <a:xfrm>
          <a:off x="2263898" y="3029479"/>
          <a:ext cx="1698501" cy="165821"/>
        </a:xfrm>
        <a:custGeom>
          <a:avLst/>
          <a:gdLst/>
          <a:ahLst/>
          <a:cxnLst/>
          <a:rect l="0" t="0" r="0" b="0"/>
          <a:pathLst>
            <a:path>
              <a:moveTo>
                <a:pt x="1698501" y="0"/>
              </a:moveTo>
              <a:lnTo>
                <a:pt x="1698501" y="82910"/>
              </a:lnTo>
              <a:lnTo>
                <a:pt x="0" y="82910"/>
              </a:lnTo>
              <a:lnTo>
                <a:pt x="0" y="165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91133C-EE2A-420F-8674-2FB0EC490D04}">
      <dsp:nvSpPr>
        <dsp:cNvPr id="0" name=""/>
        <dsp:cNvSpPr/>
      </dsp:nvSpPr>
      <dsp:spPr>
        <a:xfrm>
          <a:off x="701520" y="3029479"/>
          <a:ext cx="3260879" cy="165821"/>
        </a:xfrm>
        <a:custGeom>
          <a:avLst/>
          <a:gdLst/>
          <a:ahLst/>
          <a:cxnLst/>
          <a:rect l="0" t="0" r="0" b="0"/>
          <a:pathLst>
            <a:path>
              <a:moveTo>
                <a:pt x="3260879" y="0"/>
              </a:moveTo>
              <a:lnTo>
                <a:pt x="3260879" y="82910"/>
              </a:lnTo>
              <a:lnTo>
                <a:pt x="0" y="82910"/>
              </a:lnTo>
              <a:lnTo>
                <a:pt x="0" y="1658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3A5BD7-C65A-4C07-AE64-EF2D67EA6242}">
      <dsp:nvSpPr>
        <dsp:cNvPr id="0" name=""/>
        <dsp:cNvSpPr/>
      </dsp:nvSpPr>
      <dsp:spPr>
        <a:xfrm>
          <a:off x="1981200" y="1295401"/>
          <a:ext cx="3962399" cy="17340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Number Systems</a:t>
          </a:r>
        </a:p>
      </dsp:txBody>
      <dsp:txXfrm>
        <a:off x="1981200" y="1295401"/>
        <a:ext cx="3962399" cy="1734078"/>
      </dsp:txXfrm>
    </dsp:sp>
    <dsp:sp modelId="{D6654FC3-FB22-424B-85A5-148741777727}">
      <dsp:nvSpPr>
        <dsp:cNvPr id="0" name=""/>
        <dsp:cNvSpPr/>
      </dsp:nvSpPr>
      <dsp:spPr>
        <a:xfrm>
          <a:off x="3241" y="3195300"/>
          <a:ext cx="1396556" cy="5677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Unary Numeral System</a:t>
          </a:r>
        </a:p>
      </dsp:txBody>
      <dsp:txXfrm>
        <a:off x="3241" y="3195300"/>
        <a:ext cx="1396556" cy="567776"/>
      </dsp:txXfrm>
    </dsp:sp>
    <dsp:sp modelId="{7B8A60A7-8225-4DB8-BA95-6D732787DF22}">
      <dsp:nvSpPr>
        <dsp:cNvPr id="0" name=""/>
        <dsp:cNvSpPr/>
      </dsp:nvSpPr>
      <dsp:spPr>
        <a:xfrm>
          <a:off x="1565619" y="3195300"/>
          <a:ext cx="1396556" cy="5677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Decimal  Number System</a:t>
          </a:r>
        </a:p>
      </dsp:txBody>
      <dsp:txXfrm>
        <a:off x="1565619" y="3195300"/>
        <a:ext cx="1396556" cy="567776"/>
      </dsp:txXfrm>
    </dsp:sp>
    <dsp:sp modelId="{ABF89788-82A1-4280-94AC-31E94EA7AD9C}">
      <dsp:nvSpPr>
        <dsp:cNvPr id="0" name=""/>
        <dsp:cNvSpPr/>
      </dsp:nvSpPr>
      <dsp:spPr>
        <a:xfrm>
          <a:off x="3127998" y="3195300"/>
          <a:ext cx="1423601" cy="5892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Binary Number System</a:t>
          </a:r>
        </a:p>
      </dsp:txBody>
      <dsp:txXfrm>
        <a:off x="3127998" y="3195300"/>
        <a:ext cx="1423601" cy="589298"/>
      </dsp:txXfrm>
    </dsp:sp>
    <dsp:sp modelId="{AAE111DA-6E76-4E5F-A460-13A2DAA7D33F}">
      <dsp:nvSpPr>
        <dsp:cNvPr id="0" name=""/>
        <dsp:cNvSpPr/>
      </dsp:nvSpPr>
      <dsp:spPr>
        <a:xfrm>
          <a:off x="4717420" y="3195300"/>
          <a:ext cx="1479001" cy="5869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Octal Number System</a:t>
          </a:r>
        </a:p>
      </dsp:txBody>
      <dsp:txXfrm>
        <a:off x="4717420" y="3195300"/>
        <a:ext cx="1479001" cy="586944"/>
      </dsp:txXfrm>
    </dsp:sp>
    <dsp:sp modelId="{2B07854A-A0CA-4750-8118-6E5A6826A1F5}">
      <dsp:nvSpPr>
        <dsp:cNvPr id="0" name=""/>
        <dsp:cNvSpPr/>
      </dsp:nvSpPr>
      <dsp:spPr>
        <a:xfrm>
          <a:off x="6362243" y="3195300"/>
          <a:ext cx="1559314" cy="58929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Hexadecimal Number System</a:t>
          </a:r>
        </a:p>
      </dsp:txBody>
      <dsp:txXfrm>
        <a:off x="6362243" y="3195300"/>
        <a:ext cx="1559314" cy="58929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D516B-DF2D-456A-AEC5-BC6C9707DB99}" type="datetimeFigureOut">
              <a:rPr lang="en-PH" smtClean="0"/>
              <a:t>06/11/2023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1F8A8-644F-4F5D-9C87-2F76F77A9726}" type="slidenum">
              <a:rPr lang="en-PH" smtClean="0"/>
              <a:t>‹#›</a:t>
            </a:fld>
            <a:endParaRPr lang="en-PH"/>
          </a:p>
        </p:txBody>
      </p:sp>
    </p:spTree>
    <p:extLst>
      <p:ext uri="{BB962C8B-B14F-4D97-AF65-F5344CB8AC3E}">
        <p14:creationId xmlns:p14="http://schemas.microsoft.com/office/powerpoint/2010/main" val="666093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6811F8A8-644F-4F5D-9C87-2F76F77A9726}" type="slidenum">
              <a:rPr lang="en-PH" smtClean="0"/>
              <a:t>17</a:t>
            </a:fld>
            <a:endParaRPr lang="en-PH"/>
          </a:p>
        </p:txBody>
      </p:sp>
    </p:spTree>
    <p:extLst>
      <p:ext uri="{BB962C8B-B14F-4D97-AF65-F5344CB8AC3E}">
        <p14:creationId xmlns:p14="http://schemas.microsoft.com/office/powerpoint/2010/main" val="2162394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6811F8A8-644F-4F5D-9C87-2F76F77A9726}" type="slidenum">
              <a:rPr lang="en-PH" smtClean="0"/>
              <a:t>22</a:t>
            </a:fld>
            <a:endParaRPr lang="en-PH"/>
          </a:p>
        </p:txBody>
      </p:sp>
    </p:spTree>
    <p:extLst>
      <p:ext uri="{BB962C8B-B14F-4D97-AF65-F5344CB8AC3E}">
        <p14:creationId xmlns:p14="http://schemas.microsoft.com/office/powerpoint/2010/main" val="3606848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6811F8A8-644F-4F5D-9C87-2F76F77A9726}" type="slidenum">
              <a:rPr lang="en-PH" smtClean="0"/>
              <a:t>28</a:t>
            </a:fld>
            <a:endParaRPr lang="en-PH"/>
          </a:p>
        </p:txBody>
      </p:sp>
    </p:spTree>
    <p:extLst>
      <p:ext uri="{BB962C8B-B14F-4D97-AF65-F5344CB8AC3E}">
        <p14:creationId xmlns:p14="http://schemas.microsoft.com/office/powerpoint/2010/main" val="142132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6811F8A8-644F-4F5D-9C87-2F76F77A9726}" type="slidenum">
              <a:rPr lang="en-PH" smtClean="0"/>
              <a:t>35</a:t>
            </a:fld>
            <a:endParaRPr lang="en-PH"/>
          </a:p>
        </p:txBody>
      </p:sp>
    </p:spTree>
    <p:extLst>
      <p:ext uri="{BB962C8B-B14F-4D97-AF65-F5344CB8AC3E}">
        <p14:creationId xmlns:p14="http://schemas.microsoft.com/office/powerpoint/2010/main" val="76078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744CC4-A784-4B09-9D87-B24E94A9C950}"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93891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44CC4-A784-4B09-9D87-B24E94A9C950}"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204359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44CC4-A784-4B09-9D87-B24E94A9C950}"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179119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44CC4-A784-4B09-9D87-B24E94A9C950}"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20769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44CC4-A784-4B09-9D87-B24E94A9C950}"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191061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744CC4-A784-4B09-9D87-B24E94A9C950}"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274018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744CC4-A784-4B09-9D87-B24E94A9C950}"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21169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744CC4-A784-4B09-9D87-B24E94A9C950}"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344451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44CC4-A784-4B09-9D87-B24E94A9C950}"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31430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744CC4-A784-4B09-9D87-B24E94A9C950}"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59957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744CC4-A784-4B09-9D87-B24E94A9C950}"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768D8-1FF2-4601-ACCD-2FA6E626216F}" type="slidenum">
              <a:rPr lang="en-US" smtClean="0"/>
              <a:t>‹#›</a:t>
            </a:fld>
            <a:endParaRPr lang="en-US"/>
          </a:p>
        </p:txBody>
      </p:sp>
    </p:spTree>
    <p:extLst>
      <p:ext uri="{BB962C8B-B14F-4D97-AF65-F5344CB8AC3E}">
        <p14:creationId xmlns:p14="http://schemas.microsoft.com/office/powerpoint/2010/main" val="173756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744CC4-A784-4B09-9D87-B24E94A9C950}" type="datetimeFigureOut">
              <a:rPr lang="en-US" smtClean="0"/>
              <a:t>11/6/2023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768D8-1FF2-4601-ACCD-2FA6E626216F}" type="slidenum">
              <a:rPr lang="en-US" smtClean="0"/>
              <a:t>‹#›</a:t>
            </a:fld>
            <a:endParaRPr lang="en-US"/>
          </a:p>
        </p:txBody>
      </p:sp>
    </p:spTree>
    <p:extLst>
      <p:ext uri="{BB962C8B-B14F-4D97-AF65-F5344CB8AC3E}">
        <p14:creationId xmlns:p14="http://schemas.microsoft.com/office/powerpoint/2010/main" val="407976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t>NUMBER SYSTEM</a:t>
            </a:r>
          </a:p>
        </p:txBody>
      </p:sp>
      <p:sp>
        <p:nvSpPr>
          <p:cNvPr id="3" name="Subtitle 2"/>
          <p:cNvSpPr>
            <a:spLocks noGrp="1"/>
          </p:cNvSpPr>
          <p:nvPr>
            <p:ph type="subTitle" idx="1"/>
          </p:nvPr>
        </p:nvSpPr>
        <p:spPr>
          <a:xfrm>
            <a:off x="1295400" y="3624865"/>
            <a:ext cx="8915400" cy="1752600"/>
          </a:xfrm>
        </p:spPr>
        <p:txBody>
          <a:bodyPr>
            <a:normAutofit/>
          </a:bodyPr>
          <a:lstStyle/>
          <a:p>
            <a:r>
              <a:rPr lang="en-US" sz="3600" dirty="0">
                <a:solidFill>
                  <a:schemeClr val="tx1"/>
                </a:solidFill>
              </a:rPr>
              <a:t>PREPARED BY: ENGR. JAN REUELLE P. TEÑA</a:t>
            </a:r>
          </a:p>
        </p:txBody>
      </p:sp>
      <p:sp>
        <p:nvSpPr>
          <p:cNvPr id="7" name="Rectangle 6">
            <a:extLst>
              <a:ext uri="{FF2B5EF4-FFF2-40B4-BE49-F238E27FC236}">
                <a16:creationId xmlns:a16="http://schemas.microsoft.com/office/drawing/2014/main" id="{13A76820-411C-4038-17CA-8E3F074FF6F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D7425FB6-4F02-D970-8204-2D29C0730A8F}"/>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970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89018" y="762001"/>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Hexadecimal Number System</a:t>
            </a:r>
          </a:p>
        </p:txBody>
      </p:sp>
      <p:sp>
        <p:nvSpPr>
          <p:cNvPr id="5" name="Rectangle 4"/>
          <p:cNvSpPr/>
          <p:nvPr/>
        </p:nvSpPr>
        <p:spPr>
          <a:xfrm>
            <a:off x="1905000" y="2250804"/>
            <a:ext cx="8305800" cy="2677656"/>
          </a:xfrm>
          <a:prstGeom prst="rect">
            <a:avLst/>
          </a:prstGeom>
        </p:spPr>
        <p:txBody>
          <a:bodyPr wrap="square">
            <a:spAutoFit/>
          </a:bodyPr>
          <a:lstStyle/>
          <a:p>
            <a:pPr algn="just"/>
            <a:r>
              <a:rPr lang="en-US" sz="2800" dirty="0"/>
              <a:t>In Hexadecimal Number System the base used is 16. So there are 16 digits used to represent a given number. </a:t>
            </a:r>
          </a:p>
          <a:p>
            <a:pPr algn="just"/>
            <a:endParaRPr lang="en-US" sz="2800" dirty="0"/>
          </a:p>
          <a:p>
            <a:pPr algn="just"/>
            <a:r>
              <a:rPr lang="en-US" sz="2800" dirty="0"/>
              <a:t>The following are the hexadecimal numerals. 0, 1, 2, 3, 4, 5, 6, 7, 8, 9, A, B, C, D, E, F; the number system is supplemented by letters as the base is greater than 10.</a:t>
            </a:r>
          </a:p>
        </p:txBody>
      </p:sp>
      <p:sp>
        <p:nvSpPr>
          <p:cNvPr id="3" name="Rectangle 2">
            <a:extLst>
              <a:ext uri="{FF2B5EF4-FFF2-40B4-BE49-F238E27FC236}">
                <a16:creationId xmlns:a16="http://schemas.microsoft.com/office/drawing/2014/main" id="{8F7A6481-F939-00F6-E113-03370BC43C4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E6C6FA6B-7BFE-B221-5D4D-1CC76CB792F4}"/>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898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05001"/>
            <a:ext cx="7772400" cy="1470025"/>
          </a:xfrm>
        </p:spPr>
        <p:txBody>
          <a:bodyPr/>
          <a:lstStyle/>
          <a:p>
            <a:r>
              <a:rPr lang="en-US" b="1" dirty="0"/>
              <a:t>CONVERSION ON NUMBER SYSTEMS</a:t>
            </a:r>
          </a:p>
        </p:txBody>
      </p:sp>
      <p:sp>
        <p:nvSpPr>
          <p:cNvPr id="4" name="Rectangle 3">
            <a:extLst>
              <a:ext uri="{FF2B5EF4-FFF2-40B4-BE49-F238E27FC236}">
                <a16:creationId xmlns:a16="http://schemas.microsoft.com/office/drawing/2014/main" id="{D7E35B63-AC81-981A-838D-EB032548AE1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59D7F3A-8327-649F-2D24-46A8F643B558}"/>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85800"/>
            <a:ext cx="9448800" cy="1470025"/>
          </a:xfrm>
        </p:spPr>
        <p:txBody>
          <a:bodyPr>
            <a:normAutofit/>
          </a:bodyPr>
          <a:lstStyle/>
          <a:p>
            <a:r>
              <a:rPr lang="en-US" sz="4000" b="1" dirty="0"/>
              <a:t>BINARY TO DECIMAL BY POWER OF 2</a:t>
            </a:r>
          </a:p>
        </p:txBody>
      </p:sp>
      <p:sp>
        <p:nvSpPr>
          <p:cNvPr id="4" name="TextBox 3">
            <a:extLst>
              <a:ext uri="{FF2B5EF4-FFF2-40B4-BE49-F238E27FC236}">
                <a16:creationId xmlns:a16="http://schemas.microsoft.com/office/drawing/2014/main" id="{8B268352-DE13-D3F1-6130-8EF67DFE2A7F}"/>
              </a:ext>
            </a:extLst>
          </p:cNvPr>
          <p:cNvSpPr txBox="1"/>
          <p:nvPr/>
        </p:nvSpPr>
        <p:spPr>
          <a:xfrm>
            <a:off x="2209800" y="1981200"/>
            <a:ext cx="8077200" cy="2251065"/>
          </a:xfrm>
          <a:prstGeom prst="rect">
            <a:avLst/>
          </a:prstGeom>
          <a:noFill/>
        </p:spPr>
        <p:txBody>
          <a:bodyPr wrap="square">
            <a:spAutoFit/>
          </a:bodyPr>
          <a:lstStyle/>
          <a:p>
            <a:pPr algn="just">
              <a:lnSpc>
                <a:spcPct val="150000"/>
              </a:lnSpc>
            </a:pPr>
            <a:r>
              <a:rPr lang="en-US" sz="2400" dirty="0"/>
              <a:t>It is the most straightforward method and is based on the positional notation of numbers. Starting from the right (the least significant bit) and moving left, each digit represents the next power of 2</a:t>
            </a:r>
            <a:endParaRPr lang="en-PH" sz="2400" dirty="0"/>
          </a:p>
        </p:txBody>
      </p:sp>
      <p:sp>
        <p:nvSpPr>
          <p:cNvPr id="5" name="Rectangle 4">
            <a:extLst>
              <a:ext uri="{FF2B5EF4-FFF2-40B4-BE49-F238E27FC236}">
                <a16:creationId xmlns:a16="http://schemas.microsoft.com/office/drawing/2014/main" id="{513A22B7-5CD3-5964-BB8F-E4A1EBEB1FA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61F36B2-02A9-1995-239A-D17CA1A06E63}"/>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742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0754208"/>
              </p:ext>
            </p:extLst>
          </p:nvPr>
        </p:nvGraphicFramePr>
        <p:xfrm>
          <a:off x="3048000" y="2590800"/>
          <a:ext cx="6096000" cy="1371601"/>
        </p:xfrm>
        <a:graphic>
          <a:graphicData uri="http://schemas.openxmlformats.org/drawingml/2006/table">
            <a:tbl>
              <a:tblPr firstRow="1" bandRow="1">
                <a:tableStyleId>{93296810-A885-4BE3-A3E7-6D5BEEA58F35}</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9271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182880">
                <a:tc>
                  <a:txBody>
                    <a:bodyPr/>
                    <a:lstStyle/>
                    <a:p>
                      <a:pPr algn="ctr"/>
                      <a:r>
                        <a:rPr lang="en-US" baseline="0" dirty="0"/>
                        <a:t>2</a:t>
                      </a:r>
                      <a:r>
                        <a:rPr lang="en-US" baseline="300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4</a:t>
                      </a:r>
                    </a:p>
                    <a:p>
                      <a:pPr algn="ctr"/>
                      <a:endParaRPr lang="en-US" dirty="0"/>
                    </a:p>
                  </a:txBody>
                  <a:tcPr/>
                </a:tc>
                <a:tc>
                  <a:txBody>
                    <a:bodyPr/>
                    <a:lstStyle/>
                    <a:p>
                      <a:pPr algn="ctr"/>
                      <a:r>
                        <a:rPr lang="en-US" baseline="0" dirty="0"/>
                        <a:t>2</a:t>
                      </a:r>
                      <a:r>
                        <a:rPr lang="en-US" baseline="30000" dirty="0"/>
                        <a:t>3</a:t>
                      </a:r>
                    </a:p>
                  </a:txBody>
                  <a:tcPr/>
                </a:tc>
                <a:tc>
                  <a:txBody>
                    <a:bodyPr/>
                    <a:lstStyle/>
                    <a:p>
                      <a:pPr algn="ctr"/>
                      <a:r>
                        <a:rPr lang="en-US" baseline="0" dirty="0"/>
                        <a:t>2</a:t>
                      </a:r>
                      <a:r>
                        <a:rPr lang="en-US" baseline="30000" dirty="0"/>
                        <a:t>2</a:t>
                      </a:r>
                    </a:p>
                  </a:txBody>
                  <a:tcPr/>
                </a:tc>
                <a:tc>
                  <a:txBody>
                    <a:bodyPr/>
                    <a:lstStyle/>
                    <a:p>
                      <a:pPr algn="ctr"/>
                      <a:r>
                        <a:rPr lang="en-US" baseline="0" dirty="0"/>
                        <a:t>2</a:t>
                      </a:r>
                      <a:r>
                        <a:rPr lang="en-US" baseline="30000" dirty="0"/>
                        <a:t>1</a:t>
                      </a:r>
                    </a:p>
                  </a:txBody>
                  <a:tcPr/>
                </a:tc>
                <a:tc>
                  <a:txBody>
                    <a:bodyPr/>
                    <a:lstStyle/>
                    <a:p>
                      <a:pPr algn="ctr"/>
                      <a:r>
                        <a:rPr lang="en-US" baseline="0" dirty="0"/>
                        <a:t>2</a:t>
                      </a:r>
                      <a:r>
                        <a:rPr lang="en-US" baseline="30000" dirty="0"/>
                        <a:t>0</a:t>
                      </a:r>
                    </a:p>
                  </a:txBody>
                  <a:tcPr/>
                </a:tc>
                <a:extLst>
                  <a:ext uri="{0D108BD9-81ED-4DB2-BD59-A6C34878D82A}">
                    <a16:rowId xmlns:a16="http://schemas.microsoft.com/office/drawing/2014/main" val="10000"/>
                  </a:ext>
                </a:extLst>
              </a:tr>
              <a:tr h="731521">
                <a:tc>
                  <a:txBody>
                    <a:bodyPr/>
                    <a:lstStyle/>
                    <a:p>
                      <a:pPr algn="ctr"/>
                      <a:r>
                        <a:rPr lang="en-US" dirty="0"/>
                        <a:t>32</a:t>
                      </a:r>
                    </a:p>
                  </a:txBody>
                  <a:tcPr/>
                </a:tc>
                <a:tc>
                  <a:txBody>
                    <a:bodyPr/>
                    <a:lstStyle/>
                    <a:p>
                      <a:pPr algn="ctr"/>
                      <a:r>
                        <a:rPr lang="en-US" dirty="0"/>
                        <a:t>16</a:t>
                      </a:r>
                    </a:p>
                  </a:txBody>
                  <a:tcPr/>
                </a:tc>
                <a:tc>
                  <a:txBody>
                    <a:bodyPr/>
                    <a:lstStyle/>
                    <a:p>
                      <a:pPr algn="ctr"/>
                      <a:r>
                        <a:rPr lang="en-US" dirty="0"/>
                        <a:t>8</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1"/>
                  </a:ext>
                </a:extLst>
              </a:tr>
            </a:tbl>
          </a:graphicData>
        </a:graphic>
      </p:graphicFrame>
      <p:sp>
        <p:nvSpPr>
          <p:cNvPr id="9" name="Title 1"/>
          <p:cNvSpPr>
            <a:spLocks noGrp="1"/>
          </p:cNvSpPr>
          <p:nvPr>
            <p:ph type="ctrTitle"/>
          </p:nvPr>
        </p:nvSpPr>
        <p:spPr>
          <a:xfrm>
            <a:off x="2209800" y="457201"/>
            <a:ext cx="7772400" cy="1470025"/>
          </a:xfrm>
        </p:spPr>
        <p:txBody>
          <a:bodyPr/>
          <a:lstStyle/>
          <a:p>
            <a:r>
              <a:rPr lang="en-US" b="1" dirty="0"/>
              <a:t>Binary Number System</a:t>
            </a:r>
          </a:p>
        </p:txBody>
      </p:sp>
      <p:sp>
        <p:nvSpPr>
          <p:cNvPr id="3" name="Rectangle 2">
            <a:extLst>
              <a:ext uri="{FF2B5EF4-FFF2-40B4-BE49-F238E27FC236}">
                <a16:creationId xmlns:a16="http://schemas.microsoft.com/office/drawing/2014/main" id="{E196E73E-74E5-F5F0-84A0-DEE8BC2C93A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EE689BB5-B41B-71C2-C4FA-096B064FB2D8}"/>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101011</a:t>
            </a:r>
            <a:r>
              <a:rPr lang="en-US" sz="3600" baseline="-25000" dirty="0">
                <a:solidFill>
                  <a:schemeClr val="tx1"/>
                </a:solidFill>
              </a:rPr>
              <a:t>2</a:t>
            </a:r>
            <a:r>
              <a:rPr lang="en-US" sz="3600" dirty="0">
                <a:solidFill>
                  <a:schemeClr val="tx1"/>
                </a:solidFill>
              </a:rPr>
              <a:t> to Decimal</a:t>
            </a:r>
          </a:p>
          <a:p>
            <a:pPr marL="342900" indent="-342900">
              <a:buFontTx/>
              <a:buAutoNum type="arabicPeriod"/>
            </a:pPr>
            <a:r>
              <a:rPr lang="en-US" sz="3600" dirty="0">
                <a:solidFill>
                  <a:schemeClr val="tx1"/>
                </a:solidFill>
              </a:rPr>
              <a:t>Convert  1101101</a:t>
            </a:r>
            <a:r>
              <a:rPr lang="en-US" sz="3600" baseline="-25000" dirty="0">
                <a:solidFill>
                  <a:schemeClr val="tx1"/>
                </a:solidFill>
              </a:rPr>
              <a:t>2</a:t>
            </a:r>
            <a:r>
              <a:rPr lang="en-US" sz="3600" dirty="0">
                <a:solidFill>
                  <a:schemeClr val="tx1"/>
                </a:solidFill>
              </a:rPr>
              <a:t> to Decimal</a:t>
            </a: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33400"/>
            <a:ext cx="7772400" cy="1470025"/>
          </a:xfrm>
        </p:spPr>
        <p:txBody>
          <a:bodyPr/>
          <a:lstStyle/>
          <a:p>
            <a:r>
              <a:rPr lang="en-US" b="1" dirty="0"/>
              <a:t> BINARY TO DECIMAL</a:t>
            </a:r>
            <a:br>
              <a:rPr lang="en-US" b="1" dirty="0"/>
            </a:br>
            <a:r>
              <a:rPr lang="en-US" b="1" dirty="0"/>
              <a:t>(Power of 2 Method)</a:t>
            </a:r>
          </a:p>
        </p:txBody>
      </p:sp>
      <p:sp>
        <p:nvSpPr>
          <p:cNvPr id="2" name="Rectangle 1">
            <a:extLst>
              <a:ext uri="{FF2B5EF4-FFF2-40B4-BE49-F238E27FC236}">
                <a16:creationId xmlns:a16="http://schemas.microsoft.com/office/drawing/2014/main" id="{81E01DF6-088B-4A64-1B04-247DBD0CE75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018C597-4C6D-2EA3-98CC-C5E7135DD3A1}"/>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5254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 (Power of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101011</a:t>
            </a:r>
            <a:r>
              <a:rPr lang="en-US" sz="2600" baseline="-25000" dirty="0">
                <a:solidFill>
                  <a:schemeClr val="tx1"/>
                </a:solidFill>
              </a:rPr>
              <a:t>2</a:t>
            </a:r>
            <a:r>
              <a:rPr lang="en-US" sz="2600" dirty="0">
                <a:solidFill>
                  <a:schemeClr val="tx1"/>
                </a:solidFill>
              </a:rPr>
              <a:t> to Decimal</a:t>
            </a:r>
          </a:p>
          <a:p>
            <a:pPr algn="l"/>
            <a:endParaRPr lang="en-US" sz="2800" dirty="0">
              <a:solidFill>
                <a:schemeClr val="tx1"/>
              </a:solidFill>
            </a:endParaRPr>
          </a:p>
        </p:txBody>
      </p:sp>
      <p:sp>
        <p:nvSpPr>
          <p:cNvPr id="61" name="TextBox 60"/>
          <p:cNvSpPr txBox="1"/>
          <p:nvPr/>
        </p:nvSpPr>
        <p:spPr>
          <a:xfrm>
            <a:off x="5334000" y="4953000"/>
            <a:ext cx="1752600" cy="461665"/>
          </a:xfrm>
          <a:prstGeom prst="rect">
            <a:avLst/>
          </a:prstGeom>
          <a:noFill/>
        </p:spPr>
        <p:txBody>
          <a:bodyPr wrap="square" rtlCol="0">
            <a:spAutoFit/>
          </a:bodyPr>
          <a:lstStyle/>
          <a:p>
            <a:r>
              <a:rPr lang="en-US" sz="2400" dirty="0"/>
              <a:t>Answer: </a:t>
            </a:r>
            <a:r>
              <a:rPr lang="en-US" sz="2400" dirty="0">
                <a:solidFill>
                  <a:srgbClr val="FF0000"/>
                </a:solidFill>
              </a:rPr>
              <a:t>43</a:t>
            </a:r>
            <a:endParaRPr lang="en-US" sz="2400" baseline="-25000" dirty="0">
              <a:solidFill>
                <a:srgbClr val="FF0000"/>
              </a:solidFill>
            </a:endParaRPr>
          </a:p>
        </p:txBody>
      </p:sp>
      <p:graphicFrame>
        <p:nvGraphicFramePr>
          <p:cNvPr id="2" name="Table 1">
            <a:extLst>
              <a:ext uri="{FF2B5EF4-FFF2-40B4-BE49-F238E27FC236}">
                <a16:creationId xmlns:a16="http://schemas.microsoft.com/office/drawing/2014/main" id="{9F609B01-16AF-A824-EBF7-E8DDDB5B8EF9}"/>
              </a:ext>
            </a:extLst>
          </p:cNvPr>
          <p:cNvGraphicFramePr>
            <a:graphicFrameLocks noGrp="1"/>
          </p:cNvGraphicFramePr>
          <p:nvPr/>
        </p:nvGraphicFramePr>
        <p:xfrm>
          <a:off x="3048000" y="2590800"/>
          <a:ext cx="6096000" cy="1874521"/>
        </p:xfrm>
        <a:graphic>
          <a:graphicData uri="http://schemas.openxmlformats.org/drawingml/2006/table">
            <a:tbl>
              <a:tblPr firstRow="1" bandRow="1">
                <a:tableStyleId>{E8B1032C-EA38-4F05-BA0D-38AFFFC7BED3}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9271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0">
                <a:tc>
                  <a:txBody>
                    <a:bodyPr/>
                    <a:lstStyle/>
                    <a:p>
                      <a:pPr algn="ctr"/>
                      <a:r>
                        <a:rPr lang="en-US" baseline="0" dirty="0"/>
                        <a:t>2</a:t>
                      </a:r>
                      <a:r>
                        <a:rPr lang="en-US" baseline="300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4</a:t>
                      </a:r>
                    </a:p>
                    <a:p>
                      <a:pPr algn="ctr"/>
                      <a:endParaRPr lang="en-US" dirty="0"/>
                    </a:p>
                  </a:txBody>
                  <a:tcPr/>
                </a:tc>
                <a:tc>
                  <a:txBody>
                    <a:bodyPr/>
                    <a:lstStyle/>
                    <a:p>
                      <a:pPr algn="ctr"/>
                      <a:r>
                        <a:rPr lang="en-US" baseline="0" dirty="0"/>
                        <a:t>2</a:t>
                      </a:r>
                      <a:r>
                        <a:rPr lang="en-US" baseline="30000" dirty="0"/>
                        <a:t>3</a:t>
                      </a:r>
                    </a:p>
                  </a:txBody>
                  <a:tcPr/>
                </a:tc>
                <a:tc>
                  <a:txBody>
                    <a:bodyPr/>
                    <a:lstStyle/>
                    <a:p>
                      <a:pPr algn="ctr"/>
                      <a:r>
                        <a:rPr lang="en-US" baseline="0" dirty="0"/>
                        <a:t>2</a:t>
                      </a:r>
                      <a:r>
                        <a:rPr lang="en-US" baseline="30000" dirty="0"/>
                        <a:t>2</a:t>
                      </a:r>
                    </a:p>
                  </a:txBody>
                  <a:tcPr/>
                </a:tc>
                <a:tc>
                  <a:txBody>
                    <a:bodyPr/>
                    <a:lstStyle/>
                    <a:p>
                      <a:pPr algn="ctr"/>
                      <a:r>
                        <a:rPr lang="en-US" baseline="0" dirty="0"/>
                        <a:t>2</a:t>
                      </a:r>
                      <a:r>
                        <a:rPr lang="en-US" baseline="30000" dirty="0"/>
                        <a:t>1</a:t>
                      </a:r>
                    </a:p>
                  </a:txBody>
                  <a:tcPr/>
                </a:tc>
                <a:tc>
                  <a:txBody>
                    <a:bodyPr/>
                    <a:lstStyle/>
                    <a:p>
                      <a:pPr algn="ctr"/>
                      <a:r>
                        <a:rPr lang="en-US" baseline="0" dirty="0"/>
                        <a:t>2</a:t>
                      </a:r>
                      <a:r>
                        <a:rPr lang="en-US" baseline="30000" dirty="0"/>
                        <a:t>0</a:t>
                      </a:r>
                    </a:p>
                  </a:txBody>
                  <a:tcPr/>
                </a:tc>
                <a:extLst>
                  <a:ext uri="{0D108BD9-81ED-4DB2-BD59-A6C34878D82A}">
                    <a16:rowId xmlns:a16="http://schemas.microsoft.com/office/drawing/2014/main" val="10000"/>
                  </a:ext>
                </a:extLst>
              </a:tr>
              <a:tr h="502920">
                <a:tc>
                  <a:txBody>
                    <a:bodyPr/>
                    <a:lstStyle/>
                    <a:p>
                      <a:pPr algn="ctr"/>
                      <a:r>
                        <a:rPr lang="en-US" dirty="0"/>
                        <a:t>32</a:t>
                      </a:r>
                    </a:p>
                  </a:txBody>
                  <a:tcPr/>
                </a:tc>
                <a:tc>
                  <a:txBody>
                    <a:bodyPr/>
                    <a:lstStyle/>
                    <a:p>
                      <a:pPr algn="ctr"/>
                      <a:r>
                        <a:rPr lang="en-US" dirty="0"/>
                        <a:t>16</a:t>
                      </a:r>
                    </a:p>
                  </a:txBody>
                  <a:tcPr/>
                </a:tc>
                <a:tc>
                  <a:txBody>
                    <a:bodyPr/>
                    <a:lstStyle/>
                    <a:p>
                      <a:pPr algn="ctr"/>
                      <a:r>
                        <a:rPr lang="en-US" dirty="0"/>
                        <a:t>8</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1"/>
                  </a:ext>
                </a:extLst>
              </a:tr>
              <a:tr h="731521">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566087869"/>
                  </a:ext>
                </a:extLst>
              </a:tr>
            </a:tbl>
          </a:graphicData>
        </a:graphic>
      </p:graphicFrame>
      <p:sp>
        <p:nvSpPr>
          <p:cNvPr id="4" name="Rectangle 3">
            <a:extLst>
              <a:ext uri="{FF2B5EF4-FFF2-40B4-BE49-F238E27FC236}">
                <a16:creationId xmlns:a16="http://schemas.microsoft.com/office/drawing/2014/main" id="{BCA30E27-43E7-5E8B-B5C6-F508D2F4F6B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9E15047-55EC-DB39-A844-6B7964E2D00D}"/>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195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 (Power of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1101101</a:t>
            </a:r>
            <a:r>
              <a:rPr lang="en-US" sz="2600" baseline="-25000" dirty="0">
                <a:solidFill>
                  <a:schemeClr val="tx1"/>
                </a:solidFill>
              </a:rPr>
              <a:t>2</a:t>
            </a:r>
            <a:r>
              <a:rPr lang="en-US" sz="2600" dirty="0">
                <a:solidFill>
                  <a:schemeClr val="tx1"/>
                </a:solidFill>
              </a:rPr>
              <a:t> to Decimal</a:t>
            </a:r>
          </a:p>
          <a:p>
            <a:pPr algn="l"/>
            <a:endParaRPr lang="en-US" sz="2800" dirty="0">
              <a:solidFill>
                <a:schemeClr val="tx1"/>
              </a:solidFill>
            </a:endParaRPr>
          </a:p>
        </p:txBody>
      </p:sp>
      <p:sp>
        <p:nvSpPr>
          <p:cNvPr id="61" name="TextBox 60"/>
          <p:cNvSpPr txBox="1"/>
          <p:nvPr/>
        </p:nvSpPr>
        <p:spPr>
          <a:xfrm>
            <a:off x="5334000" y="4953000"/>
            <a:ext cx="1752600" cy="461665"/>
          </a:xfrm>
          <a:prstGeom prst="rect">
            <a:avLst/>
          </a:prstGeom>
          <a:noFill/>
        </p:spPr>
        <p:txBody>
          <a:bodyPr wrap="square" rtlCol="0">
            <a:spAutoFit/>
          </a:bodyPr>
          <a:lstStyle/>
          <a:p>
            <a:r>
              <a:rPr lang="en-US" sz="2400" dirty="0"/>
              <a:t>Answer: </a:t>
            </a:r>
            <a:r>
              <a:rPr lang="en-US" sz="2400" dirty="0">
                <a:solidFill>
                  <a:srgbClr val="FF0000"/>
                </a:solidFill>
              </a:rPr>
              <a:t>109</a:t>
            </a:r>
            <a:endParaRPr lang="en-US" sz="2400" baseline="-25000" dirty="0">
              <a:solidFill>
                <a:srgbClr val="FF0000"/>
              </a:solidFill>
            </a:endParaRPr>
          </a:p>
        </p:txBody>
      </p:sp>
      <p:graphicFrame>
        <p:nvGraphicFramePr>
          <p:cNvPr id="2" name="Table 1">
            <a:extLst>
              <a:ext uri="{FF2B5EF4-FFF2-40B4-BE49-F238E27FC236}">
                <a16:creationId xmlns:a16="http://schemas.microsoft.com/office/drawing/2014/main" id="{9F609B01-16AF-A824-EBF7-E8DDDB5B8EF9}"/>
              </a:ext>
            </a:extLst>
          </p:cNvPr>
          <p:cNvGraphicFramePr>
            <a:graphicFrameLocks noGrp="1"/>
          </p:cNvGraphicFramePr>
          <p:nvPr>
            <p:extLst>
              <p:ext uri="{D42A27DB-BD31-4B8C-83A1-F6EECF244321}">
                <p14:modId xmlns:p14="http://schemas.microsoft.com/office/powerpoint/2010/main" val="246543038"/>
              </p:ext>
            </p:extLst>
          </p:nvPr>
        </p:nvGraphicFramePr>
        <p:xfrm>
          <a:off x="3048000" y="2590800"/>
          <a:ext cx="6095999" cy="1874521"/>
        </p:xfrm>
        <a:graphic>
          <a:graphicData uri="http://schemas.openxmlformats.org/drawingml/2006/table">
            <a:tbl>
              <a:tblPr firstRow="1" bandRow="1">
                <a:tableStyleId>{E8B1032C-EA38-4F05-BA0D-38AFFFC7BED3}</a:tableStyleId>
              </a:tblPr>
              <a:tblGrid>
                <a:gridCol w="870857">
                  <a:extLst>
                    <a:ext uri="{9D8B030D-6E8A-4147-A177-3AD203B41FA5}">
                      <a16:colId xmlns:a16="http://schemas.microsoft.com/office/drawing/2014/main" val="3452391320"/>
                    </a:ext>
                  </a:extLst>
                </a:gridCol>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794657">
                  <a:extLst>
                    <a:ext uri="{9D8B030D-6E8A-4147-A177-3AD203B41FA5}">
                      <a16:colId xmlns:a16="http://schemas.microsoft.com/office/drawing/2014/main" val="20004"/>
                    </a:ext>
                  </a:extLst>
                </a:gridCol>
                <a:gridCol w="947057">
                  <a:extLst>
                    <a:ext uri="{9D8B030D-6E8A-4147-A177-3AD203B41FA5}">
                      <a16:colId xmlns:a16="http://schemas.microsoft.com/office/drawing/2014/main" val="20005"/>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6</a:t>
                      </a:r>
                    </a:p>
                    <a:p>
                      <a:pPr algn="ctr"/>
                      <a:endParaRPr lang="en-US" baseline="30000" dirty="0"/>
                    </a:p>
                  </a:txBody>
                  <a:tcPr/>
                </a:tc>
                <a:tc>
                  <a:txBody>
                    <a:bodyPr/>
                    <a:lstStyle/>
                    <a:p>
                      <a:pPr algn="ctr"/>
                      <a:r>
                        <a:rPr lang="en-US" baseline="0" dirty="0"/>
                        <a:t>2</a:t>
                      </a:r>
                      <a:r>
                        <a:rPr lang="en-US" baseline="300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4</a:t>
                      </a:r>
                    </a:p>
                    <a:p>
                      <a:pPr algn="ctr"/>
                      <a:endParaRPr lang="en-US" dirty="0"/>
                    </a:p>
                  </a:txBody>
                  <a:tcPr/>
                </a:tc>
                <a:tc>
                  <a:txBody>
                    <a:bodyPr/>
                    <a:lstStyle/>
                    <a:p>
                      <a:pPr algn="ctr"/>
                      <a:r>
                        <a:rPr lang="en-US" baseline="0" dirty="0"/>
                        <a:t>2</a:t>
                      </a:r>
                      <a:r>
                        <a:rPr lang="en-US" baseline="30000" dirty="0"/>
                        <a:t>3</a:t>
                      </a:r>
                    </a:p>
                  </a:txBody>
                  <a:tcPr/>
                </a:tc>
                <a:tc>
                  <a:txBody>
                    <a:bodyPr/>
                    <a:lstStyle/>
                    <a:p>
                      <a:pPr algn="ctr"/>
                      <a:r>
                        <a:rPr lang="en-US" baseline="0" dirty="0"/>
                        <a:t>2</a:t>
                      </a:r>
                      <a:r>
                        <a:rPr lang="en-US" baseline="30000" dirty="0"/>
                        <a:t>2</a:t>
                      </a:r>
                    </a:p>
                  </a:txBody>
                  <a:tcPr/>
                </a:tc>
                <a:tc>
                  <a:txBody>
                    <a:bodyPr/>
                    <a:lstStyle/>
                    <a:p>
                      <a:pPr algn="ctr"/>
                      <a:r>
                        <a:rPr lang="en-US" baseline="0" dirty="0"/>
                        <a:t>2</a:t>
                      </a:r>
                      <a:r>
                        <a:rPr lang="en-US" baseline="30000" dirty="0"/>
                        <a:t>1</a:t>
                      </a:r>
                    </a:p>
                  </a:txBody>
                  <a:tcPr/>
                </a:tc>
                <a:tc>
                  <a:txBody>
                    <a:bodyPr/>
                    <a:lstStyle/>
                    <a:p>
                      <a:pPr algn="ctr"/>
                      <a:r>
                        <a:rPr lang="en-US" baseline="0" dirty="0"/>
                        <a:t>2</a:t>
                      </a:r>
                      <a:r>
                        <a:rPr lang="en-US" baseline="30000" dirty="0"/>
                        <a:t>0</a:t>
                      </a:r>
                    </a:p>
                  </a:txBody>
                  <a:tcPr/>
                </a:tc>
                <a:extLst>
                  <a:ext uri="{0D108BD9-81ED-4DB2-BD59-A6C34878D82A}">
                    <a16:rowId xmlns:a16="http://schemas.microsoft.com/office/drawing/2014/main" val="10000"/>
                  </a:ext>
                </a:extLst>
              </a:tr>
              <a:tr h="502920">
                <a:tc>
                  <a:txBody>
                    <a:bodyPr/>
                    <a:lstStyle/>
                    <a:p>
                      <a:pPr algn="ctr"/>
                      <a:r>
                        <a:rPr lang="en-US" dirty="0"/>
                        <a:t>64</a:t>
                      </a:r>
                    </a:p>
                  </a:txBody>
                  <a:tcPr/>
                </a:tc>
                <a:tc>
                  <a:txBody>
                    <a:bodyPr/>
                    <a:lstStyle/>
                    <a:p>
                      <a:pPr algn="ctr"/>
                      <a:r>
                        <a:rPr lang="en-US" dirty="0"/>
                        <a:t>32</a:t>
                      </a:r>
                    </a:p>
                  </a:txBody>
                  <a:tcPr/>
                </a:tc>
                <a:tc>
                  <a:txBody>
                    <a:bodyPr/>
                    <a:lstStyle/>
                    <a:p>
                      <a:pPr algn="ctr"/>
                      <a:r>
                        <a:rPr lang="en-US" dirty="0"/>
                        <a:t>16</a:t>
                      </a:r>
                    </a:p>
                  </a:txBody>
                  <a:tcPr/>
                </a:tc>
                <a:tc>
                  <a:txBody>
                    <a:bodyPr/>
                    <a:lstStyle/>
                    <a:p>
                      <a:pPr algn="ctr"/>
                      <a:r>
                        <a:rPr lang="en-US" dirty="0"/>
                        <a:t>8</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1"/>
                  </a:ext>
                </a:extLst>
              </a:tr>
              <a:tr h="731521">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566087869"/>
                  </a:ext>
                </a:extLst>
              </a:tr>
            </a:tbl>
          </a:graphicData>
        </a:graphic>
      </p:graphicFrame>
      <p:sp>
        <p:nvSpPr>
          <p:cNvPr id="4" name="Rectangle 3">
            <a:extLst>
              <a:ext uri="{FF2B5EF4-FFF2-40B4-BE49-F238E27FC236}">
                <a16:creationId xmlns:a16="http://schemas.microsoft.com/office/drawing/2014/main" id="{92E24997-CEFA-8225-4183-952F1F08B869}"/>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E6D8B4CE-3836-C04D-A974-61B3A7D895A4}"/>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062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85800"/>
            <a:ext cx="9448800" cy="1470025"/>
          </a:xfrm>
        </p:spPr>
        <p:txBody>
          <a:bodyPr>
            <a:normAutofit/>
          </a:bodyPr>
          <a:lstStyle/>
          <a:p>
            <a:r>
              <a:rPr lang="en-US" sz="4000" b="1" dirty="0"/>
              <a:t>BINARY TO DECIMAL BY Doubling Method</a:t>
            </a:r>
          </a:p>
        </p:txBody>
      </p:sp>
      <p:sp>
        <p:nvSpPr>
          <p:cNvPr id="4" name="TextBox 3">
            <a:extLst>
              <a:ext uri="{FF2B5EF4-FFF2-40B4-BE49-F238E27FC236}">
                <a16:creationId xmlns:a16="http://schemas.microsoft.com/office/drawing/2014/main" id="{8B268352-DE13-D3F1-6130-8EF67DFE2A7F}"/>
              </a:ext>
            </a:extLst>
          </p:cNvPr>
          <p:cNvSpPr txBox="1"/>
          <p:nvPr/>
        </p:nvSpPr>
        <p:spPr>
          <a:xfrm>
            <a:off x="2209800" y="1981200"/>
            <a:ext cx="8077200" cy="2251065"/>
          </a:xfrm>
          <a:prstGeom prst="rect">
            <a:avLst/>
          </a:prstGeom>
          <a:noFill/>
        </p:spPr>
        <p:txBody>
          <a:bodyPr wrap="square">
            <a:spAutoFit/>
          </a:bodyPr>
          <a:lstStyle/>
          <a:p>
            <a:pPr algn="just">
              <a:lnSpc>
                <a:spcPct val="150000"/>
              </a:lnSpc>
            </a:pPr>
            <a:r>
              <a:rPr lang="en-US" sz="2400" dirty="0"/>
              <a:t>It is a systematic technique that simplifies the conversion process of binary to decimal. It involves doubling a running total and adding binary digits one by one from left to right. Here's how it works:</a:t>
            </a:r>
            <a:endParaRPr lang="en-PH" sz="2400" dirty="0"/>
          </a:p>
        </p:txBody>
      </p:sp>
      <p:sp>
        <p:nvSpPr>
          <p:cNvPr id="3" name="Rectangle 2">
            <a:extLst>
              <a:ext uri="{FF2B5EF4-FFF2-40B4-BE49-F238E27FC236}">
                <a16:creationId xmlns:a16="http://schemas.microsoft.com/office/drawing/2014/main" id="{5A411288-DFE6-5B0F-01E4-F27CDA7B645E}"/>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FB97503-2E1C-243A-0AE4-4AEDA946B27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5619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A20-2720-B2F2-EB1B-163FB2C0B067}"/>
              </a:ext>
            </a:extLst>
          </p:cNvPr>
          <p:cNvSpPr>
            <a:spLocks noGrp="1"/>
          </p:cNvSpPr>
          <p:nvPr>
            <p:ph type="title"/>
          </p:nvPr>
        </p:nvSpPr>
        <p:spPr/>
        <p:txBody>
          <a:bodyPr/>
          <a:lstStyle/>
          <a:p>
            <a:r>
              <a:rPr lang="en-US" dirty="0"/>
              <a:t>Steps Doubling Method</a:t>
            </a:r>
            <a:endParaRPr lang="en-PH" dirty="0"/>
          </a:p>
        </p:txBody>
      </p:sp>
      <p:sp>
        <p:nvSpPr>
          <p:cNvPr id="3" name="Content Placeholder 2">
            <a:extLst>
              <a:ext uri="{FF2B5EF4-FFF2-40B4-BE49-F238E27FC236}">
                <a16:creationId xmlns:a16="http://schemas.microsoft.com/office/drawing/2014/main" id="{1BD87B64-4743-F871-9201-703B935951F5}"/>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rPr>
              <a:t>Start with a running total initialized to 0.</a:t>
            </a:r>
          </a:p>
          <a:p>
            <a:pPr algn="l">
              <a:buFont typeface="+mj-lt"/>
              <a:buAutoNum type="arabicPeriod"/>
            </a:pPr>
            <a:r>
              <a:rPr lang="en-US" b="0" i="0" dirty="0">
                <a:effectLst/>
              </a:rPr>
              <a:t>Begin with the leftmost (most significant) binary digit.</a:t>
            </a:r>
          </a:p>
          <a:p>
            <a:pPr algn="l">
              <a:buFont typeface="+mj-lt"/>
              <a:buAutoNum type="arabicPeriod"/>
            </a:pPr>
            <a:r>
              <a:rPr lang="en-US" b="0" i="0" dirty="0">
                <a:effectLst/>
              </a:rPr>
              <a:t>For each binary digit, double the running total and then add the value of the binary digit (0 or 1) to the total.</a:t>
            </a:r>
          </a:p>
          <a:p>
            <a:pPr algn="l">
              <a:buFont typeface="+mj-lt"/>
              <a:buAutoNum type="arabicPeriod"/>
            </a:pPr>
            <a:r>
              <a:rPr lang="en-US" b="0" i="0" dirty="0">
                <a:effectLst/>
              </a:rPr>
              <a:t>Move to the next binary digit to the right and repeat step 3.</a:t>
            </a:r>
          </a:p>
          <a:p>
            <a:pPr algn="l">
              <a:buFont typeface="+mj-lt"/>
              <a:buAutoNum type="arabicPeriod"/>
            </a:pPr>
            <a:r>
              <a:rPr lang="en-US" b="0" i="0" dirty="0">
                <a:effectLst/>
              </a:rPr>
              <a:t>Continue this process for all the binary digits, moving from left to right until you have processed all of them.</a:t>
            </a:r>
          </a:p>
          <a:p>
            <a:pPr algn="l">
              <a:buFont typeface="+mj-lt"/>
              <a:buAutoNum type="arabicPeriod"/>
            </a:pPr>
            <a:r>
              <a:rPr lang="en-US" b="0" i="0" dirty="0">
                <a:effectLst/>
              </a:rPr>
              <a:t>Once you've processed all the binary digits, the running total will be the equivalent decimal value.</a:t>
            </a:r>
          </a:p>
          <a:p>
            <a:pPr marL="0" indent="0">
              <a:buNone/>
            </a:pPr>
            <a:endParaRPr lang="en-PH" dirty="0"/>
          </a:p>
        </p:txBody>
      </p:sp>
      <p:sp>
        <p:nvSpPr>
          <p:cNvPr id="4" name="Rectangle 3">
            <a:extLst>
              <a:ext uri="{FF2B5EF4-FFF2-40B4-BE49-F238E27FC236}">
                <a16:creationId xmlns:a16="http://schemas.microsoft.com/office/drawing/2014/main" id="{48A7949E-7AD7-C474-374C-0490A3157DE5}"/>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7ADDF727-7F1F-0B12-A48E-75FD910EC827}"/>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208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1010101</a:t>
            </a:r>
            <a:r>
              <a:rPr lang="en-US" sz="3600" baseline="-25000" dirty="0">
                <a:solidFill>
                  <a:schemeClr val="tx1"/>
                </a:solidFill>
              </a:rPr>
              <a:t>2</a:t>
            </a:r>
            <a:r>
              <a:rPr lang="en-US" sz="3600" dirty="0">
                <a:solidFill>
                  <a:schemeClr val="tx1"/>
                </a:solidFill>
              </a:rPr>
              <a:t> to Decimal</a:t>
            </a:r>
          </a:p>
          <a:p>
            <a:pPr marL="342900" indent="-342900">
              <a:buFontTx/>
              <a:buAutoNum type="arabicPeriod"/>
            </a:pPr>
            <a:r>
              <a:rPr lang="en-US" sz="3600" dirty="0">
                <a:solidFill>
                  <a:schemeClr val="tx1"/>
                </a:solidFill>
              </a:rPr>
              <a:t>Convert  </a:t>
            </a:r>
            <a:r>
              <a:rPr lang="en-US" sz="3600" dirty="0"/>
              <a:t>1111000</a:t>
            </a:r>
            <a:r>
              <a:rPr lang="en-US" sz="3600" baseline="-25000" dirty="0"/>
              <a:t>2</a:t>
            </a:r>
            <a:r>
              <a:rPr lang="en-US" sz="3600" dirty="0">
                <a:solidFill>
                  <a:schemeClr val="tx1"/>
                </a:solidFill>
              </a:rPr>
              <a:t> to Decimal</a:t>
            </a:r>
          </a:p>
          <a:p>
            <a:pPr algn="l"/>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33400"/>
            <a:ext cx="7772400" cy="1470025"/>
          </a:xfrm>
        </p:spPr>
        <p:txBody>
          <a:bodyPr/>
          <a:lstStyle/>
          <a:p>
            <a:r>
              <a:rPr lang="en-US" b="1" dirty="0"/>
              <a:t> BINARY TO DECIMAL</a:t>
            </a:r>
            <a:br>
              <a:rPr lang="en-US" b="1" dirty="0"/>
            </a:br>
            <a:r>
              <a:rPr lang="en-US" b="1" dirty="0"/>
              <a:t>(DOUBLING METHOD)</a:t>
            </a:r>
          </a:p>
        </p:txBody>
      </p:sp>
      <p:sp>
        <p:nvSpPr>
          <p:cNvPr id="2" name="Rectangle 1">
            <a:extLst>
              <a:ext uri="{FF2B5EF4-FFF2-40B4-BE49-F238E27FC236}">
                <a16:creationId xmlns:a16="http://schemas.microsoft.com/office/drawing/2014/main" id="{656556A0-724F-333C-6E47-B9BC55AEA639}"/>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2322FB6E-108D-F278-52EC-9371753EB01E}"/>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97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396380880"/>
              </p:ext>
            </p:extLst>
          </p:nvPr>
        </p:nvGraphicFramePr>
        <p:xfrm>
          <a:off x="1981200" y="533400"/>
          <a:ext cx="7924800" cy="50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866462B8-98BC-5250-49F4-BB58C8E29CB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24AD839-8B63-1E87-BAFF-FAD7FDD4A4C9}"/>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19100" y="512206"/>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Solution of Example 1 (Doubling Method)</a:t>
            </a:r>
            <a:r>
              <a:rPr kumimoji="0" lang="en-US" sz="32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Given:  </a:t>
            </a:r>
            <a:r>
              <a:rPr kumimoji="0" lang="en-US" sz="2400" b="0" i="0" u="none" strike="noStrike" kern="1200" cap="none" spc="0" normalizeH="0" baseline="0" noProof="0" dirty="0">
                <a:ln>
                  <a:noFill/>
                </a:ln>
                <a:solidFill>
                  <a:prstClr val="black"/>
                </a:solidFill>
                <a:effectLst/>
                <a:uLnTx/>
                <a:uFillTx/>
                <a:latin typeface="Calibri"/>
                <a:ea typeface="+mn-ea"/>
                <a:cs typeface="+mn-cs"/>
              </a:rPr>
              <a:t>Convert 1010101</a:t>
            </a:r>
            <a:r>
              <a:rPr kumimoji="0" lang="en-US" sz="2400" b="0" i="0" u="none" strike="noStrike" kern="1200" cap="none" spc="0" normalizeH="0" baseline="-25000" noProof="0" dirty="0">
                <a:ln>
                  <a:noFill/>
                </a:ln>
                <a:solidFill>
                  <a:prstClr val="black"/>
                </a:solidFill>
                <a:effectLst/>
                <a:uLnTx/>
                <a:uFillTx/>
                <a:latin typeface="Calibri"/>
                <a:ea typeface="+mn-ea"/>
                <a:cs typeface="+mn-cs"/>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to Decimal</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endParaRPr kumimoji="0" lang="en-US" sz="26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10" name="Table 9"/>
          <p:cNvGraphicFramePr>
            <a:graphicFrameLocks noGrp="1"/>
          </p:cNvGraphicFramePr>
          <p:nvPr>
            <p:extLst>
              <p:ext uri="{D42A27DB-BD31-4B8C-83A1-F6EECF244321}">
                <p14:modId xmlns:p14="http://schemas.microsoft.com/office/powerpoint/2010/main" val="1497279400"/>
              </p:ext>
            </p:extLst>
          </p:nvPr>
        </p:nvGraphicFramePr>
        <p:xfrm>
          <a:off x="3124200" y="2445593"/>
          <a:ext cx="5943601" cy="487608"/>
        </p:xfrm>
        <a:graphic>
          <a:graphicData uri="http://schemas.openxmlformats.org/drawingml/2006/table">
            <a:tbl>
              <a:tblPr firstRow="1" bandRow="1">
                <a:tableStyleId>{93296810-A885-4BE3-A3E7-6D5BEEA58F35}</a:tableStyleId>
              </a:tblPr>
              <a:tblGrid>
                <a:gridCol w="849086">
                  <a:extLst>
                    <a:ext uri="{9D8B030D-6E8A-4147-A177-3AD203B41FA5}">
                      <a16:colId xmlns:a16="http://schemas.microsoft.com/office/drawing/2014/main" val="20000"/>
                    </a:ext>
                  </a:extLst>
                </a:gridCol>
                <a:gridCol w="849086">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796018">
                  <a:extLst>
                    <a:ext uri="{9D8B030D-6E8A-4147-A177-3AD203B41FA5}">
                      <a16:colId xmlns:a16="http://schemas.microsoft.com/office/drawing/2014/main" val="20003"/>
                    </a:ext>
                  </a:extLst>
                </a:gridCol>
                <a:gridCol w="902153">
                  <a:extLst>
                    <a:ext uri="{9D8B030D-6E8A-4147-A177-3AD203B41FA5}">
                      <a16:colId xmlns:a16="http://schemas.microsoft.com/office/drawing/2014/main" val="20004"/>
                    </a:ext>
                  </a:extLst>
                </a:gridCol>
                <a:gridCol w="774791">
                  <a:extLst>
                    <a:ext uri="{9D8B030D-6E8A-4147-A177-3AD203B41FA5}">
                      <a16:colId xmlns:a16="http://schemas.microsoft.com/office/drawing/2014/main" val="20005"/>
                    </a:ext>
                  </a:extLst>
                </a:gridCol>
                <a:gridCol w="923381">
                  <a:extLst>
                    <a:ext uri="{9D8B030D-6E8A-4147-A177-3AD203B41FA5}">
                      <a16:colId xmlns:a16="http://schemas.microsoft.com/office/drawing/2014/main" val="20006"/>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124940" y="2916185"/>
            <a:ext cx="2514600" cy="3108543"/>
          </a:xfrm>
          <a:prstGeom prst="rect">
            <a:avLst/>
          </a:prstGeom>
          <a:noFill/>
        </p:spPr>
        <p:txBody>
          <a:bodyPr wrap="square" rtlCol="0">
            <a:spAutoFit/>
          </a:bodyPr>
          <a:lstStyle/>
          <a:p>
            <a:r>
              <a:rPr lang="en-US" sz="2800" dirty="0"/>
              <a:t>0 x 2 + 1 = 1</a:t>
            </a:r>
          </a:p>
          <a:p>
            <a:r>
              <a:rPr lang="en-US" sz="2800" dirty="0"/>
              <a:t>1 x 2 + 0 = 2</a:t>
            </a:r>
          </a:p>
          <a:p>
            <a:r>
              <a:rPr lang="en-US" sz="2800" dirty="0"/>
              <a:t>2 x 2 + 1 = 5</a:t>
            </a:r>
          </a:p>
          <a:p>
            <a:r>
              <a:rPr lang="en-US" sz="2800" dirty="0"/>
              <a:t>5 x 2 + 0 = 10</a:t>
            </a:r>
          </a:p>
          <a:p>
            <a:r>
              <a:rPr lang="en-US" sz="2800" dirty="0"/>
              <a:t>10 x 2 + 1 = 21</a:t>
            </a:r>
          </a:p>
          <a:p>
            <a:r>
              <a:rPr lang="en-US" sz="2800" dirty="0"/>
              <a:t>21 x 2 + 0 = 42</a:t>
            </a:r>
          </a:p>
          <a:p>
            <a:r>
              <a:rPr lang="en-US" sz="2800" dirty="0"/>
              <a:t>42 x 2 + 1 = </a:t>
            </a:r>
            <a:r>
              <a:rPr lang="en-US" sz="2800" dirty="0">
                <a:solidFill>
                  <a:srgbClr val="FF0000"/>
                </a:solidFill>
              </a:rPr>
              <a:t>85</a:t>
            </a:r>
          </a:p>
        </p:txBody>
      </p:sp>
      <p:sp>
        <p:nvSpPr>
          <p:cNvPr id="3" name="TextBox 2"/>
          <p:cNvSpPr txBox="1"/>
          <p:nvPr/>
        </p:nvSpPr>
        <p:spPr>
          <a:xfrm>
            <a:off x="6400800" y="3657601"/>
            <a:ext cx="2895600" cy="584775"/>
          </a:xfrm>
          <a:prstGeom prst="rect">
            <a:avLst/>
          </a:prstGeom>
          <a:noFill/>
        </p:spPr>
        <p:txBody>
          <a:bodyPr wrap="square" rtlCol="0">
            <a:spAutoFit/>
          </a:bodyPr>
          <a:lstStyle/>
          <a:p>
            <a:r>
              <a:rPr lang="en-US" sz="3200" dirty="0"/>
              <a:t>Answer: </a:t>
            </a:r>
            <a:r>
              <a:rPr lang="en-US" sz="3200" dirty="0">
                <a:solidFill>
                  <a:srgbClr val="FF0000"/>
                </a:solidFill>
              </a:rPr>
              <a:t>85</a:t>
            </a:r>
            <a:endParaRPr lang="en-US" sz="3600" baseline="-25000" dirty="0">
              <a:solidFill>
                <a:srgbClr val="FF0000"/>
              </a:solidFill>
            </a:endParaRPr>
          </a:p>
        </p:txBody>
      </p:sp>
      <p:sp>
        <p:nvSpPr>
          <p:cNvPr id="6" name="Rectangle 5">
            <a:extLst>
              <a:ext uri="{FF2B5EF4-FFF2-40B4-BE49-F238E27FC236}">
                <a16:creationId xmlns:a16="http://schemas.microsoft.com/office/drawing/2014/main" id="{0B872115-AACE-7F9C-2BC5-E7937722C839}"/>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CB1C967A-9E35-EAE5-208A-856E240B2B56}"/>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810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401306267"/>
              </p:ext>
            </p:extLst>
          </p:nvPr>
        </p:nvGraphicFramePr>
        <p:xfrm>
          <a:off x="3124200" y="2445593"/>
          <a:ext cx="5943601" cy="487608"/>
        </p:xfrm>
        <a:graphic>
          <a:graphicData uri="http://schemas.openxmlformats.org/drawingml/2006/table">
            <a:tbl>
              <a:tblPr firstRow="1" bandRow="1">
                <a:tableStyleId>{93296810-A885-4BE3-A3E7-6D5BEEA58F35}</a:tableStyleId>
              </a:tblPr>
              <a:tblGrid>
                <a:gridCol w="849086">
                  <a:extLst>
                    <a:ext uri="{9D8B030D-6E8A-4147-A177-3AD203B41FA5}">
                      <a16:colId xmlns:a16="http://schemas.microsoft.com/office/drawing/2014/main" val="20000"/>
                    </a:ext>
                  </a:extLst>
                </a:gridCol>
                <a:gridCol w="849086">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796018">
                  <a:extLst>
                    <a:ext uri="{9D8B030D-6E8A-4147-A177-3AD203B41FA5}">
                      <a16:colId xmlns:a16="http://schemas.microsoft.com/office/drawing/2014/main" val="20003"/>
                    </a:ext>
                  </a:extLst>
                </a:gridCol>
                <a:gridCol w="902153">
                  <a:extLst>
                    <a:ext uri="{9D8B030D-6E8A-4147-A177-3AD203B41FA5}">
                      <a16:colId xmlns:a16="http://schemas.microsoft.com/office/drawing/2014/main" val="20004"/>
                    </a:ext>
                  </a:extLst>
                </a:gridCol>
                <a:gridCol w="774791">
                  <a:extLst>
                    <a:ext uri="{9D8B030D-6E8A-4147-A177-3AD203B41FA5}">
                      <a16:colId xmlns:a16="http://schemas.microsoft.com/office/drawing/2014/main" val="20005"/>
                    </a:ext>
                  </a:extLst>
                </a:gridCol>
                <a:gridCol w="923381">
                  <a:extLst>
                    <a:ext uri="{9D8B030D-6E8A-4147-A177-3AD203B41FA5}">
                      <a16:colId xmlns:a16="http://schemas.microsoft.com/office/drawing/2014/main" val="20006"/>
                    </a:ext>
                  </a:extLst>
                </a:gridCol>
              </a:tblGrid>
              <a:tr h="487608">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124200" y="2933201"/>
            <a:ext cx="2514600" cy="3108543"/>
          </a:xfrm>
          <a:prstGeom prst="rect">
            <a:avLst/>
          </a:prstGeom>
          <a:noFill/>
        </p:spPr>
        <p:txBody>
          <a:bodyPr wrap="square" rtlCol="0">
            <a:spAutoFit/>
          </a:bodyPr>
          <a:lstStyle/>
          <a:p>
            <a:r>
              <a:rPr lang="en-US" sz="2800" dirty="0"/>
              <a:t>0 x 2 + 1 = 1</a:t>
            </a:r>
          </a:p>
          <a:p>
            <a:r>
              <a:rPr lang="en-US" sz="2800" dirty="0"/>
              <a:t>1 x 2 + 1 = 3</a:t>
            </a:r>
          </a:p>
          <a:p>
            <a:r>
              <a:rPr lang="en-US" sz="2800" dirty="0"/>
              <a:t>3 x 2 + 1 = 7</a:t>
            </a:r>
          </a:p>
          <a:p>
            <a:r>
              <a:rPr lang="en-US" sz="2800" dirty="0"/>
              <a:t>7 x 2 + 1 = 15</a:t>
            </a:r>
          </a:p>
          <a:p>
            <a:r>
              <a:rPr lang="en-US" sz="2800" dirty="0"/>
              <a:t>15 x 2 + 0 = 30</a:t>
            </a:r>
          </a:p>
          <a:p>
            <a:r>
              <a:rPr lang="en-US" sz="2800" dirty="0"/>
              <a:t>30 x 2 + 0 = 60</a:t>
            </a:r>
          </a:p>
          <a:p>
            <a:r>
              <a:rPr lang="en-US" sz="2800" dirty="0"/>
              <a:t>60 x 2 + 0 = </a:t>
            </a:r>
            <a:r>
              <a:rPr lang="en-US" sz="2800" dirty="0">
                <a:solidFill>
                  <a:srgbClr val="FF0000"/>
                </a:solidFill>
              </a:rPr>
              <a:t>120</a:t>
            </a:r>
          </a:p>
        </p:txBody>
      </p:sp>
      <p:sp>
        <p:nvSpPr>
          <p:cNvPr id="3" name="TextBox 2"/>
          <p:cNvSpPr txBox="1"/>
          <p:nvPr/>
        </p:nvSpPr>
        <p:spPr>
          <a:xfrm>
            <a:off x="6400800" y="3657601"/>
            <a:ext cx="2895600" cy="584775"/>
          </a:xfrm>
          <a:prstGeom prst="rect">
            <a:avLst/>
          </a:prstGeom>
          <a:noFill/>
        </p:spPr>
        <p:txBody>
          <a:bodyPr wrap="square" rtlCol="0">
            <a:spAutoFit/>
          </a:bodyPr>
          <a:lstStyle/>
          <a:p>
            <a:r>
              <a:rPr lang="en-US" sz="3200" dirty="0"/>
              <a:t>Answer: </a:t>
            </a:r>
            <a:r>
              <a:rPr lang="en-US" sz="3200" dirty="0">
                <a:solidFill>
                  <a:srgbClr val="FF0000"/>
                </a:solidFill>
              </a:rPr>
              <a:t>120</a:t>
            </a:r>
            <a:endParaRPr lang="en-US" sz="3600" baseline="-25000" dirty="0">
              <a:solidFill>
                <a:srgbClr val="FF0000"/>
              </a:solidFill>
            </a:endParaRPr>
          </a:p>
        </p:txBody>
      </p:sp>
      <p:sp>
        <p:nvSpPr>
          <p:cNvPr id="11" name="TextBox 10">
            <a:extLst>
              <a:ext uri="{FF2B5EF4-FFF2-40B4-BE49-F238E27FC236}">
                <a16:creationId xmlns:a16="http://schemas.microsoft.com/office/drawing/2014/main" id="{8B88579E-D88F-0CEF-5ECF-EFFBA5D5FBAE}"/>
              </a:ext>
            </a:extLst>
          </p:cNvPr>
          <p:cNvSpPr txBox="1"/>
          <p:nvPr/>
        </p:nvSpPr>
        <p:spPr>
          <a:xfrm>
            <a:off x="685800" y="609951"/>
            <a:ext cx="6094520" cy="1027974"/>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Solution of Example 1 (Doubling Method)</a:t>
            </a:r>
            <a:r>
              <a:rPr kumimoji="0" lang="en-US" sz="32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Given:  </a:t>
            </a:r>
            <a:r>
              <a:rPr kumimoji="0" lang="en-US" sz="2400" b="0" i="0" u="none" strike="noStrike" kern="1200" cap="none" spc="0" normalizeH="0" baseline="0" noProof="0" dirty="0">
                <a:ln>
                  <a:noFill/>
                </a:ln>
                <a:solidFill>
                  <a:prstClr val="black"/>
                </a:solidFill>
                <a:effectLst/>
                <a:uLnTx/>
                <a:uFillTx/>
                <a:latin typeface="Calibri"/>
                <a:ea typeface="+mn-ea"/>
                <a:cs typeface="+mn-cs"/>
              </a:rPr>
              <a:t>Convert </a:t>
            </a:r>
            <a:r>
              <a:rPr lang="en-US" sz="2400" dirty="0"/>
              <a:t>1111000</a:t>
            </a:r>
            <a:r>
              <a:rPr lang="en-US" sz="2400" baseline="-25000" dirty="0"/>
              <a:t>2</a:t>
            </a:r>
            <a:r>
              <a:rPr kumimoji="0" lang="en-US" sz="2400" b="0" i="0" u="none" strike="noStrike" kern="1200" cap="none" spc="0" normalizeH="0" baseline="0" noProof="0" dirty="0">
                <a:ln>
                  <a:noFill/>
                </a:ln>
                <a:solidFill>
                  <a:prstClr val="black"/>
                </a:solidFill>
                <a:effectLst/>
                <a:uLnTx/>
                <a:uFillTx/>
                <a:latin typeface="Calibri"/>
                <a:ea typeface="+mn-ea"/>
                <a:cs typeface="+mn-cs"/>
              </a:rPr>
              <a:t> to Decimal</a:t>
            </a:r>
          </a:p>
        </p:txBody>
      </p:sp>
      <p:sp>
        <p:nvSpPr>
          <p:cNvPr id="12" name="Rectangle 11">
            <a:extLst>
              <a:ext uri="{FF2B5EF4-FFF2-40B4-BE49-F238E27FC236}">
                <a16:creationId xmlns:a16="http://schemas.microsoft.com/office/drawing/2014/main" id="{DCB24F4C-F0EF-ECEC-87CA-5053FF5A0A59}"/>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EC7D716-D4DC-0C01-7322-B144E98268C6}"/>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637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85800"/>
            <a:ext cx="9448800" cy="1470025"/>
          </a:xfrm>
        </p:spPr>
        <p:txBody>
          <a:bodyPr>
            <a:normAutofit/>
          </a:bodyPr>
          <a:lstStyle/>
          <a:p>
            <a:r>
              <a:rPr lang="en-US" sz="4000" b="1" dirty="0"/>
              <a:t>BINARY TO OCTAL BY Binary grouping of bits (Sets of 3)</a:t>
            </a:r>
          </a:p>
        </p:txBody>
      </p:sp>
      <p:sp>
        <p:nvSpPr>
          <p:cNvPr id="4" name="TextBox 3">
            <a:extLst>
              <a:ext uri="{FF2B5EF4-FFF2-40B4-BE49-F238E27FC236}">
                <a16:creationId xmlns:a16="http://schemas.microsoft.com/office/drawing/2014/main" id="{8B268352-DE13-D3F1-6130-8EF67DFE2A7F}"/>
              </a:ext>
            </a:extLst>
          </p:cNvPr>
          <p:cNvSpPr txBox="1"/>
          <p:nvPr/>
        </p:nvSpPr>
        <p:spPr>
          <a:xfrm>
            <a:off x="1905000" y="2514600"/>
            <a:ext cx="8534400" cy="2251065"/>
          </a:xfrm>
          <a:prstGeom prst="rect">
            <a:avLst/>
          </a:prstGeom>
          <a:noFill/>
        </p:spPr>
        <p:txBody>
          <a:bodyPr wrap="square">
            <a:spAutoFit/>
          </a:bodyPr>
          <a:lstStyle/>
          <a:p>
            <a:pPr algn="just">
              <a:lnSpc>
                <a:spcPct val="150000"/>
              </a:lnSpc>
            </a:pPr>
            <a:r>
              <a:rPr lang="en-US" sz="2400" dirty="0"/>
              <a:t>It is a process that involves grouping binary digits into sets of three, and then finding the octal equivalent for each group. This method leverages the fact that each octal digit can represent exactly three binary digits.</a:t>
            </a:r>
            <a:endParaRPr lang="en-PH" sz="2400" dirty="0"/>
          </a:p>
        </p:txBody>
      </p:sp>
      <p:sp>
        <p:nvSpPr>
          <p:cNvPr id="5" name="Rectangle 4">
            <a:extLst>
              <a:ext uri="{FF2B5EF4-FFF2-40B4-BE49-F238E27FC236}">
                <a16:creationId xmlns:a16="http://schemas.microsoft.com/office/drawing/2014/main" id="{9C13B4FE-0789-0930-000B-0A1C72A5E33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8A00900-A4FC-D707-8DEE-09BB412E8850}"/>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152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A20-2720-B2F2-EB1B-163FB2C0B067}"/>
              </a:ext>
            </a:extLst>
          </p:cNvPr>
          <p:cNvSpPr>
            <a:spLocks noGrp="1"/>
          </p:cNvSpPr>
          <p:nvPr>
            <p:ph type="title"/>
          </p:nvPr>
        </p:nvSpPr>
        <p:spPr/>
        <p:txBody>
          <a:bodyPr/>
          <a:lstStyle/>
          <a:p>
            <a:r>
              <a:rPr lang="en-US" b="1" dirty="0"/>
              <a:t>Steps Binary grouping of bits (Sets of 3)</a:t>
            </a:r>
            <a:endParaRPr lang="en-PH" b="1" dirty="0"/>
          </a:p>
        </p:txBody>
      </p:sp>
      <p:sp>
        <p:nvSpPr>
          <p:cNvPr id="3" name="Content Placeholder 2">
            <a:extLst>
              <a:ext uri="{FF2B5EF4-FFF2-40B4-BE49-F238E27FC236}">
                <a16:creationId xmlns:a16="http://schemas.microsoft.com/office/drawing/2014/main" id="{1BD87B64-4743-F871-9201-703B935951F5}"/>
              </a:ext>
            </a:extLst>
          </p:cNvPr>
          <p:cNvSpPr>
            <a:spLocks noGrp="1"/>
          </p:cNvSpPr>
          <p:nvPr>
            <p:ph idx="1"/>
          </p:nvPr>
        </p:nvSpPr>
        <p:spPr>
          <a:xfrm>
            <a:off x="609600" y="1981200"/>
            <a:ext cx="10972800" cy="2514599"/>
          </a:xfrm>
        </p:spPr>
        <p:txBody>
          <a:bodyPr>
            <a:normAutofit/>
          </a:bodyPr>
          <a:lstStyle/>
          <a:p>
            <a:pPr algn="l">
              <a:buFont typeface="+mj-lt"/>
              <a:buAutoNum type="arabicPeriod"/>
            </a:pPr>
            <a:r>
              <a:rPr lang="en-US" b="0" i="0" dirty="0">
                <a:effectLst/>
              </a:rPr>
              <a:t>Start from the rightmost binary digit.</a:t>
            </a:r>
          </a:p>
          <a:p>
            <a:pPr algn="l">
              <a:buFont typeface="+mj-lt"/>
              <a:buAutoNum type="arabicPeriod"/>
            </a:pPr>
            <a:r>
              <a:rPr lang="en-US" b="0" i="0" dirty="0">
                <a:effectLst/>
              </a:rPr>
              <a:t>Group the binary digits into sets of three, starting from the right. If there are fewer than three digits in the leftmost group, you can add leading zeros to complete the group.</a:t>
            </a:r>
          </a:p>
        </p:txBody>
      </p:sp>
      <p:sp>
        <p:nvSpPr>
          <p:cNvPr id="4" name="Rectangle 3">
            <a:extLst>
              <a:ext uri="{FF2B5EF4-FFF2-40B4-BE49-F238E27FC236}">
                <a16:creationId xmlns:a16="http://schemas.microsoft.com/office/drawing/2014/main" id="{80C87D6E-B0BE-365E-ED24-C036DE778374}"/>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9F57FD3-FA43-C8FA-13FA-4F7E9F5809E7}"/>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2181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A20-2720-B2F2-EB1B-163FB2C0B067}"/>
              </a:ext>
            </a:extLst>
          </p:cNvPr>
          <p:cNvSpPr>
            <a:spLocks noGrp="1"/>
          </p:cNvSpPr>
          <p:nvPr>
            <p:ph type="title"/>
          </p:nvPr>
        </p:nvSpPr>
        <p:spPr/>
        <p:txBody>
          <a:bodyPr/>
          <a:lstStyle/>
          <a:p>
            <a:r>
              <a:rPr lang="en-US" dirty="0"/>
              <a:t>Steps Binary grouping of bits (Sets of 3)</a:t>
            </a:r>
            <a:endParaRPr lang="en-PH" dirty="0"/>
          </a:p>
        </p:txBody>
      </p:sp>
      <p:sp>
        <p:nvSpPr>
          <p:cNvPr id="3" name="Content Placeholder 2">
            <a:extLst>
              <a:ext uri="{FF2B5EF4-FFF2-40B4-BE49-F238E27FC236}">
                <a16:creationId xmlns:a16="http://schemas.microsoft.com/office/drawing/2014/main" id="{1BD87B64-4743-F871-9201-703B935951F5}"/>
              </a:ext>
            </a:extLst>
          </p:cNvPr>
          <p:cNvSpPr>
            <a:spLocks noGrp="1"/>
          </p:cNvSpPr>
          <p:nvPr>
            <p:ph idx="1"/>
          </p:nvPr>
        </p:nvSpPr>
        <p:spPr>
          <a:xfrm>
            <a:off x="609600" y="1257301"/>
            <a:ext cx="10972800" cy="1143000"/>
          </a:xfrm>
        </p:spPr>
        <p:txBody>
          <a:bodyPr>
            <a:normAutofit/>
          </a:bodyPr>
          <a:lstStyle/>
          <a:p>
            <a:pPr marL="0" indent="0" algn="l">
              <a:buNone/>
            </a:pPr>
            <a:r>
              <a:rPr lang="en-US" b="0" i="0" dirty="0">
                <a:effectLst/>
              </a:rPr>
              <a:t>3. Convert each group of three binary digits into its octal equivalent using the following mapping:</a:t>
            </a:r>
          </a:p>
          <a:p>
            <a:pPr marL="0" indent="0" algn="l">
              <a:buNone/>
            </a:pPr>
            <a:endParaRPr lang="en-US" b="0" i="0" dirty="0">
              <a:effectLst/>
            </a:endParaRPr>
          </a:p>
        </p:txBody>
      </p:sp>
      <p:graphicFrame>
        <p:nvGraphicFramePr>
          <p:cNvPr id="4" name="Table 3">
            <a:extLst>
              <a:ext uri="{FF2B5EF4-FFF2-40B4-BE49-F238E27FC236}">
                <a16:creationId xmlns:a16="http://schemas.microsoft.com/office/drawing/2014/main" id="{AB31C233-EE41-2CFA-5CA9-28A52D6D7AA6}"/>
              </a:ext>
            </a:extLst>
          </p:cNvPr>
          <p:cNvGraphicFramePr>
            <a:graphicFrameLocks noGrp="1"/>
          </p:cNvGraphicFramePr>
          <p:nvPr>
            <p:extLst>
              <p:ext uri="{D42A27DB-BD31-4B8C-83A1-F6EECF244321}">
                <p14:modId xmlns:p14="http://schemas.microsoft.com/office/powerpoint/2010/main" val="2929424227"/>
              </p:ext>
            </p:extLst>
          </p:nvPr>
        </p:nvGraphicFramePr>
        <p:xfrm>
          <a:off x="3588798" y="2333862"/>
          <a:ext cx="5334000" cy="2190276"/>
        </p:xfrm>
        <a:graphic>
          <a:graphicData uri="http://schemas.openxmlformats.org/drawingml/2006/table">
            <a:tbl>
              <a:tblPr firstRow="1" bandRow="1">
                <a:tableStyleId>{93296810-A885-4BE3-A3E7-6D5BEEA58F35}</a:tableStyleId>
              </a:tblPr>
              <a:tblGrid>
                <a:gridCol w="2667000">
                  <a:extLst>
                    <a:ext uri="{9D8B030D-6E8A-4147-A177-3AD203B41FA5}">
                      <a16:colId xmlns:a16="http://schemas.microsoft.com/office/drawing/2014/main" val="2957481326"/>
                    </a:ext>
                  </a:extLst>
                </a:gridCol>
                <a:gridCol w="2667000">
                  <a:extLst>
                    <a:ext uri="{9D8B030D-6E8A-4147-A177-3AD203B41FA5}">
                      <a16:colId xmlns:a16="http://schemas.microsoft.com/office/drawing/2014/main" val="3359470915"/>
                    </a:ext>
                  </a:extLst>
                </a:gridCol>
              </a:tblGrid>
              <a:tr h="243364">
                <a:tc>
                  <a:txBody>
                    <a:bodyPr/>
                    <a:lstStyle/>
                    <a:p>
                      <a:pPr algn="ctr"/>
                      <a:r>
                        <a:rPr lang="en-US" sz="1200" dirty="0">
                          <a:solidFill>
                            <a:schemeClr val="tx1"/>
                          </a:solidFill>
                        </a:rPr>
                        <a:t>Binary</a:t>
                      </a:r>
                      <a:endParaRPr lang="en-PH" sz="1200" dirty="0">
                        <a:solidFill>
                          <a:schemeClr val="tx1"/>
                        </a:solidFill>
                      </a:endParaRPr>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rPr>
                        <a:t>Octal</a:t>
                      </a:r>
                      <a:endParaRPr lang="en-PH" sz="1200" dirty="0">
                        <a:solidFill>
                          <a:schemeClr val="tx1"/>
                        </a:solidFill>
                      </a:endParaRPr>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4244814"/>
                  </a:ext>
                </a:extLst>
              </a:tr>
              <a:tr h="243364">
                <a:tc>
                  <a:txBody>
                    <a:bodyPr/>
                    <a:lstStyle/>
                    <a:p>
                      <a:pPr algn="ctr"/>
                      <a:r>
                        <a:rPr lang="en-US" sz="1200" b="0" i="0" dirty="0">
                          <a:effectLst/>
                        </a:rPr>
                        <a:t>000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1318941"/>
                  </a:ext>
                </a:extLst>
              </a:tr>
              <a:tr h="243364">
                <a:tc>
                  <a:txBody>
                    <a:bodyPr/>
                    <a:lstStyle/>
                    <a:p>
                      <a:pPr algn="ctr"/>
                      <a:r>
                        <a:rPr lang="en-US" sz="1200" dirty="0"/>
                        <a:t>001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2537447"/>
                  </a:ext>
                </a:extLst>
              </a:tr>
              <a:tr h="243364">
                <a:tc>
                  <a:txBody>
                    <a:bodyPr/>
                    <a:lstStyle/>
                    <a:p>
                      <a:pPr algn="ctr"/>
                      <a:r>
                        <a:rPr lang="en-US" sz="1200" dirty="0"/>
                        <a:t>010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2</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772776"/>
                  </a:ext>
                </a:extLst>
              </a:tr>
              <a:tr h="243364">
                <a:tc>
                  <a:txBody>
                    <a:bodyPr/>
                    <a:lstStyle/>
                    <a:p>
                      <a:pPr algn="ctr"/>
                      <a:r>
                        <a:rPr lang="en-US" sz="1200" dirty="0"/>
                        <a:t>011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3</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292349"/>
                  </a:ext>
                </a:extLst>
              </a:tr>
              <a:tr h="243364">
                <a:tc>
                  <a:txBody>
                    <a:bodyPr/>
                    <a:lstStyle/>
                    <a:p>
                      <a:pPr algn="ctr"/>
                      <a:r>
                        <a:rPr lang="en-US" sz="1200" dirty="0"/>
                        <a:t>100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4</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938160"/>
                  </a:ext>
                </a:extLst>
              </a:tr>
              <a:tr h="243364">
                <a:tc>
                  <a:txBody>
                    <a:bodyPr/>
                    <a:lstStyle/>
                    <a:p>
                      <a:pPr algn="ctr"/>
                      <a:r>
                        <a:rPr lang="en-US" sz="1200" dirty="0"/>
                        <a:t>101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5</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3622060"/>
                  </a:ext>
                </a:extLst>
              </a:tr>
              <a:tr h="243364">
                <a:tc>
                  <a:txBody>
                    <a:bodyPr/>
                    <a:lstStyle/>
                    <a:p>
                      <a:pPr algn="ctr"/>
                      <a:r>
                        <a:rPr lang="en-US" sz="1200" dirty="0"/>
                        <a:t>110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6</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0020646"/>
                  </a:ext>
                </a:extLst>
              </a:tr>
              <a:tr h="243364">
                <a:tc>
                  <a:txBody>
                    <a:bodyPr/>
                    <a:lstStyle/>
                    <a:p>
                      <a:pPr algn="ctr"/>
                      <a:r>
                        <a:rPr lang="en-US" sz="1200" dirty="0"/>
                        <a:t>111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7</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9681863"/>
                  </a:ext>
                </a:extLst>
              </a:tr>
            </a:tbl>
          </a:graphicData>
        </a:graphic>
      </p:graphicFrame>
      <p:sp>
        <p:nvSpPr>
          <p:cNvPr id="10" name="TextBox 9">
            <a:extLst>
              <a:ext uri="{FF2B5EF4-FFF2-40B4-BE49-F238E27FC236}">
                <a16:creationId xmlns:a16="http://schemas.microsoft.com/office/drawing/2014/main" id="{623EFEF0-7CAE-D3CA-1587-C24A18CD552B}"/>
              </a:ext>
            </a:extLst>
          </p:cNvPr>
          <p:cNvSpPr txBox="1"/>
          <p:nvPr/>
        </p:nvSpPr>
        <p:spPr>
          <a:xfrm>
            <a:off x="616998" y="4549170"/>
            <a:ext cx="11277600" cy="1569660"/>
          </a:xfrm>
          <a:prstGeom prst="rect">
            <a:avLst/>
          </a:prstGeom>
          <a:noFill/>
        </p:spPr>
        <p:txBody>
          <a:bodyPr wrap="square">
            <a:spAutoFit/>
          </a:bodyPr>
          <a:lstStyle/>
          <a:p>
            <a:pPr marL="0" indent="0" algn="l">
              <a:buNone/>
            </a:pPr>
            <a:r>
              <a:rPr lang="en-US" sz="3200" dirty="0"/>
              <a:t>4. </a:t>
            </a:r>
            <a:r>
              <a:rPr lang="en-US" sz="3200" b="0" i="0" dirty="0">
                <a:effectLst/>
                <a:latin typeface="Söhne"/>
              </a:rPr>
              <a:t>Write down the octal digits for each group.</a:t>
            </a:r>
          </a:p>
          <a:p>
            <a:pPr marL="0" indent="0" algn="l">
              <a:buNone/>
            </a:pPr>
            <a:r>
              <a:rPr lang="en-US" sz="3200" b="0" i="0" dirty="0">
                <a:effectLst/>
                <a:latin typeface="Söhne"/>
              </a:rPr>
              <a:t>5. Combine the octal digits to form the octal equivalent of the entire binary number.</a:t>
            </a:r>
          </a:p>
        </p:txBody>
      </p:sp>
      <p:sp>
        <p:nvSpPr>
          <p:cNvPr id="11" name="Rectangle 10">
            <a:extLst>
              <a:ext uri="{FF2B5EF4-FFF2-40B4-BE49-F238E27FC236}">
                <a16:creationId xmlns:a16="http://schemas.microsoft.com/office/drawing/2014/main" id="{873EB0E5-5744-3162-062F-7DAF2FDF07FF}"/>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74E0788-24AE-01B1-7AA7-9A6942E3D7F1}"/>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690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1877437"/>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a:t>
            </a:r>
            <a:r>
              <a:rPr lang="en-US" sz="3600" dirty="0"/>
              <a:t>10011100</a:t>
            </a:r>
            <a:r>
              <a:rPr lang="en-US" sz="3600" baseline="-25000" dirty="0"/>
              <a:t>2</a:t>
            </a:r>
            <a:r>
              <a:rPr lang="en-US" sz="3600" dirty="0">
                <a:solidFill>
                  <a:schemeClr val="tx1"/>
                </a:solidFill>
              </a:rPr>
              <a:t> to </a:t>
            </a:r>
            <a:r>
              <a:rPr lang="en-US" sz="3600" dirty="0"/>
              <a:t>octal</a:t>
            </a:r>
            <a:endParaRPr lang="en-US" sz="3600" dirty="0">
              <a:solidFill>
                <a:schemeClr val="tx1"/>
              </a:solidFill>
            </a:endParaRPr>
          </a:p>
          <a:p>
            <a:pPr marL="342900" indent="-342900">
              <a:buFontTx/>
              <a:buAutoNum type="arabicPeriod"/>
            </a:pPr>
            <a:r>
              <a:rPr lang="en-US" sz="3600" dirty="0">
                <a:solidFill>
                  <a:schemeClr val="tx1"/>
                </a:solidFill>
              </a:rPr>
              <a:t>Convert </a:t>
            </a:r>
            <a:r>
              <a:rPr lang="en-US" sz="3600" dirty="0"/>
              <a:t>101100011</a:t>
            </a:r>
            <a:r>
              <a:rPr lang="en-US" sz="3600" baseline="-25000" dirty="0"/>
              <a:t>2</a:t>
            </a:r>
            <a:r>
              <a:rPr lang="en-US" sz="3600" dirty="0">
                <a:solidFill>
                  <a:schemeClr val="tx1"/>
                </a:solidFill>
              </a:rPr>
              <a:t> to </a:t>
            </a:r>
            <a:r>
              <a:rPr lang="en-US" sz="3600" dirty="0"/>
              <a:t>octal</a:t>
            </a: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7772400" cy="1470025"/>
          </a:xfrm>
        </p:spPr>
        <p:txBody>
          <a:bodyPr>
            <a:normAutofit fontScale="90000"/>
          </a:bodyPr>
          <a:lstStyle/>
          <a:p>
            <a:r>
              <a:rPr lang="en-US" b="1" dirty="0"/>
              <a:t> BINARY TO OCTAL</a:t>
            </a:r>
            <a:br>
              <a:rPr lang="en-US" b="1" dirty="0"/>
            </a:br>
            <a:r>
              <a:rPr lang="en-US" b="1" dirty="0"/>
              <a:t>Binary grouping of bits (Sets of 3)</a:t>
            </a:r>
          </a:p>
        </p:txBody>
      </p:sp>
      <p:sp>
        <p:nvSpPr>
          <p:cNvPr id="2" name="Rectangle 1">
            <a:extLst>
              <a:ext uri="{FF2B5EF4-FFF2-40B4-BE49-F238E27FC236}">
                <a16:creationId xmlns:a16="http://schemas.microsoft.com/office/drawing/2014/main" id="{3C4E488F-F5AD-FD42-B38B-4507D107287F}"/>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2D72C0F4-BE6F-A3EE-C3AA-45056984EC58}"/>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1099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68127710"/>
              </p:ext>
            </p:extLst>
          </p:nvPr>
        </p:nvGraphicFramePr>
        <p:xfrm>
          <a:off x="3124200" y="3061855"/>
          <a:ext cx="5943600" cy="487608"/>
        </p:xfrm>
        <a:graphic>
          <a:graphicData uri="http://schemas.openxmlformats.org/drawingml/2006/table">
            <a:tbl>
              <a:tblPr firstRow="1" bandRow="1">
                <a:tableStyleId>{93296810-A885-4BE3-A3E7-6D5BEEA58F35}</a:tableStyleId>
              </a:tblPr>
              <a:tblGrid>
                <a:gridCol w="734912">
                  <a:extLst>
                    <a:ext uri="{9D8B030D-6E8A-4147-A177-3AD203B41FA5}">
                      <a16:colId xmlns:a16="http://schemas.microsoft.com/office/drawing/2014/main" val="20000"/>
                    </a:ext>
                  </a:extLst>
                </a:gridCol>
                <a:gridCol w="734912">
                  <a:extLst>
                    <a:ext uri="{9D8B030D-6E8A-4147-A177-3AD203B41FA5}">
                      <a16:colId xmlns:a16="http://schemas.microsoft.com/office/drawing/2014/main" val="20001"/>
                    </a:ext>
                  </a:extLst>
                </a:gridCol>
                <a:gridCol w="734912">
                  <a:extLst>
                    <a:ext uri="{9D8B030D-6E8A-4147-A177-3AD203B41FA5}">
                      <a16:colId xmlns:a16="http://schemas.microsoft.com/office/drawing/2014/main" val="20002"/>
                    </a:ext>
                  </a:extLst>
                </a:gridCol>
                <a:gridCol w="688980">
                  <a:extLst>
                    <a:ext uri="{9D8B030D-6E8A-4147-A177-3AD203B41FA5}">
                      <a16:colId xmlns:a16="http://schemas.microsoft.com/office/drawing/2014/main" val="20003"/>
                    </a:ext>
                  </a:extLst>
                </a:gridCol>
                <a:gridCol w="687685">
                  <a:extLst>
                    <a:ext uri="{9D8B030D-6E8A-4147-A177-3AD203B41FA5}">
                      <a16:colId xmlns:a16="http://schemas.microsoft.com/office/drawing/2014/main" val="20004"/>
                    </a:ext>
                  </a:extLst>
                </a:gridCol>
                <a:gridCol w="763765">
                  <a:extLst>
                    <a:ext uri="{9D8B030D-6E8A-4147-A177-3AD203B41FA5}">
                      <a16:colId xmlns:a16="http://schemas.microsoft.com/office/drawing/2014/main" val="20005"/>
                    </a:ext>
                  </a:extLst>
                </a:gridCol>
                <a:gridCol w="799217">
                  <a:extLst>
                    <a:ext uri="{9D8B030D-6E8A-4147-A177-3AD203B41FA5}">
                      <a16:colId xmlns:a16="http://schemas.microsoft.com/office/drawing/2014/main" val="20006"/>
                    </a:ext>
                  </a:extLst>
                </a:gridCol>
                <a:gridCol w="799217">
                  <a:extLst>
                    <a:ext uri="{9D8B030D-6E8A-4147-A177-3AD203B41FA5}">
                      <a16:colId xmlns:a16="http://schemas.microsoft.com/office/drawing/2014/main" val="20007"/>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6705600" y="2604655"/>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4572000" y="2604655"/>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7620000" y="3757835"/>
            <a:ext cx="609600" cy="523220"/>
          </a:xfrm>
          <a:prstGeom prst="rect">
            <a:avLst/>
          </a:prstGeom>
          <a:noFill/>
        </p:spPr>
        <p:txBody>
          <a:bodyPr wrap="square" rtlCol="0">
            <a:spAutoFit/>
          </a:bodyPr>
          <a:lstStyle/>
          <a:p>
            <a:pPr algn="ctr"/>
            <a:r>
              <a:rPr lang="en-US" sz="2800" dirty="0"/>
              <a:t>4</a:t>
            </a:r>
          </a:p>
        </p:txBody>
      </p:sp>
      <p:sp>
        <p:nvSpPr>
          <p:cNvPr id="12" name="TextBox 11"/>
          <p:cNvSpPr txBox="1"/>
          <p:nvPr/>
        </p:nvSpPr>
        <p:spPr>
          <a:xfrm>
            <a:off x="5410200" y="3715848"/>
            <a:ext cx="609600" cy="523220"/>
          </a:xfrm>
          <a:prstGeom prst="rect">
            <a:avLst/>
          </a:prstGeom>
          <a:noFill/>
        </p:spPr>
        <p:txBody>
          <a:bodyPr wrap="square" rtlCol="0">
            <a:spAutoFit/>
          </a:bodyPr>
          <a:lstStyle/>
          <a:p>
            <a:pPr algn="ctr"/>
            <a:r>
              <a:rPr lang="en-US" sz="2800" dirty="0"/>
              <a:t>3</a:t>
            </a:r>
          </a:p>
        </p:txBody>
      </p:sp>
      <p:sp>
        <p:nvSpPr>
          <p:cNvPr id="13" name="TextBox 12"/>
          <p:cNvSpPr txBox="1"/>
          <p:nvPr/>
        </p:nvSpPr>
        <p:spPr>
          <a:xfrm>
            <a:off x="3581400" y="3707295"/>
            <a:ext cx="609600" cy="523220"/>
          </a:xfrm>
          <a:prstGeom prst="rect">
            <a:avLst/>
          </a:prstGeom>
          <a:noFill/>
        </p:spPr>
        <p:txBody>
          <a:bodyPr wrap="square" rtlCol="0">
            <a:spAutoFit/>
          </a:bodyPr>
          <a:lstStyle/>
          <a:p>
            <a:pPr algn="ctr"/>
            <a:r>
              <a:rPr lang="en-US" sz="2800" dirty="0"/>
              <a:t>2</a:t>
            </a:r>
          </a:p>
        </p:txBody>
      </p:sp>
      <p:sp>
        <p:nvSpPr>
          <p:cNvPr id="15" name="TextBox 14"/>
          <p:cNvSpPr txBox="1"/>
          <p:nvPr/>
        </p:nvSpPr>
        <p:spPr>
          <a:xfrm>
            <a:off x="3733800" y="4788188"/>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234</a:t>
            </a:r>
            <a:r>
              <a:rPr lang="en-US" sz="3200" baseline="-25000" dirty="0">
                <a:solidFill>
                  <a:srgbClr val="FF0000"/>
                </a:solidFill>
              </a:rPr>
              <a:t>8</a:t>
            </a:r>
          </a:p>
        </p:txBody>
      </p:sp>
      <p:sp>
        <p:nvSpPr>
          <p:cNvPr id="3" name="TextBox 2">
            <a:extLst>
              <a:ext uri="{FF2B5EF4-FFF2-40B4-BE49-F238E27FC236}">
                <a16:creationId xmlns:a16="http://schemas.microsoft.com/office/drawing/2014/main" id="{DF1774CE-5E5D-88D8-F283-43AF92DCDC57}"/>
              </a:ext>
            </a:extLst>
          </p:cNvPr>
          <p:cNvSpPr txBox="1"/>
          <p:nvPr/>
        </p:nvSpPr>
        <p:spPr>
          <a:xfrm>
            <a:off x="685800" y="609951"/>
            <a:ext cx="7391400" cy="1027974"/>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Solution of Example 1 Binary grouping of bits (Sets of 3)</a:t>
            </a:r>
            <a:r>
              <a:rPr kumimoji="0" lang="en-US" sz="32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Given:  </a:t>
            </a:r>
            <a:r>
              <a:rPr kumimoji="0" lang="en-US" sz="2400" b="0" i="0" u="none" strike="noStrike" kern="1200" cap="none" spc="0" normalizeH="0" baseline="0" noProof="0" dirty="0">
                <a:ln>
                  <a:noFill/>
                </a:ln>
                <a:solidFill>
                  <a:prstClr val="black"/>
                </a:solidFill>
                <a:effectLst/>
                <a:uLnTx/>
                <a:uFillTx/>
                <a:latin typeface="Calibri"/>
                <a:ea typeface="+mn-ea"/>
                <a:cs typeface="+mn-cs"/>
              </a:rPr>
              <a:t>Convert </a:t>
            </a:r>
            <a:r>
              <a:rPr lang="en-US" sz="2400" dirty="0"/>
              <a:t>10011100</a:t>
            </a:r>
            <a:r>
              <a:rPr lang="en-US" sz="2400" baseline="-25000" dirty="0"/>
              <a:t>2</a:t>
            </a:r>
            <a:r>
              <a:rPr kumimoji="0" lang="en-US" sz="2400" b="0" i="0" u="none" strike="noStrike" kern="1200" cap="none" spc="0" normalizeH="0" baseline="0" noProof="0" dirty="0">
                <a:ln>
                  <a:noFill/>
                </a:ln>
                <a:solidFill>
                  <a:prstClr val="black"/>
                </a:solidFill>
                <a:effectLst/>
                <a:uLnTx/>
                <a:uFillTx/>
                <a:latin typeface="Calibri"/>
                <a:ea typeface="+mn-ea"/>
                <a:cs typeface="+mn-cs"/>
              </a:rPr>
              <a:t> to </a:t>
            </a:r>
            <a:r>
              <a:rPr lang="en-US" sz="2400" dirty="0"/>
              <a:t>octal</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50516EB9-8E5F-A1F1-7AE2-4112A4942442}"/>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7B84DB3-681F-1FA9-DA9E-142C789541D3}"/>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67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2933644795"/>
              </p:ext>
            </p:extLst>
          </p:nvPr>
        </p:nvGraphicFramePr>
        <p:xfrm>
          <a:off x="3124200" y="3041708"/>
          <a:ext cx="5943601" cy="487608"/>
        </p:xfrm>
        <a:graphic>
          <a:graphicData uri="http://schemas.openxmlformats.org/drawingml/2006/table">
            <a:tbl>
              <a:tblPr firstRow="1" bandRow="1">
                <a:tableStyleId>{93296810-A885-4BE3-A3E7-6D5BEEA58F35}</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6934199" y="2509934"/>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5029199" y="2584508"/>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7696199" y="3678172"/>
            <a:ext cx="609600" cy="523220"/>
          </a:xfrm>
          <a:prstGeom prst="rect">
            <a:avLst/>
          </a:prstGeom>
          <a:noFill/>
        </p:spPr>
        <p:txBody>
          <a:bodyPr wrap="square" rtlCol="0">
            <a:spAutoFit/>
          </a:bodyPr>
          <a:lstStyle/>
          <a:p>
            <a:pPr algn="ctr"/>
            <a:r>
              <a:rPr lang="en-US" sz="2800" dirty="0"/>
              <a:t>3</a:t>
            </a:r>
          </a:p>
        </p:txBody>
      </p:sp>
      <p:sp>
        <p:nvSpPr>
          <p:cNvPr id="12" name="TextBox 11"/>
          <p:cNvSpPr txBox="1"/>
          <p:nvPr/>
        </p:nvSpPr>
        <p:spPr>
          <a:xfrm>
            <a:off x="5714999" y="3660220"/>
            <a:ext cx="609600" cy="523220"/>
          </a:xfrm>
          <a:prstGeom prst="rect">
            <a:avLst/>
          </a:prstGeom>
          <a:noFill/>
        </p:spPr>
        <p:txBody>
          <a:bodyPr wrap="square" rtlCol="0">
            <a:spAutoFit/>
          </a:bodyPr>
          <a:lstStyle/>
          <a:p>
            <a:pPr algn="ctr"/>
            <a:r>
              <a:rPr lang="en-US" sz="2800" dirty="0"/>
              <a:t>4</a:t>
            </a:r>
          </a:p>
        </p:txBody>
      </p:sp>
      <p:sp>
        <p:nvSpPr>
          <p:cNvPr id="13" name="TextBox 12"/>
          <p:cNvSpPr txBox="1"/>
          <p:nvPr/>
        </p:nvSpPr>
        <p:spPr>
          <a:xfrm>
            <a:off x="3581399" y="3687148"/>
            <a:ext cx="609600" cy="523220"/>
          </a:xfrm>
          <a:prstGeom prst="rect">
            <a:avLst/>
          </a:prstGeom>
          <a:noFill/>
        </p:spPr>
        <p:txBody>
          <a:bodyPr wrap="square" rtlCol="0">
            <a:spAutoFit/>
          </a:bodyPr>
          <a:lstStyle/>
          <a:p>
            <a:pPr algn="ctr"/>
            <a:r>
              <a:rPr lang="en-US" sz="2800" dirty="0"/>
              <a:t>5</a:t>
            </a:r>
          </a:p>
        </p:txBody>
      </p:sp>
      <p:sp>
        <p:nvSpPr>
          <p:cNvPr id="14" name="TextBox 13"/>
          <p:cNvSpPr txBox="1"/>
          <p:nvPr/>
        </p:nvSpPr>
        <p:spPr>
          <a:xfrm>
            <a:off x="3733800" y="4788188"/>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543</a:t>
            </a:r>
            <a:r>
              <a:rPr lang="en-US" sz="3200" baseline="-25000" dirty="0">
                <a:solidFill>
                  <a:srgbClr val="FF0000"/>
                </a:solidFill>
              </a:rPr>
              <a:t>8</a:t>
            </a:r>
          </a:p>
        </p:txBody>
      </p:sp>
      <p:sp>
        <p:nvSpPr>
          <p:cNvPr id="3" name="TextBox 2">
            <a:extLst>
              <a:ext uri="{FF2B5EF4-FFF2-40B4-BE49-F238E27FC236}">
                <a16:creationId xmlns:a16="http://schemas.microsoft.com/office/drawing/2014/main" id="{448C1F85-A1AA-D0B1-EFB8-5698E0D0F75E}"/>
              </a:ext>
            </a:extLst>
          </p:cNvPr>
          <p:cNvSpPr txBox="1"/>
          <p:nvPr/>
        </p:nvSpPr>
        <p:spPr>
          <a:xfrm>
            <a:off x="685800" y="609951"/>
            <a:ext cx="7391400" cy="1027974"/>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Solution of Example 2 Binary grouping of bits (Sets of 3)</a:t>
            </a:r>
            <a:r>
              <a:rPr kumimoji="0" lang="en-US" sz="32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Given:  </a:t>
            </a:r>
            <a:r>
              <a:rPr kumimoji="0" lang="en-US" sz="2400" b="0" i="0" u="none" strike="noStrike" kern="1200" cap="none" spc="0" normalizeH="0" baseline="0" noProof="0" dirty="0">
                <a:ln>
                  <a:noFill/>
                </a:ln>
                <a:solidFill>
                  <a:prstClr val="black"/>
                </a:solidFill>
                <a:effectLst/>
                <a:uLnTx/>
                <a:uFillTx/>
                <a:latin typeface="Calibri"/>
                <a:ea typeface="+mn-ea"/>
                <a:cs typeface="+mn-cs"/>
              </a:rPr>
              <a:t>Convert </a:t>
            </a:r>
            <a:r>
              <a:rPr lang="en-US" sz="2400" dirty="0"/>
              <a:t>101100011</a:t>
            </a:r>
            <a:r>
              <a:rPr lang="en-US" sz="2400" baseline="-25000" dirty="0"/>
              <a:t>2</a:t>
            </a:r>
            <a:r>
              <a:rPr kumimoji="0" lang="en-US" sz="2400" b="0" i="0" u="none" strike="noStrike" kern="1200" cap="none" spc="0" normalizeH="0" baseline="0" noProof="0" dirty="0">
                <a:ln>
                  <a:noFill/>
                </a:ln>
                <a:solidFill>
                  <a:prstClr val="black"/>
                </a:solidFill>
                <a:effectLst/>
                <a:uLnTx/>
                <a:uFillTx/>
                <a:latin typeface="Calibri"/>
                <a:ea typeface="+mn-ea"/>
                <a:cs typeface="+mn-cs"/>
              </a:rPr>
              <a:t> to </a:t>
            </a:r>
            <a:r>
              <a:rPr lang="en-US" sz="2400" dirty="0"/>
              <a:t>octal</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217237BF-DB50-70E6-F17A-0AADD5DE7B68}"/>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FAA5686-5C06-4053-C10E-7E8714AF788A}"/>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8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85800"/>
            <a:ext cx="9448800" cy="1470025"/>
          </a:xfrm>
        </p:spPr>
        <p:txBody>
          <a:bodyPr>
            <a:normAutofit/>
          </a:bodyPr>
          <a:lstStyle/>
          <a:p>
            <a:r>
              <a:rPr lang="en-US" sz="4000" b="1" dirty="0"/>
              <a:t>BINARY TO HEX BY Binary grouping of bits (Sets of 4)</a:t>
            </a:r>
          </a:p>
        </p:txBody>
      </p:sp>
      <p:sp>
        <p:nvSpPr>
          <p:cNvPr id="4" name="TextBox 3">
            <a:extLst>
              <a:ext uri="{FF2B5EF4-FFF2-40B4-BE49-F238E27FC236}">
                <a16:creationId xmlns:a16="http://schemas.microsoft.com/office/drawing/2014/main" id="{8B268352-DE13-D3F1-6130-8EF67DFE2A7F}"/>
              </a:ext>
            </a:extLst>
          </p:cNvPr>
          <p:cNvSpPr txBox="1"/>
          <p:nvPr/>
        </p:nvSpPr>
        <p:spPr>
          <a:xfrm>
            <a:off x="1143000" y="2514600"/>
            <a:ext cx="10210800" cy="3359061"/>
          </a:xfrm>
          <a:prstGeom prst="rect">
            <a:avLst/>
          </a:prstGeom>
          <a:noFill/>
        </p:spPr>
        <p:txBody>
          <a:bodyPr wrap="square">
            <a:spAutoFit/>
          </a:bodyPr>
          <a:lstStyle/>
          <a:p>
            <a:pPr algn="just">
              <a:lnSpc>
                <a:spcPct val="150000"/>
              </a:lnSpc>
            </a:pPr>
            <a:r>
              <a:rPr lang="en-US" sz="2400" dirty="0"/>
              <a:t>It is a process that involves grouping binary digits into sets of four (from right to</a:t>
            </a:r>
          </a:p>
          <a:p>
            <a:pPr algn="just">
              <a:lnSpc>
                <a:spcPct val="150000"/>
              </a:lnSpc>
            </a:pPr>
            <a:r>
              <a:rPr lang="en-US" sz="2400" dirty="0"/>
              <a:t>and finding their equivalent hexadecimal representation. Each group of four binary digits corresponds to a single hexadecimal digit. This method simplifies the conversion process because both the binary and hexadecimal systems are base-16, which means each hexadecimal digit can represent exactly four binary digits.</a:t>
            </a:r>
            <a:endParaRPr lang="en-PH" sz="2400" dirty="0"/>
          </a:p>
        </p:txBody>
      </p:sp>
      <p:sp>
        <p:nvSpPr>
          <p:cNvPr id="3" name="Rectangle 2">
            <a:extLst>
              <a:ext uri="{FF2B5EF4-FFF2-40B4-BE49-F238E27FC236}">
                <a16:creationId xmlns:a16="http://schemas.microsoft.com/office/drawing/2014/main" id="{BA600147-9106-D18A-81FC-904C7295EDD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237F4951-DEAC-FCD5-7508-352BD601BB10}"/>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733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A20-2720-B2F2-EB1B-163FB2C0B067}"/>
              </a:ext>
            </a:extLst>
          </p:cNvPr>
          <p:cNvSpPr>
            <a:spLocks noGrp="1"/>
          </p:cNvSpPr>
          <p:nvPr>
            <p:ph type="title"/>
          </p:nvPr>
        </p:nvSpPr>
        <p:spPr/>
        <p:txBody>
          <a:bodyPr/>
          <a:lstStyle/>
          <a:p>
            <a:r>
              <a:rPr lang="en-US" b="1" dirty="0"/>
              <a:t>Steps Binary grouping of bits (Sets of 4)</a:t>
            </a:r>
            <a:endParaRPr lang="en-PH" b="1" dirty="0"/>
          </a:p>
        </p:txBody>
      </p:sp>
      <p:sp>
        <p:nvSpPr>
          <p:cNvPr id="3" name="Content Placeholder 2">
            <a:extLst>
              <a:ext uri="{FF2B5EF4-FFF2-40B4-BE49-F238E27FC236}">
                <a16:creationId xmlns:a16="http://schemas.microsoft.com/office/drawing/2014/main" id="{1BD87B64-4743-F871-9201-703B935951F5}"/>
              </a:ext>
            </a:extLst>
          </p:cNvPr>
          <p:cNvSpPr>
            <a:spLocks noGrp="1"/>
          </p:cNvSpPr>
          <p:nvPr>
            <p:ph idx="1"/>
          </p:nvPr>
        </p:nvSpPr>
        <p:spPr>
          <a:xfrm>
            <a:off x="609600" y="1981200"/>
            <a:ext cx="10972800" cy="2514599"/>
          </a:xfrm>
        </p:spPr>
        <p:txBody>
          <a:bodyPr>
            <a:normAutofit/>
          </a:bodyPr>
          <a:lstStyle/>
          <a:p>
            <a:pPr algn="l">
              <a:buFont typeface="+mj-lt"/>
              <a:buAutoNum type="arabicPeriod"/>
            </a:pPr>
            <a:r>
              <a:rPr lang="en-US" b="0" i="0" dirty="0">
                <a:effectLst/>
              </a:rPr>
              <a:t>Group the binary digits into sets of four, starting from the right (the least significant bit). If there are fewer than four bits in the leftmost group, you can pad with leading zeros to create a group of four.</a:t>
            </a:r>
          </a:p>
        </p:txBody>
      </p:sp>
      <p:sp>
        <p:nvSpPr>
          <p:cNvPr id="4" name="Rectangle 3">
            <a:extLst>
              <a:ext uri="{FF2B5EF4-FFF2-40B4-BE49-F238E27FC236}">
                <a16:creationId xmlns:a16="http://schemas.microsoft.com/office/drawing/2014/main" id="{21444F12-27D7-22EE-3C0C-F004070EAFE2}"/>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D2B21B3-DAD8-FB51-D5FF-BCEB1FB8A095}"/>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65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7118" y="1393686"/>
            <a:ext cx="7620000" cy="707886"/>
          </a:xfrm>
          <a:prstGeom prst="rect">
            <a:avLst/>
          </a:prstGeom>
          <a:noFill/>
        </p:spPr>
        <p:txBody>
          <a:bodyPr wrap="square" rtlCol="0">
            <a:spAutoFit/>
          </a:bodyPr>
          <a:lstStyle/>
          <a:p>
            <a:pPr algn="ctr"/>
            <a:r>
              <a:rPr lang="en-US" sz="4000" b="1" dirty="0"/>
              <a:t>NUMBER SYSTEM</a:t>
            </a:r>
          </a:p>
        </p:txBody>
      </p:sp>
      <p:sp>
        <p:nvSpPr>
          <p:cNvPr id="7" name="TextBox 6"/>
          <p:cNvSpPr txBox="1"/>
          <p:nvPr/>
        </p:nvSpPr>
        <p:spPr>
          <a:xfrm>
            <a:off x="2324100" y="2667000"/>
            <a:ext cx="7543800" cy="1077218"/>
          </a:xfrm>
          <a:prstGeom prst="rect">
            <a:avLst/>
          </a:prstGeom>
          <a:noFill/>
        </p:spPr>
        <p:txBody>
          <a:bodyPr wrap="square" rtlCol="0">
            <a:spAutoFit/>
          </a:bodyPr>
          <a:lstStyle/>
          <a:p>
            <a:pPr algn="just"/>
            <a:r>
              <a:rPr lang="en-US" sz="3200" dirty="0"/>
              <a:t>Number System is a set of values used to represent different quantities.</a:t>
            </a:r>
          </a:p>
        </p:txBody>
      </p:sp>
      <p:sp>
        <p:nvSpPr>
          <p:cNvPr id="3" name="Rectangle 2">
            <a:extLst>
              <a:ext uri="{FF2B5EF4-FFF2-40B4-BE49-F238E27FC236}">
                <a16:creationId xmlns:a16="http://schemas.microsoft.com/office/drawing/2014/main" id="{0ABA8D9B-C156-95F6-A4E8-04758EA75233}"/>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81A942C4-69CE-AC17-2545-41721508FFB8}"/>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A20-2720-B2F2-EB1B-163FB2C0B067}"/>
              </a:ext>
            </a:extLst>
          </p:cNvPr>
          <p:cNvSpPr>
            <a:spLocks noGrp="1"/>
          </p:cNvSpPr>
          <p:nvPr>
            <p:ph type="title"/>
          </p:nvPr>
        </p:nvSpPr>
        <p:spPr/>
        <p:txBody>
          <a:bodyPr/>
          <a:lstStyle/>
          <a:p>
            <a:r>
              <a:rPr lang="en-US" b="1" dirty="0"/>
              <a:t>Steps Binary grouping of bits (Sets of 4)</a:t>
            </a:r>
            <a:endParaRPr lang="en-PH" b="1" dirty="0"/>
          </a:p>
        </p:txBody>
      </p:sp>
      <p:sp>
        <p:nvSpPr>
          <p:cNvPr id="3" name="Content Placeholder 2">
            <a:extLst>
              <a:ext uri="{FF2B5EF4-FFF2-40B4-BE49-F238E27FC236}">
                <a16:creationId xmlns:a16="http://schemas.microsoft.com/office/drawing/2014/main" id="{1BD87B64-4743-F871-9201-703B935951F5}"/>
              </a:ext>
            </a:extLst>
          </p:cNvPr>
          <p:cNvSpPr>
            <a:spLocks noGrp="1"/>
          </p:cNvSpPr>
          <p:nvPr>
            <p:ph idx="1"/>
          </p:nvPr>
        </p:nvSpPr>
        <p:spPr>
          <a:xfrm>
            <a:off x="609600" y="1257301"/>
            <a:ext cx="10972800" cy="1143000"/>
          </a:xfrm>
        </p:spPr>
        <p:txBody>
          <a:bodyPr>
            <a:normAutofit/>
          </a:bodyPr>
          <a:lstStyle/>
          <a:p>
            <a:pPr marL="0" indent="0" algn="l">
              <a:buNone/>
            </a:pPr>
            <a:r>
              <a:rPr lang="en-US" b="0" i="0" dirty="0">
                <a:effectLst/>
              </a:rPr>
              <a:t>2. Convert each group of four binary digits into its equivalent hexadecimal digit using the following mapping:</a:t>
            </a:r>
          </a:p>
        </p:txBody>
      </p:sp>
      <p:graphicFrame>
        <p:nvGraphicFramePr>
          <p:cNvPr id="4" name="Table 3">
            <a:extLst>
              <a:ext uri="{FF2B5EF4-FFF2-40B4-BE49-F238E27FC236}">
                <a16:creationId xmlns:a16="http://schemas.microsoft.com/office/drawing/2014/main" id="{AB31C233-EE41-2CFA-5CA9-28A52D6D7AA6}"/>
              </a:ext>
            </a:extLst>
          </p:cNvPr>
          <p:cNvGraphicFramePr>
            <a:graphicFrameLocks noGrp="1"/>
          </p:cNvGraphicFramePr>
          <p:nvPr>
            <p:extLst>
              <p:ext uri="{D42A27DB-BD31-4B8C-83A1-F6EECF244321}">
                <p14:modId xmlns:p14="http://schemas.microsoft.com/office/powerpoint/2010/main" val="4291784460"/>
              </p:ext>
            </p:extLst>
          </p:nvPr>
        </p:nvGraphicFramePr>
        <p:xfrm>
          <a:off x="3588798" y="2333862"/>
          <a:ext cx="5334000" cy="4137188"/>
        </p:xfrm>
        <a:graphic>
          <a:graphicData uri="http://schemas.openxmlformats.org/drawingml/2006/table">
            <a:tbl>
              <a:tblPr firstRow="1" bandRow="1">
                <a:tableStyleId>{93296810-A885-4BE3-A3E7-6D5BEEA58F35}</a:tableStyleId>
              </a:tblPr>
              <a:tblGrid>
                <a:gridCol w="2667000">
                  <a:extLst>
                    <a:ext uri="{9D8B030D-6E8A-4147-A177-3AD203B41FA5}">
                      <a16:colId xmlns:a16="http://schemas.microsoft.com/office/drawing/2014/main" val="2957481326"/>
                    </a:ext>
                  </a:extLst>
                </a:gridCol>
                <a:gridCol w="2667000">
                  <a:extLst>
                    <a:ext uri="{9D8B030D-6E8A-4147-A177-3AD203B41FA5}">
                      <a16:colId xmlns:a16="http://schemas.microsoft.com/office/drawing/2014/main" val="3359470915"/>
                    </a:ext>
                  </a:extLst>
                </a:gridCol>
              </a:tblGrid>
              <a:tr h="243364">
                <a:tc>
                  <a:txBody>
                    <a:bodyPr/>
                    <a:lstStyle/>
                    <a:p>
                      <a:pPr algn="ctr"/>
                      <a:r>
                        <a:rPr lang="en-US" sz="1200" dirty="0">
                          <a:solidFill>
                            <a:schemeClr val="tx1"/>
                          </a:solidFill>
                        </a:rPr>
                        <a:t>Binary</a:t>
                      </a:r>
                      <a:endParaRPr lang="en-PH" sz="1200" dirty="0">
                        <a:solidFill>
                          <a:schemeClr val="tx1"/>
                        </a:solidFill>
                      </a:endParaRPr>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rPr>
                        <a:t>Hex</a:t>
                      </a:r>
                      <a:endParaRPr lang="en-PH" sz="1200" dirty="0">
                        <a:solidFill>
                          <a:schemeClr val="tx1"/>
                        </a:solidFill>
                      </a:endParaRPr>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4244814"/>
                  </a:ext>
                </a:extLst>
              </a:tr>
              <a:tr h="243364">
                <a:tc>
                  <a:txBody>
                    <a:bodyPr/>
                    <a:lstStyle/>
                    <a:p>
                      <a:pPr algn="ctr"/>
                      <a:r>
                        <a:rPr lang="en-US" sz="1200" b="0" i="0" dirty="0">
                          <a:effectLst/>
                        </a:rPr>
                        <a:t>0000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1318941"/>
                  </a:ext>
                </a:extLst>
              </a:tr>
              <a:tr h="243364">
                <a:tc>
                  <a:txBody>
                    <a:bodyPr/>
                    <a:lstStyle/>
                    <a:p>
                      <a:pPr algn="ctr"/>
                      <a:r>
                        <a:rPr lang="en-US" sz="1200" dirty="0"/>
                        <a:t>0001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2537447"/>
                  </a:ext>
                </a:extLst>
              </a:tr>
              <a:tr h="243364">
                <a:tc>
                  <a:txBody>
                    <a:bodyPr/>
                    <a:lstStyle/>
                    <a:p>
                      <a:pPr algn="ctr"/>
                      <a:r>
                        <a:rPr lang="en-US" sz="1200" dirty="0"/>
                        <a:t>0010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2</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772776"/>
                  </a:ext>
                </a:extLst>
              </a:tr>
              <a:tr h="243364">
                <a:tc>
                  <a:txBody>
                    <a:bodyPr/>
                    <a:lstStyle/>
                    <a:p>
                      <a:pPr algn="ctr"/>
                      <a:r>
                        <a:rPr lang="en-US" sz="1200" dirty="0"/>
                        <a:t>0011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3</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1292349"/>
                  </a:ext>
                </a:extLst>
              </a:tr>
              <a:tr h="243364">
                <a:tc>
                  <a:txBody>
                    <a:bodyPr/>
                    <a:lstStyle/>
                    <a:p>
                      <a:pPr algn="ctr"/>
                      <a:r>
                        <a:rPr lang="en-US" sz="1200" dirty="0"/>
                        <a:t>0100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4</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938160"/>
                  </a:ext>
                </a:extLst>
              </a:tr>
              <a:tr h="243364">
                <a:tc>
                  <a:txBody>
                    <a:bodyPr/>
                    <a:lstStyle/>
                    <a:p>
                      <a:pPr algn="ctr"/>
                      <a:r>
                        <a:rPr lang="en-US" sz="1200" dirty="0"/>
                        <a:t>0101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5</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3622060"/>
                  </a:ext>
                </a:extLst>
              </a:tr>
              <a:tr h="243364">
                <a:tc>
                  <a:txBody>
                    <a:bodyPr/>
                    <a:lstStyle/>
                    <a:p>
                      <a:pPr algn="ctr"/>
                      <a:r>
                        <a:rPr lang="en-US" sz="1200" dirty="0"/>
                        <a:t>0110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6</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0020646"/>
                  </a:ext>
                </a:extLst>
              </a:tr>
              <a:tr h="243364">
                <a:tc>
                  <a:txBody>
                    <a:bodyPr/>
                    <a:lstStyle/>
                    <a:p>
                      <a:pPr algn="ctr"/>
                      <a:r>
                        <a:rPr lang="en-US" sz="1200" dirty="0"/>
                        <a:t>0111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7</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9681863"/>
                  </a:ext>
                </a:extLst>
              </a:tr>
              <a:tr h="243364">
                <a:tc>
                  <a:txBody>
                    <a:bodyPr/>
                    <a:lstStyle/>
                    <a:p>
                      <a:pPr algn="ctr"/>
                      <a:r>
                        <a:rPr lang="en-US" sz="1200" dirty="0"/>
                        <a:t>1000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8</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6498917"/>
                  </a:ext>
                </a:extLst>
              </a:tr>
              <a:tr h="243364">
                <a:tc>
                  <a:txBody>
                    <a:bodyPr/>
                    <a:lstStyle/>
                    <a:p>
                      <a:pPr algn="ctr"/>
                      <a:r>
                        <a:rPr lang="en-US" sz="1200" dirty="0"/>
                        <a:t>1001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9</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0313744"/>
                  </a:ext>
                </a:extLst>
              </a:tr>
              <a:tr h="243364">
                <a:tc>
                  <a:txBody>
                    <a:bodyPr/>
                    <a:lstStyle/>
                    <a:p>
                      <a:pPr algn="ctr"/>
                      <a:r>
                        <a:rPr lang="en-US" sz="1200" dirty="0"/>
                        <a:t>1010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A</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33580"/>
                  </a:ext>
                </a:extLst>
              </a:tr>
              <a:tr h="243364">
                <a:tc>
                  <a:txBody>
                    <a:bodyPr/>
                    <a:lstStyle/>
                    <a:p>
                      <a:pPr algn="ctr"/>
                      <a:r>
                        <a:rPr lang="en-US" sz="1200" dirty="0"/>
                        <a:t>1011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B</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99364"/>
                  </a:ext>
                </a:extLst>
              </a:tr>
              <a:tr h="243364">
                <a:tc>
                  <a:txBody>
                    <a:bodyPr/>
                    <a:lstStyle/>
                    <a:p>
                      <a:pPr algn="ctr"/>
                      <a:r>
                        <a:rPr lang="en-US" sz="1200" dirty="0"/>
                        <a:t>1100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C</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6799027"/>
                  </a:ext>
                </a:extLst>
              </a:tr>
              <a:tr h="243364">
                <a:tc>
                  <a:txBody>
                    <a:bodyPr/>
                    <a:lstStyle/>
                    <a:p>
                      <a:pPr algn="ctr"/>
                      <a:r>
                        <a:rPr lang="en-US" sz="1200" dirty="0"/>
                        <a:t>1101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D</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6230005"/>
                  </a:ext>
                </a:extLst>
              </a:tr>
              <a:tr h="243364">
                <a:tc>
                  <a:txBody>
                    <a:bodyPr/>
                    <a:lstStyle/>
                    <a:p>
                      <a:pPr algn="ctr"/>
                      <a:r>
                        <a:rPr lang="en-US" sz="1200" dirty="0"/>
                        <a:t>1110</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E</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6154170"/>
                  </a:ext>
                </a:extLst>
              </a:tr>
              <a:tr h="243364">
                <a:tc>
                  <a:txBody>
                    <a:bodyPr/>
                    <a:lstStyle/>
                    <a:p>
                      <a:pPr algn="ctr"/>
                      <a:r>
                        <a:rPr lang="en-US" sz="1200" dirty="0"/>
                        <a:t>1111</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F</a:t>
                      </a:r>
                      <a:endParaRPr lang="en-PH" sz="1200" dirty="0"/>
                    </a:p>
                  </a:txBody>
                  <a:tcPr marL="60008" marR="60008" marT="30004" marB="30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7264914"/>
                  </a:ext>
                </a:extLst>
              </a:tr>
            </a:tbl>
          </a:graphicData>
        </a:graphic>
      </p:graphicFrame>
      <p:sp>
        <p:nvSpPr>
          <p:cNvPr id="5" name="Rectangle 4">
            <a:extLst>
              <a:ext uri="{FF2B5EF4-FFF2-40B4-BE49-F238E27FC236}">
                <a16:creationId xmlns:a16="http://schemas.microsoft.com/office/drawing/2014/main" id="{DF33EA36-49A5-3A52-29AB-B7D9A3402CB4}"/>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896DBB9-944D-C19B-9EDB-ACB859A1478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123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5A20-2720-B2F2-EB1B-163FB2C0B067}"/>
              </a:ext>
            </a:extLst>
          </p:cNvPr>
          <p:cNvSpPr>
            <a:spLocks noGrp="1"/>
          </p:cNvSpPr>
          <p:nvPr>
            <p:ph type="title"/>
          </p:nvPr>
        </p:nvSpPr>
        <p:spPr/>
        <p:txBody>
          <a:bodyPr/>
          <a:lstStyle/>
          <a:p>
            <a:r>
              <a:rPr lang="en-US" b="1" dirty="0"/>
              <a:t>Steps Binary grouping of bits (Sets of 4)</a:t>
            </a:r>
            <a:endParaRPr lang="en-PH" b="1" dirty="0"/>
          </a:p>
        </p:txBody>
      </p:sp>
      <p:sp>
        <p:nvSpPr>
          <p:cNvPr id="3" name="Content Placeholder 2">
            <a:extLst>
              <a:ext uri="{FF2B5EF4-FFF2-40B4-BE49-F238E27FC236}">
                <a16:creationId xmlns:a16="http://schemas.microsoft.com/office/drawing/2014/main" id="{1BD87B64-4743-F871-9201-703B935951F5}"/>
              </a:ext>
            </a:extLst>
          </p:cNvPr>
          <p:cNvSpPr>
            <a:spLocks noGrp="1"/>
          </p:cNvSpPr>
          <p:nvPr>
            <p:ph idx="1"/>
          </p:nvPr>
        </p:nvSpPr>
        <p:spPr>
          <a:xfrm>
            <a:off x="610892" y="1905000"/>
            <a:ext cx="10972800" cy="2171699"/>
          </a:xfrm>
        </p:spPr>
        <p:txBody>
          <a:bodyPr>
            <a:noAutofit/>
          </a:bodyPr>
          <a:lstStyle/>
          <a:p>
            <a:pPr marL="0" indent="0" algn="l">
              <a:buNone/>
            </a:pPr>
            <a:r>
              <a:rPr lang="en-US" b="0" i="0" dirty="0">
                <a:effectLst/>
              </a:rPr>
              <a:t>3. Write down the hexadecimal digits for each group.</a:t>
            </a:r>
          </a:p>
          <a:p>
            <a:pPr marL="0" indent="0" algn="l">
              <a:buNone/>
            </a:pPr>
            <a:r>
              <a:rPr lang="en-US" b="0" i="0" dirty="0">
                <a:effectLst/>
              </a:rPr>
              <a:t>4. Combine the hexadecimal digits to get the hexadecimal representation of the entire binary number.</a:t>
            </a:r>
          </a:p>
        </p:txBody>
      </p:sp>
      <p:sp>
        <p:nvSpPr>
          <p:cNvPr id="5" name="Rectangle 4">
            <a:extLst>
              <a:ext uri="{FF2B5EF4-FFF2-40B4-BE49-F238E27FC236}">
                <a16:creationId xmlns:a16="http://schemas.microsoft.com/office/drawing/2014/main" id="{C75D0397-F65C-FBD8-162A-F009F937EC1F}"/>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2825BE-9AEF-7332-46FF-1651104F9EDA}"/>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615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1877437"/>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a:t>
            </a:r>
            <a:r>
              <a:rPr lang="en-US" sz="3600" dirty="0"/>
              <a:t>101111101</a:t>
            </a:r>
            <a:r>
              <a:rPr lang="en-US" sz="3600" baseline="-25000" dirty="0"/>
              <a:t>2</a:t>
            </a:r>
            <a:r>
              <a:rPr lang="en-US" sz="3600" dirty="0">
                <a:solidFill>
                  <a:schemeClr val="tx1"/>
                </a:solidFill>
              </a:rPr>
              <a:t> to </a:t>
            </a:r>
            <a:r>
              <a:rPr lang="en-US" sz="3600" dirty="0"/>
              <a:t>hex</a:t>
            </a:r>
            <a:endParaRPr lang="en-US" sz="3600" dirty="0">
              <a:solidFill>
                <a:schemeClr val="tx1"/>
              </a:solidFill>
            </a:endParaRPr>
          </a:p>
          <a:p>
            <a:pPr marL="342900" indent="-342900">
              <a:buFontTx/>
              <a:buAutoNum type="arabicPeriod"/>
            </a:pPr>
            <a:r>
              <a:rPr lang="en-US" sz="3600" dirty="0">
                <a:solidFill>
                  <a:schemeClr val="tx1"/>
                </a:solidFill>
              </a:rPr>
              <a:t>Convert </a:t>
            </a:r>
            <a:r>
              <a:rPr lang="en-US" sz="3600" dirty="0"/>
              <a:t>010010101</a:t>
            </a:r>
            <a:r>
              <a:rPr lang="en-US" sz="3600" baseline="-25000" dirty="0"/>
              <a:t>2</a:t>
            </a:r>
            <a:r>
              <a:rPr lang="en-US" sz="3600" dirty="0">
                <a:solidFill>
                  <a:schemeClr val="tx1"/>
                </a:solidFill>
              </a:rPr>
              <a:t> </a:t>
            </a:r>
            <a:r>
              <a:rPr lang="en-US" sz="3600">
                <a:solidFill>
                  <a:schemeClr val="tx1"/>
                </a:solidFill>
              </a:rPr>
              <a:t>to hex</a:t>
            </a: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7772400" cy="1470025"/>
          </a:xfrm>
        </p:spPr>
        <p:txBody>
          <a:bodyPr>
            <a:normAutofit fontScale="90000"/>
          </a:bodyPr>
          <a:lstStyle/>
          <a:p>
            <a:r>
              <a:rPr lang="en-US" b="1" dirty="0"/>
              <a:t> BINARY TO HEXADECIMAL</a:t>
            </a:r>
            <a:br>
              <a:rPr lang="en-US" b="1" dirty="0"/>
            </a:br>
            <a:r>
              <a:rPr lang="en-US" b="1" dirty="0"/>
              <a:t>Binary grouping of bits (Sets of 4)</a:t>
            </a:r>
          </a:p>
        </p:txBody>
      </p:sp>
      <p:sp>
        <p:nvSpPr>
          <p:cNvPr id="2" name="Rectangle 1">
            <a:extLst>
              <a:ext uri="{FF2B5EF4-FFF2-40B4-BE49-F238E27FC236}">
                <a16:creationId xmlns:a16="http://schemas.microsoft.com/office/drawing/2014/main" id="{F90D6E67-1849-5B05-5D3E-0BED7EDF44B3}"/>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1C51F6EE-E0E3-9B65-2C44-B857AC8CE80A}"/>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671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818663205"/>
              </p:ext>
            </p:extLst>
          </p:nvPr>
        </p:nvGraphicFramePr>
        <p:xfrm>
          <a:off x="3276600" y="3086442"/>
          <a:ext cx="5943601" cy="487608"/>
        </p:xfrm>
        <a:graphic>
          <a:graphicData uri="http://schemas.openxmlformats.org/drawingml/2006/table">
            <a:tbl>
              <a:tblPr firstRow="1" bandRow="1">
                <a:tableStyleId>{93296810-A885-4BE3-A3E7-6D5BEEA58F35}</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6400799" y="2578702"/>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3886199" y="2587255"/>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7585363" y="3731882"/>
            <a:ext cx="609600" cy="523220"/>
          </a:xfrm>
          <a:prstGeom prst="rect">
            <a:avLst/>
          </a:prstGeom>
          <a:noFill/>
        </p:spPr>
        <p:txBody>
          <a:bodyPr wrap="square" rtlCol="0">
            <a:spAutoFit/>
          </a:bodyPr>
          <a:lstStyle/>
          <a:p>
            <a:pPr algn="ctr"/>
            <a:r>
              <a:rPr lang="en-US" sz="2800" dirty="0"/>
              <a:t>D</a:t>
            </a:r>
          </a:p>
        </p:txBody>
      </p:sp>
      <p:sp>
        <p:nvSpPr>
          <p:cNvPr id="12" name="TextBox 11"/>
          <p:cNvSpPr txBox="1"/>
          <p:nvPr/>
        </p:nvSpPr>
        <p:spPr>
          <a:xfrm>
            <a:off x="3124199" y="3731882"/>
            <a:ext cx="609600" cy="523220"/>
          </a:xfrm>
          <a:prstGeom prst="rect">
            <a:avLst/>
          </a:prstGeom>
          <a:noFill/>
        </p:spPr>
        <p:txBody>
          <a:bodyPr wrap="square" rtlCol="0">
            <a:spAutoFit/>
          </a:bodyPr>
          <a:lstStyle/>
          <a:p>
            <a:pPr algn="ctr"/>
            <a:r>
              <a:rPr lang="en-US" sz="2800" dirty="0"/>
              <a:t>1</a:t>
            </a:r>
          </a:p>
        </p:txBody>
      </p:sp>
      <p:sp>
        <p:nvSpPr>
          <p:cNvPr id="13" name="TextBox 12"/>
          <p:cNvSpPr txBox="1"/>
          <p:nvPr/>
        </p:nvSpPr>
        <p:spPr>
          <a:xfrm>
            <a:off x="4724399" y="3731882"/>
            <a:ext cx="609600" cy="523220"/>
          </a:xfrm>
          <a:prstGeom prst="rect">
            <a:avLst/>
          </a:prstGeom>
          <a:noFill/>
        </p:spPr>
        <p:txBody>
          <a:bodyPr wrap="square" rtlCol="0">
            <a:spAutoFit/>
          </a:bodyPr>
          <a:lstStyle/>
          <a:p>
            <a:pPr algn="ctr"/>
            <a:r>
              <a:rPr lang="en-US" sz="2800" dirty="0"/>
              <a:t>7</a:t>
            </a:r>
          </a:p>
        </p:txBody>
      </p:sp>
      <p:sp>
        <p:nvSpPr>
          <p:cNvPr id="14" name="TextBox 13"/>
          <p:cNvSpPr txBox="1"/>
          <p:nvPr/>
        </p:nvSpPr>
        <p:spPr>
          <a:xfrm>
            <a:off x="3733800" y="4788188"/>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17D</a:t>
            </a:r>
            <a:r>
              <a:rPr lang="en-US" sz="3200" baseline="-25000" dirty="0">
                <a:solidFill>
                  <a:srgbClr val="FF0000"/>
                </a:solidFill>
              </a:rPr>
              <a:t>16</a:t>
            </a:r>
          </a:p>
        </p:txBody>
      </p:sp>
      <p:sp>
        <p:nvSpPr>
          <p:cNvPr id="3" name="TextBox 2">
            <a:extLst>
              <a:ext uri="{FF2B5EF4-FFF2-40B4-BE49-F238E27FC236}">
                <a16:creationId xmlns:a16="http://schemas.microsoft.com/office/drawing/2014/main" id="{742AF75D-68B8-F24A-BE8D-DC29DD15EA3B}"/>
              </a:ext>
            </a:extLst>
          </p:cNvPr>
          <p:cNvSpPr txBox="1"/>
          <p:nvPr/>
        </p:nvSpPr>
        <p:spPr>
          <a:xfrm>
            <a:off x="685800" y="609600"/>
            <a:ext cx="7391400" cy="1027974"/>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Solution of Example 1 Binary grouping of bits (Sets of 4)</a:t>
            </a:r>
            <a:r>
              <a:rPr kumimoji="0" lang="en-US" sz="32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Given:  </a:t>
            </a:r>
            <a:r>
              <a:rPr kumimoji="0" lang="en-US" sz="2400" b="0" i="0" u="none" strike="noStrike" kern="1200" cap="none" spc="0" normalizeH="0" baseline="0" noProof="0" dirty="0">
                <a:ln>
                  <a:noFill/>
                </a:ln>
                <a:solidFill>
                  <a:prstClr val="black"/>
                </a:solidFill>
                <a:effectLst/>
                <a:uLnTx/>
                <a:uFillTx/>
                <a:latin typeface="Calibri"/>
                <a:ea typeface="+mn-ea"/>
                <a:cs typeface="+mn-cs"/>
              </a:rPr>
              <a:t>Convert </a:t>
            </a:r>
            <a:r>
              <a:rPr lang="en-US" sz="2400" dirty="0"/>
              <a:t>101111101</a:t>
            </a:r>
            <a:r>
              <a:rPr lang="en-US" sz="2400" baseline="-25000" dirty="0"/>
              <a:t>2</a:t>
            </a:r>
            <a:r>
              <a:rPr kumimoji="0" lang="en-US" sz="2400" b="0" i="0" u="none" strike="noStrike" kern="1200" cap="none" spc="0" normalizeH="0" baseline="0" noProof="0" dirty="0">
                <a:ln>
                  <a:noFill/>
                </a:ln>
                <a:solidFill>
                  <a:prstClr val="black"/>
                </a:solidFill>
                <a:effectLst/>
                <a:uLnTx/>
                <a:uFillTx/>
                <a:latin typeface="Calibri"/>
                <a:ea typeface="+mn-ea"/>
                <a:cs typeface="+mn-cs"/>
              </a:rPr>
              <a:t> to </a:t>
            </a:r>
            <a:r>
              <a:rPr lang="en-US" sz="2400" dirty="0"/>
              <a:t>hexadecimal</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5F9D64CC-19DA-9653-D3D8-019A26FF74B7}"/>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85B0E87-690A-DE92-1E78-5D19B6338B81}"/>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7966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1952931201"/>
              </p:ext>
            </p:extLst>
          </p:nvPr>
        </p:nvGraphicFramePr>
        <p:xfrm>
          <a:off x="3124200" y="3068636"/>
          <a:ext cx="5943601" cy="487608"/>
        </p:xfrm>
        <a:graphic>
          <a:graphicData uri="http://schemas.openxmlformats.org/drawingml/2006/table">
            <a:tbl>
              <a:tblPr firstRow="1" bandRow="1">
                <a:tableStyleId>{93296810-A885-4BE3-A3E7-6D5BEEA58F35}</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87608">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6248399" y="2560896"/>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p:nvPr/>
        </p:nvCxnSpPr>
        <p:spPr>
          <a:xfrm>
            <a:off x="3733799" y="2569449"/>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p:cNvSpPr txBox="1"/>
          <p:nvPr/>
        </p:nvSpPr>
        <p:spPr>
          <a:xfrm>
            <a:off x="7432963" y="3714076"/>
            <a:ext cx="609600" cy="523220"/>
          </a:xfrm>
          <a:prstGeom prst="rect">
            <a:avLst/>
          </a:prstGeom>
          <a:noFill/>
        </p:spPr>
        <p:txBody>
          <a:bodyPr wrap="square" rtlCol="0">
            <a:spAutoFit/>
          </a:bodyPr>
          <a:lstStyle/>
          <a:p>
            <a:pPr algn="ctr"/>
            <a:r>
              <a:rPr lang="en-US" sz="2800" dirty="0"/>
              <a:t>5</a:t>
            </a:r>
          </a:p>
        </p:txBody>
      </p:sp>
      <p:sp>
        <p:nvSpPr>
          <p:cNvPr id="12" name="TextBox 11"/>
          <p:cNvSpPr txBox="1"/>
          <p:nvPr/>
        </p:nvSpPr>
        <p:spPr>
          <a:xfrm>
            <a:off x="2971799" y="3714076"/>
            <a:ext cx="609600" cy="523220"/>
          </a:xfrm>
          <a:prstGeom prst="rect">
            <a:avLst/>
          </a:prstGeom>
          <a:noFill/>
        </p:spPr>
        <p:txBody>
          <a:bodyPr wrap="square" rtlCol="0">
            <a:spAutoFit/>
          </a:bodyPr>
          <a:lstStyle/>
          <a:p>
            <a:pPr algn="ctr"/>
            <a:r>
              <a:rPr lang="en-US" sz="2800" dirty="0"/>
              <a:t>0</a:t>
            </a:r>
          </a:p>
        </p:txBody>
      </p:sp>
      <p:sp>
        <p:nvSpPr>
          <p:cNvPr id="13" name="TextBox 12"/>
          <p:cNvSpPr txBox="1"/>
          <p:nvPr/>
        </p:nvSpPr>
        <p:spPr>
          <a:xfrm>
            <a:off x="4571999" y="3714076"/>
            <a:ext cx="609600" cy="523220"/>
          </a:xfrm>
          <a:prstGeom prst="rect">
            <a:avLst/>
          </a:prstGeom>
          <a:noFill/>
        </p:spPr>
        <p:txBody>
          <a:bodyPr wrap="square" rtlCol="0">
            <a:spAutoFit/>
          </a:bodyPr>
          <a:lstStyle/>
          <a:p>
            <a:pPr algn="ctr"/>
            <a:r>
              <a:rPr lang="en-US" sz="2800" dirty="0"/>
              <a:t>9</a:t>
            </a:r>
          </a:p>
        </p:txBody>
      </p:sp>
      <p:sp>
        <p:nvSpPr>
          <p:cNvPr id="14" name="TextBox 13"/>
          <p:cNvSpPr txBox="1"/>
          <p:nvPr/>
        </p:nvSpPr>
        <p:spPr>
          <a:xfrm>
            <a:off x="3733800" y="4788188"/>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95</a:t>
            </a:r>
            <a:r>
              <a:rPr lang="en-US" sz="3200" baseline="-25000" dirty="0">
                <a:solidFill>
                  <a:srgbClr val="FF0000"/>
                </a:solidFill>
              </a:rPr>
              <a:t>16</a:t>
            </a:r>
          </a:p>
        </p:txBody>
      </p:sp>
      <p:sp>
        <p:nvSpPr>
          <p:cNvPr id="3" name="TextBox 2">
            <a:extLst>
              <a:ext uri="{FF2B5EF4-FFF2-40B4-BE49-F238E27FC236}">
                <a16:creationId xmlns:a16="http://schemas.microsoft.com/office/drawing/2014/main" id="{EB4655AD-8363-B646-7997-7C91E79CF301}"/>
              </a:ext>
            </a:extLst>
          </p:cNvPr>
          <p:cNvSpPr txBox="1"/>
          <p:nvPr/>
        </p:nvSpPr>
        <p:spPr>
          <a:xfrm>
            <a:off x="685800" y="609600"/>
            <a:ext cx="7391400" cy="1027974"/>
          </a:xfrm>
          <a:prstGeom prst="rect">
            <a:avLst/>
          </a:prstGeom>
          <a:noFill/>
        </p:spPr>
        <p:txBody>
          <a:bodyPr wrap="square">
            <a:sp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Solution of Example 2 Binary grouping of bits (Sets of 4)</a:t>
            </a:r>
            <a:r>
              <a:rPr kumimoji="0" lang="en-US" sz="32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Given:  </a:t>
            </a:r>
            <a:r>
              <a:rPr kumimoji="0" lang="en-US" sz="2400" b="0" i="0" u="none" strike="noStrike" kern="1200" cap="none" spc="0" normalizeH="0" baseline="0" noProof="0" dirty="0">
                <a:ln>
                  <a:noFill/>
                </a:ln>
                <a:solidFill>
                  <a:prstClr val="black"/>
                </a:solidFill>
                <a:effectLst/>
                <a:uLnTx/>
                <a:uFillTx/>
                <a:latin typeface="Calibri"/>
                <a:ea typeface="+mn-ea"/>
                <a:cs typeface="+mn-cs"/>
              </a:rPr>
              <a:t>Convert </a:t>
            </a:r>
            <a:r>
              <a:rPr lang="en-US" sz="2400" dirty="0"/>
              <a:t>010010101</a:t>
            </a:r>
            <a:r>
              <a:rPr lang="en-US" sz="2400" baseline="-25000" dirty="0"/>
              <a:t>2</a:t>
            </a:r>
            <a:r>
              <a:rPr kumimoji="0" lang="en-US" sz="2400" b="0" i="0" u="none" strike="noStrike" kern="1200" cap="none" spc="0" normalizeH="0" baseline="0" noProof="0" dirty="0">
                <a:ln>
                  <a:noFill/>
                </a:ln>
                <a:solidFill>
                  <a:prstClr val="black"/>
                </a:solidFill>
                <a:effectLst/>
                <a:uLnTx/>
                <a:uFillTx/>
                <a:latin typeface="Calibri"/>
                <a:ea typeface="+mn-ea"/>
                <a:cs typeface="+mn-cs"/>
              </a:rPr>
              <a:t> to </a:t>
            </a:r>
            <a:r>
              <a:rPr lang="en-US" sz="2400" dirty="0"/>
              <a:t>hexadecimal</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Rectangle 3">
            <a:extLst>
              <a:ext uri="{FF2B5EF4-FFF2-40B4-BE49-F238E27FC236}">
                <a16:creationId xmlns:a16="http://schemas.microsoft.com/office/drawing/2014/main" id="{D74A66C4-ED14-8182-B68A-33E1CF41597B}"/>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BD3352F-4717-336E-4359-BEF35F22A70C}"/>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453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10591800" cy="1877437"/>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a:t>
            </a:r>
            <a:r>
              <a:rPr lang="en-PH" sz="3600" b="0" i="0" dirty="0">
                <a:effectLst/>
                <a:latin typeface="Söhne"/>
              </a:rPr>
              <a:t>1101101.101</a:t>
            </a:r>
            <a:r>
              <a:rPr lang="en-US" sz="3600" baseline="-25000" dirty="0"/>
              <a:t>2</a:t>
            </a:r>
            <a:r>
              <a:rPr lang="en-US" sz="3600" dirty="0"/>
              <a:t> </a:t>
            </a:r>
            <a:r>
              <a:rPr lang="en-US" sz="3600" dirty="0">
                <a:solidFill>
                  <a:schemeClr val="tx1"/>
                </a:solidFill>
              </a:rPr>
              <a:t>to </a:t>
            </a:r>
            <a:r>
              <a:rPr lang="en-US" sz="3600" dirty="0"/>
              <a:t>DEC, OCTAL, and HEX.,</a:t>
            </a:r>
          </a:p>
          <a:p>
            <a:pPr marL="342900" indent="-342900" algn="l">
              <a:buAutoNum type="arabicPeriod"/>
            </a:pPr>
            <a:r>
              <a:rPr lang="en-US" sz="3600" dirty="0">
                <a:solidFill>
                  <a:schemeClr val="tx1"/>
                </a:solidFill>
              </a:rPr>
              <a:t>Convert </a:t>
            </a:r>
            <a:r>
              <a:rPr lang="en-US" sz="3600" dirty="0"/>
              <a:t>1.110110</a:t>
            </a:r>
            <a:r>
              <a:rPr lang="en-US" sz="3600" baseline="-25000" dirty="0"/>
              <a:t>2</a:t>
            </a:r>
            <a:r>
              <a:rPr lang="en-US" sz="3600" dirty="0">
                <a:solidFill>
                  <a:schemeClr val="tx1"/>
                </a:solidFill>
              </a:rPr>
              <a:t> to </a:t>
            </a:r>
            <a:r>
              <a:rPr lang="en-US" sz="3600" dirty="0"/>
              <a:t>DEC, OCTAL, and HEX.,</a:t>
            </a: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9296400" cy="1470025"/>
          </a:xfrm>
        </p:spPr>
        <p:txBody>
          <a:bodyPr>
            <a:normAutofit/>
          </a:bodyPr>
          <a:lstStyle/>
          <a:p>
            <a:r>
              <a:rPr lang="en-US" b="1" dirty="0"/>
              <a:t> BINARY(with Fractions) TO DECIMAL, OCTAL and HEXADECIMAL</a:t>
            </a:r>
          </a:p>
        </p:txBody>
      </p:sp>
      <p:sp>
        <p:nvSpPr>
          <p:cNvPr id="2" name="Rectangle 1">
            <a:extLst>
              <a:ext uri="{FF2B5EF4-FFF2-40B4-BE49-F238E27FC236}">
                <a16:creationId xmlns:a16="http://schemas.microsoft.com/office/drawing/2014/main" id="{8E257CB9-60F6-BAD1-7F47-1ADD5C75270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D5333F2-FF0B-6395-8BD3-794CCF045FE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376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10000"/>
          </a:bodyPr>
          <a:lstStyle/>
          <a:p>
            <a:pPr algn="l"/>
            <a:r>
              <a:rPr lang="en-US" sz="2600" b="1" dirty="0">
                <a:solidFill>
                  <a:schemeClr val="tx1"/>
                </a:solidFill>
              </a:rPr>
              <a:t>Solution of Example 1</a:t>
            </a:r>
            <a:endParaRPr lang="en-US" sz="3500" b="1" dirty="0">
              <a:solidFill>
                <a:schemeClr val="tx1"/>
              </a:solidFill>
            </a:endParaRPr>
          </a:p>
          <a:p>
            <a:pPr algn="l"/>
            <a:r>
              <a:rPr lang="en-US" sz="2600" b="1" dirty="0">
                <a:solidFill>
                  <a:schemeClr val="tx1"/>
                </a:solidFill>
              </a:rPr>
              <a:t>Given:  </a:t>
            </a:r>
            <a:r>
              <a:rPr lang="en-US" sz="2600" dirty="0">
                <a:solidFill>
                  <a:schemeClr val="tx1"/>
                </a:solidFill>
              </a:rPr>
              <a:t>Convert </a:t>
            </a:r>
            <a:r>
              <a:rPr lang="en-PH" sz="2800" b="0" i="0" dirty="0">
                <a:solidFill>
                  <a:schemeClr val="tx1"/>
                </a:solidFill>
                <a:effectLst/>
                <a:latin typeface="Söhne"/>
              </a:rPr>
              <a:t>1101101.101</a:t>
            </a:r>
            <a:r>
              <a:rPr lang="en-US" sz="2800" baseline="-25000" dirty="0">
                <a:solidFill>
                  <a:schemeClr val="tx1"/>
                </a:solidFill>
              </a:rPr>
              <a:t>2</a:t>
            </a:r>
            <a:r>
              <a:rPr lang="en-US" sz="2600" dirty="0">
                <a:solidFill>
                  <a:schemeClr val="tx1"/>
                </a:solidFill>
              </a:rPr>
              <a:t> to Decimal</a:t>
            </a:r>
          </a:p>
          <a:p>
            <a:pPr algn="l"/>
            <a:endParaRPr lang="en-US" sz="2800" dirty="0">
              <a:solidFill>
                <a:schemeClr val="tx1"/>
              </a:solidFill>
            </a:endParaRPr>
          </a:p>
        </p:txBody>
      </p:sp>
      <p:sp>
        <p:nvSpPr>
          <p:cNvPr id="61" name="TextBox 60"/>
          <p:cNvSpPr txBox="1"/>
          <p:nvPr/>
        </p:nvSpPr>
        <p:spPr>
          <a:xfrm>
            <a:off x="4648200" y="4953000"/>
            <a:ext cx="2514600" cy="461665"/>
          </a:xfrm>
          <a:prstGeom prst="rect">
            <a:avLst/>
          </a:prstGeom>
          <a:noFill/>
        </p:spPr>
        <p:txBody>
          <a:bodyPr wrap="square" rtlCol="0">
            <a:spAutoFit/>
          </a:bodyPr>
          <a:lstStyle/>
          <a:p>
            <a:r>
              <a:rPr lang="en-US" sz="2400" dirty="0"/>
              <a:t>Answer: </a:t>
            </a:r>
            <a:r>
              <a:rPr lang="en-US" sz="2400" dirty="0">
                <a:solidFill>
                  <a:srgbClr val="FF0000"/>
                </a:solidFill>
              </a:rPr>
              <a:t>109.625</a:t>
            </a:r>
            <a:endParaRPr lang="en-US" sz="2400" baseline="-25000" dirty="0">
              <a:solidFill>
                <a:srgbClr val="FF0000"/>
              </a:solidFill>
            </a:endParaRPr>
          </a:p>
        </p:txBody>
      </p:sp>
      <p:graphicFrame>
        <p:nvGraphicFramePr>
          <p:cNvPr id="2" name="Table 1">
            <a:extLst>
              <a:ext uri="{FF2B5EF4-FFF2-40B4-BE49-F238E27FC236}">
                <a16:creationId xmlns:a16="http://schemas.microsoft.com/office/drawing/2014/main" id="{9F609B01-16AF-A824-EBF7-E8DDDB5B8EF9}"/>
              </a:ext>
            </a:extLst>
          </p:cNvPr>
          <p:cNvGraphicFramePr>
            <a:graphicFrameLocks noGrp="1"/>
          </p:cNvGraphicFramePr>
          <p:nvPr>
            <p:extLst>
              <p:ext uri="{D42A27DB-BD31-4B8C-83A1-F6EECF244321}">
                <p14:modId xmlns:p14="http://schemas.microsoft.com/office/powerpoint/2010/main" val="1338849540"/>
              </p:ext>
            </p:extLst>
          </p:nvPr>
        </p:nvGraphicFramePr>
        <p:xfrm>
          <a:off x="3048000" y="2590800"/>
          <a:ext cx="5511913" cy="1874521"/>
        </p:xfrm>
        <a:graphic>
          <a:graphicData uri="http://schemas.openxmlformats.org/drawingml/2006/table">
            <a:tbl>
              <a:tblPr firstRow="1" bandRow="1">
                <a:tableStyleId>{E8B1032C-EA38-4F05-BA0D-38AFFFC7BED3}</a:tableStyleId>
              </a:tblPr>
              <a:tblGrid>
                <a:gridCol w="485631">
                  <a:extLst>
                    <a:ext uri="{9D8B030D-6E8A-4147-A177-3AD203B41FA5}">
                      <a16:colId xmlns:a16="http://schemas.microsoft.com/office/drawing/2014/main" val="3452391320"/>
                    </a:ext>
                  </a:extLst>
                </a:gridCol>
                <a:gridCol w="485631">
                  <a:extLst>
                    <a:ext uri="{9D8B030D-6E8A-4147-A177-3AD203B41FA5}">
                      <a16:colId xmlns:a16="http://schemas.microsoft.com/office/drawing/2014/main" val="20000"/>
                    </a:ext>
                  </a:extLst>
                </a:gridCol>
                <a:gridCol w="485631">
                  <a:extLst>
                    <a:ext uri="{9D8B030D-6E8A-4147-A177-3AD203B41FA5}">
                      <a16:colId xmlns:a16="http://schemas.microsoft.com/office/drawing/2014/main" val="20001"/>
                    </a:ext>
                  </a:extLst>
                </a:gridCol>
                <a:gridCol w="485631">
                  <a:extLst>
                    <a:ext uri="{9D8B030D-6E8A-4147-A177-3AD203B41FA5}">
                      <a16:colId xmlns:a16="http://schemas.microsoft.com/office/drawing/2014/main" val="20002"/>
                    </a:ext>
                  </a:extLst>
                </a:gridCol>
                <a:gridCol w="485631">
                  <a:extLst>
                    <a:ext uri="{9D8B030D-6E8A-4147-A177-3AD203B41FA5}">
                      <a16:colId xmlns:a16="http://schemas.microsoft.com/office/drawing/2014/main" val="20003"/>
                    </a:ext>
                  </a:extLst>
                </a:gridCol>
                <a:gridCol w="443138">
                  <a:extLst>
                    <a:ext uri="{9D8B030D-6E8A-4147-A177-3AD203B41FA5}">
                      <a16:colId xmlns:a16="http://schemas.microsoft.com/office/drawing/2014/main" val="20004"/>
                    </a:ext>
                  </a:extLst>
                </a:gridCol>
                <a:gridCol w="528124">
                  <a:extLst>
                    <a:ext uri="{9D8B030D-6E8A-4147-A177-3AD203B41FA5}">
                      <a16:colId xmlns:a16="http://schemas.microsoft.com/office/drawing/2014/main" val="20005"/>
                    </a:ext>
                  </a:extLst>
                </a:gridCol>
                <a:gridCol w="528124">
                  <a:extLst>
                    <a:ext uri="{9D8B030D-6E8A-4147-A177-3AD203B41FA5}">
                      <a16:colId xmlns:a16="http://schemas.microsoft.com/office/drawing/2014/main" val="2248730728"/>
                    </a:ext>
                  </a:extLst>
                </a:gridCol>
                <a:gridCol w="528124">
                  <a:extLst>
                    <a:ext uri="{9D8B030D-6E8A-4147-A177-3AD203B41FA5}">
                      <a16:colId xmlns:a16="http://schemas.microsoft.com/office/drawing/2014/main" val="3126548782"/>
                    </a:ext>
                  </a:extLst>
                </a:gridCol>
                <a:gridCol w="528124">
                  <a:extLst>
                    <a:ext uri="{9D8B030D-6E8A-4147-A177-3AD203B41FA5}">
                      <a16:colId xmlns:a16="http://schemas.microsoft.com/office/drawing/2014/main" val="1398323822"/>
                    </a:ext>
                  </a:extLst>
                </a:gridCol>
                <a:gridCol w="528124">
                  <a:extLst>
                    <a:ext uri="{9D8B030D-6E8A-4147-A177-3AD203B41FA5}">
                      <a16:colId xmlns:a16="http://schemas.microsoft.com/office/drawing/2014/main" val="2788390425"/>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6</a:t>
                      </a:r>
                    </a:p>
                    <a:p>
                      <a:pPr algn="ctr"/>
                      <a:endParaRPr lang="en-US" baseline="30000" dirty="0"/>
                    </a:p>
                  </a:txBody>
                  <a:tcPr/>
                </a:tc>
                <a:tc>
                  <a:txBody>
                    <a:bodyPr/>
                    <a:lstStyle/>
                    <a:p>
                      <a:pPr algn="ctr"/>
                      <a:r>
                        <a:rPr lang="en-US" baseline="0" dirty="0"/>
                        <a:t>2</a:t>
                      </a:r>
                      <a:r>
                        <a:rPr lang="en-US" baseline="300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4</a:t>
                      </a:r>
                    </a:p>
                    <a:p>
                      <a:pPr algn="ctr"/>
                      <a:endParaRPr lang="en-US" dirty="0"/>
                    </a:p>
                  </a:txBody>
                  <a:tcPr/>
                </a:tc>
                <a:tc>
                  <a:txBody>
                    <a:bodyPr/>
                    <a:lstStyle/>
                    <a:p>
                      <a:pPr algn="ctr"/>
                      <a:r>
                        <a:rPr lang="en-US" baseline="0" dirty="0"/>
                        <a:t>2</a:t>
                      </a:r>
                      <a:r>
                        <a:rPr lang="en-US" baseline="30000" dirty="0"/>
                        <a:t>3</a:t>
                      </a:r>
                    </a:p>
                  </a:txBody>
                  <a:tcPr/>
                </a:tc>
                <a:tc>
                  <a:txBody>
                    <a:bodyPr/>
                    <a:lstStyle/>
                    <a:p>
                      <a:pPr algn="ctr"/>
                      <a:r>
                        <a:rPr lang="en-US" baseline="0" dirty="0"/>
                        <a:t>2</a:t>
                      </a:r>
                      <a:r>
                        <a:rPr lang="en-US" baseline="30000" dirty="0"/>
                        <a:t>2</a:t>
                      </a:r>
                    </a:p>
                  </a:txBody>
                  <a:tcPr/>
                </a:tc>
                <a:tc>
                  <a:txBody>
                    <a:bodyPr/>
                    <a:lstStyle/>
                    <a:p>
                      <a:pPr algn="ctr"/>
                      <a:r>
                        <a:rPr lang="en-US" baseline="0" dirty="0"/>
                        <a:t>2</a:t>
                      </a:r>
                      <a:r>
                        <a:rPr lang="en-US" baseline="30000" dirty="0"/>
                        <a:t>1</a:t>
                      </a:r>
                    </a:p>
                  </a:txBody>
                  <a:tcPr/>
                </a:tc>
                <a:tc>
                  <a:txBody>
                    <a:bodyPr/>
                    <a:lstStyle/>
                    <a:p>
                      <a:pPr algn="ctr"/>
                      <a:r>
                        <a:rPr lang="en-US" baseline="0" dirty="0"/>
                        <a:t>2</a:t>
                      </a:r>
                      <a:r>
                        <a:rPr lang="en-US" baseline="30000" dirty="0"/>
                        <a:t>0</a:t>
                      </a:r>
                    </a:p>
                  </a:txBody>
                  <a:tcPr/>
                </a:tc>
                <a:tc>
                  <a:txBody>
                    <a:bodyPr/>
                    <a:lstStyle/>
                    <a:p>
                      <a:pPr algn="ctr"/>
                      <a:endParaRPr lang="en-US" baseline="30000" dirty="0"/>
                    </a:p>
                    <a:p>
                      <a:pPr algn="ctr"/>
                      <a:r>
                        <a:rPr lang="en-US" baseline="30000" dirty="0"/>
                        <a:t>.</a:t>
                      </a:r>
                    </a:p>
                    <a:p>
                      <a:pPr algn="ctr"/>
                      <a:endParaRPr lang="en-US"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-1</a:t>
                      </a:r>
                    </a:p>
                    <a:p>
                      <a:pPr algn="ctr"/>
                      <a:endParaRPr lang="en-US"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-2</a:t>
                      </a:r>
                    </a:p>
                    <a:p>
                      <a:pPr algn="ctr"/>
                      <a:endParaRPr lang="en-US" baseline="30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-3</a:t>
                      </a:r>
                    </a:p>
                    <a:p>
                      <a:pPr algn="ctr"/>
                      <a:endParaRPr lang="en-US" baseline="30000" dirty="0"/>
                    </a:p>
                  </a:txBody>
                  <a:tcPr/>
                </a:tc>
                <a:extLst>
                  <a:ext uri="{0D108BD9-81ED-4DB2-BD59-A6C34878D82A}">
                    <a16:rowId xmlns:a16="http://schemas.microsoft.com/office/drawing/2014/main" val="10000"/>
                  </a:ext>
                </a:extLst>
              </a:tr>
              <a:tr h="502920">
                <a:tc>
                  <a:txBody>
                    <a:bodyPr/>
                    <a:lstStyle/>
                    <a:p>
                      <a:pPr algn="ctr"/>
                      <a:r>
                        <a:rPr lang="en-US" dirty="0"/>
                        <a:t>64</a:t>
                      </a:r>
                    </a:p>
                  </a:txBody>
                  <a:tcPr/>
                </a:tc>
                <a:tc>
                  <a:txBody>
                    <a:bodyPr/>
                    <a:lstStyle/>
                    <a:p>
                      <a:pPr algn="ctr"/>
                      <a:r>
                        <a:rPr lang="en-US" dirty="0"/>
                        <a:t>32</a:t>
                      </a:r>
                    </a:p>
                  </a:txBody>
                  <a:tcPr/>
                </a:tc>
                <a:tc>
                  <a:txBody>
                    <a:bodyPr/>
                    <a:lstStyle/>
                    <a:p>
                      <a:pPr algn="ctr"/>
                      <a:r>
                        <a:rPr lang="en-US" dirty="0"/>
                        <a:t>16</a:t>
                      </a:r>
                    </a:p>
                  </a:txBody>
                  <a:tcPr/>
                </a:tc>
                <a:tc>
                  <a:txBody>
                    <a:bodyPr/>
                    <a:lstStyle/>
                    <a:p>
                      <a:pPr algn="ctr"/>
                      <a:r>
                        <a:rPr lang="en-US" dirty="0"/>
                        <a:t>8</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1/8</a:t>
                      </a:r>
                    </a:p>
                  </a:txBody>
                  <a:tcPr/>
                </a:tc>
                <a:extLst>
                  <a:ext uri="{0D108BD9-81ED-4DB2-BD59-A6C34878D82A}">
                    <a16:rowId xmlns:a16="http://schemas.microsoft.com/office/drawing/2014/main" val="10001"/>
                  </a:ext>
                </a:extLst>
              </a:tr>
              <a:tr h="731521">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566087869"/>
                  </a:ext>
                </a:extLst>
              </a:tr>
            </a:tbl>
          </a:graphicData>
        </a:graphic>
      </p:graphicFrame>
      <p:sp>
        <p:nvSpPr>
          <p:cNvPr id="4" name="Rectangle 3">
            <a:extLst>
              <a:ext uri="{FF2B5EF4-FFF2-40B4-BE49-F238E27FC236}">
                <a16:creationId xmlns:a16="http://schemas.microsoft.com/office/drawing/2014/main" id="{B7C1ACAA-0C44-8AB5-578E-5DDDDAF5EBBE}"/>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33150F8-1888-55F2-8D4E-D4A77668AA57}"/>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69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10000"/>
          </a:bodyPr>
          <a:lstStyle/>
          <a:p>
            <a:pPr algn="l"/>
            <a:r>
              <a:rPr lang="en-US" sz="2600" b="1" dirty="0">
                <a:solidFill>
                  <a:schemeClr val="tx1"/>
                </a:solidFill>
              </a:rPr>
              <a:t>Solution of Example 1 </a:t>
            </a:r>
            <a:endParaRPr lang="en-US" sz="3500" b="1" dirty="0">
              <a:solidFill>
                <a:schemeClr val="tx1"/>
              </a:solidFill>
            </a:endParaRPr>
          </a:p>
          <a:p>
            <a:pPr algn="l"/>
            <a:r>
              <a:rPr lang="en-US" sz="2600" b="1" dirty="0">
                <a:solidFill>
                  <a:schemeClr val="tx1"/>
                </a:solidFill>
              </a:rPr>
              <a:t>Given:  </a:t>
            </a:r>
            <a:r>
              <a:rPr lang="en-US" sz="2600" dirty="0">
                <a:solidFill>
                  <a:schemeClr val="tx1"/>
                </a:solidFill>
              </a:rPr>
              <a:t>Convert </a:t>
            </a:r>
            <a:r>
              <a:rPr lang="en-PH" sz="2800" b="0" i="0" dirty="0">
                <a:solidFill>
                  <a:schemeClr val="tx1"/>
                </a:solidFill>
                <a:effectLst/>
                <a:latin typeface="Söhne"/>
              </a:rPr>
              <a:t>1101101.101</a:t>
            </a:r>
            <a:r>
              <a:rPr lang="en-US" sz="2800" baseline="-25000" dirty="0">
                <a:solidFill>
                  <a:schemeClr val="tx1"/>
                </a:solidFill>
              </a:rPr>
              <a:t>2</a:t>
            </a:r>
            <a:r>
              <a:rPr lang="en-US" sz="2600" dirty="0">
                <a:solidFill>
                  <a:schemeClr val="tx1"/>
                </a:solidFill>
              </a:rPr>
              <a:t> to Octal</a:t>
            </a:r>
          </a:p>
          <a:p>
            <a:pPr algn="l"/>
            <a:endParaRPr lang="en-US" sz="2800" dirty="0">
              <a:solidFill>
                <a:schemeClr val="tx1"/>
              </a:solidFill>
            </a:endParaRPr>
          </a:p>
        </p:txBody>
      </p:sp>
      <p:graphicFrame>
        <p:nvGraphicFramePr>
          <p:cNvPr id="4" name="Table 3">
            <a:extLst>
              <a:ext uri="{FF2B5EF4-FFF2-40B4-BE49-F238E27FC236}">
                <a16:creationId xmlns:a16="http://schemas.microsoft.com/office/drawing/2014/main" id="{D44A2D0C-9C3E-E996-D052-ED12D9DFABDE}"/>
              </a:ext>
            </a:extLst>
          </p:cNvPr>
          <p:cNvGraphicFramePr>
            <a:graphicFrameLocks noGrp="1"/>
          </p:cNvGraphicFramePr>
          <p:nvPr>
            <p:extLst>
              <p:ext uri="{D42A27DB-BD31-4B8C-83A1-F6EECF244321}">
                <p14:modId xmlns:p14="http://schemas.microsoft.com/office/powerpoint/2010/main" val="3780490853"/>
              </p:ext>
            </p:extLst>
          </p:nvPr>
        </p:nvGraphicFramePr>
        <p:xfrm>
          <a:off x="3276600" y="3086442"/>
          <a:ext cx="5943604" cy="487608"/>
        </p:xfrm>
        <a:graphic>
          <a:graphicData uri="http://schemas.openxmlformats.org/drawingml/2006/table">
            <a:tbl>
              <a:tblPr firstRow="1" bandRow="1">
                <a:tableStyleId>{93296810-A885-4BE3-A3E7-6D5BEEA58F35}</a:tableStyleId>
              </a:tblPr>
              <a:tblGrid>
                <a:gridCol w="527734">
                  <a:extLst>
                    <a:ext uri="{9D8B030D-6E8A-4147-A177-3AD203B41FA5}">
                      <a16:colId xmlns:a16="http://schemas.microsoft.com/office/drawing/2014/main" val="1262985187"/>
                    </a:ext>
                  </a:extLst>
                </a:gridCol>
                <a:gridCol w="527734">
                  <a:extLst>
                    <a:ext uri="{9D8B030D-6E8A-4147-A177-3AD203B41FA5}">
                      <a16:colId xmlns:a16="http://schemas.microsoft.com/office/drawing/2014/main" val="20000"/>
                    </a:ext>
                  </a:extLst>
                </a:gridCol>
                <a:gridCol w="527734">
                  <a:extLst>
                    <a:ext uri="{9D8B030D-6E8A-4147-A177-3AD203B41FA5}">
                      <a16:colId xmlns:a16="http://schemas.microsoft.com/office/drawing/2014/main" val="20001"/>
                    </a:ext>
                  </a:extLst>
                </a:gridCol>
                <a:gridCol w="527734">
                  <a:extLst>
                    <a:ext uri="{9D8B030D-6E8A-4147-A177-3AD203B41FA5}">
                      <a16:colId xmlns:a16="http://schemas.microsoft.com/office/drawing/2014/main" val="20002"/>
                    </a:ext>
                  </a:extLst>
                </a:gridCol>
                <a:gridCol w="494750">
                  <a:extLst>
                    <a:ext uri="{9D8B030D-6E8A-4147-A177-3AD203B41FA5}">
                      <a16:colId xmlns:a16="http://schemas.microsoft.com/office/drawing/2014/main" val="20003"/>
                    </a:ext>
                  </a:extLst>
                </a:gridCol>
                <a:gridCol w="493821">
                  <a:extLst>
                    <a:ext uri="{9D8B030D-6E8A-4147-A177-3AD203B41FA5}">
                      <a16:colId xmlns:a16="http://schemas.microsoft.com/office/drawing/2014/main" val="20004"/>
                    </a:ext>
                  </a:extLst>
                </a:gridCol>
                <a:gridCol w="548453">
                  <a:extLst>
                    <a:ext uri="{9D8B030D-6E8A-4147-A177-3AD203B41FA5}">
                      <a16:colId xmlns:a16="http://schemas.microsoft.com/office/drawing/2014/main" val="20005"/>
                    </a:ext>
                  </a:extLst>
                </a:gridCol>
                <a:gridCol w="573911">
                  <a:extLst>
                    <a:ext uri="{9D8B030D-6E8A-4147-A177-3AD203B41FA5}">
                      <a16:colId xmlns:a16="http://schemas.microsoft.com/office/drawing/2014/main" val="129349586"/>
                    </a:ext>
                  </a:extLst>
                </a:gridCol>
                <a:gridCol w="573911">
                  <a:extLst>
                    <a:ext uri="{9D8B030D-6E8A-4147-A177-3AD203B41FA5}">
                      <a16:colId xmlns:a16="http://schemas.microsoft.com/office/drawing/2014/main" val="20006"/>
                    </a:ext>
                  </a:extLst>
                </a:gridCol>
                <a:gridCol w="573911">
                  <a:extLst>
                    <a:ext uri="{9D8B030D-6E8A-4147-A177-3AD203B41FA5}">
                      <a16:colId xmlns:a16="http://schemas.microsoft.com/office/drawing/2014/main" val="20007"/>
                    </a:ext>
                  </a:extLst>
                </a:gridCol>
                <a:gridCol w="573911">
                  <a:extLst>
                    <a:ext uri="{9D8B030D-6E8A-4147-A177-3AD203B41FA5}">
                      <a16:colId xmlns:a16="http://schemas.microsoft.com/office/drawing/2014/main" val="20008"/>
                    </a:ext>
                  </a:extLst>
                </a:gridCol>
              </a:tblGrid>
              <a:tr h="487608">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5" name="Straight Connector 4">
            <a:extLst>
              <a:ext uri="{FF2B5EF4-FFF2-40B4-BE49-F238E27FC236}">
                <a16:creationId xmlns:a16="http://schemas.microsoft.com/office/drawing/2014/main" id="{38508469-9D17-09D2-4EE5-57F1FF2415B7}"/>
              </a:ext>
            </a:extLst>
          </p:cNvPr>
          <p:cNvCxnSpPr/>
          <p:nvPr/>
        </p:nvCxnSpPr>
        <p:spPr>
          <a:xfrm>
            <a:off x="5410200" y="261082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0ADB356F-E065-26E8-0656-493052665671}"/>
              </a:ext>
            </a:extLst>
          </p:cNvPr>
          <p:cNvCxnSpPr/>
          <p:nvPr/>
        </p:nvCxnSpPr>
        <p:spPr>
          <a:xfrm>
            <a:off x="7467600" y="261082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648A1369-1D6A-0BAE-314F-E954AA8AADED}"/>
              </a:ext>
            </a:extLst>
          </p:cNvPr>
          <p:cNvCxnSpPr/>
          <p:nvPr/>
        </p:nvCxnSpPr>
        <p:spPr>
          <a:xfrm>
            <a:off x="3810000" y="2610823"/>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E4284446-E3E5-AAA9-AF1E-71307A1E2150}"/>
              </a:ext>
            </a:extLst>
          </p:cNvPr>
          <p:cNvSpPr txBox="1"/>
          <p:nvPr/>
        </p:nvSpPr>
        <p:spPr>
          <a:xfrm>
            <a:off x="5791200" y="3669026"/>
            <a:ext cx="609600" cy="523220"/>
          </a:xfrm>
          <a:prstGeom prst="rect">
            <a:avLst/>
          </a:prstGeom>
          <a:noFill/>
        </p:spPr>
        <p:txBody>
          <a:bodyPr wrap="square" rtlCol="0">
            <a:spAutoFit/>
          </a:bodyPr>
          <a:lstStyle/>
          <a:p>
            <a:pPr algn="ctr"/>
            <a:r>
              <a:rPr lang="en-US" sz="2800" dirty="0"/>
              <a:t>5</a:t>
            </a:r>
          </a:p>
        </p:txBody>
      </p:sp>
      <p:sp>
        <p:nvSpPr>
          <p:cNvPr id="9" name="TextBox 8">
            <a:extLst>
              <a:ext uri="{FF2B5EF4-FFF2-40B4-BE49-F238E27FC236}">
                <a16:creationId xmlns:a16="http://schemas.microsoft.com/office/drawing/2014/main" id="{DBB362A0-7F64-F0C3-605F-502995B89A5D}"/>
              </a:ext>
            </a:extLst>
          </p:cNvPr>
          <p:cNvSpPr txBox="1"/>
          <p:nvPr/>
        </p:nvSpPr>
        <p:spPr>
          <a:xfrm>
            <a:off x="8039102" y="3669026"/>
            <a:ext cx="609600" cy="523220"/>
          </a:xfrm>
          <a:prstGeom prst="rect">
            <a:avLst/>
          </a:prstGeom>
          <a:noFill/>
        </p:spPr>
        <p:txBody>
          <a:bodyPr wrap="square" rtlCol="0">
            <a:spAutoFit/>
          </a:bodyPr>
          <a:lstStyle/>
          <a:p>
            <a:pPr algn="ctr"/>
            <a:r>
              <a:rPr lang="en-US" sz="2800" dirty="0"/>
              <a:t>5</a:t>
            </a:r>
          </a:p>
        </p:txBody>
      </p:sp>
      <p:sp>
        <p:nvSpPr>
          <p:cNvPr id="10" name="TextBox 9">
            <a:extLst>
              <a:ext uri="{FF2B5EF4-FFF2-40B4-BE49-F238E27FC236}">
                <a16:creationId xmlns:a16="http://schemas.microsoft.com/office/drawing/2014/main" id="{852BACBC-5B89-AAAC-71E2-AFF3E57EA731}"/>
              </a:ext>
            </a:extLst>
          </p:cNvPr>
          <p:cNvSpPr txBox="1"/>
          <p:nvPr/>
        </p:nvSpPr>
        <p:spPr>
          <a:xfrm>
            <a:off x="4152901" y="3653490"/>
            <a:ext cx="609600" cy="523220"/>
          </a:xfrm>
          <a:prstGeom prst="rect">
            <a:avLst/>
          </a:prstGeom>
          <a:noFill/>
        </p:spPr>
        <p:txBody>
          <a:bodyPr wrap="square" rtlCol="0">
            <a:spAutoFit/>
          </a:bodyPr>
          <a:lstStyle/>
          <a:p>
            <a:pPr algn="ctr"/>
            <a:r>
              <a:rPr lang="en-US" sz="2800" dirty="0"/>
              <a:t>5</a:t>
            </a:r>
          </a:p>
        </p:txBody>
      </p:sp>
      <p:sp>
        <p:nvSpPr>
          <p:cNvPr id="11" name="TextBox 10">
            <a:extLst>
              <a:ext uri="{FF2B5EF4-FFF2-40B4-BE49-F238E27FC236}">
                <a16:creationId xmlns:a16="http://schemas.microsoft.com/office/drawing/2014/main" id="{6BD4CD30-9F65-0A57-A58E-3C8D62C6829B}"/>
              </a:ext>
            </a:extLst>
          </p:cNvPr>
          <p:cNvSpPr txBox="1"/>
          <p:nvPr/>
        </p:nvSpPr>
        <p:spPr>
          <a:xfrm>
            <a:off x="3219635" y="3669026"/>
            <a:ext cx="609600" cy="523220"/>
          </a:xfrm>
          <a:prstGeom prst="rect">
            <a:avLst/>
          </a:prstGeom>
          <a:noFill/>
        </p:spPr>
        <p:txBody>
          <a:bodyPr wrap="square" rtlCol="0">
            <a:spAutoFit/>
          </a:bodyPr>
          <a:lstStyle/>
          <a:p>
            <a:pPr algn="ctr"/>
            <a:r>
              <a:rPr lang="en-US" sz="2800" dirty="0"/>
              <a:t>1</a:t>
            </a:r>
          </a:p>
        </p:txBody>
      </p:sp>
      <p:sp>
        <p:nvSpPr>
          <p:cNvPr id="12" name="TextBox 11">
            <a:extLst>
              <a:ext uri="{FF2B5EF4-FFF2-40B4-BE49-F238E27FC236}">
                <a16:creationId xmlns:a16="http://schemas.microsoft.com/office/drawing/2014/main" id="{87BB7600-FF31-E352-89DA-FF1E38ED4853}"/>
              </a:ext>
            </a:extLst>
          </p:cNvPr>
          <p:cNvSpPr txBox="1"/>
          <p:nvPr/>
        </p:nvSpPr>
        <p:spPr>
          <a:xfrm>
            <a:off x="4648200" y="4953000"/>
            <a:ext cx="2514600" cy="461665"/>
          </a:xfrm>
          <a:prstGeom prst="rect">
            <a:avLst/>
          </a:prstGeom>
          <a:noFill/>
        </p:spPr>
        <p:txBody>
          <a:bodyPr wrap="square" rtlCol="0">
            <a:spAutoFit/>
          </a:bodyPr>
          <a:lstStyle/>
          <a:p>
            <a:r>
              <a:rPr lang="en-US" sz="2400" dirty="0"/>
              <a:t>Answer: </a:t>
            </a:r>
            <a:r>
              <a:rPr lang="en-US" sz="2400" dirty="0">
                <a:solidFill>
                  <a:srgbClr val="FF0000"/>
                </a:solidFill>
              </a:rPr>
              <a:t>155. 5</a:t>
            </a:r>
            <a:r>
              <a:rPr lang="en-US" sz="2400" baseline="-25000" dirty="0">
                <a:solidFill>
                  <a:srgbClr val="FF0000"/>
                </a:solidFill>
              </a:rPr>
              <a:t>8</a:t>
            </a:r>
          </a:p>
        </p:txBody>
      </p:sp>
      <p:sp>
        <p:nvSpPr>
          <p:cNvPr id="13" name="Rectangle 12">
            <a:extLst>
              <a:ext uri="{FF2B5EF4-FFF2-40B4-BE49-F238E27FC236}">
                <a16:creationId xmlns:a16="http://schemas.microsoft.com/office/drawing/2014/main" id="{5AB93A25-E6EA-8893-A4BD-60DF37795E10}"/>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7CE8E5F0-B3E7-09B7-2440-17D61F457AE9}"/>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34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10000"/>
          </a:bodyPr>
          <a:lstStyle/>
          <a:p>
            <a:pPr algn="l"/>
            <a:r>
              <a:rPr lang="en-US" sz="2600" b="1" dirty="0">
                <a:solidFill>
                  <a:schemeClr val="tx1"/>
                </a:solidFill>
              </a:rPr>
              <a:t>Solution of Example 1 </a:t>
            </a:r>
            <a:endParaRPr lang="en-US" sz="3500" b="1" dirty="0">
              <a:solidFill>
                <a:schemeClr val="tx1"/>
              </a:solidFill>
            </a:endParaRPr>
          </a:p>
          <a:p>
            <a:pPr algn="l"/>
            <a:r>
              <a:rPr lang="en-US" sz="2600" b="1" dirty="0">
                <a:solidFill>
                  <a:schemeClr val="tx1"/>
                </a:solidFill>
              </a:rPr>
              <a:t>Given:  </a:t>
            </a:r>
            <a:r>
              <a:rPr lang="en-US" sz="2600" dirty="0">
                <a:solidFill>
                  <a:schemeClr val="tx1"/>
                </a:solidFill>
              </a:rPr>
              <a:t>Convert </a:t>
            </a:r>
            <a:r>
              <a:rPr lang="en-PH" sz="2800" b="0" i="0" dirty="0">
                <a:solidFill>
                  <a:schemeClr val="tx1"/>
                </a:solidFill>
                <a:effectLst/>
                <a:latin typeface="Söhne"/>
              </a:rPr>
              <a:t>1101101.101</a:t>
            </a:r>
            <a:r>
              <a:rPr lang="en-US" sz="2800" baseline="-25000" dirty="0">
                <a:solidFill>
                  <a:schemeClr val="tx1"/>
                </a:solidFill>
              </a:rPr>
              <a:t>2</a:t>
            </a:r>
            <a:r>
              <a:rPr lang="en-US" sz="2600" dirty="0">
                <a:solidFill>
                  <a:schemeClr val="tx1"/>
                </a:solidFill>
              </a:rPr>
              <a:t> to Hexadecimal</a:t>
            </a:r>
          </a:p>
          <a:p>
            <a:pPr algn="l"/>
            <a:endParaRPr lang="en-US" sz="2800" dirty="0">
              <a:solidFill>
                <a:schemeClr val="tx1"/>
              </a:solidFill>
            </a:endParaRPr>
          </a:p>
        </p:txBody>
      </p:sp>
      <p:graphicFrame>
        <p:nvGraphicFramePr>
          <p:cNvPr id="4" name="Table 3">
            <a:extLst>
              <a:ext uri="{FF2B5EF4-FFF2-40B4-BE49-F238E27FC236}">
                <a16:creationId xmlns:a16="http://schemas.microsoft.com/office/drawing/2014/main" id="{D44A2D0C-9C3E-E996-D052-ED12D9DFABDE}"/>
              </a:ext>
            </a:extLst>
          </p:cNvPr>
          <p:cNvGraphicFramePr>
            <a:graphicFrameLocks noGrp="1"/>
          </p:cNvGraphicFramePr>
          <p:nvPr>
            <p:extLst>
              <p:ext uri="{D42A27DB-BD31-4B8C-83A1-F6EECF244321}">
                <p14:modId xmlns:p14="http://schemas.microsoft.com/office/powerpoint/2010/main" val="2477146566"/>
              </p:ext>
            </p:extLst>
          </p:nvPr>
        </p:nvGraphicFramePr>
        <p:xfrm>
          <a:off x="3276600" y="3086442"/>
          <a:ext cx="5943603" cy="487608"/>
        </p:xfrm>
        <a:graphic>
          <a:graphicData uri="http://schemas.openxmlformats.org/drawingml/2006/table">
            <a:tbl>
              <a:tblPr firstRow="1" bandRow="1">
                <a:tableStyleId>{93296810-A885-4BE3-A3E7-6D5BEEA58F35}</a:tableStyleId>
              </a:tblPr>
              <a:tblGrid>
                <a:gridCol w="445214">
                  <a:extLst>
                    <a:ext uri="{9D8B030D-6E8A-4147-A177-3AD203B41FA5}">
                      <a16:colId xmlns:a16="http://schemas.microsoft.com/office/drawing/2014/main" val="2256826508"/>
                    </a:ext>
                  </a:extLst>
                </a:gridCol>
                <a:gridCol w="445214">
                  <a:extLst>
                    <a:ext uri="{9D8B030D-6E8A-4147-A177-3AD203B41FA5}">
                      <a16:colId xmlns:a16="http://schemas.microsoft.com/office/drawing/2014/main" val="1262985187"/>
                    </a:ext>
                  </a:extLst>
                </a:gridCol>
                <a:gridCol w="445214">
                  <a:extLst>
                    <a:ext uri="{9D8B030D-6E8A-4147-A177-3AD203B41FA5}">
                      <a16:colId xmlns:a16="http://schemas.microsoft.com/office/drawing/2014/main" val="20000"/>
                    </a:ext>
                  </a:extLst>
                </a:gridCol>
                <a:gridCol w="445214">
                  <a:extLst>
                    <a:ext uri="{9D8B030D-6E8A-4147-A177-3AD203B41FA5}">
                      <a16:colId xmlns:a16="http://schemas.microsoft.com/office/drawing/2014/main" val="20001"/>
                    </a:ext>
                  </a:extLst>
                </a:gridCol>
                <a:gridCol w="445214">
                  <a:extLst>
                    <a:ext uri="{9D8B030D-6E8A-4147-A177-3AD203B41FA5}">
                      <a16:colId xmlns:a16="http://schemas.microsoft.com/office/drawing/2014/main" val="20002"/>
                    </a:ext>
                  </a:extLst>
                </a:gridCol>
                <a:gridCol w="417387">
                  <a:extLst>
                    <a:ext uri="{9D8B030D-6E8A-4147-A177-3AD203B41FA5}">
                      <a16:colId xmlns:a16="http://schemas.microsoft.com/office/drawing/2014/main" val="20003"/>
                    </a:ext>
                  </a:extLst>
                </a:gridCol>
                <a:gridCol w="416603">
                  <a:extLst>
                    <a:ext uri="{9D8B030D-6E8A-4147-A177-3AD203B41FA5}">
                      <a16:colId xmlns:a16="http://schemas.microsoft.com/office/drawing/2014/main" val="20004"/>
                    </a:ext>
                  </a:extLst>
                </a:gridCol>
                <a:gridCol w="462693">
                  <a:extLst>
                    <a:ext uri="{9D8B030D-6E8A-4147-A177-3AD203B41FA5}">
                      <a16:colId xmlns:a16="http://schemas.microsoft.com/office/drawing/2014/main" val="20005"/>
                    </a:ext>
                  </a:extLst>
                </a:gridCol>
                <a:gridCol w="484170">
                  <a:extLst>
                    <a:ext uri="{9D8B030D-6E8A-4147-A177-3AD203B41FA5}">
                      <a16:colId xmlns:a16="http://schemas.microsoft.com/office/drawing/2014/main" val="129349586"/>
                    </a:ext>
                  </a:extLst>
                </a:gridCol>
                <a:gridCol w="484170">
                  <a:extLst>
                    <a:ext uri="{9D8B030D-6E8A-4147-A177-3AD203B41FA5}">
                      <a16:colId xmlns:a16="http://schemas.microsoft.com/office/drawing/2014/main" val="20006"/>
                    </a:ext>
                  </a:extLst>
                </a:gridCol>
                <a:gridCol w="484170">
                  <a:extLst>
                    <a:ext uri="{9D8B030D-6E8A-4147-A177-3AD203B41FA5}">
                      <a16:colId xmlns:a16="http://schemas.microsoft.com/office/drawing/2014/main" val="20007"/>
                    </a:ext>
                  </a:extLst>
                </a:gridCol>
                <a:gridCol w="484170">
                  <a:extLst>
                    <a:ext uri="{9D8B030D-6E8A-4147-A177-3AD203B41FA5}">
                      <a16:colId xmlns:a16="http://schemas.microsoft.com/office/drawing/2014/main" val="20008"/>
                    </a:ext>
                  </a:extLst>
                </a:gridCol>
                <a:gridCol w="484170">
                  <a:extLst>
                    <a:ext uri="{9D8B030D-6E8A-4147-A177-3AD203B41FA5}">
                      <a16:colId xmlns:a16="http://schemas.microsoft.com/office/drawing/2014/main" val="1953954208"/>
                    </a:ext>
                  </a:extLst>
                </a:gridCol>
              </a:tblGrid>
              <a:tr h="487608">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cxnSp>
        <p:nvCxnSpPr>
          <p:cNvPr id="5" name="Straight Connector 4">
            <a:extLst>
              <a:ext uri="{FF2B5EF4-FFF2-40B4-BE49-F238E27FC236}">
                <a16:creationId xmlns:a16="http://schemas.microsoft.com/office/drawing/2014/main" id="{38508469-9D17-09D2-4EE5-57F1FF2415B7}"/>
              </a:ext>
            </a:extLst>
          </p:cNvPr>
          <p:cNvCxnSpPr/>
          <p:nvPr/>
        </p:nvCxnSpPr>
        <p:spPr>
          <a:xfrm>
            <a:off x="5029200" y="2590800"/>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0ADB356F-E065-26E8-0656-493052665671}"/>
              </a:ext>
            </a:extLst>
          </p:cNvPr>
          <p:cNvCxnSpPr/>
          <p:nvPr/>
        </p:nvCxnSpPr>
        <p:spPr>
          <a:xfrm>
            <a:off x="7315200" y="2515846"/>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648A1369-1D6A-0BAE-314F-E954AA8AADED}"/>
              </a:ext>
            </a:extLst>
          </p:cNvPr>
          <p:cNvCxnSpPr/>
          <p:nvPr/>
        </p:nvCxnSpPr>
        <p:spPr>
          <a:xfrm>
            <a:off x="3286957" y="2590800"/>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E4284446-E3E5-AAA9-AF1E-71307A1E2150}"/>
              </a:ext>
            </a:extLst>
          </p:cNvPr>
          <p:cNvSpPr txBox="1"/>
          <p:nvPr/>
        </p:nvSpPr>
        <p:spPr>
          <a:xfrm>
            <a:off x="5791200" y="3669026"/>
            <a:ext cx="609600" cy="523220"/>
          </a:xfrm>
          <a:prstGeom prst="rect">
            <a:avLst/>
          </a:prstGeom>
          <a:noFill/>
        </p:spPr>
        <p:txBody>
          <a:bodyPr wrap="square" rtlCol="0">
            <a:spAutoFit/>
          </a:bodyPr>
          <a:lstStyle/>
          <a:p>
            <a:pPr algn="ctr"/>
            <a:r>
              <a:rPr lang="en-US" sz="2800" dirty="0"/>
              <a:t>D</a:t>
            </a:r>
          </a:p>
        </p:txBody>
      </p:sp>
      <p:sp>
        <p:nvSpPr>
          <p:cNvPr id="9" name="TextBox 8">
            <a:extLst>
              <a:ext uri="{FF2B5EF4-FFF2-40B4-BE49-F238E27FC236}">
                <a16:creationId xmlns:a16="http://schemas.microsoft.com/office/drawing/2014/main" id="{DBB362A0-7F64-F0C3-605F-502995B89A5D}"/>
              </a:ext>
            </a:extLst>
          </p:cNvPr>
          <p:cNvSpPr txBox="1"/>
          <p:nvPr/>
        </p:nvSpPr>
        <p:spPr>
          <a:xfrm>
            <a:off x="8039102" y="3669026"/>
            <a:ext cx="609600" cy="523220"/>
          </a:xfrm>
          <a:prstGeom prst="rect">
            <a:avLst/>
          </a:prstGeom>
          <a:noFill/>
        </p:spPr>
        <p:txBody>
          <a:bodyPr wrap="square" rtlCol="0">
            <a:spAutoFit/>
          </a:bodyPr>
          <a:lstStyle/>
          <a:p>
            <a:pPr algn="ctr"/>
            <a:r>
              <a:rPr lang="en-US" sz="2800" dirty="0"/>
              <a:t>A</a:t>
            </a:r>
          </a:p>
        </p:txBody>
      </p:sp>
      <p:sp>
        <p:nvSpPr>
          <p:cNvPr id="10" name="TextBox 9">
            <a:extLst>
              <a:ext uri="{FF2B5EF4-FFF2-40B4-BE49-F238E27FC236}">
                <a16:creationId xmlns:a16="http://schemas.microsoft.com/office/drawing/2014/main" id="{852BACBC-5B89-AAAC-71E2-AFF3E57EA731}"/>
              </a:ext>
            </a:extLst>
          </p:cNvPr>
          <p:cNvSpPr txBox="1"/>
          <p:nvPr/>
        </p:nvSpPr>
        <p:spPr>
          <a:xfrm>
            <a:off x="3934659" y="3669026"/>
            <a:ext cx="609600" cy="523220"/>
          </a:xfrm>
          <a:prstGeom prst="rect">
            <a:avLst/>
          </a:prstGeom>
          <a:noFill/>
        </p:spPr>
        <p:txBody>
          <a:bodyPr wrap="square" rtlCol="0">
            <a:spAutoFit/>
          </a:bodyPr>
          <a:lstStyle/>
          <a:p>
            <a:pPr algn="ctr"/>
            <a:r>
              <a:rPr lang="en-US" sz="2800" dirty="0"/>
              <a:t>6</a:t>
            </a:r>
          </a:p>
        </p:txBody>
      </p:sp>
      <p:sp>
        <p:nvSpPr>
          <p:cNvPr id="12" name="TextBox 11">
            <a:extLst>
              <a:ext uri="{FF2B5EF4-FFF2-40B4-BE49-F238E27FC236}">
                <a16:creationId xmlns:a16="http://schemas.microsoft.com/office/drawing/2014/main" id="{87BB7600-FF31-E352-89DA-FF1E38ED4853}"/>
              </a:ext>
            </a:extLst>
          </p:cNvPr>
          <p:cNvSpPr txBox="1"/>
          <p:nvPr/>
        </p:nvSpPr>
        <p:spPr>
          <a:xfrm>
            <a:off x="4648200" y="4953000"/>
            <a:ext cx="2514600" cy="461665"/>
          </a:xfrm>
          <a:prstGeom prst="rect">
            <a:avLst/>
          </a:prstGeom>
          <a:noFill/>
        </p:spPr>
        <p:txBody>
          <a:bodyPr wrap="square" rtlCol="0">
            <a:spAutoFit/>
          </a:bodyPr>
          <a:lstStyle/>
          <a:p>
            <a:r>
              <a:rPr lang="en-US" sz="2400" dirty="0"/>
              <a:t>Answer: </a:t>
            </a:r>
            <a:r>
              <a:rPr lang="en-US" sz="2400" dirty="0">
                <a:solidFill>
                  <a:srgbClr val="FF0000"/>
                </a:solidFill>
              </a:rPr>
              <a:t>6D. A</a:t>
            </a:r>
            <a:r>
              <a:rPr lang="en-US" sz="2400" baseline="-25000" dirty="0">
                <a:solidFill>
                  <a:srgbClr val="FF0000"/>
                </a:solidFill>
              </a:rPr>
              <a:t>16</a:t>
            </a:r>
          </a:p>
        </p:txBody>
      </p:sp>
      <p:sp>
        <p:nvSpPr>
          <p:cNvPr id="2" name="Rectangle 1">
            <a:extLst>
              <a:ext uri="{FF2B5EF4-FFF2-40B4-BE49-F238E27FC236}">
                <a16:creationId xmlns:a16="http://schemas.microsoft.com/office/drawing/2014/main" id="{2C8B8C3E-A0BF-AD6A-D219-012C06EEB429}"/>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6F87C9E-3D00-746E-658E-99E98B10A4AA}"/>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231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10000"/>
          </a:bodyPr>
          <a:lstStyle/>
          <a:p>
            <a:pPr algn="l"/>
            <a:r>
              <a:rPr lang="en-US" sz="2600" b="1" dirty="0">
                <a:solidFill>
                  <a:schemeClr val="tx1"/>
                </a:solidFill>
              </a:rPr>
              <a:t>Solution of Example 1</a:t>
            </a:r>
            <a:endParaRPr lang="en-US" sz="3500" b="1" dirty="0">
              <a:solidFill>
                <a:schemeClr val="tx1"/>
              </a:solidFill>
            </a:endParaRP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1.110110</a:t>
            </a:r>
            <a:r>
              <a:rPr lang="en-US" sz="2800" baseline="-25000" dirty="0">
                <a:solidFill>
                  <a:schemeClr val="tx1"/>
                </a:solidFill>
              </a:rPr>
              <a:t>2</a:t>
            </a:r>
            <a:r>
              <a:rPr lang="en-US" sz="2800" baseline="-25000" dirty="0"/>
              <a:t> </a:t>
            </a:r>
            <a:r>
              <a:rPr lang="en-US" sz="2600" dirty="0">
                <a:solidFill>
                  <a:schemeClr val="tx1"/>
                </a:solidFill>
              </a:rPr>
              <a:t>to Decimal</a:t>
            </a:r>
          </a:p>
          <a:p>
            <a:pPr algn="l"/>
            <a:endParaRPr lang="en-US" sz="2800" dirty="0">
              <a:solidFill>
                <a:schemeClr val="tx1"/>
              </a:solidFill>
            </a:endParaRPr>
          </a:p>
        </p:txBody>
      </p:sp>
      <p:sp>
        <p:nvSpPr>
          <p:cNvPr id="61" name="TextBox 60"/>
          <p:cNvSpPr txBox="1"/>
          <p:nvPr/>
        </p:nvSpPr>
        <p:spPr>
          <a:xfrm>
            <a:off x="4648200" y="4953000"/>
            <a:ext cx="2667000" cy="461665"/>
          </a:xfrm>
          <a:prstGeom prst="rect">
            <a:avLst/>
          </a:prstGeom>
          <a:noFill/>
        </p:spPr>
        <p:txBody>
          <a:bodyPr wrap="square" rtlCol="0">
            <a:spAutoFit/>
          </a:bodyPr>
          <a:lstStyle/>
          <a:p>
            <a:r>
              <a:rPr lang="en-US" sz="2400" dirty="0"/>
              <a:t>Answer: </a:t>
            </a:r>
            <a:r>
              <a:rPr lang="en-US" sz="2400" dirty="0">
                <a:solidFill>
                  <a:srgbClr val="FF0000"/>
                </a:solidFill>
              </a:rPr>
              <a:t>1.8437510</a:t>
            </a:r>
            <a:endParaRPr lang="en-US" sz="2400" baseline="-25000" dirty="0">
              <a:solidFill>
                <a:srgbClr val="FF0000"/>
              </a:solidFill>
            </a:endParaRPr>
          </a:p>
        </p:txBody>
      </p:sp>
      <p:graphicFrame>
        <p:nvGraphicFramePr>
          <p:cNvPr id="2" name="Table 1">
            <a:extLst>
              <a:ext uri="{FF2B5EF4-FFF2-40B4-BE49-F238E27FC236}">
                <a16:creationId xmlns:a16="http://schemas.microsoft.com/office/drawing/2014/main" id="{9F609B01-16AF-A824-EBF7-E8DDDB5B8EF9}"/>
              </a:ext>
            </a:extLst>
          </p:cNvPr>
          <p:cNvGraphicFramePr>
            <a:graphicFrameLocks noGrp="1"/>
          </p:cNvGraphicFramePr>
          <p:nvPr>
            <p:extLst>
              <p:ext uri="{D42A27DB-BD31-4B8C-83A1-F6EECF244321}">
                <p14:modId xmlns:p14="http://schemas.microsoft.com/office/powerpoint/2010/main" val="1740783669"/>
              </p:ext>
            </p:extLst>
          </p:nvPr>
        </p:nvGraphicFramePr>
        <p:xfrm>
          <a:off x="3714749" y="2438400"/>
          <a:ext cx="4762501" cy="1691641"/>
        </p:xfrm>
        <a:graphic>
          <a:graphicData uri="http://schemas.openxmlformats.org/drawingml/2006/table">
            <a:tbl>
              <a:tblPr firstRow="1" bandRow="1">
                <a:tableStyleId>{E8B1032C-EA38-4F05-BA0D-38AFFFC7BED3}</a:tableStyleId>
              </a:tblPr>
              <a:tblGrid>
                <a:gridCol w="543806">
                  <a:extLst>
                    <a:ext uri="{9D8B030D-6E8A-4147-A177-3AD203B41FA5}">
                      <a16:colId xmlns:a16="http://schemas.microsoft.com/office/drawing/2014/main" val="3452391320"/>
                    </a:ext>
                  </a:extLst>
                </a:gridCol>
                <a:gridCol w="543806">
                  <a:extLst>
                    <a:ext uri="{9D8B030D-6E8A-4147-A177-3AD203B41FA5}">
                      <a16:colId xmlns:a16="http://schemas.microsoft.com/office/drawing/2014/main" val="20000"/>
                    </a:ext>
                  </a:extLst>
                </a:gridCol>
                <a:gridCol w="543806">
                  <a:extLst>
                    <a:ext uri="{9D8B030D-6E8A-4147-A177-3AD203B41FA5}">
                      <a16:colId xmlns:a16="http://schemas.microsoft.com/office/drawing/2014/main" val="20001"/>
                    </a:ext>
                  </a:extLst>
                </a:gridCol>
                <a:gridCol w="543806">
                  <a:extLst>
                    <a:ext uri="{9D8B030D-6E8A-4147-A177-3AD203B41FA5}">
                      <a16:colId xmlns:a16="http://schemas.microsoft.com/office/drawing/2014/main" val="20002"/>
                    </a:ext>
                  </a:extLst>
                </a:gridCol>
                <a:gridCol w="543806">
                  <a:extLst>
                    <a:ext uri="{9D8B030D-6E8A-4147-A177-3AD203B41FA5}">
                      <a16:colId xmlns:a16="http://schemas.microsoft.com/office/drawing/2014/main" val="20003"/>
                    </a:ext>
                  </a:extLst>
                </a:gridCol>
                <a:gridCol w="709970">
                  <a:extLst>
                    <a:ext uri="{9D8B030D-6E8A-4147-A177-3AD203B41FA5}">
                      <a16:colId xmlns:a16="http://schemas.microsoft.com/office/drawing/2014/main" val="20004"/>
                    </a:ext>
                  </a:extLst>
                </a:gridCol>
                <a:gridCol w="647701">
                  <a:extLst>
                    <a:ext uri="{9D8B030D-6E8A-4147-A177-3AD203B41FA5}">
                      <a16:colId xmlns:a16="http://schemas.microsoft.com/office/drawing/2014/main" val="20005"/>
                    </a:ext>
                  </a:extLst>
                </a:gridCol>
                <a:gridCol w="685800">
                  <a:extLst>
                    <a:ext uri="{9D8B030D-6E8A-4147-A177-3AD203B41FA5}">
                      <a16:colId xmlns:a16="http://schemas.microsoft.com/office/drawing/2014/main" val="2248730728"/>
                    </a:ext>
                  </a:extLst>
                </a:gridCol>
              </a:tblGrid>
              <a:tr h="0">
                <a:tc>
                  <a:txBody>
                    <a:bodyPr/>
                    <a:lstStyle/>
                    <a:p>
                      <a:pPr algn="ctr"/>
                      <a:r>
                        <a:rPr lang="en-US" baseline="0" dirty="0"/>
                        <a:t>2</a:t>
                      </a:r>
                      <a:r>
                        <a:rPr lang="en-US" baseline="30000" dirty="0"/>
                        <a:t>0</a:t>
                      </a:r>
                    </a:p>
                  </a:txBody>
                  <a:tcPr/>
                </a:tc>
                <a:tc>
                  <a:txBody>
                    <a:bodyPr/>
                    <a:lstStyle/>
                    <a:p>
                      <a:pPr algn="ctr"/>
                      <a:endParaRPr lang="en-US" baseline="30000" dirty="0"/>
                    </a:p>
                    <a:p>
                      <a:pPr algn="ctr"/>
                      <a:r>
                        <a:rPr lang="en-US" baseline="300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-6</a:t>
                      </a:r>
                    </a:p>
                  </a:txBody>
                  <a:tcPr/>
                </a:tc>
                <a:extLst>
                  <a:ext uri="{0D108BD9-81ED-4DB2-BD59-A6C34878D82A}">
                    <a16:rowId xmlns:a16="http://schemas.microsoft.com/office/drawing/2014/main" val="10000"/>
                  </a:ext>
                </a:extLst>
              </a:tr>
              <a:tr h="502920">
                <a:tc>
                  <a:txBody>
                    <a:bodyPr/>
                    <a:lstStyle/>
                    <a:p>
                      <a:pPr algn="ctr"/>
                      <a:r>
                        <a:rPr lang="en-US" dirty="0"/>
                        <a:t>1</a:t>
                      </a:r>
                    </a:p>
                  </a:txBody>
                  <a:tcPr/>
                </a:tc>
                <a:tc>
                  <a:txBody>
                    <a:bodyPr/>
                    <a:lstStyle/>
                    <a:p>
                      <a:pPr algn="ctr"/>
                      <a:r>
                        <a:rPr lang="en-US" dirty="0"/>
                        <a:t>.</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1/8</a:t>
                      </a:r>
                    </a:p>
                  </a:txBody>
                  <a:tcPr/>
                </a:tc>
                <a:tc>
                  <a:txBody>
                    <a:bodyPr/>
                    <a:lstStyle/>
                    <a:p>
                      <a:pPr algn="ctr"/>
                      <a:r>
                        <a:rPr lang="en-US" dirty="0"/>
                        <a:t>1/16</a:t>
                      </a:r>
                    </a:p>
                  </a:txBody>
                  <a:tcPr/>
                </a:tc>
                <a:tc>
                  <a:txBody>
                    <a:bodyPr/>
                    <a:lstStyle/>
                    <a:p>
                      <a:pPr algn="ctr"/>
                      <a:r>
                        <a:rPr lang="en-US" dirty="0"/>
                        <a:t>1/32</a:t>
                      </a:r>
                    </a:p>
                  </a:txBody>
                  <a:tcPr/>
                </a:tc>
                <a:tc>
                  <a:txBody>
                    <a:bodyPr/>
                    <a:lstStyle/>
                    <a:p>
                      <a:pPr algn="ctr"/>
                      <a:r>
                        <a:rPr lang="en-US" dirty="0"/>
                        <a:t>1/64</a:t>
                      </a:r>
                    </a:p>
                  </a:txBody>
                  <a:tcPr/>
                </a:tc>
                <a:extLst>
                  <a:ext uri="{0D108BD9-81ED-4DB2-BD59-A6C34878D82A}">
                    <a16:rowId xmlns:a16="http://schemas.microsoft.com/office/drawing/2014/main" val="10001"/>
                  </a:ext>
                </a:extLst>
              </a:tr>
              <a:tr h="731521">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566087869"/>
                  </a:ext>
                </a:extLst>
              </a:tr>
            </a:tbl>
          </a:graphicData>
        </a:graphic>
      </p:graphicFrame>
      <p:sp>
        <p:nvSpPr>
          <p:cNvPr id="4" name="Rectangle 3">
            <a:extLst>
              <a:ext uri="{FF2B5EF4-FFF2-40B4-BE49-F238E27FC236}">
                <a16:creationId xmlns:a16="http://schemas.microsoft.com/office/drawing/2014/main" id="{4B4D485F-A3B3-D6F8-D4B6-B14F362B6FBF}"/>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9398476-C00A-9D9D-2163-4FB33182A2AC}"/>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674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7118" y="1393686"/>
            <a:ext cx="7620000" cy="707886"/>
          </a:xfrm>
          <a:prstGeom prst="rect">
            <a:avLst/>
          </a:prstGeom>
          <a:noFill/>
        </p:spPr>
        <p:txBody>
          <a:bodyPr wrap="square" rtlCol="0">
            <a:spAutoFit/>
          </a:bodyPr>
          <a:lstStyle/>
          <a:p>
            <a:pPr algn="ctr"/>
            <a:r>
              <a:rPr lang="en-US" sz="4000" b="1" dirty="0"/>
              <a:t>UNARY NUMBER SYSTEM</a:t>
            </a:r>
          </a:p>
        </p:txBody>
      </p:sp>
      <p:sp>
        <p:nvSpPr>
          <p:cNvPr id="7" name="TextBox 6"/>
          <p:cNvSpPr txBox="1"/>
          <p:nvPr/>
        </p:nvSpPr>
        <p:spPr>
          <a:xfrm>
            <a:off x="2324100" y="2667000"/>
            <a:ext cx="8343900" cy="2062103"/>
          </a:xfrm>
          <a:prstGeom prst="rect">
            <a:avLst/>
          </a:prstGeom>
          <a:noFill/>
        </p:spPr>
        <p:txBody>
          <a:bodyPr wrap="square" rtlCol="0">
            <a:spAutoFit/>
          </a:bodyPr>
          <a:lstStyle/>
          <a:p>
            <a:pPr algn="just"/>
            <a:r>
              <a:rPr lang="en-US" sz="3200" dirty="0"/>
              <a:t>One of the simplest numeral systems is the unary numeral system, in which every natural number is represented by a corresponding number of symbols.</a:t>
            </a:r>
          </a:p>
        </p:txBody>
      </p:sp>
      <p:sp>
        <p:nvSpPr>
          <p:cNvPr id="3" name="Rectangle 2">
            <a:extLst>
              <a:ext uri="{FF2B5EF4-FFF2-40B4-BE49-F238E27FC236}">
                <a16:creationId xmlns:a16="http://schemas.microsoft.com/office/drawing/2014/main" id="{0ABA8D9B-C156-95F6-A4E8-04758EA75233}"/>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81A942C4-69CE-AC17-2545-41721508FFB8}"/>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26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10000"/>
          </a:bodyPr>
          <a:lstStyle/>
          <a:p>
            <a:pPr algn="l"/>
            <a:r>
              <a:rPr lang="en-US" sz="2600" b="1" dirty="0">
                <a:solidFill>
                  <a:schemeClr val="tx1"/>
                </a:solidFill>
              </a:rPr>
              <a:t>Solution of Example 1 </a:t>
            </a:r>
            <a:endParaRPr lang="en-US" sz="3500" b="1" dirty="0">
              <a:solidFill>
                <a:schemeClr val="tx1"/>
              </a:solidFill>
            </a:endParaRP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1.110110</a:t>
            </a:r>
            <a:r>
              <a:rPr lang="en-US" sz="2800" baseline="-25000" dirty="0">
                <a:solidFill>
                  <a:schemeClr val="tx1"/>
                </a:solidFill>
              </a:rPr>
              <a:t>2</a:t>
            </a:r>
            <a:r>
              <a:rPr lang="en-US" sz="2800" baseline="-25000" dirty="0"/>
              <a:t> </a:t>
            </a:r>
            <a:r>
              <a:rPr lang="en-US" sz="2600" dirty="0">
                <a:solidFill>
                  <a:schemeClr val="tx1"/>
                </a:solidFill>
              </a:rPr>
              <a:t>to Octal</a:t>
            </a:r>
          </a:p>
          <a:p>
            <a:pPr algn="l"/>
            <a:endParaRPr lang="en-US" sz="2800" dirty="0">
              <a:solidFill>
                <a:schemeClr val="tx1"/>
              </a:solidFill>
            </a:endParaRPr>
          </a:p>
        </p:txBody>
      </p:sp>
      <p:graphicFrame>
        <p:nvGraphicFramePr>
          <p:cNvPr id="4" name="Table 3">
            <a:extLst>
              <a:ext uri="{FF2B5EF4-FFF2-40B4-BE49-F238E27FC236}">
                <a16:creationId xmlns:a16="http://schemas.microsoft.com/office/drawing/2014/main" id="{D44A2D0C-9C3E-E996-D052-ED12D9DFABDE}"/>
              </a:ext>
            </a:extLst>
          </p:cNvPr>
          <p:cNvGraphicFramePr>
            <a:graphicFrameLocks noGrp="1"/>
          </p:cNvGraphicFramePr>
          <p:nvPr>
            <p:extLst>
              <p:ext uri="{D42A27DB-BD31-4B8C-83A1-F6EECF244321}">
                <p14:modId xmlns:p14="http://schemas.microsoft.com/office/powerpoint/2010/main" val="3136820485"/>
              </p:ext>
            </p:extLst>
          </p:nvPr>
        </p:nvGraphicFramePr>
        <p:xfrm>
          <a:off x="3276600" y="3086442"/>
          <a:ext cx="5943604" cy="487608"/>
        </p:xfrm>
        <a:graphic>
          <a:graphicData uri="http://schemas.openxmlformats.org/drawingml/2006/table">
            <a:tbl>
              <a:tblPr firstRow="1" bandRow="1">
                <a:tableStyleId>{93296810-A885-4BE3-A3E7-6D5BEEA58F35}</a:tableStyleId>
              </a:tblPr>
              <a:tblGrid>
                <a:gridCol w="527734">
                  <a:extLst>
                    <a:ext uri="{9D8B030D-6E8A-4147-A177-3AD203B41FA5}">
                      <a16:colId xmlns:a16="http://schemas.microsoft.com/office/drawing/2014/main" val="1262985187"/>
                    </a:ext>
                  </a:extLst>
                </a:gridCol>
                <a:gridCol w="527734">
                  <a:extLst>
                    <a:ext uri="{9D8B030D-6E8A-4147-A177-3AD203B41FA5}">
                      <a16:colId xmlns:a16="http://schemas.microsoft.com/office/drawing/2014/main" val="20000"/>
                    </a:ext>
                  </a:extLst>
                </a:gridCol>
                <a:gridCol w="527734">
                  <a:extLst>
                    <a:ext uri="{9D8B030D-6E8A-4147-A177-3AD203B41FA5}">
                      <a16:colId xmlns:a16="http://schemas.microsoft.com/office/drawing/2014/main" val="20001"/>
                    </a:ext>
                  </a:extLst>
                </a:gridCol>
                <a:gridCol w="527734">
                  <a:extLst>
                    <a:ext uri="{9D8B030D-6E8A-4147-A177-3AD203B41FA5}">
                      <a16:colId xmlns:a16="http://schemas.microsoft.com/office/drawing/2014/main" val="20002"/>
                    </a:ext>
                  </a:extLst>
                </a:gridCol>
                <a:gridCol w="494750">
                  <a:extLst>
                    <a:ext uri="{9D8B030D-6E8A-4147-A177-3AD203B41FA5}">
                      <a16:colId xmlns:a16="http://schemas.microsoft.com/office/drawing/2014/main" val="20003"/>
                    </a:ext>
                  </a:extLst>
                </a:gridCol>
                <a:gridCol w="493821">
                  <a:extLst>
                    <a:ext uri="{9D8B030D-6E8A-4147-A177-3AD203B41FA5}">
                      <a16:colId xmlns:a16="http://schemas.microsoft.com/office/drawing/2014/main" val="20004"/>
                    </a:ext>
                  </a:extLst>
                </a:gridCol>
                <a:gridCol w="548453">
                  <a:extLst>
                    <a:ext uri="{9D8B030D-6E8A-4147-A177-3AD203B41FA5}">
                      <a16:colId xmlns:a16="http://schemas.microsoft.com/office/drawing/2014/main" val="20005"/>
                    </a:ext>
                  </a:extLst>
                </a:gridCol>
                <a:gridCol w="573911">
                  <a:extLst>
                    <a:ext uri="{9D8B030D-6E8A-4147-A177-3AD203B41FA5}">
                      <a16:colId xmlns:a16="http://schemas.microsoft.com/office/drawing/2014/main" val="129349586"/>
                    </a:ext>
                  </a:extLst>
                </a:gridCol>
                <a:gridCol w="573911">
                  <a:extLst>
                    <a:ext uri="{9D8B030D-6E8A-4147-A177-3AD203B41FA5}">
                      <a16:colId xmlns:a16="http://schemas.microsoft.com/office/drawing/2014/main" val="20006"/>
                    </a:ext>
                  </a:extLst>
                </a:gridCol>
                <a:gridCol w="573911">
                  <a:extLst>
                    <a:ext uri="{9D8B030D-6E8A-4147-A177-3AD203B41FA5}">
                      <a16:colId xmlns:a16="http://schemas.microsoft.com/office/drawing/2014/main" val="20007"/>
                    </a:ext>
                  </a:extLst>
                </a:gridCol>
                <a:gridCol w="573911">
                  <a:extLst>
                    <a:ext uri="{9D8B030D-6E8A-4147-A177-3AD203B41FA5}">
                      <a16:colId xmlns:a16="http://schemas.microsoft.com/office/drawing/2014/main" val="20008"/>
                    </a:ext>
                  </a:extLst>
                </a:gridCol>
              </a:tblGrid>
              <a:tr h="487608">
                <a:tc>
                  <a:txBody>
                    <a:bodyPr/>
                    <a:lstStyle/>
                    <a:p>
                      <a:pPr algn="ctr"/>
                      <a:endParaRPr lang="en-US" b="0" dirty="0"/>
                    </a:p>
                  </a:txBody>
                  <a:tcPr>
                    <a:no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cxnSp>
        <p:nvCxnSpPr>
          <p:cNvPr id="5" name="Straight Connector 4">
            <a:extLst>
              <a:ext uri="{FF2B5EF4-FFF2-40B4-BE49-F238E27FC236}">
                <a16:creationId xmlns:a16="http://schemas.microsoft.com/office/drawing/2014/main" id="{38508469-9D17-09D2-4EE5-57F1FF2415B7}"/>
              </a:ext>
            </a:extLst>
          </p:cNvPr>
          <p:cNvCxnSpPr/>
          <p:nvPr/>
        </p:nvCxnSpPr>
        <p:spPr>
          <a:xfrm>
            <a:off x="5905500" y="2562687"/>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0ADB356F-E065-26E8-0656-493052665671}"/>
              </a:ext>
            </a:extLst>
          </p:cNvPr>
          <p:cNvCxnSpPr/>
          <p:nvPr/>
        </p:nvCxnSpPr>
        <p:spPr>
          <a:xfrm>
            <a:off x="7514942" y="2590800"/>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648A1369-1D6A-0BAE-314F-E954AA8AADED}"/>
              </a:ext>
            </a:extLst>
          </p:cNvPr>
          <p:cNvCxnSpPr/>
          <p:nvPr/>
        </p:nvCxnSpPr>
        <p:spPr>
          <a:xfrm>
            <a:off x="3810000" y="2590800"/>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DBB362A0-7F64-F0C3-605F-502995B89A5D}"/>
              </a:ext>
            </a:extLst>
          </p:cNvPr>
          <p:cNvSpPr txBox="1"/>
          <p:nvPr/>
        </p:nvSpPr>
        <p:spPr>
          <a:xfrm>
            <a:off x="8039102" y="3669026"/>
            <a:ext cx="609600" cy="523220"/>
          </a:xfrm>
          <a:prstGeom prst="rect">
            <a:avLst/>
          </a:prstGeom>
          <a:noFill/>
        </p:spPr>
        <p:txBody>
          <a:bodyPr wrap="square" rtlCol="0">
            <a:spAutoFit/>
          </a:bodyPr>
          <a:lstStyle/>
          <a:p>
            <a:pPr algn="ctr"/>
            <a:r>
              <a:rPr lang="en-US" sz="2800" dirty="0"/>
              <a:t>6</a:t>
            </a:r>
          </a:p>
        </p:txBody>
      </p:sp>
      <p:sp>
        <p:nvSpPr>
          <p:cNvPr id="10" name="TextBox 9">
            <a:extLst>
              <a:ext uri="{FF2B5EF4-FFF2-40B4-BE49-F238E27FC236}">
                <a16:creationId xmlns:a16="http://schemas.microsoft.com/office/drawing/2014/main" id="{852BACBC-5B89-AAAC-71E2-AFF3E57EA731}"/>
              </a:ext>
            </a:extLst>
          </p:cNvPr>
          <p:cNvSpPr txBox="1"/>
          <p:nvPr/>
        </p:nvSpPr>
        <p:spPr>
          <a:xfrm>
            <a:off x="4152901" y="3653490"/>
            <a:ext cx="609600" cy="523220"/>
          </a:xfrm>
          <a:prstGeom prst="rect">
            <a:avLst/>
          </a:prstGeom>
          <a:noFill/>
        </p:spPr>
        <p:txBody>
          <a:bodyPr wrap="square" rtlCol="0">
            <a:spAutoFit/>
          </a:bodyPr>
          <a:lstStyle/>
          <a:p>
            <a:pPr algn="ctr"/>
            <a:r>
              <a:rPr lang="en-US" sz="2800" dirty="0"/>
              <a:t>1</a:t>
            </a:r>
          </a:p>
        </p:txBody>
      </p:sp>
      <p:sp>
        <p:nvSpPr>
          <p:cNvPr id="11" name="TextBox 10">
            <a:extLst>
              <a:ext uri="{FF2B5EF4-FFF2-40B4-BE49-F238E27FC236}">
                <a16:creationId xmlns:a16="http://schemas.microsoft.com/office/drawing/2014/main" id="{6BD4CD30-9F65-0A57-A58E-3C8D62C6829B}"/>
              </a:ext>
            </a:extLst>
          </p:cNvPr>
          <p:cNvSpPr txBox="1"/>
          <p:nvPr/>
        </p:nvSpPr>
        <p:spPr>
          <a:xfrm>
            <a:off x="6371942" y="3638629"/>
            <a:ext cx="609600" cy="523220"/>
          </a:xfrm>
          <a:prstGeom prst="rect">
            <a:avLst/>
          </a:prstGeom>
          <a:noFill/>
        </p:spPr>
        <p:txBody>
          <a:bodyPr wrap="square" rtlCol="0">
            <a:spAutoFit/>
          </a:bodyPr>
          <a:lstStyle/>
          <a:p>
            <a:pPr algn="ctr"/>
            <a:r>
              <a:rPr lang="en-US" sz="2800" dirty="0"/>
              <a:t>6</a:t>
            </a:r>
          </a:p>
        </p:txBody>
      </p:sp>
      <p:sp>
        <p:nvSpPr>
          <p:cNvPr id="12" name="TextBox 11">
            <a:extLst>
              <a:ext uri="{FF2B5EF4-FFF2-40B4-BE49-F238E27FC236}">
                <a16:creationId xmlns:a16="http://schemas.microsoft.com/office/drawing/2014/main" id="{87BB7600-FF31-E352-89DA-FF1E38ED4853}"/>
              </a:ext>
            </a:extLst>
          </p:cNvPr>
          <p:cNvSpPr txBox="1"/>
          <p:nvPr/>
        </p:nvSpPr>
        <p:spPr>
          <a:xfrm>
            <a:off x="4648200" y="4953000"/>
            <a:ext cx="2514600" cy="461665"/>
          </a:xfrm>
          <a:prstGeom prst="rect">
            <a:avLst/>
          </a:prstGeom>
          <a:noFill/>
        </p:spPr>
        <p:txBody>
          <a:bodyPr wrap="square" rtlCol="0">
            <a:spAutoFit/>
          </a:bodyPr>
          <a:lstStyle/>
          <a:p>
            <a:r>
              <a:rPr lang="en-US" sz="2400" dirty="0"/>
              <a:t>Answer: </a:t>
            </a:r>
            <a:r>
              <a:rPr lang="en-US" sz="2400" dirty="0">
                <a:solidFill>
                  <a:srgbClr val="FF0000"/>
                </a:solidFill>
              </a:rPr>
              <a:t>1. 66</a:t>
            </a:r>
            <a:r>
              <a:rPr lang="en-US" sz="2400" baseline="-25000" dirty="0">
                <a:solidFill>
                  <a:srgbClr val="FF0000"/>
                </a:solidFill>
              </a:rPr>
              <a:t>8</a:t>
            </a:r>
          </a:p>
        </p:txBody>
      </p:sp>
      <p:sp>
        <p:nvSpPr>
          <p:cNvPr id="2" name="Rectangle 1">
            <a:extLst>
              <a:ext uri="{FF2B5EF4-FFF2-40B4-BE49-F238E27FC236}">
                <a16:creationId xmlns:a16="http://schemas.microsoft.com/office/drawing/2014/main" id="{0BEB4993-6081-7484-8D67-0F8BA75973BC}"/>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D9249087-EDD9-6F20-CCA7-6107AF3D0F4D}"/>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605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10000"/>
          </a:bodyPr>
          <a:lstStyle/>
          <a:p>
            <a:pPr algn="l"/>
            <a:r>
              <a:rPr lang="en-US" sz="2600" b="1" dirty="0">
                <a:solidFill>
                  <a:schemeClr val="tx1"/>
                </a:solidFill>
              </a:rPr>
              <a:t>Solution of Example 1 </a:t>
            </a:r>
            <a:endParaRPr lang="en-US" sz="3500" b="1" dirty="0">
              <a:solidFill>
                <a:schemeClr val="tx1"/>
              </a:solidFill>
            </a:endParaRPr>
          </a:p>
          <a:p>
            <a:pPr algn="l"/>
            <a:r>
              <a:rPr lang="en-US" sz="2600" b="1" dirty="0">
                <a:solidFill>
                  <a:schemeClr val="tx1"/>
                </a:solidFill>
              </a:rPr>
              <a:t>Given:  </a:t>
            </a:r>
            <a:r>
              <a:rPr lang="en-US" sz="2600" dirty="0">
                <a:solidFill>
                  <a:schemeClr val="tx1"/>
                </a:solidFill>
              </a:rPr>
              <a:t>Convert 1.110110</a:t>
            </a:r>
            <a:r>
              <a:rPr lang="en-US" sz="2800" baseline="-25000" dirty="0">
                <a:solidFill>
                  <a:schemeClr val="tx1"/>
                </a:solidFill>
              </a:rPr>
              <a:t>2</a:t>
            </a:r>
            <a:r>
              <a:rPr lang="en-US" sz="2600" dirty="0">
                <a:solidFill>
                  <a:schemeClr val="tx1"/>
                </a:solidFill>
              </a:rPr>
              <a:t> to Hexadecimal</a:t>
            </a:r>
          </a:p>
          <a:p>
            <a:pPr algn="l"/>
            <a:endParaRPr lang="en-US" sz="2800" dirty="0">
              <a:solidFill>
                <a:schemeClr val="tx1"/>
              </a:solidFill>
            </a:endParaRPr>
          </a:p>
        </p:txBody>
      </p:sp>
      <p:graphicFrame>
        <p:nvGraphicFramePr>
          <p:cNvPr id="19" name="Table 18">
            <a:extLst>
              <a:ext uri="{FF2B5EF4-FFF2-40B4-BE49-F238E27FC236}">
                <a16:creationId xmlns:a16="http://schemas.microsoft.com/office/drawing/2014/main" id="{6EFCCA54-F802-A706-1F7E-13AA2248DEBC}"/>
              </a:ext>
            </a:extLst>
          </p:cNvPr>
          <p:cNvGraphicFramePr>
            <a:graphicFrameLocks noGrp="1"/>
          </p:cNvGraphicFramePr>
          <p:nvPr>
            <p:extLst>
              <p:ext uri="{D42A27DB-BD31-4B8C-83A1-F6EECF244321}">
                <p14:modId xmlns:p14="http://schemas.microsoft.com/office/powerpoint/2010/main" val="866927991"/>
              </p:ext>
            </p:extLst>
          </p:nvPr>
        </p:nvGraphicFramePr>
        <p:xfrm>
          <a:off x="2819400" y="2941392"/>
          <a:ext cx="5943602" cy="487608"/>
        </p:xfrm>
        <a:graphic>
          <a:graphicData uri="http://schemas.openxmlformats.org/drawingml/2006/table">
            <a:tbl>
              <a:tblPr firstRow="1" bandRow="1">
                <a:tableStyleId>{93296810-A885-4BE3-A3E7-6D5BEEA58F35}</a:tableStyleId>
              </a:tblPr>
              <a:tblGrid>
                <a:gridCol w="411678">
                  <a:extLst>
                    <a:ext uri="{9D8B030D-6E8A-4147-A177-3AD203B41FA5}">
                      <a16:colId xmlns:a16="http://schemas.microsoft.com/office/drawing/2014/main" val="1262985187"/>
                    </a:ext>
                  </a:extLst>
                </a:gridCol>
                <a:gridCol w="411678">
                  <a:extLst>
                    <a:ext uri="{9D8B030D-6E8A-4147-A177-3AD203B41FA5}">
                      <a16:colId xmlns:a16="http://schemas.microsoft.com/office/drawing/2014/main" val="400602534"/>
                    </a:ext>
                  </a:extLst>
                </a:gridCol>
                <a:gridCol w="411678">
                  <a:extLst>
                    <a:ext uri="{9D8B030D-6E8A-4147-A177-3AD203B41FA5}">
                      <a16:colId xmlns:a16="http://schemas.microsoft.com/office/drawing/2014/main" val="20000"/>
                    </a:ext>
                  </a:extLst>
                </a:gridCol>
                <a:gridCol w="411678">
                  <a:extLst>
                    <a:ext uri="{9D8B030D-6E8A-4147-A177-3AD203B41FA5}">
                      <a16:colId xmlns:a16="http://schemas.microsoft.com/office/drawing/2014/main" val="20001"/>
                    </a:ext>
                  </a:extLst>
                </a:gridCol>
                <a:gridCol w="411678">
                  <a:extLst>
                    <a:ext uri="{9D8B030D-6E8A-4147-A177-3AD203B41FA5}">
                      <a16:colId xmlns:a16="http://schemas.microsoft.com/office/drawing/2014/main" val="20002"/>
                    </a:ext>
                  </a:extLst>
                </a:gridCol>
                <a:gridCol w="385948">
                  <a:extLst>
                    <a:ext uri="{9D8B030D-6E8A-4147-A177-3AD203B41FA5}">
                      <a16:colId xmlns:a16="http://schemas.microsoft.com/office/drawing/2014/main" val="20003"/>
                    </a:ext>
                  </a:extLst>
                </a:gridCol>
                <a:gridCol w="385223">
                  <a:extLst>
                    <a:ext uri="{9D8B030D-6E8A-4147-A177-3AD203B41FA5}">
                      <a16:colId xmlns:a16="http://schemas.microsoft.com/office/drawing/2014/main" val="20004"/>
                    </a:ext>
                  </a:extLst>
                </a:gridCol>
                <a:gridCol w="427841">
                  <a:extLst>
                    <a:ext uri="{9D8B030D-6E8A-4147-A177-3AD203B41FA5}">
                      <a16:colId xmlns:a16="http://schemas.microsoft.com/office/drawing/2014/main" val="20005"/>
                    </a:ext>
                  </a:extLst>
                </a:gridCol>
                <a:gridCol w="447700">
                  <a:extLst>
                    <a:ext uri="{9D8B030D-6E8A-4147-A177-3AD203B41FA5}">
                      <a16:colId xmlns:a16="http://schemas.microsoft.com/office/drawing/2014/main" val="129349586"/>
                    </a:ext>
                  </a:extLst>
                </a:gridCol>
                <a:gridCol w="447700">
                  <a:extLst>
                    <a:ext uri="{9D8B030D-6E8A-4147-A177-3AD203B41FA5}">
                      <a16:colId xmlns:a16="http://schemas.microsoft.com/office/drawing/2014/main" val="20006"/>
                    </a:ext>
                  </a:extLst>
                </a:gridCol>
                <a:gridCol w="447700">
                  <a:extLst>
                    <a:ext uri="{9D8B030D-6E8A-4147-A177-3AD203B41FA5}">
                      <a16:colId xmlns:a16="http://schemas.microsoft.com/office/drawing/2014/main" val="20007"/>
                    </a:ext>
                  </a:extLst>
                </a:gridCol>
                <a:gridCol w="447700">
                  <a:extLst>
                    <a:ext uri="{9D8B030D-6E8A-4147-A177-3AD203B41FA5}">
                      <a16:colId xmlns:a16="http://schemas.microsoft.com/office/drawing/2014/main" val="20008"/>
                    </a:ext>
                  </a:extLst>
                </a:gridCol>
                <a:gridCol w="447700">
                  <a:extLst>
                    <a:ext uri="{9D8B030D-6E8A-4147-A177-3AD203B41FA5}">
                      <a16:colId xmlns:a16="http://schemas.microsoft.com/office/drawing/2014/main" val="2253518655"/>
                    </a:ext>
                  </a:extLst>
                </a:gridCol>
                <a:gridCol w="447700">
                  <a:extLst>
                    <a:ext uri="{9D8B030D-6E8A-4147-A177-3AD203B41FA5}">
                      <a16:colId xmlns:a16="http://schemas.microsoft.com/office/drawing/2014/main" val="1668853931"/>
                    </a:ext>
                  </a:extLst>
                </a:gridCol>
              </a:tblGrid>
              <a:tr h="487608">
                <a:tc>
                  <a:txBody>
                    <a:bodyPr/>
                    <a:lstStyle/>
                    <a:p>
                      <a:pPr algn="ctr"/>
                      <a:endParaRPr lang="en-US" b="0" dirty="0"/>
                    </a:p>
                  </a:txBody>
                  <a:tcPr>
                    <a:noFill/>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cxnSp>
        <p:nvCxnSpPr>
          <p:cNvPr id="20" name="Straight Connector 19">
            <a:extLst>
              <a:ext uri="{FF2B5EF4-FFF2-40B4-BE49-F238E27FC236}">
                <a16:creationId xmlns:a16="http://schemas.microsoft.com/office/drawing/2014/main" id="{CBE67804-8256-D1D5-D8D2-B7839E9A1145}"/>
              </a:ext>
            </a:extLst>
          </p:cNvPr>
          <p:cNvCxnSpPr/>
          <p:nvPr/>
        </p:nvCxnSpPr>
        <p:spPr>
          <a:xfrm>
            <a:off x="4876800" y="2445750"/>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94C866C4-9591-80C5-0A44-AFD9F9EB3691}"/>
              </a:ext>
            </a:extLst>
          </p:cNvPr>
          <p:cNvCxnSpPr/>
          <p:nvPr/>
        </p:nvCxnSpPr>
        <p:spPr>
          <a:xfrm>
            <a:off x="6858000" y="2445750"/>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F0B4CA83-B08D-0425-C546-6BB619AB9AA1}"/>
              </a:ext>
            </a:extLst>
          </p:cNvPr>
          <p:cNvCxnSpPr/>
          <p:nvPr/>
        </p:nvCxnSpPr>
        <p:spPr>
          <a:xfrm>
            <a:off x="3200400" y="2445750"/>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BD5A49FC-2CBE-8163-EDB6-60CC3263E1E4}"/>
              </a:ext>
            </a:extLst>
          </p:cNvPr>
          <p:cNvSpPr txBox="1"/>
          <p:nvPr/>
        </p:nvSpPr>
        <p:spPr>
          <a:xfrm>
            <a:off x="7560070" y="3457393"/>
            <a:ext cx="609600" cy="523220"/>
          </a:xfrm>
          <a:prstGeom prst="rect">
            <a:avLst/>
          </a:prstGeom>
          <a:noFill/>
        </p:spPr>
        <p:txBody>
          <a:bodyPr wrap="square" rtlCol="0">
            <a:spAutoFit/>
          </a:bodyPr>
          <a:lstStyle/>
          <a:p>
            <a:pPr algn="ctr"/>
            <a:r>
              <a:rPr lang="en-US" sz="2800" dirty="0"/>
              <a:t>8</a:t>
            </a:r>
          </a:p>
        </p:txBody>
      </p:sp>
      <p:sp>
        <p:nvSpPr>
          <p:cNvPr id="24" name="TextBox 23">
            <a:extLst>
              <a:ext uri="{FF2B5EF4-FFF2-40B4-BE49-F238E27FC236}">
                <a16:creationId xmlns:a16="http://schemas.microsoft.com/office/drawing/2014/main" id="{E2B612FA-E269-4BF4-83DC-F279271E997A}"/>
              </a:ext>
            </a:extLst>
          </p:cNvPr>
          <p:cNvSpPr txBox="1"/>
          <p:nvPr/>
        </p:nvSpPr>
        <p:spPr>
          <a:xfrm>
            <a:off x="3695701" y="3508440"/>
            <a:ext cx="609600" cy="523220"/>
          </a:xfrm>
          <a:prstGeom prst="rect">
            <a:avLst/>
          </a:prstGeom>
          <a:noFill/>
        </p:spPr>
        <p:txBody>
          <a:bodyPr wrap="square" rtlCol="0">
            <a:spAutoFit/>
          </a:bodyPr>
          <a:lstStyle/>
          <a:p>
            <a:pPr algn="ctr"/>
            <a:r>
              <a:rPr lang="en-US" sz="2800" dirty="0"/>
              <a:t>1</a:t>
            </a:r>
          </a:p>
        </p:txBody>
      </p:sp>
      <p:sp>
        <p:nvSpPr>
          <p:cNvPr id="25" name="TextBox 24">
            <a:extLst>
              <a:ext uri="{FF2B5EF4-FFF2-40B4-BE49-F238E27FC236}">
                <a16:creationId xmlns:a16="http://schemas.microsoft.com/office/drawing/2014/main" id="{6735A1D3-13B7-E997-4FFA-EC220BE17127}"/>
              </a:ext>
            </a:extLst>
          </p:cNvPr>
          <p:cNvSpPr txBox="1"/>
          <p:nvPr/>
        </p:nvSpPr>
        <p:spPr>
          <a:xfrm>
            <a:off x="5791200" y="3457393"/>
            <a:ext cx="609600" cy="523220"/>
          </a:xfrm>
          <a:prstGeom prst="rect">
            <a:avLst/>
          </a:prstGeom>
          <a:noFill/>
        </p:spPr>
        <p:txBody>
          <a:bodyPr wrap="square" rtlCol="0">
            <a:spAutoFit/>
          </a:bodyPr>
          <a:lstStyle/>
          <a:p>
            <a:pPr algn="ctr"/>
            <a:r>
              <a:rPr lang="en-US" sz="2800" dirty="0"/>
              <a:t>D</a:t>
            </a:r>
          </a:p>
        </p:txBody>
      </p:sp>
      <p:sp>
        <p:nvSpPr>
          <p:cNvPr id="26" name="TextBox 25">
            <a:extLst>
              <a:ext uri="{FF2B5EF4-FFF2-40B4-BE49-F238E27FC236}">
                <a16:creationId xmlns:a16="http://schemas.microsoft.com/office/drawing/2014/main" id="{AB1FEC44-7770-B3C3-8A70-EE89AADA6B71}"/>
              </a:ext>
            </a:extLst>
          </p:cNvPr>
          <p:cNvSpPr txBox="1"/>
          <p:nvPr/>
        </p:nvSpPr>
        <p:spPr>
          <a:xfrm>
            <a:off x="5045470" y="4682634"/>
            <a:ext cx="2514600" cy="461665"/>
          </a:xfrm>
          <a:prstGeom prst="rect">
            <a:avLst/>
          </a:prstGeom>
          <a:noFill/>
        </p:spPr>
        <p:txBody>
          <a:bodyPr wrap="square" rtlCol="0">
            <a:spAutoFit/>
          </a:bodyPr>
          <a:lstStyle/>
          <a:p>
            <a:r>
              <a:rPr lang="en-US" sz="2400" dirty="0"/>
              <a:t>Answer: </a:t>
            </a:r>
            <a:r>
              <a:rPr lang="en-US" sz="2400" dirty="0">
                <a:solidFill>
                  <a:srgbClr val="FF0000"/>
                </a:solidFill>
              </a:rPr>
              <a:t>1. D8</a:t>
            </a:r>
            <a:r>
              <a:rPr lang="en-US" sz="2400" baseline="-25000" dirty="0">
                <a:solidFill>
                  <a:srgbClr val="FF0000"/>
                </a:solidFill>
              </a:rPr>
              <a:t>8</a:t>
            </a:r>
          </a:p>
        </p:txBody>
      </p:sp>
      <p:sp>
        <p:nvSpPr>
          <p:cNvPr id="27" name="Rectangle 26">
            <a:extLst>
              <a:ext uri="{FF2B5EF4-FFF2-40B4-BE49-F238E27FC236}">
                <a16:creationId xmlns:a16="http://schemas.microsoft.com/office/drawing/2014/main" id="{9A1529E0-3B2E-3C7F-D062-FD616CA05388}"/>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DCCF4DE9-0FA7-E8F6-FE4E-9416D310A1C5}"/>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0373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968592"/>
            <a:ext cx="7772400" cy="1470025"/>
          </a:xfrm>
        </p:spPr>
        <p:txBody>
          <a:bodyPr/>
          <a:lstStyle/>
          <a:p>
            <a:r>
              <a:rPr lang="en-US" b="1" dirty="0"/>
              <a:t>DECIMAL TO BINARY </a:t>
            </a:r>
            <a:br>
              <a:rPr lang="en-US" b="1" dirty="0"/>
            </a:br>
            <a:r>
              <a:rPr lang="en-US" b="1" dirty="0"/>
              <a:t>(Continuous Division)</a:t>
            </a:r>
          </a:p>
        </p:txBody>
      </p:sp>
      <p:sp>
        <p:nvSpPr>
          <p:cNvPr id="3" name="Rectangle 2">
            <a:extLst>
              <a:ext uri="{FF2B5EF4-FFF2-40B4-BE49-F238E27FC236}">
                <a16:creationId xmlns:a16="http://schemas.microsoft.com/office/drawing/2014/main" id="{56A6B9C0-0A6F-21AB-CE1F-A2D7BC5AD4EF}"/>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F30D7A16-81F6-9D23-688A-962236164ECF}"/>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630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97 to binary</a:t>
            </a:r>
          </a:p>
          <a:p>
            <a:pPr marL="342900" indent="-342900">
              <a:buFontTx/>
              <a:buAutoNum type="arabicPeriod"/>
            </a:pPr>
            <a:r>
              <a:rPr lang="en-US" sz="3600" dirty="0">
                <a:solidFill>
                  <a:schemeClr val="tx1"/>
                </a:solidFill>
              </a:rPr>
              <a:t>Convert  123 to binary</a:t>
            </a: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7772400" cy="1470025"/>
          </a:xfrm>
        </p:spPr>
        <p:txBody>
          <a:bodyPr/>
          <a:lstStyle/>
          <a:p>
            <a:r>
              <a:rPr lang="en-US" b="1" dirty="0"/>
              <a:t>DECIMAL TO BINARY </a:t>
            </a:r>
            <a:br>
              <a:rPr lang="en-US" b="1" dirty="0"/>
            </a:br>
            <a:r>
              <a:rPr lang="en-US" b="1" dirty="0"/>
              <a:t>(Continuous Division)</a:t>
            </a:r>
          </a:p>
        </p:txBody>
      </p:sp>
      <p:sp>
        <p:nvSpPr>
          <p:cNvPr id="14" name="Rectangle 13">
            <a:extLst>
              <a:ext uri="{FF2B5EF4-FFF2-40B4-BE49-F238E27FC236}">
                <a16:creationId xmlns:a16="http://schemas.microsoft.com/office/drawing/2014/main" id="{D2608B5F-81FC-7DAC-A862-A4D8DB021DFD}"/>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6033A620-2F45-EB9C-466C-539B90E35F9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97 to binary.</a:t>
            </a:r>
          </a:p>
          <a:p>
            <a:pPr algn="l"/>
            <a:endParaRPr lang="en-US" sz="2800" dirty="0">
              <a:solidFill>
                <a:schemeClr val="tx1"/>
              </a:solidFill>
            </a:endParaRPr>
          </a:p>
        </p:txBody>
      </p:sp>
      <p:grpSp>
        <p:nvGrpSpPr>
          <p:cNvPr id="16" name="Group 15"/>
          <p:cNvGrpSpPr/>
          <p:nvPr/>
        </p:nvGrpSpPr>
        <p:grpSpPr>
          <a:xfrm>
            <a:off x="3429000" y="2119929"/>
            <a:ext cx="762000" cy="457200"/>
            <a:chOff x="2667000" y="3657600"/>
            <a:chExt cx="838200" cy="457200"/>
          </a:xfrm>
        </p:grpSpPr>
        <p:cxnSp>
          <p:nvCxnSpPr>
            <p:cNvPr id="7" name="Straight Connector 6"/>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3574473" y="2226392"/>
            <a:ext cx="547255" cy="369332"/>
          </a:xfrm>
          <a:prstGeom prst="rect">
            <a:avLst/>
          </a:prstGeom>
          <a:noFill/>
        </p:spPr>
        <p:txBody>
          <a:bodyPr wrap="square" rtlCol="0">
            <a:spAutoFit/>
          </a:bodyPr>
          <a:lstStyle/>
          <a:p>
            <a:r>
              <a:rPr lang="en-US" dirty="0"/>
              <a:t>97</a:t>
            </a:r>
          </a:p>
        </p:txBody>
      </p:sp>
      <p:grpSp>
        <p:nvGrpSpPr>
          <p:cNvPr id="19" name="Group 18"/>
          <p:cNvGrpSpPr/>
          <p:nvPr/>
        </p:nvGrpSpPr>
        <p:grpSpPr>
          <a:xfrm>
            <a:off x="3429000" y="2528638"/>
            <a:ext cx="762000" cy="457200"/>
            <a:chOff x="2667000" y="3657600"/>
            <a:chExt cx="838200" cy="457200"/>
          </a:xfrm>
        </p:grpSpPr>
        <p:cxnSp>
          <p:nvCxnSpPr>
            <p:cNvPr id="20" name="Straight Connector 19"/>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2" name="TextBox 21"/>
          <p:cNvSpPr txBox="1"/>
          <p:nvPr/>
        </p:nvSpPr>
        <p:spPr>
          <a:xfrm>
            <a:off x="3574473" y="2635101"/>
            <a:ext cx="547255" cy="369332"/>
          </a:xfrm>
          <a:prstGeom prst="rect">
            <a:avLst/>
          </a:prstGeom>
          <a:noFill/>
        </p:spPr>
        <p:txBody>
          <a:bodyPr wrap="square" rtlCol="0">
            <a:spAutoFit/>
          </a:bodyPr>
          <a:lstStyle/>
          <a:p>
            <a:r>
              <a:rPr lang="en-US" dirty="0"/>
              <a:t>48</a:t>
            </a:r>
          </a:p>
        </p:txBody>
      </p:sp>
      <p:grpSp>
        <p:nvGrpSpPr>
          <p:cNvPr id="23" name="Group 22"/>
          <p:cNvGrpSpPr/>
          <p:nvPr/>
        </p:nvGrpSpPr>
        <p:grpSpPr>
          <a:xfrm>
            <a:off x="3429000" y="2958129"/>
            <a:ext cx="762000" cy="457200"/>
            <a:chOff x="2667000" y="3657600"/>
            <a:chExt cx="838200" cy="457200"/>
          </a:xfrm>
        </p:grpSpPr>
        <p:cxnSp>
          <p:nvCxnSpPr>
            <p:cNvPr id="24" name="Straight Connector 23"/>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3574473" y="3064592"/>
            <a:ext cx="547255" cy="369332"/>
          </a:xfrm>
          <a:prstGeom prst="rect">
            <a:avLst/>
          </a:prstGeom>
          <a:noFill/>
        </p:spPr>
        <p:txBody>
          <a:bodyPr wrap="square" rtlCol="0">
            <a:spAutoFit/>
          </a:bodyPr>
          <a:lstStyle/>
          <a:p>
            <a:r>
              <a:rPr lang="en-US" dirty="0"/>
              <a:t>24</a:t>
            </a:r>
          </a:p>
        </p:txBody>
      </p:sp>
      <p:grpSp>
        <p:nvGrpSpPr>
          <p:cNvPr id="27" name="Group 26"/>
          <p:cNvGrpSpPr/>
          <p:nvPr/>
        </p:nvGrpSpPr>
        <p:grpSpPr>
          <a:xfrm>
            <a:off x="3435928" y="3420069"/>
            <a:ext cx="762000" cy="457200"/>
            <a:chOff x="2667000" y="3657600"/>
            <a:chExt cx="838200" cy="457200"/>
          </a:xfrm>
        </p:grpSpPr>
        <p:cxnSp>
          <p:nvCxnSpPr>
            <p:cNvPr id="28" name="Straight Connector 27"/>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30" name="TextBox 29"/>
          <p:cNvSpPr txBox="1"/>
          <p:nvPr/>
        </p:nvSpPr>
        <p:spPr>
          <a:xfrm>
            <a:off x="3581401" y="3526532"/>
            <a:ext cx="547255" cy="369332"/>
          </a:xfrm>
          <a:prstGeom prst="rect">
            <a:avLst/>
          </a:prstGeom>
          <a:noFill/>
        </p:spPr>
        <p:txBody>
          <a:bodyPr wrap="square" rtlCol="0">
            <a:spAutoFit/>
          </a:bodyPr>
          <a:lstStyle/>
          <a:p>
            <a:r>
              <a:rPr lang="en-US" dirty="0"/>
              <a:t>12</a:t>
            </a:r>
          </a:p>
        </p:txBody>
      </p:sp>
      <p:grpSp>
        <p:nvGrpSpPr>
          <p:cNvPr id="31" name="Group 30"/>
          <p:cNvGrpSpPr/>
          <p:nvPr/>
        </p:nvGrpSpPr>
        <p:grpSpPr>
          <a:xfrm>
            <a:off x="3429000" y="3877269"/>
            <a:ext cx="762000" cy="457200"/>
            <a:chOff x="2667000" y="3657600"/>
            <a:chExt cx="838200" cy="457200"/>
          </a:xfrm>
        </p:grpSpPr>
        <p:cxnSp>
          <p:nvCxnSpPr>
            <p:cNvPr id="32" name="Straight Connector 31"/>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34" name="TextBox 33"/>
          <p:cNvSpPr txBox="1"/>
          <p:nvPr/>
        </p:nvSpPr>
        <p:spPr>
          <a:xfrm>
            <a:off x="3650674" y="3983732"/>
            <a:ext cx="547255" cy="369332"/>
          </a:xfrm>
          <a:prstGeom prst="rect">
            <a:avLst/>
          </a:prstGeom>
          <a:noFill/>
        </p:spPr>
        <p:txBody>
          <a:bodyPr wrap="square" rtlCol="0">
            <a:spAutoFit/>
          </a:bodyPr>
          <a:lstStyle/>
          <a:p>
            <a:r>
              <a:rPr lang="en-US" dirty="0"/>
              <a:t>6</a:t>
            </a:r>
          </a:p>
        </p:txBody>
      </p:sp>
      <p:grpSp>
        <p:nvGrpSpPr>
          <p:cNvPr id="35" name="Group 34"/>
          <p:cNvGrpSpPr/>
          <p:nvPr/>
        </p:nvGrpSpPr>
        <p:grpSpPr>
          <a:xfrm>
            <a:off x="3435928" y="4320798"/>
            <a:ext cx="762000" cy="457200"/>
            <a:chOff x="2667000" y="3657600"/>
            <a:chExt cx="838200" cy="457200"/>
          </a:xfrm>
        </p:grpSpPr>
        <p:cxnSp>
          <p:nvCxnSpPr>
            <p:cNvPr id="36" name="Straight Connector 35"/>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38" name="TextBox 37"/>
          <p:cNvSpPr txBox="1"/>
          <p:nvPr/>
        </p:nvSpPr>
        <p:spPr>
          <a:xfrm>
            <a:off x="3657602" y="4427261"/>
            <a:ext cx="547255" cy="369332"/>
          </a:xfrm>
          <a:prstGeom prst="rect">
            <a:avLst/>
          </a:prstGeom>
          <a:noFill/>
        </p:spPr>
        <p:txBody>
          <a:bodyPr wrap="square" rtlCol="0">
            <a:spAutoFit/>
          </a:bodyPr>
          <a:lstStyle/>
          <a:p>
            <a:r>
              <a:rPr lang="en-US" dirty="0"/>
              <a:t>3</a:t>
            </a:r>
          </a:p>
        </p:txBody>
      </p:sp>
      <p:grpSp>
        <p:nvGrpSpPr>
          <p:cNvPr id="40" name="Group 39"/>
          <p:cNvGrpSpPr/>
          <p:nvPr/>
        </p:nvGrpSpPr>
        <p:grpSpPr>
          <a:xfrm>
            <a:off x="3429000" y="4741174"/>
            <a:ext cx="762000" cy="457200"/>
            <a:chOff x="2667000" y="3657600"/>
            <a:chExt cx="838200" cy="457200"/>
          </a:xfrm>
        </p:grpSpPr>
        <p:cxnSp>
          <p:nvCxnSpPr>
            <p:cNvPr id="41" name="Straight Connector 40"/>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43" name="TextBox 42"/>
          <p:cNvSpPr txBox="1"/>
          <p:nvPr/>
        </p:nvSpPr>
        <p:spPr>
          <a:xfrm>
            <a:off x="3650674" y="4847637"/>
            <a:ext cx="547255" cy="369332"/>
          </a:xfrm>
          <a:prstGeom prst="rect">
            <a:avLst/>
          </a:prstGeom>
          <a:noFill/>
        </p:spPr>
        <p:txBody>
          <a:bodyPr wrap="square" rtlCol="0">
            <a:spAutoFit/>
          </a:bodyPr>
          <a:lstStyle/>
          <a:p>
            <a:r>
              <a:rPr lang="en-US" dirty="0"/>
              <a:t>1</a:t>
            </a:r>
          </a:p>
        </p:txBody>
      </p:sp>
      <p:sp>
        <p:nvSpPr>
          <p:cNvPr id="44" name="TextBox 43"/>
          <p:cNvSpPr txBox="1"/>
          <p:nvPr/>
        </p:nvSpPr>
        <p:spPr>
          <a:xfrm>
            <a:off x="3016828" y="2166416"/>
            <a:ext cx="273627" cy="369332"/>
          </a:xfrm>
          <a:prstGeom prst="rect">
            <a:avLst/>
          </a:prstGeom>
          <a:noFill/>
        </p:spPr>
        <p:txBody>
          <a:bodyPr wrap="square" rtlCol="0">
            <a:spAutoFit/>
          </a:bodyPr>
          <a:lstStyle/>
          <a:p>
            <a:r>
              <a:rPr lang="en-US" dirty="0"/>
              <a:t>2</a:t>
            </a:r>
          </a:p>
        </p:txBody>
      </p:sp>
      <p:sp>
        <p:nvSpPr>
          <p:cNvPr id="45" name="TextBox 44"/>
          <p:cNvSpPr txBox="1"/>
          <p:nvPr/>
        </p:nvSpPr>
        <p:spPr>
          <a:xfrm>
            <a:off x="3002974" y="4334836"/>
            <a:ext cx="273627" cy="369332"/>
          </a:xfrm>
          <a:prstGeom prst="rect">
            <a:avLst/>
          </a:prstGeom>
          <a:noFill/>
        </p:spPr>
        <p:txBody>
          <a:bodyPr wrap="square" rtlCol="0">
            <a:spAutoFit/>
          </a:bodyPr>
          <a:lstStyle/>
          <a:p>
            <a:r>
              <a:rPr lang="en-US" dirty="0"/>
              <a:t>2</a:t>
            </a:r>
          </a:p>
        </p:txBody>
      </p:sp>
      <p:sp>
        <p:nvSpPr>
          <p:cNvPr id="46" name="TextBox 45"/>
          <p:cNvSpPr txBox="1"/>
          <p:nvPr/>
        </p:nvSpPr>
        <p:spPr>
          <a:xfrm>
            <a:off x="3016828" y="2985838"/>
            <a:ext cx="273627" cy="369332"/>
          </a:xfrm>
          <a:prstGeom prst="rect">
            <a:avLst/>
          </a:prstGeom>
          <a:noFill/>
        </p:spPr>
        <p:txBody>
          <a:bodyPr wrap="square" rtlCol="0">
            <a:spAutoFit/>
          </a:bodyPr>
          <a:lstStyle/>
          <a:p>
            <a:r>
              <a:rPr lang="en-US" dirty="0"/>
              <a:t>2</a:t>
            </a:r>
          </a:p>
        </p:txBody>
      </p:sp>
      <p:sp>
        <p:nvSpPr>
          <p:cNvPr id="47" name="TextBox 46"/>
          <p:cNvSpPr txBox="1"/>
          <p:nvPr/>
        </p:nvSpPr>
        <p:spPr>
          <a:xfrm>
            <a:off x="3002974" y="3415329"/>
            <a:ext cx="273627" cy="369332"/>
          </a:xfrm>
          <a:prstGeom prst="rect">
            <a:avLst/>
          </a:prstGeom>
          <a:noFill/>
        </p:spPr>
        <p:txBody>
          <a:bodyPr wrap="square" rtlCol="0">
            <a:spAutoFit/>
          </a:bodyPr>
          <a:lstStyle/>
          <a:p>
            <a:r>
              <a:rPr lang="en-US" dirty="0"/>
              <a:t>2</a:t>
            </a:r>
          </a:p>
        </p:txBody>
      </p:sp>
      <p:sp>
        <p:nvSpPr>
          <p:cNvPr id="48" name="TextBox 47"/>
          <p:cNvSpPr txBox="1"/>
          <p:nvPr/>
        </p:nvSpPr>
        <p:spPr>
          <a:xfrm>
            <a:off x="3002973" y="3895864"/>
            <a:ext cx="273627" cy="369332"/>
          </a:xfrm>
          <a:prstGeom prst="rect">
            <a:avLst/>
          </a:prstGeom>
          <a:noFill/>
        </p:spPr>
        <p:txBody>
          <a:bodyPr wrap="square" rtlCol="0">
            <a:spAutoFit/>
          </a:bodyPr>
          <a:lstStyle/>
          <a:p>
            <a:r>
              <a:rPr lang="en-US" dirty="0"/>
              <a:t>2</a:t>
            </a:r>
          </a:p>
        </p:txBody>
      </p:sp>
      <p:sp>
        <p:nvSpPr>
          <p:cNvPr id="49" name="TextBox 48"/>
          <p:cNvSpPr txBox="1"/>
          <p:nvPr/>
        </p:nvSpPr>
        <p:spPr>
          <a:xfrm>
            <a:off x="3002974" y="2572572"/>
            <a:ext cx="273627" cy="369332"/>
          </a:xfrm>
          <a:prstGeom prst="rect">
            <a:avLst/>
          </a:prstGeom>
          <a:noFill/>
        </p:spPr>
        <p:txBody>
          <a:bodyPr wrap="square" rtlCol="0">
            <a:spAutoFit/>
          </a:bodyPr>
          <a:lstStyle/>
          <a:p>
            <a:r>
              <a:rPr lang="en-US" dirty="0"/>
              <a:t>2</a:t>
            </a:r>
          </a:p>
        </p:txBody>
      </p:sp>
      <p:sp>
        <p:nvSpPr>
          <p:cNvPr id="50" name="TextBox 49"/>
          <p:cNvSpPr txBox="1"/>
          <p:nvPr/>
        </p:nvSpPr>
        <p:spPr>
          <a:xfrm>
            <a:off x="3002974" y="4785108"/>
            <a:ext cx="273627" cy="369332"/>
          </a:xfrm>
          <a:prstGeom prst="rect">
            <a:avLst/>
          </a:prstGeom>
          <a:noFill/>
        </p:spPr>
        <p:txBody>
          <a:bodyPr wrap="square" rtlCol="0">
            <a:spAutoFit/>
          </a:bodyPr>
          <a:lstStyle/>
          <a:p>
            <a:r>
              <a:rPr lang="en-US" dirty="0"/>
              <a:t>2</a:t>
            </a:r>
          </a:p>
        </p:txBody>
      </p:sp>
      <p:sp>
        <p:nvSpPr>
          <p:cNvPr id="51" name="TextBox 50"/>
          <p:cNvSpPr txBox="1"/>
          <p:nvPr/>
        </p:nvSpPr>
        <p:spPr>
          <a:xfrm>
            <a:off x="4724400" y="1752600"/>
            <a:ext cx="1752600" cy="369332"/>
          </a:xfrm>
          <a:prstGeom prst="rect">
            <a:avLst/>
          </a:prstGeom>
          <a:noFill/>
        </p:spPr>
        <p:txBody>
          <a:bodyPr wrap="square" rtlCol="0">
            <a:spAutoFit/>
          </a:bodyPr>
          <a:lstStyle/>
          <a:p>
            <a:pPr algn="ctr"/>
            <a:r>
              <a:rPr lang="en-US" dirty="0"/>
              <a:t>Remainders</a:t>
            </a:r>
          </a:p>
        </p:txBody>
      </p:sp>
      <p:sp>
        <p:nvSpPr>
          <p:cNvPr id="52" name="TextBox 51"/>
          <p:cNvSpPr txBox="1"/>
          <p:nvPr/>
        </p:nvSpPr>
        <p:spPr>
          <a:xfrm>
            <a:off x="5346125" y="2169335"/>
            <a:ext cx="273627" cy="369332"/>
          </a:xfrm>
          <a:prstGeom prst="rect">
            <a:avLst/>
          </a:prstGeom>
          <a:noFill/>
        </p:spPr>
        <p:txBody>
          <a:bodyPr wrap="square" rtlCol="0">
            <a:spAutoFit/>
          </a:bodyPr>
          <a:lstStyle/>
          <a:p>
            <a:r>
              <a:rPr lang="en-US" dirty="0"/>
              <a:t>1</a:t>
            </a:r>
          </a:p>
        </p:txBody>
      </p:sp>
      <p:sp>
        <p:nvSpPr>
          <p:cNvPr id="53" name="TextBox 52"/>
          <p:cNvSpPr txBox="1"/>
          <p:nvPr/>
        </p:nvSpPr>
        <p:spPr>
          <a:xfrm>
            <a:off x="5321879" y="4363643"/>
            <a:ext cx="273627" cy="369332"/>
          </a:xfrm>
          <a:prstGeom prst="rect">
            <a:avLst/>
          </a:prstGeom>
          <a:noFill/>
        </p:spPr>
        <p:txBody>
          <a:bodyPr wrap="square" rtlCol="0">
            <a:spAutoFit/>
          </a:bodyPr>
          <a:lstStyle/>
          <a:p>
            <a:r>
              <a:rPr lang="en-US" dirty="0"/>
              <a:t>1</a:t>
            </a:r>
          </a:p>
        </p:txBody>
      </p:sp>
      <p:sp>
        <p:nvSpPr>
          <p:cNvPr id="54" name="TextBox 53"/>
          <p:cNvSpPr txBox="1"/>
          <p:nvPr/>
        </p:nvSpPr>
        <p:spPr>
          <a:xfrm>
            <a:off x="5346125" y="3007535"/>
            <a:ext cx="273627" cy="369332"/>
          </a:xfrm>
          <a:prstGeom prst="rect">
            <a:avLst/>
          </a:prstGeom>
          <a:noFill/>
        </p:spPr>
        <p:txBody>
          <a:bodyPr wrap="square" rtlCol="0">
            <a:spAutoFit/>
          </a:bodyPr>
          <a:lstStyle/>
          <a:p>
            <a:r>
              <a:rPr lang="en-US" dirty="0"/>
              <a:t>0</a:t>
            </a:r>
          </a:p>
        </p:txBody>
      </p:sp>
      <p:sp>
        <p:nvSpPr>
          <p:cNvPr id="55" name="TextBox 54"/>
          <p:cNvSpPr txBox="1"/>
          <p:nvPr/>
        </p:nvSpPr>
        <p:spPr>
          <a:xfrm>
            <a:off x="5332271" y="3464735"/>
            <a:ext cx="273627" cy="369332"/>
          </a:xfrm>
          <a:prstGeom prst="rect">
            <a:avLst/>
          </a:prstGeom>
          <a:noFill/>
        </p:spPr>
        <p:txBody>
          <a:bodyPr wrap="square" rtlCol="0">
            <a:spAutoFit/>
          </a:bodyPr>
          <a:lstStyle/>
          <a:p>
            <a:r>
              <a:rPr lang="en-US" dirty="0"/>
              <a:t>0</a:t>
            </a:r>
          </a:p>
        </p:txBody>
      </p:sp>
      <p:sp>
        <p:nvSpPr>
          <p:cNvPr id="56" name="TextBox 55"/>
          <p:cNvSpPr txBox="1"/>
          <p:nvPr/>
        </p:nvSpPr>
        <p:spPr>
          <a:xfrm>
            <a:off x="5321879" y="3921935"/>
            <a:ext cx="273627" cy="369332"/>
          </a:xfrm>
          <a:prstGeom prst="rect">
            <a:avLst/>
          </a:prstGeom>
          <a:noFill/>
        </p:spPr>
        <p:txBody>
          <a:bodyPr wrap="square" rtlCol="0">
            <a:spAutoFit/>
          </a:bodyPr>
          <a:lstStyle/>
          <a:p>
            <a:r>
              <a:rPr lang="en-US" dirty="0"/>
              <a:t>0</a:t>
            </a:r>
          </a:p>
        </p:txBody>
      </p:sp>
      <p:sp>
        <p:nvSpPr>
          <p:cNvPr id="57" name="TextBox 56"/>
          <p:cNvSpPr txBox="1"/>
          <p:nvPr/>
        </p:nvSpPr>
        <p:spPr>
          <a:xfrm>
            <a:off x="5332271" y="2538667"/>
            <a:ext cx="273627" cy="369332"/>
          </a:xfrm>
          <a:prstGeom prst="rect">
            <a:avLst/>
          </a:prstGeom>
          <a:noFill/>
        </p:spPr>
        <p:txBody>
          <a:bodyPr wrap="square" rtlCol="0">
            <a:spAutoFit/>
          </a:bodyPr>
          <a:lstStyle/>
          <a:p>
            <a:r>
              <a:rPr lang="en-US" dirty="0"/>
              <a:t>0</a:t>
            </a:r>
          </a:p>
        </p:txBody>
      </p:sp>
      <p:sp>
        <p:nvSpPr>
          <p:cNvPr id="58" name="TextBox 57"/>
          <p:cNvSpPr txBox="1"/>
          <p:nvPr/>
        </p:nvSpPr>
        <p:spPr>
          <a:xfrm>
            <a:off x="5327074" y="4798423"/>
            <a:ext cx="273627" cy="369332"/>
          </a:xfrm>
          <a:prstGeom prst="rect">
            <a:avLst/>
          </a:prstGeom>
          <a:noFill/>
        </p:spPr>
        <p:txBody>
          <a:bodyPr wrap="square" rtlCol="0">
            <a:spAutoFit/>
          </a:bodyPr>
          <a:lstStyle/>
          <a:p>
            <a:r>
              <a:rPr lang="en-US" dirty="0"/>
              <a:t>1</a:t>
            </a:r>
          </a:p>
        </p:txBody>
      </p:sp>
      <p:cxnSp>
        <p:nvCxnSpPr>
          <p:cNvPr id="60" name="Straight Arrow Connector 59"/>
          <p:cNvCxnSpPr/>
          <p:nvPr/>
        </p:nvCxnSpPr>
        <p:spPr>
          <a:xfrm flipV="1">
            <a:off x="6248400" y="2369139"/>
            <a:ext cx="0" cy="262124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6934200" y="4521425"/>
            <a:ext cx="2895600" cy="461665"/>
          </a:xfrm>
          <a:prstGeom prst="rect">
            <a:avLst/>
          </a:prstGeom>
          <a:noFill/>
        </p:spPr>
        <p:txBody>
          <a:bodyPr wrap="square" rtlCol="0">
            <a:spAutoFit/>
          </a:bodyPr>
          <a:lstStyle/>
          <a:p>
            <a:r>
              <a:rPr lang="en-US" sz="2400" dirty="0"/>
              <a:t>Answer: </a:t>
            </a:r>
            <a:r>
              <a:rPr lang="en-US" sz="2400" dirty="0">
                <a:solidFill>
                  <a:srgbClr val="FF0000"/>
                </a:solidFill>
              </a:rPr>
              <a:t>1100001</a:t>
            </a:r>
            <a:r>
              <a:rPr lang="en-US" sz="2400" baseline="-25000" dirty="0">
                <a:solidFill>
                  <a:srgbClr val="FF0000"/>
                </a:solidFill>
              </a:rPr>
              <a:t>2</a:t>
            </a:r>
          </a:p>
        </p:txBody>
      </p:sp>
      <p:sp>
        <p:nvSpPr>
          <p:cNvPr id="9" name="Rectangle 8">
            <a:extLst>
              <a:ext uri="{FF2B5EF4-FFF2-40B4-BE49-F238E27FC236}">
                <a16:creationId xmlns:a16="http://schemas.microsoft.com/office/drawing/2014/main" id="{0D48E050-4BF8-B55E-2DE4-BDCC2AE018B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E089C363-869B-E591-BA78-212B9768A8F6}"/>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5836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733800" y="2272329"/>
            <a:ext cx="762000" cy="457200"/>
            <a:chOff x="2667000" y="3657600"/>
            <a:chExt cx="838200" cy="457200"/>
          </a:xfrm>
        </p:grpSpPr>
        <p:cxnSp>
          <p:nvCxnSpPr>
            <p:cNvPr id="9" name="Straight Connector 8"/>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1" name="TextBox 10"/>
          <p:cNvSpPr txBox="1"/>
          <p:nvPr/>
        </p:nvSpPr>
        <p:spPr>
          <a:xfrm>
            <a:off x="3879273" y="2378792"/>
            <a:ext cx="547255" cy="369332"/>
          </a:xfrm>
          <a:prstGeom prst="rect">
            <a:avLst/>
          </a:prstGeom>
          <a:noFill/>
        </p:spPr>
        <p:txBody>
          <a:bodyPr wrap="square" rtlCol="0">
            <a:spAutoFit/>
          </a:bodyPr>
          <a:lstStyle/>
          <a:p>
            <a:r>
              <a:rPr lang="en-US" dirty="0"/>
              <a:t>123</a:t>
            </a:r>
          </a:p>
        </p:txBody>
      </p:sp>
      <p:grpSp>
        <p:nvGrpSpPr>
          <p:cNvPr id="12" name="Group 11"/>
          <p:cNvGrpSpPr/>
          <p:nvPr/>
        </p:nvGrpSpPr>
        <p:grpSpPr>
          <a:xfrm>
            <a:off x="3733800" y="2681038"/>
            <a:ext cx="762000" cy="457200"/>
            <a:chOff x="2667000" y="3657600"/>
            <a:chExt cx="838200" cy="457200"/>
          </a:xfrm>
        </p:grpSpPr>
        <p:cxnSp>
          <p:nvCxnSpPr>
            <p:cNvPr id="13" name="Straight Connector 12"/>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5" name="TextBox 14"/>
          <p:cNvSpPr txBox="1"/>
          <p:nvPr/>
        </p:nvSpPr>
        <p:spPr>
          <a:xfrm>
            <a:off x="3879273" y="2787501"/>
            <a:ext cx="547255" cy="369332"/>
          </a:xfrm>
          <a:prstGeom prst="rect">
            <a:avLst/>
          </a:prstGeom>
          <a:noFill/>
        </p:spPr>
        <p:txBody>
          <a:bodyPr wrap="square" rtlCol="0">
            <a:spAutoFit/>
          </a:bodyPr>
          <a:lstStyle/>
          <a:p>
            <a:r>
              <a:rPr lang="en-US" dirty="0"/>
              <a:t>61</a:t>
            </a:r>
          </a:p>
        </p:txBody>
      </p:sp>
      <p:grpSp>
        <p:nvGrpSpPr>
          <p:cNvPr id="16" name="Group 15"/>
          <p:cNvGrpSpPr/>
          <p:nvPr/>
        </p:nvGrpSpPr>
        <p:grpSpPr>
          <a:xfrm>
            <a:off x="3733800" y="3110529"/>
            <a:ext cx="762000" cy="457200"/>
            <a:chOff x="2667000" y="3657600"/>
            <a:chExt cx="838200" cy="457200"/>
          </a:xfrm>
        </p:grpSpPr>
        <p:cxnSp>
          <p:nvCxnSpPr>
            <p:cNvPr id="17" name="Straight Connector 16"/>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9" name="TextBox 18"/>
          <p:cNvSpPr txBox="1"/>
          <p:nvPr/>
        </p:nvSpPr>
        <p:spPr>
          <a:xfrm>
            <a:off x="3879273" y="3216992"/>
            <a:ext cx="547255" cy="369332"/>
          </a:xfrm>
          <a:prstGeom prst="rect">
            <a:avLst/>
          </a:prstGeom>
          <a:noFill/>
        </p:spPr>
        <p:txBody>
          <a:bodyPr wrap="square" rtlCol="0">
            <a:spAutoFit/>
          </a:bodyPr>
          <a:lstStyle/>
          <a:p>
            <a:r>
              <a:rPr lang="en-US" dirty="0"/>
              <a:t>30</a:t>
            </a:r>
          </a:p>
        </p:txBody>
      </p:sp>
      <p:grpSp>
        <p:nvGrpSpPr>
          <p:cNvPr id="20" name="Group 19"/>
          <p:cNvGrpSpPr/>
          <p:nvPr/>
        </p:nvGrpSpPr>
        <p:grpSpPr>
          <a:xfrm>
            <a:off x="3740728" y="3572469"/>
            <a:ext cx="762000" cy="457200"/>
            <a:chOff x="2667000" y="3657600"/>
            <a:chExt cx="838200" cy="457200"/>
          </a:xfrm>
        </p:grpSpPr>
        <p:cxnSp>
          <p:nvCxnSpPr>
            <p:cNvPr id="21" name="Straight Connector 20"/>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3" name="TextBox 22"/>
          <p:cNvSpPr txBox="1"/>
          <p:nvPr/>
        </p:nvSpPr>
        <p:spPr>
          <a:xfrm>
            <a:off x="3886201" y="3678932"/>
            <a:ext cx="547255" cy="369332"/>
          </a:xfrm>
          <a:prstGeom prst="rect">
            <a:avLst/>
          </a:prstGeom>
          <a:noFill/>
        </p:spPr>
        <p:txBody>
          <a:bodyPr wrap="square" rtlCol="0">
            <a:spAutoFit/>
          </a:bodyPr>
          <a:lstStyle/>
          <a:p>
            <a:r>
              <a:rPr lang="en-US" dirty="0"/>
              <a:t>15</a:t>
            </a:r>
          </a:p>
        </p:txBody>
      </p:sp>
      <p:grpSp>
        <p:nvGrpSpPr>
          <p:cNvPr id="24" name="Group 23"/>
          <p:cNvGrpSpPr/>
          <p:nvPr/>
        </p:nvGrpSpPr>
        <p:grpSpPr>
          <a:xfrm>
            <a:off x="3733800" y="4029669"/>
            <a:ext cx="762000" cy="457200"/>
            <a:chOff x="2667000" y="3657600"/>
            <a:chExt cx="838200" cy="457200"/>
          </a:xfrm>
        </p:grpSpPr>
        <p:cxnSp>
          <p:nvCxnSpPr>
            <p:cNvPr id="25" name="Straight Connector 24"/>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7" name="TextBox 26"/>
          <p:cNvSpPr txBox="1"/>
          <p:nvPr/>
        </p:nvSpPr>
        <p:spPr>
          <a:xfrm>
            <a:off x="3955474" y="4136132"/>
            <a:ext cx="547255" cy="369332"/>
          </a:xfrm>
          <a:prstGeom prst="rect">
            <a:avLst/>
          </a:prstGeom>
          <a:noFill/>
        </p:spPr>
        <p:txBody>
          <a:bodyPr wrap="square" rtlCol="0">
            <a:spAutoFit/>
          </a:bodyPr>
          <a:lstStyle/>
          <a:p>
            <a:r>
              <a:rPr lang="en-US" dirty="0"/>
              <a:t>7</a:t>
            </a:r>
          </a:p>
        </p:txBody>
      </p:sp>
      <p:grpSp>
        <p:nvGrpSpPr>
          <p:cNvPr id="28" name="Group 27"/>
          <p:cNvGrpSpPr/>
          <p:nvPr/>
        </p:nvGrpSpPr>
        <p:grpSpPr>
          <a:xfrm>
            <a:off x="3740728" y="4473198"/>
            <a:ext cx="762000" cy="457200"/>
            <a:chOff x="2667000" y="3657600"/>
            <a:chExt cx="838200" cy="457200"/>
          </a:xfrm>
        </p:grpSpPr>
        <p:cxnSp>
          <p:nvCxnSpPr>
            <p:cNvPr id="29" name="Straight Connector 28"/>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31" name="TextBox 30"/>
          <p:cNvSpPr txBox="1"/>
          <p:nvPr/>
        </p:nvSpPr>
        <p:spPr>
          <a:xfrm>
            <a:off x="3962402" y="4579661"/>
            <a:ext cx="547255" cy="369332"/>
          </a:xfrm>
          <a:prstGeom prst="rect">
            <a:avLst/>
          </a:prstGeom>
          <a:noFill/>
        </p:spPr>
        <p:txBody>
          <a:bodyPr wrap="square" rtlCol="0">
            <a:spAutoFit/>
          </a:bodyPr>
          <a:lstStyle/>
          <a:p>
            <a:r>
              <a:rPr lang="en-US" dirty="0"/>
              <a:t>3</a:t>
            </a:r>
          </a:p>
        </p:txBody>
      </p:sp>
      <p:grpSp>
        <p:nvGrpSpPr>
          <p:cNvPr id="32" name="Group 31"/>
          <p:cNvGrpSpPr/>
          <p:nvPr/>
        </p:nvGrpSpPr>
        <p:grpSpPr>
          <a:xfrm>
            <a:off x="3733800" y="4893574"/>
            <a:ext cx="762000" cy="457200"/>
            <a:chOff x="2667000" y="3657600"/>
            <a:chExt cx="838200" cy="457200"/>
          </a:xfrm>
        </p:grpSpPr>
        <p:cxnSp>
          <p:nvCxnSpPr>
            <p:cNvPr id="33" name="Straight Connector 32"/>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35" name="TextBox 34"/>
          <p:cNvSpPr txBox="1"/>
          <p:nvPr/>
        </p:nvSpPr>
        <p:spPr>
          <a:xfrm>
            <a:off x="3955474" y="5000037"/>
            <a:ext cx="547255" cy="369332"/>
          </a:xfrm>
          <a:prstGeom prst="rect">
            <a:avLst/>
          </a:prstGeom>
          <a:noFill/>
        </p:spPr>
        <p:txBody>
          <a:bodyPr wrap="square" rtlCol="0">
            <a:spAutoFit/>
          </a:bodyPr>
          <a:lstStyle/>
          <a:p>
            <a:r>
              <a:rPr lang="en-US" dirty="0"/>
              <a:t>1</a:t>
            </a:r>
          </a:p>
        </p:txBody>
      </p:sp>
      <p:sp>
        <p:nvSpPr>
          <p:cNvPr id="36" name="TextBox 35"/>
          <p:cNvSpPr txBox="1"/>
          <p:nvPr/>
        </p:nvSpPr>
        <p:spPr>
          <a:xfrm>
            <a:off x="3321628" y="2318816"/>
            <a:ext cx="273627" cy="369332"/>
          </a:xfrm>
          <a:prstGeom prst="rect">
            <a:avLst/>
          </a:prstGeom>
          <a:noFill/>
        </p:spPr>
        <p:txBody>
          <a:bodyPr wrap="square" rtlCol="0">
            <a:spAutoFit/>
          </a:bodyPr>
          <a:lstStyle/>
          <a:p>
            <a:r>
              <a:rPr lang="en-US" dirty="0"/>
              <a:t>2</a:t>
            </a:r>
          </a:p>
        </p:txBody>
      </p:sp>
      <p:sp>
        <p:nvSpPr>
          <p:cNvPr id="37" name="TextBox 36"/>
          <p:cNvSpPr txBox="1"/>
          <p:nvPr/>
        </p:nvSpPr>
        <p:spPr>
          <a:xfrm>
            <a:off x="3307774" y="4487236"/>
            <a:ext cx="273627" cy="369332"/>
          </a:xfrm>
          <a:prstGeom prst="rect">
            <a:avLst/>
          </a:prstGeom>
          <a:noFill/>
        </p:spPr>
        <p:txBody>
          <a:bodyPr wrap="square" rtlCol="0">
            <a:spAutoFit/>
          </a:bodyPr>
          <a:lstStyle/>
          <a:p>
            <a:r>
              <a:rPr lang="en-US" dirty="0"/>
              <a:t>2</a:t>
            </a:r>
          </a:p>
        </p:txBody>
      </p:sp>
      <p:sp>
        <p:nvSpPr>
          <p:cNvPr id="38" name="TextBox 37"/>
          <p:cNvSpPr txBox="1"/>
          <p:nvPr/>
        </p:nvSpPr>
        <p:spPr>
          <a:xfrm>
            <a:off x="3321628" y="3138238"/>
            <a:ext cx="273627" cy="369332"/>
          </a:xfrm>
          <a:prstGeom prst="rect">
            <a:avLst/>
          </a:prstGeom>
          <a:noFill/>
        </p:spPr>
        <p:txBody>
          <a:bodyPr wrap="square" rtlCol="0">
            <a:spAutoFit/>
          </a:bodyPr>
          <a:lstStyle/>
          <a:p>
            <a:r>
              <a:rPr lang="en-US" dirty="0"/>
              <a:t>2</a:t>
            </a:r>
          </a:p>
        </p:txBody>
      </p:sp>
      <p:sp>
        <p:nvSpPr>
          <p:cNvPr id="39" name="TextBox 38"/>
          <p:cNvSpPr txBox="1"/>
          <p:nvPr/>
        </p:nvSpPr>
        <p:spPr>
          <a:xfrm>
            <a:off x="3307774" y="3567729"/>
            <a:ext cx="273627" cy="369332"/>
          </a:xfrm>
          <a:prstGeom prst="rect">
            <a:avLst/>
          </a:prstGeom>
          <a:noFill/>
        </p:spPr>
        <p:txBody>
          <a:bodyPr wrap="square" rtlCol="0">
            <a:spAutoFit/>
          </a:bodyPr>
          <a:lstStyle/>
          <a:p>
            <a:r>
              <a:rPr lang="en-US" dirty="0"/>
              <a:t>2</a:t>
            </a:r>
          </a:p>
        </p:txBody>
      </p:sp>
      <p:sp>
        <p:nvSpPr>
          <p:cNvPr id="40" name="TextBox 39"/>
          <p:cNvSpPr txBox="1"/>
          <p:nvPr/>
        </p:nvSpPr>
        <p:spPr>
          <a:xfrm>
            <a:off x="3307773" y="4048264"/>
            <a:ext cx="273627" cy="369332"/>
          </a:xfrm>
          <a:prstGeom prst="rect">
            <a:avLst/>
          </a:prstGeom>
          <a:noFill/>
        </p:spPr>
        <p:txBody>
          <a:bodyPr wrap="square" rtlCol="0">
            <a:spAutoFit/>
          </a:bodyPr>
          <a:lstStyle/>
          <a:p>
            <a:r>
              <a:rPr lang="en-US" dirty="0"/>
              <a:t>2</a:t>
            </a:r>
          </a:p>
        </p:txBody>
      </p:sp>
      <p:sp>
        <p:nvSpPr>
          <p:cNvPr id="41" name="TextBox 40"/>
          <p:cNvSpPr txBox="1"/>
          <p:nvPr/>
        </p:nvSpPr>
        <p:spPr>
          <a:xfrm>
            <a:off x="3307774" y="2724972"/>
            <a:ext cx="273627" cy="369332"/>
          </a:xfrm>
          <a:prstGeom prst="rect">
            <a:avLst/>
          </a:prstGeom>
          <a:noFill/>
        </p:spPr>
        <p:txBody>
          <a:bodyPr wrap="square" rtlCol="0">
            <a:spAutoFit/>
          </a:bodyPr>
          <a:lstStyle/>
          <a:p>
            <a:r>
              <a:rPr lang="en-US" dirty="0"/>
              <a:t>2</a:t>
            </a:r>
          </a:p>
        </p:txBody>
      </p:sp>
      <p:sp>
        <p:nvSpPr>
          <p:cNvPr id="42" name="TextBox 41"/>
          <p:cNvSpPr txBox="1"/>
          <p:nvPr/>
        </p:nvSpPr>
        <p:spPr>
          <a:xfrm>
            <a:off x="3307774" y="4937508"/>
            <a:ext cx="273627" cy="369332"/>
          </a:xfrm>
          <a:prstGeom prst="rect">
            <a:avLst/>
          </a:prstGeom>
          <a:noFill/>
        </p:spPr>
        <p:txBody>
          <a:bodyPr wrap="square" rtlCol="0">
            <a:spAutoFit/>
          </a:bodyPr>
          <a:lstStyle/>
          <a:p>
            <a:r>
              <a:rPr lang="en-US" dirty="0"/>
              <a:t>2</a:t>
            </a:r>
          </a:p>
        </p:txBody>
      </p:sp>
      <p:sp>
        <p:nvSpPr>
          <p:cNvPr id="43" name="TextBox 42"/>
          <p:cNvSpPr txBox="1"/>
          <p:nvPr/>
        </p:nvSpPr>
        <p:spPr>
          <a:xfrm>
            <a:off x="5029200" y="1905000"/>
            <a:ext cx="1752600" cy="369332"/>
          </a:xfrm>
          <a:prstGeom prst="rect">
            <a:avLst/>
          </a:prstGeom>
          <a:noFill/>
        </p:spPr>
        <p:txBody>
          <a:bodyPr wrap="square" rtlCol="0">
            <a:spAutoFit/>
          </a:bodyPr>
          <a:lstStyle/>
          <a:p>
            <a:pPr algn="ctr"/>
            <a:r>
              <a:rPr lang="en-US" dirty="0"/>
              <a:t>Remainders</a:t>
            </a:r>
          </a:p>
        </p:txBody>
      </p:sp>
      <p:sp>
        <p:nvSpPr>
          <p:cNvPr id="44" name="TextBox 43"/>
          <p:cNvSpPr txBox="1"/>
          <p:nvPr/>
        </p:nvSpPr>
        <p:spPr>
          <a:xfrm>
            <a:off x="5650925" y="2321735"/>
            <a:ext cx="273627" cy="369332"/>
          </a:xfrm>
          <a:prstGeom prst="rect">
            <a:avLst/>
          </a:prstGeom>
          <a:noFill/>
        </p:spPr>
        <p:txBody>
          <a:bodyPr wrap="square" rtlCol="0">
            <a:spAutoFit/>
          </a:bodyPr>
          <a:lstStyle/>
          <a:p>
            <a:r>
              <a:rPr lang="en-US" dirty="0"/>
              <a:t>1</a:t>
            </a:r>
          </a:p>
        </p:txBody>
      </p:sp>
      <p:sp>
        <p:nvSpPr>
          <p:cNvPr id="45" name="TextBox 44"/>
          <p:cNvSpPr txBox="1"/>
          <p:nvPr/>
        </p:nvSpPr>
        <p:spPr>
          <a:xfrm>
            <a:off x="5626679" y="4516043"/>
            <a:ext cx="273627" cy="369332"/>
          </a:xfrm>
          <a:prstGeom prst="rect">
            <a:avLst/>
          </a:prstGeom>
          <a:noFill/>
        </p:spPr>
        <p:txBody>
          <a:bodyPr wrap="square" rtlCol="0">
            <a:spAutoFit/>
          </a:bodyPr>
          <a:lstStyle/>
          <a:p>
            <a:r>
              <a:rPr lang="en-US" dirty="0"/>
              <a:t>1</a:t>
            </a:r>
          </a:p>
        </p:txBody>
      </p:sp>
      <p:sp>
        <p:nvSpPr>
          <p:cNvPr id="46" name="TextBox 45"/>
          <p:cNvSpPr txBox="1"/>
          <p:nvPr/>
        </p:nvSpPr>
        <p:spPr>
          <a:xfrm>
            <a:off x="5650925" y="3159935"/>
            <a:ext cx="273627" cy="369332"/>
          </a:xfrm>
          <a:prstGeom prst="rect">
            <a:avLst/>
          </a:prstGeom>
          <a:noFill/>
        </p:spPr>
        <p:txBody>
          <a:bodyPr wrap="square" rtlCol="0">
            <a:spAutoFit/>
          </a:bodyPr>
          <a:lstStyle/>
          <a:p>
            <a:r>
              <a:rPr lang="en-US" dirty="0"/>
              <a:t>0</a:t>
            </a:r>
          </a:p>
        </p:txBody>
      </p:sp>
      <p:sp>
        <p:nvSpPr>
          <p:cNvPr id="47" name="TextBox 46"/>
          <p:cNvSpPr txBox="1"/>
          <p:nvPr/>
        </p:nvSpPr>
        <p:spPr>
          <a:xfrm>
            <a:off x="5637071" y="3617135"/>
            <a:ext cx="273627" cy="369332"/>
          </a:xfrm>
          <a:prstGeom prst="rect">
            <a:avLst/>
          </a:prstGeom>
          <a:noFill/>
        </p:spPr>
        <p:txBody>
          <a:bodyPr wrap="square" rtlCol="0">
            <a:spAutoFit/>
          </a:bodyPr>
          <a:lstStyle/>
          <a:p>
            <a:r>
              <a:rPr lang="en-US" dirty="0"/>
              <a:t>1</a:t>
            </a:r>
          </a:p>
        </p:txBody>
      </p:sp>
      <p:sp>
        <p:nvSpPr>
          <p:cNvPr id="48" name="TextBox 47"/>
          <p:cNvSpPr txBox="1"/>
          <p:nvPr/>
        </p:nvSpPr>
        <p:spPr>
          <a:xfrm>
            <a:off x="5626679" y="4074335"/>
            <a:ext cx="273627" cy="369332"/>
          </a:xfrm>
          <a:prstGeom prst="rect">
            <a:avLst/>
          </a:prstGeom>
          <a:noFill/>
        </p:spPr>
        <p:txBody>
          <a:bodyPr wrap="square" rtlCol="0">
            <a:spAutoFit/>
          </a:bodyPr>
          <a:lstStyle/>
          <a:p>
            <a:r>
              <a:rPr lang="en-US" dirty="0"/>
              <a:t>1</a:t>
            </a:r>
          </a:p>
        </p:txBody>
      </p:sp>
      <p:sp>
        <p:nvSpPr>
          <p:cNvPr id="49" name="TextBox 48"/>
          <p:cNvSpPr txBox="1"/>
          <p:nvPr/>
        </p:nvSpPr>
        <p:spPr>
          <a:xfrm>
            <a:off x="5637071" y="2691067"/>
            <a:ext cx="273627" cy="369332"/>
          </a:xfrm>
          <a:prstGeom prst="rect">
            <a:avLst/>
          </a:prstGeom>
          <a:noFill/>
        </p:spPr>
        <p:txBody>
          <a:bodyPr wrap="square" rtlCol="0">
            <a:spAutoFit/>
          </a:bodyPr>
          <a:lstStyle/>
          <a:p>
            <a:r>
              <a:rPr lang="en-US" dirty="0"/>
              <a:t>1</a:t>
            </a:r>
          </a:p>
        </p:txBody>
      </p:sp>
      <p:sp>
        <p:nvSpPr>
          <p:cNvPr id="50" name="TextBox 49"/>
          <p:cNvSpPr txBox="1"/>
          <p:nvPr/>
        </p:nvSpPr>
        <p:spPr>
          <a:xfrm>
            <a:off x="5631874" y="4950823"/>
            <a:ext cx="273627" cy="369332"/>
          </a:xfrm>
          <a:prstGeom prst="rect">
            <a:avLst/>
          </a:prstGeom>
          <a:noFill/>
        </p:spPr>
        <p:txBody>
          <a:bodyPr wrap="square" rtlCol="0">
            <a:spAutoFit/>
          </a:bodyPr>
          <a:lstStyle/>
          <a:p>
            <a:r>
              <a:rPr lang="en-US" dirty="0"/>
              <a:t>1</a:t>
            </a:r>
          </a:p>
        </p:txBody>
      </p:sp>
      <p:cxnSp>
        <p:nvCxnSpPr>
          <p:cNvPr id="51" name="Straight Arrow Connector 50"/>
          <p:cNvCxnSpPr/>
          <p:nvPr/>
        </p:nvCxnSpPr>
        <p:spPr>
          <a:xfrm flipV="1">
            <a:off x="6553200" y="2521539"/>
            <a:ext cx="0" cy="262124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2" name="TextBox 51"/>
          <p:cNvSpPr txBox="1"/>
          <p:nvPr/>
        </p:nvSpPr>
        <p:spPr>
          <a:xfrm>
            <a:off x="7239000" y="4673825"/>
            <a:ext cx="2895600" cy="461665"/>
          </a:xfrm>
          <a:prstGeom prst="rect">
            <a:avLst/>
          </a:prstGeom>
          <a:noFill/>
        </p:spPr>
        <p:txBody>
          <a:bodyPr wrap="square" rtlCol="0">
            <a:spAutoFit/>
          </a:bodyPr>
          <a:lstStyle/>
          <a:p>
            <a:r>
              <a:rPr lang="en-US" sz="2400" dirty="0"/>
              <a:t>Answer: </a:t>
            </a:r>
            <a:r>
              <a:rPr lang="en-US" sz="2400" dirty="0">
                <a:solidFill>
                  <a:srgbClr val="FF0000"/>
                </a:solidFill>
              </a:rPr>
              <a:t>1111011</a:t>
            </a:r>
            <a:r>
              <a:rPr lang="en-US" sz="2400" baseline="-25000" dirty="0">
                <a:solidFill>
                  <a:srgbClr val="FF0000"/>
                </a:solidFill>
              </a:rPr>
              <a:t>2</a:t>
            </a:r>
          </a:p>
        </p:txBody>
      </p:sp>
      <p:sp>
        <p:nvSpPr>
          <p:cNvPr id="4" name="TextBox 3">
            <a:extLst>
              <a:ext uri="{FF2B5EF4-FFF2-40B4-BE49-F238E27FC236}">
                <a16:creationId xmlns:a16="http://schemas.microsoft.com/office/drawing/2014/main" id="{2AD065C8-2A4E-5747-1BF9-A96DE3E8876F}"/>
              </a:ext>
            </a:extLst>
          </p:cNvPr>
          <p:cNvSpPr txBox="1"/>
          <p:nvPr/>
        </p:nvSpPr>
        <p:spPr>
          <a:xfrm>
            <a:off x="685800" y="320790"/>
            <a:ext cx="5960413" cy="1323439"/>
          </a:xfrm>
          <a:prstGeom prst="rect">
            <a:avLst/>
          </a:prstGeom>
          <a:noFill/>
        </p:spPr>
        <p:txBody>
          <a:bodyPr wrap="square">
            <a:spAutoFit/>
          </a:bodyPr>
          <a:lstStyle/>
          <a:p>
            <a:pPr algn="l"/>
            <a:r>
              <a:rPr lang="en-US" sz="2400" b="1" dirty="0">
                <a:solidFill>
                  <a:schemeClr val="tx1"/>
                </a:solidFill>
              </a:rPr>
              <a:t>Solution of Example 2</a:t>
            </a:r>
            <a:r>
              <a:rPr lang="en-US" sz="3200" b="1" dirty="0">
                <a:solidFill>
                  <a:schemeClr val="tx1"/>
                </a:solidFill>
              </a:rPr>
              <a:t>:  </a:t>
            </a:r>
          </a:p>
          <a:p>
            <a:pPr algn="l"/>
            <a:r>
              <a:rPr lang="en-US" sz="2400" b="1" dirty="0">
                <a:solidFill>
                  <a:schemeClr val="tx1"/>
                </a:solidFill>
              </a:rPr>
              <a:t>Given:  </a:t>
            </a:r>
            <a:r>
              <a:rPr lang="en-US" sz="2400" dirty="0">
                <a:solidFill>
                  <a:schemeClr val="tx1"/>
                </a:solidFill>
              </a:rPr>
              <a:t>Convert  123 to binary.</a:t>
            </a:r>
          </a:p>
          <a:p>
            <a:pPr algn="l"/>
            <a:endParaRPr lang="en-US" sz="2400" dirty="0">
              <a:solidFill>
                <a:schemeClr val="tx1"/>
              </a:solidFill>
            </a:endParaRPr>
          </a:p>
        </p:txBody>
      </p:sp>
      <p:sp>
        <p:nvSpPr>
          <p:cNvPr id="53" name="Rectangle 52">
            <a:extLst>
              <a:ext uri="{FF2B5EF4-FFF2-40B4-BE49-F238E27FC236}">
                <a16:creationId xmlns:a16="http://schemas.microsoft.com/office/drawing/2014/main" id="{C1F47CCB-63F4-EFD8-6DA4-AC7471CEB4D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C562CAE3-68BF-BD05-3EB5-AC4F61FFD99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2366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752600"/>
            <a:ext cx="8991600" cy="1470025"/>
          </a:xfrm>
        </p:spPr>
        <p:txBody>
          <a:bodyPr>
            <a:normAutofit/>
          </a:bodyPr>
          <a:lstStyle/>
          <a:p>
            <a:r>
              <a:rPr lang="en-US" b="1" dirty="0"/>
              <a:t>Descending Powers of Two and Subtraction</a:t>
            </a:r>
          </a:p>
        </p:txBody>
      </p:sp>
      <p:sp>
        <p:nvSpPr>
          <p:cNvPr id="3" name="Rectangle 2">
            <a:extLst>
              <a:ext uri="{FF2B5EF4-FFF2-40B4-BE49-F238E27FC236}">
                <a16:creationId xmlns:a16="http://schemas.microsoft.com/office/drawing/2014/main" id="{18C9B7FE-226B-06FC-658A-B0BA4133FB9D}"/>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527D49B6-EFC7-363C-D377-3015183B02D7}"/>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8688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1877437"/>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a:t>
            </a:r>
            <a:r>
              <a:rPr lang="en-US" sz="3600" dirty="0"/>
              <a:t>89</a:t>
            </a:r>
            <a:r>
              <a:rPr lang="en-US" sz="3600" dirty="0">
                <a:solidFill>
                  <a:schemeClr val="tx1"/>
                </a:solidFill>
              </a:rPr>
              <a:t> to binary</a:t>
            </a:r>
          </a:p>
          <a:p>
            <a:pPr marL="342900" indent="-342900">
              <a:buFontTx/>
              <a:buAutoNum type="arabicPeriod"/>
            </a:pPr>
            <a:r>
              <a:rPr lang="en-US" sz="3600" dirty="0">
                <a:solidFill>
                  <a:schemeClr val="tx1"/>
                </a:solidFill>
              </a:rPr>
              <a:t>Convert 101 to binary</a:t>
            </a: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7772400" cy="1905000"/>
          </a:xfrm>
        </p:spPr>
        <p:txBody>
          <a:bodyPr>
            <a:normAutofit fontScale="90000"/>
          </a:bodyPr>
          <a:lstStyle/>
          <a:p>
            <a:r>
              <a:rPr lang="en-US" b="1" dirty="0"/>
              <a:t>DECIMAL TO BINARY </a:t>
            </a:r>
            <a:br>
              <a:rPr lang="en-US" b="1" dirty="0"/>
            </a:br>
            <a:r>
              <a:rPr lang="en-US" b="1" dirty="0"/>
              <a:t>Descending Powers of Two and Subtraction</a:t>
            </a:r>
          </a:p>
        </p:txBody>
      </p:sp>
      <p:sp>
        <p:nvSpPr>
          <p:cNvPr id="2" name="Rectangle 1">
            <a:extLst>
              <a:ext uri="{FF2B5EF4-FFF2-40B4-BE49-F238E27FC236}">
                <a16:creationId xmlns:a16="http://schemas.microsoft.com/office/drawing/2014/main" id="{6880A79E-C991-DF09-BDEB-FBF20677811F}"/>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95276DE5-2038-9A53-1BAD-DBF4E96295F9}"/>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38292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189827667"/>
              </p:ext>
            </p:extLst>
          </p:nvPr>
        </p:nvGraphicFramePr>
        <p:xfrm>
          <a:off x="2971800" y="1981200"/>
          <a:ext cx="5943601" cy="1767696"/>
        </p:xfrm>
        <a:graphic>
          <a:graphicData uri="http://schemas.openxmlformats.org/drawingml/2006/table">
            <a:tbl>
              <a:tblPr firstRow="1" bandRow="1">
                <a:tableStyleId>{93296810-A885-4BE3-A3E7-6D5BEEA58F35}</a:tableStyleId>
              </a:tblPr>
              <a:tblGrid>
                <a:gridCol w="849086">
                  <a:extLst>
                    <a:ext uri="{9D8B030D-6E8A-4147-A177-3AD203B41FA5}">
                      <a16:colId xmlns:a16="http://schemas.microsoft.com/office/drawing/2014/main" val="20000"/>
                    </a:ext>
                  </a:extLst>
                </a:gridCol>
                <a:gridCol w="849086">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796018">
                  <a:extLst>
                    <a:ext uri="{9D8B030D-6E8A-4147-A177-3AD203B41FA5}">
                      <a16:colId xmlns:a16="http://schemas.microsoft.com/office/drawing/2014/main" val="20003"/>
                    </a:ext>
                  </a:extLst>
                </a:gridCol>
                <a:gridCol w="902153">
                  <a:extLst>
                    <a:ext uri="{9D8B030D-6E8A-4147-A177-3AD203B41FA5}">
                      <a16:colId xmlns:a16="http://schemas.microsoft.com/office/drawing/2014/main" val="20004"/>
                    </a:ext>
                  </a:extLst>
                </a:gridCol>
                <a:gridCol w="774791">
                  <a:extLst>
                    <a:ext uri="{9D8B030D-6E8A-4147-A177-3AD203B41FA5}">
                      <a16:colId xmlns:a16="http://schemas.microsoft.com/office/drawing/2014/main" val="20005"/>
                    </a:ext>
                  </a:extLst>
                </a:gridCol>
                <a:gridCol w="923381">
                  <a:extLst>
                    <a:ext uri="{9D8B030D-6E8A-4147-A177-3AD203B41FA5}">
                      <a16:colId xmlns:a16="http://schemas.microsoft.com/office/drawing/2014/main" val="20006"/>
                    </a:ext>
                  </a:extLst>
                </a:gridCol>
              </a:tblGrid>
              <a:tr h="5487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6</a:t>
                      </a:r>
                    </a:p>
                    <a:p>
                      <a:pPr algn="ctr"/>
                      <a:endParaRPr lang="en-US" baseline="30000" dirty="0"/>
                    </a:p>
                  </a:txBody>
                  <a:tcPr/>
                </a:tc>
                <a:tc>
                  <a:txBody>
                    <a:bodyPr/>
                    <a:lstStyle/>
                    <a:p>
                      <a:pPr algn="ctr"/>
                      <a:r>
                        <a:rPr lang="en-US" baseline="0" dirty="0"/>
                        <a:t>2</a:t>
                      </a:r>
                      <a:r>
                        <a:rPr lang="en-US" baseline="300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4</a:t>
                      </a:r>
                    </a:p>
                    <a:p>
                      <a:pPr algn="ctr"/>
                      <a:endParaRPr lang="en-US" dirty="0"/>
                    </a:p>
                  </a:txBody>
                  <a:tcPr/>
                </a:tc>
                <a:tc>
                  <a:txBody>
                    <a:bodyPr/>
                    <a:lstStyle/>
                    <a:p>
                      <a:pPr algn="ctr"/>
                      <a:r>
                        <a:rPr lang="en-US" baseline="0" dirty="0"/>
                        <a:t>2</a:t>
                      </a:r>
                      <a:r>
                        <a:rPr lang="en-US" baseline="30000" dirty="0"/>
                        <a:t>3</a:t>
                      </a:r>
                    </a:p>
                  </a:txBody>
                  <a:tcPr/>
                </a:tc>
                <a:tc>
                  <a:txBody>
                    <a:bodyPr/>
                    <a:lstStyle/>
                    <a:p>
                      <a:pPr algn="ctr"/>
                      <a:r>
                        <a:rPr lang="en-US" baseline="0" dirty="0"/>
                        <a:t>2</a:t>
                      </a:r>
                      <a:r>
                        <a:rPr lang="en-US" baseline="30000" dirty="0"/>
                        <a:t>2</a:t>
                      </a:r>
                    </a:p>
                  </a:txBody>
                  <a:tcPr/>
                </a:tc>
                <a:tc>
                  <a:txBody>
                    <a:bodyPr/>
                    <a:lstStyle/>
                    <a:p>
                      <a:pPr algn="ctr"/>
                      <a:r>
                        <a:rPr lang="en-US" baseline="0" dirty="0"/>
                        <a:t>2</a:t>
                      </a:r>
                      <a:r>
                        <a:rPr lang="en-US" baseline="30000" dirty="0"/>
                        <a:t>1</a:t>
                      </a:r>
                    </a:p>
                  </a:txBody>
                  <a:tcPr/>
                </a:tc>
                <a:tc>
                  <a:txBody>
                    <a:bodyPr/>
                    <a:lstStyle/>
                    <a:p>
                      <a:pPr algn="ctr"/>
                      <a:r>
                        <a:rPr lang="en-US" baseline="0" dirty="0"/>
                        <a:t>2</a:t>
                      </a:r>
                      <a:r>
                        <a:rPr lang="en-US" baseline="30000" dirty="0"/>
                        <a:t>0</a:t>
                      </a:r>
                    </a:p>
                  </a:txBody>
                  <a:tcPr/>
                </a:tc>
                <a:extLst>
                  <a:ext uri="{0D108BD9-81ED-4DB2-BD59-A6C34878D82A}">
                    <a16:rowId xmlns:a16="http://schemas.microsoft.com/office/drawing/2014/main" val="10000"/>
                  </a:ext>
                </a:extLst>
              </a:tr>
              <a:tr h="563808">
                <a:tc>
                  <a:txBody>
                    <a:bodyPr/>
                    <a:lstStyle/>
                    <a:p>
                      <a:pPr algn="ctr"/>
                      <a:r>
                        <a:rPr lang="en-US" dirty="0"/>
                        <a:t>64</a:t>
                      </a:r>
                    </a:p>
                  </a:txBody>
                  <a:tcPr/>
                </a:tc>
                <a:tc>
                  <a:txBody>
                    <a:bodyPr/>
                    <a:lstStyle/>
                    <a:p>
                      <a:pPr algn="ctr"/>
                      <a:r>
                        <a:rPr lang="en-US" dirty="0"/>
                        <a:t>32</a:t>
                      </a:r>
                    </a:p>
                  </a:txBody>
                  <a:tcPr/>
                </a:tc>
                <a:tc>
                  <a:txBody>
                    <a:bodyPr/>
                    <a:lstStyle/>
                    <a:p>
                      <a:pPr algn="ctr"/>
                      <a:r>
                        <a:rPr lang="en-US" dirty="0"/>
                        <a:t>16</a:t>
                      </a:r>
                    </a:p>
                  </a:txBody>
                  <a:tcPr/>
                </a:tc>
                <a:tc>
                  <a:txBody>
                    <a:bodyPr/>
                    <a:lstStyle/>
                    <a:p>
                      <a:pPr algn="ctr"/>
                      <a:r>
                        <a:rPr lang="en-US" dirty="0"/>
                        <a:t>8</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1"/>
                  </a:ext>
                </a:extLst>
              </a:tr>
              <a:tr h="563808">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2942208" y="3886200"/>
            <a:ext cx="2628900" cy="2092881"/>
          </a:xfrm>
          <a:prstGeom prst="rect">
            <a:avLst/>
          </a:prstGeom>
          <a:noFill/>
        </p:spPr>
        <p:txBody>
          <a:bodyPr wrap="square" rtlCol="0">
            <a:spAutoFit/>
          </a:bodyPr>
          <a:lstStyle/>
          <a:p>
            <a:r>
              <a:rPr lang="en-US" sz="2800" dirty="0"/>
              <a:t>89 – 64 =  25</a:t>
            </a:r>
          </a:p>
          <a:p>
            <a:r>
              <a:rPr lang="en-US" sz="2800" dirty="0"/>
              <a:t>25 – 16 =  9</a:t>
            </a:r>
          </a:p>
          <a:p>
            <a:r>
              <a:rPr lang="en-US" sz="2800" dirty="0"/>
              <a:t>9 – 8 = 1</a:t>
            </a:r>
          </a:p>
          <a:p>
            <a:r>
              <a:rPr lang="en-US" sz="2800" dirty="0"/>
              <a:t>1- 1 = 0</a:t>
            </a:r>
          </a:p>
          <a:p>
            <a:endParaRPr lang="en-US" dirty="0"/>
          </a:p>
        </p:txBody>
      </p:sp>
      <p:sp>
        <p:nvSpPr>
          <p:cNvPr id="9" name="TextBox 8"/>
          <p:cNvSpPr txBox="1"/>
          <p:nvPr/>
        </p:nvSpPr>
        <p:spPr>
          <a:xfrm>
            <a:off x="6019801" y="3886200"/>
            <a:ext cx="2895600" cy="461665"/>
          </a:xfrm>
          <a:prstGeom prst="rect">
            <a:avLst/>
          </a:prstGeom>
          <a:noFill/>
        </p:spPr>
        <p:txBody>
          <a:bodyPr wrap="square" rtlCol="0">
            <a:spAutoFit/>
          </a:bodyPr>
          <a:lstStyle/>
          <a:p>
            <a:r>
              <a:rPr lang="en-US" sz="2400" dirty="0"/>
              <a:t>Answer: </a:t>
            </a:r>
            <a:r>
              <a:rPr lang="en-US" sz="2400" dirty="0">
                <a:solidFill>
                  <a:srgbClr val="FF0000"/>
                </a:solidFill>
              </a:rPr>
              <a:t>1011001</a:t>
            </a:r>
            <a:r>
              <a:rPr lang="en-US" sz="2400" baseline="-25000" dirty="0">
                <a:solidFill>
                  <a:srgbClr val="FF0000"/>
                </a:solidFill>
              </a:rPr>
              <a:t>2</a:t>
            </a:r>
          </a:p>
        </p:txBody>
      </p:sp>
      <p:sp>
        <p:nvSpPr>
          <p:cNvPr id="10" name="Subtitle 2">
            <a:extLst>
              <a:ext uri="{FF2B5EF4-FFF2-40B4-BE49-F238E27FC236}">
                <a16:creationId xmlns:a16="http://schemas.microsoft.com/office/drawing/2014/main" id="{8C0F8DF9-C791-7DFC-C870-2EBB55530CA9}"/>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89 to binary.</a:t>
            </a:r>
          </a:p>
          <a:p>
            <a:pPr algn="l"/>
            <a:endParaRPr lang="en-US" sz="2800" dirty="0">
              <a:solidFill>
                <a:schemeClr val="tx1"/>
              </a:solidFill>
            </a:endParaRPr>
          </a:p>
        </p:txBody>
      </p:sp>
      <p:sp>
        <p:nvSpPr>
          <p:cNvPr id="11" name="Rectangle 10">
            <a:extLst>
              <a:ext uri="{FF2B5EF4-FFF2-40B4-BE49-F238E27FC236}">
                <a16:creationId xmlns:a16="http://schemas.microsoft.com/office/drawing/2014/main" id="{8C5699E1-872E-E524-D517-7A5ADD6655C7}"/>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B93B15C-ABE5-93CB-E250-52C76F661777}"/>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236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290187912"/>
              </p:ext>
            </p:extLst>
          </p:nvPr>
        </p:nvGraphicFramePr>
        <p:xfrm>
          <a:off x="3124199" y="1905000"/>
          <a:ext cx="5943601" cy="1767696"/>
        </p:xfrm>
        <a:graphic>
          <a:graphicData uri="http://schemas.openxmlformats.org/drawingml/2006/table">
            <a:tbl>
              <a:tblPr firstRow="1" bandRow="1">
                <a:tableStyleId>{93296810-A885-4BE3-A3E7-6D5BEEA58F35}</a:tableStyleId>
              </a:tblPr>
              <a:tblGrid>
                <a:gridCol w="849086">
                  <a:extLst>
                    <a:ext uri="{9D8B030D-6E8A-4147-A177-3AD203B41FA5}">
                      <a16:colId xmlns:a16="http://schemas.microsoft.com/office/drawing/2014/main" val="20000"/>
                    </a:ext>
                  </a:extLst>
                </a:gridCol>
                <a:gridCol w="849086">
                  <a:extLst>
                    <a:ext uri="{9D8B030D-6E8A-4147-A177-3AD203B41FA5}">
                      <a16:colId xmlns:a16="http://schemas.microsoft.com/office/drawing/2014/main" val="20001"/>
                    </a:ext>
                  </a:extLst>
                </a:gridCol>
                <a:gridCol w="849086">
                  <a:extLst>
                    <a:ext uri="{9D8B030D-6E8A-4147-A177-3AD203B41FA5}">
                      <a16:colId xmlns:a16="http://schemas.microsoft.com/office/drawing/2014/main" val="20002"/>
                    </a:ext>
                  </a:extLst>
                </a:gridCol>
                <a:gridCol w="796018">
                  <a:extLst>
                    <a:ext uri="{9D8B030D-6E8A-4147-A177-3AD203B41FA5}">
                      <a16:colId xmlns:a16="http://schemas.microsoft.com/office/drawing/2014/main" val="20003"/>
                    </a:ext>
                  </a:extLst>
                </a:gridCol>
                <a:gridCol w="902153">
                  <a:extLst>
                    <a:ext uri="{9D8B030D-6E8A-4147-A177-3AD203B41FA5}">
                      <a16:colId xmlns:a16="http://schemas.microsoft.com/office/drawing/2014/main" val="20004"/>
                    </a:ext>
                  </a:extLst>
                </a:gridCol>
                <a:gridCol w="774791">
                  <a:extLst>
                    <a:ext uri="{9D8B030D-6E8A-4147-A177-3AD203B41FA5}">
                      <a16:colId xmlns:a16="http://schemas.microsoft.com/office/drawing/2014/main" val="20005"/>
                    </a:ext>
                  </a:extLst>
                </a:gridCol>
                <a:gridCol w="923381">
                  <a:extLst>
                    <a:ext uri="{9D8B030D-6E8A-4147-A177-3AD203B41FA5}">
                      <a16:colId xmlns:a16="http://schemas.microsoft.com/office/drawing/2014/main" val="20006"/>
                    </a:ext>
                  </a:extLst>
                </a:gridCol>
              </a:tblGrid>
              <a:tr h="5487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6</a:t>
                      </a:r>
                    </a:p>
                    <a:p>
                      <a:pPr algn="ctr"/>
                      <a:endParaRPr lang="en-US" baseline="30000" dirty="0"/>
                    </a:p>
                  </a:txBody>
                  <a:tcPr/>
                </a:tc>
                <a:tc>
                  <a:txBody>
                    <a:bodyPr/>
                    <a:lstStyle/>
                    <a:p>
                      <a:pPr algn="ctr"/>
                      <a:r>
                        <a:rPr lang="en-US" baseline="0" dirty="0"/>
                        <a:t>2</a:t>
                      </a:r>
                      <a:r>
                        <a:rPr lang="en-US" baseline="300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2</a:t>
                      </a:r>
                      <a:r>
                        <a:rPr lang="en-US" baseline="30000" dirty="0"/>
                        <a:t>4</a:t>
                      </a:r>
                    </a:p>
                    <a:p>
                      <a:pPr algn="ctr"/>
                      <a:endParaRPr lang="en-US" dirty="0"/>
                    </a:p>
                  </a:txBody>
                  <a:tcPr/>
                </a:tc>
                <a:tc>
                  <a:txBody>
                    <a:bodyPr/>
                    <a:lstStyle/>
                    <a:p>
                      <a:pPr algn="ctr"/>
                      <a:r>
                        <a:rPr lang="en-US" baseline="0" dirty="0"/>
                        <a:t>2</a:t>
                      </a:r>
                      <a:r>
                        <a:rPr lang="en-US" baseline="30000" dirty="0"/>
                        <a:t>3</a:t>
                      </a:r>
                    </a:p>
                  </a:txBody>
                  <a:tcPr/>
                </a:tc>
                <a:tc>
                  <a:txBody>
                    <a:bodyPr/>
                    <a:lstStyle/>
                    <a:p>
                      <a:pPr algn="ctr"/>
                      <a:r>
                        <a:rPr lang="en-US" baseline="0" dirty="0"/>
                        <a:t>2</a:t>
                      </a:r>
                      <a:r>
                        <a:rPr lang="en-US" baseline="30000" dirty="0"/>
                        <a:t>2</a:t>
                      </a:r>
                    </a:p>
                  </a:txBody>
                  <a:tcPr/>
                </a:tc>
                <a:tc>
                  <a:txBody>
                    <a:bodyPr/>
                    <a:lstStyle/>
                    <a:p>
                      <a:pPr algn="ctr"/>
                      <a:r>
                        <a:rPr lang="en-US" baseline="0" dirty="0"/>
                        <a:t>2</a:t>
                      </a:r>
                      <a:r>
                        <a:rPr lang="en-US" baseline="30000" dirty="0"/>
                        <a:t>1</a:t>
                      </a:r>
                    </a:p>
                  </a:txBody>
                  <a:tcPr/>
                </a:tc>
                <a:tc>
                  <a:txBody>
                    <a:bodyPr/>
                    <a:lstStyle/>
                    <a:p>
                      <a:pPr algn="ctr"/>
                      <a:r>
                        <a:rPr lang="en-US" baseline="0" dirty="0"/>
                        <a:t>2</a:t>
                      </a:r>
                      <a:r>
                        <a:rPr lang="en-US" baseline="30000" dirty="0"/>
                        <a:t>0</a:t>
                      </a:r>
                    </a:p>
                  </a:txBody>
                  <a:tcPr/>
                </a:tc>
                <a:extLst>
                  <a:ext uri="{0D108BD9-81ED-4DB2-BD59-A6C34878D82A}">
                    <a16:rowId xmlns:a16="http://schemas.microsoft.com/office/drawing/2014/main" val="10000"/>
                  </a:ext>
                </a:extLst>
              </a:tr>
              <a:tr h="563808">
                <a:tc>
                  <a:txBody>
                    <a:bodyPr/>
                    <a:lstStyle/>
                    <a:p>
                      <a:pPr algn="ctr"/>
                      <a:r>
                        <a:rPr lang="en-US" dirty="0"/>
                        <a:t>64</a:t>
                      </a:r>
                    </a:p>
                  </a:txBody>
                  <a:tcPr/>
                </a:tc>
                <a:tc>
                  <a:txBody>
                    <a:bodyPr/>
                    <a:lstStyle/>
                    <a:p>
                      <a:pPr algn="ctr"/>
                      <a:r>
                        <a:rPr lang="en-US" dirty="0"/>
                        <a:t>32</a:t>
                      </a:r>
                    </a:p>
                  </a:txBody>
                  <a:tcPr/>
                </a:tc>
                <a:tc>
                  <a:txBody>
                    <a:bodyPr/>
                    <a:lstStyle/>
                    <a:p>
                      <a:pPr algn="ctr"/>
                      <a:r>
                        <a:rPr lang="en-US" dirty="0"/>
                        <a:t>16</a:t>
                      </a:r>
                    </a:p>
                  </a:txBody>
                  <a:tcPr/>
                </a:tc>
                <a:tc>
                  <a:txBody>
                    <a:bodyPr/>
                    <a:lstStyle/>
                    <a:p>
                      <a:pPr algn="ctr"/>
                      <a:r>
                        <a:rPr lang="en-US" dirty="0"/>
                        <a:t>8</a:t>
                      </a:r>
                    </a:p>
                  </a:txBody>
                  <a:tcPr/>
                </a:tc>
                <a:tc>
                  <a:txBody>
                    <a:bodyPr/>
                    <a:lstStyle/>
                    <a:p>
                      <a:pPr algn="ctr"/>
                      <a:r>
                        <a:rPr lang="en-US" dirty="0"/>
                        <a:t>4</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10001"/>
                  </a:ext>
                </a:extLst>
              </a:tr>
              <a:tr h="563808">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bl>
          </a:graphicData>
        </a:graphic>
      </p:graphicFrame>
      <p:sp>
        <p:nvSpPr>
          <p:cNvPr id="8" name="TextBox 7"/>
          <p:cNvSpPr txBox="1"/>
          <p:nvPr/>
        </p:nvSpPr>
        <p:spPr>
          <a:xfrm>
            <a:off x="3121612" y="3810000"/>
            <a:ext cx="2628900" cy="2092881"/>
          </a:xfrm>
          <a:prstGeom prst="rect">
            <a:avLst/>
          </a:prstGeom>
          <a:noFill/>
        </p:spPr>
        <p:txBody>
          <a:bodyPr wrap="square" rtlCol="0">
            <a:spAutoFit/>
          </a:bodyPr>
          <a:lstStyle/>
          <a:p>
            <a:r>
              <a:rPr lang="en-US" sz="2800" dirty="0"/>
              <a:t>101 – 64 =  37</a:t>
            </a:r>
          </a:p>
          <a:p>
            <a:r>
              <a:rPr lang="en-US" sz="2800" dirty="0"/>
              <a:t>37 – 32 =  5</a:t>
            </a:r>
          </a:p>
          <a:p>
            <a:r>
              <a:rPr lang="en-US" sz="2800" dirty="0"/>
              <a:t>5 – 4 = 1</a:t>
            </a:r>
          </a:p>
          <a:p>
            <a:r>
              <a:rPr lang="en-US" sz="2800" dirty="0"/>
              <a:t>1- 1 = 0</a:t>
            </a:r>
          </a:p>
          <a:p>
            <a:endParaRPr lang="en-US" dirty="0"/>
          </a:p>
        </p:txBody>
      </p:sp>
      <p:sp>
        <p:nvSpPr>
          <p:cNvPr id="9" name="TextBox 8"/>
          <p:cNvSpPr txBox="1"/>
          <p:nvPr/>
        </p:nvSpPr>
        <p:spPr>
          <a:xfrm>
            <a:off x="6477000" y="4029515"/>
            <a:ext cx="2895600" cy="461665"/>
          </a:xfrm>
          <a:prstGeom prst="rect">
            <a:avLst/>
          </a:prstGeom>
          <a:noFill/>
        </p:spPr>
        <p:txBody>
          <a:bodyPr wrap="square" rtlCol="0">
            <a:spAutoFit/>
          </a:bodyPr>
          <a:lstStyle/>
          <a:p>
            <a:r>
              <a:rPr lang="en-US" sz="2400" dirty="0"/>
              <a:t>Answer: </a:t>
            </a:r>
            <a:r>
              <a:rPr lang="en-US" sz="2400" dirty="0">
                <a:solidFill>
                  <a:srgbClr val="FF0000"/>
                </a:solidFill>
              </a:rPr>
              <a:t>1100101</a:t>
            </a:r>
            <a:r>
              <a:rPr lang="en-US" sz="2400" baseline="-25000" dirty="0">
                <a:solidFill>
                  <a:srgbClr val="FF0000"/>
                </a:solidFill>
              </a:rPr>
              <a:t>2</a:t>
            </a:r>
          </a:p>
        </p:txBody>
      </p:sp>
      <p:sp>
        <p:nvSpPr>
          <p:cNvPr id="10" name="Subtitle 2">
            <a:extLst>
              <a:ext uri="{FF2B5EF4-FFF2-40B4-BE49-F238E27FC236}">
                <a16:creationId xmlns:a16="http://schemas.microsoft.com/office/drawing/2014/main" id="{DB73248C-76B6-3009-32EE-C3EC2AE830FB}"/>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101 to binary.</a:t>
            </a:r>
          </a:p>
          <a:p>
            <a:pPr algn="l"/>
            <a:endParaRPr lang="en-US" sz="2800" dirty="0">
              <a:solidFill>
                <a:schemeClr val="tx1"/>
              </a:solidFill>
            </a:endParaRPr>
          </a:p>
        </p:txBody>
      </p:sp>
      <p:sp>
        <p:nvSpPr>
          <p:cNvPr id="11" name="Rectangle 10">
            <a:extLst>
              <a:ext uri="{FF2B5EF4-FFF2-40B4-BE49-F238E27FC236}">
                <a16:creationId xmlns:a16="http://schemas.microsoft.com/office/drawing/2014/main" id="{81998799-5570-5BAD-FDD1-497E02A7736E}"/>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1C612E7-6703-47B0-F2FD-0AE4BE7C4696}"/>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636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838201"/>
            <a:ext cx="7772400" cy="1470025"/>
          </a:xfrm>
        </p:spPr>
        <p:txBody>
          <a:bodyPr/>
          <a:lstStyle/>
          <a:p>
            <a:r>
              <a:rPr lang="en-US" b="1" dirty="0"/>
              <a:t>Decimal Number System</a:t>
            </a:r>
          </a:p>
        </p:txBody>
      </p:sp>
      <p:sp>
        <p:nvSpPr>
          <p:cNvPr id="5" name="Rectangle 4"/>
          <p:cNvSpPr/>
          <p:nvPr/>
        </p:nvSpPr>
        <p:spPr>
          <a:xfrm>
            <a:off x="2209800" y="2490553"/>
            <a:ext cx="7772400" cy="2677656"/>
          </a:xfrm>
          <a:prstGeom prst="rect">
            <a:avLst/>
          </a:prstGeom>
        </p:spPr>
        <p:txBody>
          <a:bodyPr wrap="square">
            <a:spAutoFit/>
          </a:bodyPr>
          <a:lstStyle/>
          <a:p>
            <a:pPr algn="just"/>
            <a:r>
              <a:rPr lang="en-US" sz="2800" dirty="0"/>
              <a:t>The Decimal Number System consists of ten digits from 0 to 9. These digits can be used to represent any numeric value. The base of decimal number system is 10. It is the most widely used number system. The value represented by individual digit depends on weight and position of the digit.</a:t>
            </a:r>
          </a:p>
        </p:txBody>
      </p:sp>
      <p:sp>
        <p:nvSpPr>
          <p:cNvPr id="4" name="Rectangle 3">
            <a:extLst>
              <a:ext uri="{FF2B5EF4-FFF2-40B4-BE49-F238E27FC236}">
                <a16:creationId xmlns:a16="http://schemas.microsoft.com/office/drawing/2014/main" id="{AC21F3C1-0FCF-2E6C-2ED9-91BE34AC2A38}"/>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759E3647-67F9-48E1-1714-B61AB0534F92}"/>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1877437"/>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a:t>
            </a:r>
            <a:r>
              <a:rPr lang="en-US" sz="3600" dirty="0"/>
              <a:t>78</a:t>
            </a:r>
            <a:r>
              <a:rPr lang="en-US" sz="3600" dirty="0">
                <a:solidFill>
                  <a:schemeClr val="tx1"/>
                </a:solidFill>
              </a:rPr>
              <a:t> to octal</a:t>
            </a:r>
          </a:p>
          <a:p>
            <a:pPr marL="342900" indent="-342900">
              <a:buFontTx/>
              <a:buAutoNum type="arabicPeriod"/>
            </a:pPr>
            <a:r>
              <a:rPr lang="en-US" sz="3600" dirty="0">
                <a:solidFill>
                  <a:schemeClr val="tx1"/>
                </a:solidFill>
              </a:rPr>
              <a:t>Convert 350 to octal</a:t>
            </a: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7772400" cy="1905000"/>
          </a:xfrm>
        </p:spPr>
        <p:txBody>
          <a:bodyPr>
            <a:normAutofit fontScale="90000"/>
          </a:bodyPr>
          <a:lstStyle/>
          <a:p>
            <a:r>
              <a:rPr lang="en-US" b="1" dirty="0"/>
              <a:t>DECIMAL TO OCTAL</a:t>
            </a:r>
            <a:br>
              <a:rPr lang="en-US" b="1" dirty="0"/>
            </a:br>
            <a:r>
              <a:rPr lang="en-US" b="1" dirty="0"/>
              <a:t>(DIVISION BY MULTIPLES OF 8)</a:t>
            </a:r>
            <a:br>
              <a:rPr lang="en-US" b="1" dirty="0"/>
            </a:br>
            <a:endParaRPr lang="en-US" b="1" dirty="0"/>
          </a:p>
        </p:txBody>
      </p:sp>
      <p:sp>
        <p:nvSpPr>
          <p:cNvPr id="2" name="Rectangle 1">
            <a:extLst>
              <a:ext uri="{FF2B5EF4-FFF2-40B4-BE49-F238E27FC236}">
                <a16:creationId xmlns:a16="http://schemas.microsoft.com/office/drawing/2014/main" id="{08C75868-E395-A1CD-3774-FFE2F5AA7092}"/>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01B6B3A3-F96C-63BE-206B-CF40948C3F16}"/>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430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81400" y="2133600"/>
            <a:ext cx="5334000" cy="2246769"/>
          </a:xfrm>
          <a:prstGeom prst="rect">
            <a:avLst/>
          </a:prstGeom>
          <a:noFill/>
        </p:spPr>
        <p:txBody>
          <a:bodyPr wrap="square" rtlCol="0">
            <a:spAutoFit/>
          </a:bodyPr>
          <a:lstStyle/>
          <a:p>
            <a:r>
              <a:rPr lang="en-US" sz="2800" dirty="0"/>
              <a:t>78 /64 =  1 remainder  14</a:t>
            </a:r>
          </a:p>
          <a:p>
            <a:r>
              <a:rPr lang="en-US" sz="2800" dirty="0"/>
              <a:t>14 /8 = 1 remainder 6</a:t>
            </a:r>
          </a:p>
          <a:p>
            <a:r>
              <a:rPr lang="en-US" sz="2800" dirty="0"/>
              <a:t>6/1  = 6 remainder 0</a:t>
            </a:r>
          </a:p>
          <a:p>
            <a:endParaRPr lang="en-US" sz="2800" dirty="0"/>
          </a:p>
          <a:p>
            <a:pPr algn="ctr"/>
            <a:r>
              <a:rPr lang="en-US" sz="2800" dirty="0"/>
              <a:t>Answer: </a:t>
            </a:r>
            <a:r>
              <a:rPr lang="en-US" sz="2800" dirty="0">
                <a:solidFill>
                  <a:srgbClr val="FF0000"/>
                </a:solidFill>
              </a:rPr>
              <a:t>116</a:t>
            </a:r>
            <a:r>
              <a:rPr lang="en-US" sz="2800" baseline="-25000" dirty="0">
                <a:solidFill>
                  <a:srgbClr val="FF0000"/>
                </a:solidFill>
              </a:rPr>
              <a:t>8</a:t>
            </a:r>
          </a:p>
        </p:txBody>
      </p:sp>
      <p:sp>
        <p:nvSpPr>
          <p:cNvPr id="3" name="Subtitle 2">
            <a:extLst>
              <a:ext uri="{FF2B5EF4-FFF2-40B4-BE49-F238E27FC236}">
                <a16:creationId xmlns:a16="http://schemas.microsoft.com/office/drawing/2014/main" id="{4677FAD2-79CD-5618-7804-034E96799FFC}"/>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78 to octal.</a:t>
            </a:r>
          </a:p>
          <a:p>
            <a:pPr algn="l"/>
            <a:endParaRPr lang="en-US" sz="2800" dirty="0">
              <a:solidFill>
                <a:schemeClr val="tx1"/>
              </a:solidFill>
            </a:endParaRPr>
          </a:p>
        </p:txBody>
      </p:sp>
      <p:sp>
        <p:nvSpPr>
          <p:cNvPr id="4" name="Rectangle 3">
            <a:extLst>
              <a:ext uri="{FF2B5EF4-FFF2-40B4-BE49-F238E27FC236}">
                <a16:creationId xmlns:a16="http://schemas.microsoft.com/office/drawing/2014/main" id="{C6DE0D02-C73D-7347-715B-E4D52307126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A0C4C6A-807D-9848-C453-FFC6B90F363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236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810000" y="2057400"/>
            <a:ext cx="5334000" cy="2246769"/>
          </a:xfrm>
          <a:prstGeom prst="rect">
            <a:avLst/>
          </a:prstGeom>
          <a:noFill/>
        </p:spPr>
        <p:txBody>
          <a:bodyPr wrap="square" rtlCol="0">
            <a:spAutoFit/>
          </a:bodyPr>
          <a:lstStyle/>
          <a:p>
            <a:r>
              <a:rPr lang="en-US" sz="2800" dirty="0"/>
              <a:t>350/64 =  5 remainder  30</a:t>
            </a:r>
          </a:p>
          <a:p>
            <a:r>
              <a:rPr lang="en-US" sz="2800" dirty="0"/>
              <a:t>30 /8 = 3 remainder 6</a:t>
            </a:r>
          </a:p>
          <a:p>
            <a:r>
              <a:rPr lang="en-US" sz="2800" dirty="0"/>
              <a:t>6/1  = 6 remainder 0</a:t>
            </a:r>
          </a:p>
          <a:p>
            <a:endParaRPr lang="en-US" sz="2800" dirty="0"/>
          </a:p>
          <a:p>
            <a:pPr algn="ctr"/>
            <a:r>
              <a:rPr lang="en-US" sz="2800" dirty="0"/>
              <a:t>Answer: </a:t>
            </a:r>
            <a:r>
              <a:rPr lang="en-US" sz="2800" dirty="0">
                <a:solidFill>
                  <a:srgbClr val="FF0000"/>
                </a:solidFill>
              </a:rPr>
              <a:t>536</a:t>
            </a:r>
            <a:r>
              <a:rPr lang="en-US" sz="2800" baseline="-25000" dirty="0">
                <a:solidFill>
                  <a:srgbClr val="FF0000"/>
                </a:solidFill>
              </a:rPr>
              <a:t>8</a:t>
            </a:r>
          </a:p>
        </p:txBody>
      </p:sp>
      <p:sp>
        <p:nvSpPr>
          <p:cNvPr id="3" name="Subtitle 2">
            <a:extLst>
              <a:ext uri="{FF2B5EF4-FFF2-40B4-BE49-F238E27FC236}">
                <a16:creationId xmlns:a16="http://schemas.microsoft.com/office/drawing/2014/main" id="{EA57A39D-5E92-D136-2373-8D938681A75B}"/>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350 to octal.</a:t>
            </a:r>
          </a:p>
          <a:p>
            <a:pPr algn="l"/>
            <a:endParaRPr lang="en-US" sz="2800" dirty="0">
              <a:solidFill>
                <a:schemeClr val="tx1"/>
              </a:solidFill>
            </a:endParaRPr>
          </a:p>
        </p:txBody>
      </p:sp>
      <p:sp>
        <p:nvSpPr>
          <p:cNvPr id="4" name="Rectangle 3">
            <a:extLst>
              <a:ext uri="{FF2B5EF4-FFF2-40B4-BE49-F238E27FC236}">
                <a16:creationId xmlns:a16="http://schemas.microsoft.com/office/drawing/2014/main" id="{1C0D5E21-91D2-CB04-65BA-FDD7BEDD2B07}"/>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DEBFB59-F517-3F1F-48F3-90C28149A313}"/>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302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670 to </a:t>
            </a:r>
            <a:r>
              <a:rPr lang="en-US" sz="3600" dirty="0"/>
              <a:t>octal</a:t>
            </a:r>
            <a:endParaRPr lang="en-US" sz="3600" dirty="0">
              <a:solidFill>
                <a:schemeClr val="tx1"/>
              </a:solidFill>
            </a:endParaRPr>
          </a:p>
          <a:p>
            <a:pPr marL="342900" indent="-342900">
              <a:buFontTx/>
              <a:buAutoNum type="arabicPeriod"/>
            </a:pPr>
            <a:r>
              <a:rPr lang="en-US" sz="3600" dirty="0">
                <a:solidFill>
                  <a:schemeClr val="tx1"/>
                </a:solidFill>
              </a:rPr>
              <a:t>Convert  55 to octal</a:t>
            </a: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7772400" cy="1470025"/>
          </a:xfrm>
        </p:spPr>
        <p:txBody>
          <a:bodyPr/>
          <a:lstStyle/>
          <a:p>
            <a:r>
              <a:rPr lang="en-US" b="1" dirty="0"/>
              <a:t>DECIMAL TO OCTAL </a:t>
            </a:r>
            <a:br>
              <a:rPr lang="en-US" b="1" dirty="0"/>
            </a:br>
            <a:r>
              <a:rPr lang="en-US" b="1" dirty="0"/>
              <a:t>(Continuous Division)</a:t>
            </a:r>
          </a:p>
        </p:txBody>
      </p:sp>
      <p:sp>
        <p:nvSpPr>
          <p:cNvPr id="2" name="Rectangle 1">
            <a:extLst>
              <a:ext uri="{FF2B5EF4-FFF2-40B4-BE49-F238E27FC236}">
                <a16:creationId xmlns:a16="http://schemas.microsoft.com/office/drawing/2014/main" id="{3D86FCD2-5519-85BD-651A-E2D2616D1C0E}"/>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D82FB46E-0A89-413C-7595-F9553C72D848}"/>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9025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810000" y="2653329"/>
            <a:ext cx="762000" cy="457200"/>
            <a:chOff x="2667000" y="3657600"/>
            <a:chExt cx="838200" cy="457200"/>
          </a:xfrm>
        </p:grpSpPr>
        <p:cxnSp>
          <p:nvCxnSpPr>
            <p:cNvPr id="7" name="Straight Connector 6"/>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3955473" y="2759792"/>
            <a:ext cx="547255" cy="369332"/>
          </a:xfrm>
          <a:prstGeom prst="rect">
            <a:avLst/>
          </a:prstGeom>
          <a:noFill/>
        </p:spPr>
        <p:txBody>
          <a:bodyPr wrap="square" rtlCol="0">
            <a:spAutoFit/>
          </a:bodyPr>
          <a:lstStyle/>
          <a:p>
            <a:r>
              <a:rPr lang="en-US" dirty="0"/>
              <a:t>670</a:t>
            </a:r>
          </a:p>
        </p:txBody>
      </p:sp>
      <p:grpSp>
        <p:nvGrpSpPr>
          <p:cNvPr id="19" name="Group 18"/>
          <p:cNvGrpSpPr/>
          <p:nvPr/>
        </p:nvGrpSpPr>
        <p:grpSpPr>
          <a:xfrm>
            <a:off x="3810000" y="3062038"/>
            <a:ext cx="762000" cy="457200"/>
            <a:chOff x="2667000" y="3657600"/>
            <a:chExt cx="838200" cy="457200"/>
          </a:xfrm>
        </p:grpSpPr>
        <p:cxnSp>
          <p:nvCxnSpPr>
            <p:cNvPr id="20" name="Straight Connector 19"/>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2" name="TextBox 21"/>
          <p:cNvSpPr txBox="1"/>
          <p:nvPr/>
        </p:nvSpPr>
        <p:spPr>
          <a:xfrm>
            <a:off x="3955473" y="3168501"/>
            <a:ext cx="547255" cy="369332"/>
          </a:xfrm>
          <a:prstGeom prst="rect">
            <a:avLst/>
          </a:prstGeom>
          <a:noFill/>
        </p:spPr>
        <p:txBody>
          <a:bodyPr wrap="square" rtlCol="0">
            <a:spAutoFit/>
          </a:bodyPr>
          <a:lstStyle/>
          <a:p>
            <a:r>
              <a:rPr lang="en-US" dirty="0"/>
              <a:t>83</a:t>
            </a:r>
          </a:p>
        </p:txBody>
      </p:sp>
      <p:grpSp>
        <p:nvGrpSpPr>
          <p:cNvPr id="23" name="Group 22"/>
          <p:cNvGrpSpPr/>
          <p:nvPr/>
        </p:nvGrpSpPr>
        <p:grpSpPr>
          <a:xfrm>
            <a:off x="3810000" y="3491529"/>
            <a:ext cx="762000" cy="457200"/>
            <a:chOff x="2667000" y="3657600"/>
            <a:chExt cx="838200" cy="457200"/>
          </a:xfrm>
        </p:grpSpPr>
        <p:cxnSp>
          <p:nvCxnSpPr>
            <p:cNvPr id="24" name="Straight Connector 23"/>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3955473" y="3597992"/>
            <a:ext cx="547255" cy="369332"/>
          </a:xfrm>
          <a:prstGeom prst="rect">
            <a:avLst/>
          </a:prstGeom>
          <a:noFill/>
        </p:spPr>
        <p:txBody>
          <a:bodyPr wrap="square" rtlCol="0">
            <a:spAutoFit/>
          </a:bodyPr>
          <a:lstStyle/>
          <a:p>
            <a:r>
              <a:rPr lang="en-US" dirty="0"/>
              <a:t>10</a:t>
            </a:r>
          </a:p>
        </p:txBody>
      </p:sp>
      <p:grpSp>
        <p:nvGrpSpPr>
          <p:cNvPr id="27" name="Group 26"/>
          <p:cNvGrpSpPr/>
          <p:nvPr/>
        </p:nvGrpSpPr>
        <p:grpSpPr>
          <a:xfrm>
            <a:off x="3816928" y="3953469"/>
            <a:ext cx="762000" cy="457200"/>
            <a:chOff x="2667000" y="3657600"/>
            <a:chExt cx="838200" cy="457200"/>
          </a:xfrm>
        </p:grpSpPr>
        <p:cxnSp>
          <p:nvCxnSpPr>
            <p:cNvPr id="28" name="Straight Connector 27"/>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30" name="TextBox 29"/>
          <p:cNvSpPr txBox="1"/>
          <p:nvPr/>
        </p:nvSpPr>
        <p:spPr>
          <a:xfrm>
            <a:off x="3962401" y="4059932"/>
            <a:ext cx="547255" cy="369332"/>
          </a:xfrm>
          <a:prstGeom prst="rect">
            <a:avLst/>
          </a:prstGeom>
          <a:noFill/>
        </p:spPr>
        <p:txBody>
          <a:bodyPr wrap="square" rtlCol="0">
            <a:spAutoFit/>
          </a:bodyPr>
          <a:lstStyle/>
          <a:p>
            <a:r>
              <a:rPr lang="en-US" dirty="0"/>
              <a:t>1</a:t>
            </a:r>
          </a:p>
        </p:txBody>
      </p:sp>
      <p:sp>
        <p:nvSpPr>
          <p:cNvPr id="44" name="TextBox 43"/>
          <p:cNvSpPr txBox="1"/>
          <p:nvPr/>
        </p:nvSpPr>
        <p:spPr>
          <a:xfrm>
            <a:off x="3397828" y="2699816"/>
            <a:ext cx="273627" cy="369332"/>
          </a:xfrm>
          <a:prstGeom prst="rect">
            <a:avLst/>
          </a:prstGeom>
          <a:noFill/>
        </p:spPr>
        <p:txBody>
          <a:bodyPr wrap="square" rtlCol="0">
            <a:spAutoFit/>
          </a:bodyPr>
          <a:lstStyle/>
          <a:p>
            <a:r>
              <a:rPr lang="en-US" dirty="0"/>
              <a:t>8</a:t>
            </a:r>
          </a:p>
        </p:txBody>
      </p:sp>
      <p:sp>
        <p:nvSpPr>
          <p:cNvPr id="46" name="TextBox 45"/>
          <p:cNvSpPr txBox="1"/>
          <p:nvPr/>
        </p:nvSpPr>
        <p:spPr>
          <a:xfrm>
            <a:off x="3397828" y="3519238"/>
            <a:ext cx="273627" cy="369332"/>
          </a:xfrm>
          <a:prstGeom prst="rect">
            <a:avLst/>
          </a:prstGeom>
          <a:noFill/>
        </p:spPr>
        <p:txBody>
          <a:bodyPr wrap="square" rtlCol="0">
            <a:spAutoFit/>
          </a:bodyPr>
          <a:lstStyle/>
          <a:p>
            <a:r>
              <a:rPr lang="en-US" dirty="0"/>
              <a:t>8</a:t>
            </a:r>
          </a:p>
        </p:txBody>
      </p:sp>
      <p:sp>
        <p:nvSpPr>
          <p:cNvPr id="47" name="TextBox 46"/>
          <p:cNvSpPr txBox="1"/>
          <p:nvPr/>
        </p:nvSpPr>
        <p:spPr>
          <a:xfrm>
            <a:off x="3383974" y="3948729"/>
            <a:ext cx="273627" cy="369332"/>
          </a:xfrm>
          <a:prstGeom prst="rect">
            <a:avLst/>
          </a:prstGeom>
          <a:noFill/>
        </p:spPr>
        <p:txBody>
          <a:bodyPr wrap="square" rtlCol="0">
            <a:spAutoFit/>
          </a:bodyPr>
          <a:lstStyle/>
          <a:p>
            <a:r>
              <a:rPr lang="en-US" dirty="0"/>
              <a:t>8</a:t>
            </a:r>
          </a:p>
        </p:txBody>
      </p:sp>
      <p:sp>
        <p:nvSpPr>
          <p:cNvPr id="49" name="TextBox 48"/>
          <p:cNvSpPr txBox="1"/>
          <p:nvPr/>
        </p:nvSpPr>
        <p:spPr>
          <a:xfrm>
            <a:off x="3383974" y="3105972"/>
            <a:ext cx="273627" cy="369332"/>
          </a:xfrm>
          <a:prstGeom prst="rect">
            <a:avLst/>
          </a:prstGeom>
          <a:noFill/>
        </p:spPr>
        <p:txBody>
          <a:bodyPr wrap="square" rtlCol="0">
            <a:spAutoFit/>
          </a:bodyPr>
          <a:lstStyle/>
          <a:p>
            <a:r>
              <a:rPr lang="en-US" dirty="0"/>
              <a:t>8</a:t>
            </a:r>
          </a:p>
        </p:txBody>
      </p:sp>
      <p:sp>
        <p:nvSpPr>
          <p:cNvPr id="51" name="TextBox 50"/>
          <p:cNvSpPr txBox="1"/>
          <p:nvPr/>
        </p:nvSpPr>
        <p:spPr>
          <a:xfrm>
            <a:off x="5105400" y="2286000"/>
            <a:ext cx="1752600" cy="369332"/>
          </a:xfrm>
          <a:prstGeom prst="rect">
            <a:avLst/>
          </a:prstGeom>
          <a:noFill/>
        </p:spPr>
        <p:txBody>
          <a:bodyPr wrap="square" rtlCol="0">
            <a:spAutoFit/>
          </a:bodyPr>
          <a:lstStyle/>
          <a:p>
            <a:pPr algn="ctr"/>
            <a:r>
              <a:rPr lang="en-US" dirty="0"/>
              <a:t>Remainders</a:t>
            </a:r>
          </a:p>
        </p:txBody>
      </p:sp>
      <p:sp>
        <p:nvSpPr>
          <p:cNvPr id="52" name="TextBox 51"/>
          <p:cNvSpPr txBox="1"/>
          <p:nvPr/>
        </p:nvSpPr>
        <p:spPr>
          <a:xfrm>
            <a:off x="5727125" y="2702735"/>
            <a:ext cx="273627" cy="369332"/>
          </a:xfrm>
          <a:prstGeom prst="rect">
            <a:avLst/>
          </a:prstGeom>
          <a:noFill/>
        </p:spPr>
        <p:txBody>
          <a:bodyPr wrap="square" rtlCol="0">
            <a:spAutoFit/>
          </a:bodyPr>
          <a:lstStyle/>
          <a:p>
            <a:r>
              <a:rPr lang="en-US" dirty="0"/>
              <a:t>6</a:t>
            </a:r>
          </a:p>
        </p:txBody>
      </p:sp>
      <p:sp>
        <p:nvSpPr>
          <p:cNvPr id="54" name="TextBox 53"/>
          <p:cNvSpPr txBox="1"/>
          <p:nvPr/>
        </p:nvSpPr>
        <p:spPr>
          <a:xfrm>
            <a:off x="5727125" y="3540935"/>
            <a:ext cx="273627" cy="369332"/>
          </a:xfrm>
          <a:prstGeom prst="rect">
            <a:avLst/>
          </a:prstGeom>
          <a:noFill/>
        </p:spPr>
        <p:txBody>
          <a:bodyPr wrap="square" rtlCol="0">
            <a:spAutoFit/>
          </a:bodyPr>
          <a:lstStyle/>
          <a:p>
            <a:r>
              <a:rPr lang="en-US" dirty="0"/>
              <a:t>2</a:t>
            </a:r>
          </a:p>
        </p:txBody>
      </p:sp>
      <p:sp>
        <p:nvSpPr>
          <p:cNvPr id="55" name="TextBox 54"/>
          <p:cNvSpPr txBox="1"/>
          <p:nvPr/>
        </p:nvSpPr>
        <p:spPr>
          <a:xfrm>
            <a:off x="5713271" y="3998135"/>
            <a:ext cx="273627" cy="369332"/>
          </a:xfrm>
          <a:prstGeom prst="rect">
            <a:avLst/>
          </a:prstGeom>
          <a:noFill/>
        </p:spPr>
        <p:txBody>
          <a:bodyPr wrap="square" rtlCol="0">
            <a:spAutoFit/>
          </a:bodyPr>
          <a:lstStyle/>
          <a:p>
            <a:r>
              <a:rPr lang="en-US" dirty="0"/>
              <a:t>1</a:t>
            </a:r>
          </a:p>
        </p:txBody>
      </p:sp>
      <p:sp>
        <p:nvSpPr>
          <p:cNvPr id="57" name="TextBox 56"/>
          <p:cNvSpPr txBox="1"/>
          <p:nvPr/>
        </p:nvSpPr>
        <p:spPr>
          <a:xfrm>
            <a:off x="5713271" y="3072067"/>
            <a:ext cx="273627" cy="369332"/>
          </a:xfrm>
          <a:prstGeom prst="rect">
            <a:avLst/>
          </a:prstGeom>
          <a:noFill/>
        </p:spPr>
        <p:txBody>
          <a:bodyPr wrap="square" rtlCol="0">
            <a:spAutoFit/>
          </a:bodyPr>
          <a:lstStyle/>
          <a:p>
            <a:r>
              <a:rPr lang="en-US" dirty="0"/>
              <a:t>3</a:t>
            </a:r>
          </a:p>
        </p:txBody>
      </p:sp>
      <p:cxnSp>
        <p:nvCxnSpPr>
          <p:cNvPr id="60" name="Straight Arrow Connector 59"/>
          <p:cNvCxnSpPr/>
          <p:nvPr/>
        </p:nvCxnSpPr>
        <p:spPr>
          <a:xfrm flipV="1">
            <a:off x="6629400" y="2902539"/>
            <a:ext cx="0" cy="262124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6972300" y="4872162"/>
            <a:ext cx="2895600" cy="461665"/>
          </a:xfrm>
          <a:prstGeom prst="rect">
            <a:avLst/>
          </a:prstGeom>
          <a:noFill/>
        </p:spPr>
        <p:txBody>
          <a:bodyPr wrap="square" rtlCol="0">
            <a:spAutoFit/>
          </a:bodyPr>
          <a:lstStyle/>
          <a:p>
            <a:r>
              <a:rPr lang="en-US" sz="2400" dirty="0"/>
              <a:t>Answer: </a:t>
            </a:r>
            <a:r>
              <a:rPr lang="en-US" sz="2400" dirty="0">
                <a:solidFill>
                  <a:srgbClr val="FF0000"/>
                </a:solidFill>
              </a:rPr>
              <a:t>1236</a:t>
            </a:r>
            <a:r>
              <a:rPr lang="en-US" sz="2400" baseline="-25000" dirty="0">
                <a:solidFill>
                  <a:srgbClr val="FF0000"/>
                </a:solidFill>
              </a:rPr>
              <a:t>8</a:t>
            </a:r>
          </a:p>
        </p:txBody>
      </p:sp>
      <p:sp>
        <p:nvSpPr>
          <p:cNvPr id="11" name="Subtitle 2">
            <a:extLst>
              <a:ext uri="{FF2B5EF4-FFF2-40B4-BE49-F238E27FC236}">
                <a16:creationId xmlns:a16="http://schemas.microsoft.com/office/drawing/2014/main" id="{B6DD19ED-8CD3-881C-1430-762C7E523C57}"/>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670 to octal.</a:t>
            </a:r>
          </a:p>
          <a:p>
            <a:pPr algn="l"/>
            <a:endParaRPr lang="en-US" sz="2800" dirty="0">
              <a:solidFill>
                <a:schemeClr val="tx1"/>
              </a:solidFill>
            </a:endParaRPr>
          </a:p>
        </p:txBody>
      </p:sp>
      <p:sp>
        <p:nvSpPr>
          <p:cNvPr id="12" name="Rectangle 11">
            <a:extLst>
              <a:ext uri="{FF2B5EF4-FFF2-40B4-BE49-F238E27FC236}">
                <a16:creationId xmlns:a16="http://schemas.microsoft.com/office/drawing/2014/main" id="{376CE116-528B-0AFE-28B5-B708538C06E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A956284-F8DC-3496-2A45-19EC90A4A8A3}"/>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880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417865" y="2769809"/>
            <a:ext cx="762000" cy="457200"/>
            <a:chOff x="2667000" y="3657600"/>
            <a:chExt cx="838200" cy="457200"/>
          </a:xfrm>
        </p:grpSpPr>
        <p:cxnSp>
          <p:nvCxnSpPr>
            <p:cNvPr id="7" name="Straight Connector 6"/>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4563338" y="2876272"/>
            <a:ext cx="547255" cy="369332"/>
          </a:xfrm>
          <a:prstGeom prst="rect">
            <a:avLst/>
          </a:prstGeom>
          <a:noFill/>
        </p:spPr>
        <p:txBody>
          <a:bodyPr wrap="square" rtlCol="0">
            <a:spAutoFit/>
          </a:bodyPr>
          <a:lstStyle/>
          <a:p>
            <a:r>
              <a:rPr lang="en-US" dirty="0"/>
              <a:t>55</a:t>
            </a:r>
          </a:p>
        </p:txBody>
      </p:sp>
      <p:grpSp>
        <p:nvGrpSpPr>
          <p:cNvPr id="19" name="Group 18"/>
          <p:cNvGrpSpPr/>
          <p:nvPr/>
        </p:nvGrpSpPr>
        <p:grpSpPr>
          <a:xfrm>
            <a:off x="4417865" y="3178518"/>
            <a:ext cx="762000" cy="457200"/>
            <a:chOff x="2667000" y="3657600"/>
            <a:chExt cx="838200" cy="457200"/>
          </a:xfrm>
        </p:grpSpPr>
        <p:cxnSp>
          <p:nvCxnSpPr>
            <p:cNvPr id="20" name="Straight Connector 19"/>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2" name="TextBox 21"/>
          <p:cNvSpPr txBox="1"/>
          <p:nvPr/>
        </p:nvSpPr>
        <p:spPr>
          <a:xfrm>
            <a:off x="4646466" y="3284981"/>
            <a:ext cx="547255" cy="369332"/>
          </a:xfrm>
          <a:prstGeom prst="rect">
            <a:avLst/>
          </a:prstGeom>
          <a:noFill/>
        </p:spPr>
        <p:txBody>
          <a:bodyPr wrap="square" rtlCol="0">
            <a:spAutoFit/>
          </a:bodyPr>
          <a:lstStyle/>
          <a:p>
            <a:r>
              <a:rPr lang="en-US" dirty="0"/>
              <a:t>6</a:t>
            </a:r>
          </a:p>
        </p:txBody>
      </p:sp>
      <p:sp>
        <p:nvSpPr>
          <p:cNvPr id="44" name="TextBox 43"/>
          <p:cNvSpPr txBox="1"/>
          <p:nvPr/>
        </p:nvSpPr>
        <p:spPr>
          <a:xfrm>
            <a:off x="4005693" y="2816296"/>
            <a:ext cx="273627" cy="369332"/>
          </a:xfrm>
          <a:prstGeom prst="rect">
            <a:avLst/>
          </a:prstGeom>
          <a:noFill/>
        </p:spPr>
        <p:txBody>
          <a:bodyPr wrap="square" rtlCol="0">
            <a:spAutoFit/>
          </a:bodyPr>
          <a:lstStyle/>
          <a:p>
            <a:r>
              <a:rPr lang="en-US" dirty="0"/>
              <a:t>8</a:t>
            </a:r>
          </a:p>
        </p:txBody>
      </p:sp>
      <p:sp>
        <p:nvSpPr>
          <p:cNvPr id="49" name="TextBox 48"/>
          <p:cNvSpPr txBox="1"/>
          <p:nvPr/>
        </p:nvSpPr>
        <p:spPr>
          <a:xfrm>
            <a:off x="3991839" y="3222452"/>
            <a:ext cx="273627" cy="369332"/>
          </a:xfrm>
          <a:prstGeom prst="rect">
            <a:avLst/>
          </a:prstGeom>
          <a:noFill/>
        </p:spPr>
        <p:txBody>
          <a:bodyPr wrap="square" rtlCol="0">
            <a:spAutoFit/>
          </a:bodyPr>
          <a:lstStyle/>
          <a:p>
            <a:r>
              <a:rPr lang="en-US" dirty="0"/>
              <a:t>8</a:t>
            </a:r>
          </a:p>
        </p:txBody>
      </p:sp>
      <p:sp>
        <p:nvSpPr>
          <p:cNvPr id="51" name="TextBox 50"/>
          <p:cNvSpPr txBox="1"/>
          <p:nvPr/>
        </p:nvSpPr>
        <p:spPr>
          <a:xfrm>
            <a:off x="4953000" y="1981200"/>
            <a:ext cx="1752600" cy="369332"/>
          </a:xfrm>
          <a:prstGeom prst="rect">
            <a:avLst/>
          </a:prstGeom>
          <a:noFill/>
        </p:spPr>
        <p:txBody>
          <a:bodyPr wrap="square" rtlCol="0">
            <a:spAutoFit/>
          </a:bodyPr>
          <a:lstStyle/>
          <a:p>
            <a:pPr algn="ctr"/>
            <a:r>
              <a:rPr lang="en-US" dirty="0"/>
              <a:t>Remainders</a:t>
            </a:r>
          </a:p>
        </p:txBody>
      </p:sp>
      <p:sp>
        <p:nvSpPr>
          <p:cNvPr id="52" name="TextBox 51"/>
          <p:cNvSpPr txBox="1"/>
          <p:nvPr/>
        </p:nvSpPr>
        <p:spPr>
          <a:xfrm>
            <a:off x="5692488" y="2860779"/>
            <a:ext cx="273627" cy="369332"/>
          </a:xfrm>
          <a:prstGeom prst="rect">
            <a:avLst/>
          </a:prstGeom>
          <a:noFill/>
        </p:spPr>
        <p:txBody>
          <a:bodyPr wrap="square" rtlCol="0">
            <a:spAutoFit/>
          </a:bodyPr>
          <a:lstStyle/>
          <a:p>
            <a:r>
              <a:rPr lang="en-US" dirty="0"/>
              <a:t>7</a:t>
            </a:r>
          </a:p>
        </p:txBody>
      </p:sp>
      <p:sp>
        <p:nvSpPr>
          <p:cNvPr id="57" name="TextBox 56"/>
          <p:cNvSpPr txBox="1"/>
          <p:nvPr/>
        </p:nvSpPr>
        <p:spPr>
          <a:xfrm>
            <a:off x="5678634" y="3230111"/>
            <a:ext cx="273627" cy="369332"/>
          </a:xfrm>
          <a:prstGeom prst="rect">
            <a:avLst/>
          </a:prstGeom>
          <a:noFill/>
        </p:spPr>
        <p:txBody>
          <a:bodyPr wrap="square" rtlCol="0">
            <a:spAutoFit/>
          </a:bodyPr>
          <a:lstStyle/>
          <a:p>
            <a:r>
              <a:rPr lang="en-US" dirty="0"/>
              <a:t>6</a:t>
            </a:r>
          </a:p>
        </p:txBody>
      </p:sp>
      <p:cxnSp>
        <p:nvCxnSpPr>
          <p:cNvPr id="60" name="Straight Arrow Connector 59"/>
          <p:cNvCxnSpPr/>
          <p:nvPr/>
        </p:nvCxnSpPr>
        <p:spPr>
          <a:xfrm flipV="1">
            <a:off x="6326333" y="2860780"/>
            <a:ext cx="0" cy="146457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6669233" y="4138400"/>
            <a:ext cx="2895600" cy="461665"/>
          </a:xfrm>
          <a:prstGeom prst="rect">
            <a:avLst/>
          </a:prstGeom>
          <a:noFill/>
        </p:spPr>
        <p:txBody>
          <a:bodyPr wrap="square" rtlCol="0">
            <a:spAutoFit/>
          </a:bodyPr>
          <a:lstStyle/>
          <a:p>
            <a:r>
              <a:rPr lang="en-US" sz="2400" dirty="0"/>
              <a:t>Answer: </a:t>
            </a:r>
            <a:r>
              <a:rPr lang="en-US" sz="2400" dirty="0">
                <a:solidFill>
                  <a:srgbClr val="FF0000"/>
                </a:solidFill>
              </a:rPr>
              <a:t>67</a:t>
            </a:r>
            <a:r>
              <a:rPr lang="en-US" sz="2400" baseline="-25000" dirty="0">
                <a:solidFill>
                  <a:srgbClr val="FF0000"/>
                </a:solidFill>
              </a:rPr>
              <a:t>8</a:t>
            </a:r>
          </a:p>
        </p:txBody>
      </p:sp>
      <p:sp>
        <p:nvSpPr>
          <p:cNvPr id="11" name="Subtitle 2">
            <a:extLst>
              <a:ext uri="{FF2B5EF4-FFF2-40B4-BE49-F238E27FC236}">
                <a16:creationId xmlns:a16="http://schemas.microsoft.com/office/drawing/2014/main" id="{087DF351-2CCE-AE0B-1D0E-DFF21C6D7415}"/>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55 to octal.</a:t>
            </a:r>
          </a:p>
          <a:p>
            <a:pPr algn="l"/>
            <a:endParaRPr lang="en-US" sz="2800" dirty="0">
              <a:solidFill>
                <a:schemeClr val="tx1"/>
              </a:solidFill>
            </a:endParaRPr>
          </a:p>
        </p:txBody>
      </p:sp>
      <p:sp>
        <p:nvSpPr>
          <p:cNvPr id="12" name="Rectangle 11">
            <a:extLst>
              <a:ext uri="{FF2B5EF4-FFF2-40B4-BE49-F238E27FC236}">
                <a16:creationId xmlns:a16="http://schemas.microsoft.com/office/drawing/2014/main" id="{10F815F9-7D31-80DA-D3B2-B7FFC74FB56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A559B9A-CEA3-02F5-8E3E-CFB4286080E7}"/>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0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455 to hexade</a:t>
            </a:r>
            <a:r>
              <a:rPr lang="en-US" sz="3600" dirty="0"/>
              <a:t>cimal</a:t>
            </a:r>
            <a:endParaRPr lang="en-US" sz="3600" dirty="0">
              <a:solidFill>
                <a:schemeClr val="tx1"/>
              </a:solidFill>
            </a:endParaRPr>
          </a:p>
          <a:p>
            <a:pPr marL="342900" indent="-342900">
              <a:buFontTx/>
              <a:buAutoNum type="arabicPeriod"/>
            </a:pPr>
            <a:r>
              <a:rPr lang="en-US" sz="3600" dirty="0">
                <a:solidFill>
                  <a:schemeClr val="tx1"/>
                </a:solidFill>
              </a:rPr>
              <a:t>Convert  849 to hexade</a:t>
            </a:r>
            <a:r>
              <a:rPr lang="en-US" sz="3600" dirty="0"/>
              <a:t>cimal</a:t>
            </a:r>
            <a:endParaRPr lang="en-US" sz="3600" dirty="0">
              <a:solidFill>
                <a:schemeClr val="tx1"/>
              </a:solidFill>
            </a:endParaRP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381000"/>
            <a:ext cx="7772400" cy="1470025"/>
          </a:xfrm>
        </p:spPr>
        <p:txBody>
          <a:bodyPr/>
          <a:lstStyle/>
          <a:p>
            <a:r>
              <a:rPr lang="en-US" b="1" dirty="0"/>
              <a:t>DECIMAL TO HEXADECIMAL </a:t>
            </a:r>
            <a:br>
              <a:rPr lang="en-US" b="1" dirty="0"/>
            </a:br>
            <a:r>
              <a:rPr lang="en-US" b="1" dirty="0"/>
              <a:t>(Continuous Division)</a:t>
            </a:r>
          </a:p>
        </p:txBody>
      </p:sp>
      <p:sp>
        <p:nvSpPr>
          <p:cNvPr id="2" name="Rectangle 1">
            <a:extLst>
              <a:ext uri="{FF2B5EF4-FFF2-40B4-BE49-F238E27FC236}">
                <a16:creationId xmlns:a16="http://schemas.microsoft.com/office/drawing/2014/main" id="{046C29E2-9C9B-FCC8-10A1-4CB3C402CA4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F42A45B-27CF-D28F-C328-FAB55C236E14}"/>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896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733800" y="2196129"/>
            <a:ext cx="762000" cy="457200"/>
            <a:chOff x="2667000" y="3657600"/>
            <a:chExt cx="838200" cy="457200"/>
          </a:xfrm>
        </p:grpSpPr>
        <p:cxnSp>
          <p:nvCxnSpPr>
            <p:cNvPr id="7" name="Straight Connector 6"/>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3879273" y="2302592"/>
            <a:ext cx="547255" cy="369332"/>
          </a:xfrm>
          <a:prstGeom prst="rect">
            <a:avLst/>
          </a:prstGeom>
          <a:noFill/>
        </p:spPr>
        <p:txBody>
          <a:bodyPr wrap="square" rtlCol="0">
            <a:spAutoFit/>
          </a:bodyPr>
          <a:lstStyle/>
          <a:p>
            <a:r>
              <a:rPr lang="en-US" dirty="0"/>
              <a:t>455</a:t>
            </a:r>
          </a:p>
        </p:txBody>
      </p:sp>
      <p:grpSp>
        <p:nvGrpSpPr>
          <p:cNvPr id="19" name="Group 18"/>
          <p:cNvGrpSpPr/>
          <p:nvPr/>
        </p:nvGrpSpPr>
        <p:grpSpPr>
          <a:xfrm>
            <a:off x="3733800" y="2604838"/>
            <a:ext cx="762000" cy="457200"/>
            <a:chOff x="2667000" y="3657600"/>
            <a:chExt cx="838200" cy="457200"/>
          </a:xfrm>
        </p:grpSpPr>
        <p:cxnSp>
          <p:nvCxnSpPr>
            <p:cNvPr id="20" name="Straight Connector 19"/>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2" name="TextBox 21"/>
          <p:cNvSpPr txBox="1"/>
          <p:nvPr/>
        </p:nvSpPr>
        <p:spPr>
          <a:xfrm>
            <a:off x="3879273" y="2711301"/>
            <a:ext cx="547255" cy="369332"/>
          </a:xfrm>
          <a:prstGeom prst="rect">
            <a:avLst/>
          </a:prstGeom>
          <a:noFill/>
        </p:spPr>
        <p:txBody>
          <a:bodyPr wrap="square" rtlCol="0">
            <a:spAutoFit/>
          </a:bodyPr>
          <a:lstStyle/>
          <a:p>
            <a:r>
              <a:rPr lang="en-US" dirty="0"/>
              <a:t>28</a:t>
            </a:r>
          </a:p>
        </p:txBody>
      </p:sp>
      <p:grpSp>
        <p:nvGrpSpPr>
          <p:cNvPr id="23" name="Group 22"/>
          <p:cNvGrpSpPr/>
          <p:nvPr/>
        </p:nvGrpSpPr>
        <p:grpSpPr>
          <a:xfrm>
            <a:off x="3733800" y="3034329"/>
            <a:ext cx="762000" cy="457200"/>
            <a:chOff x="2667000" y="3657600"/>
            <a:chExt cx="838200" cy="457200"/>
          </a:xfrm>
        </p:grpSpPr>
        <p:cxnSp>
          <p:nvCxnSpPr>
            <p:cNvPr id="24" name="Straight Connector 23"/>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3879273" y="3140792"/>
            <a:ext cx="547255" cy="369332"/>
          </a:xfrm>
          <a:prstGeom prst="rect">
            <a:avLst/>
          </a:prstGeom>
          <a:noFill/>
        </p:spPr>
        <p:txBody>
          <a:bodyPr wrap="square" rtlCol="0">
            <a:spAutoFit/>
          </a:bodyPr>
          <a:lstStyle/>
          <a:p>
            <a:r>
              <a:rPr lang="en-US" dirty="0"/>
              <a:t>1</a:t>
            </a:r>
          </a:p>
        </p:txBody>
      </p:sp>
      <p:sp>
        <p:nvSpPr>
          <p:cNvPr id="46" name="TextBox 45"/>
          <p:cNvSpPr txBox="1"/>
          <p:nvPr/>
        </p:nvSpPr>
        <p:spPr>
          <a:xfrm>
            <a:off x="3162301" y="3122572"/>
            <a:ext cx="432954" cy="369332"/>
          </a:xfrm>
          <a:prstGeom prst="rect">
            <a:avLst/>
          </a:prstGeom>
          <a:noFill/>
        </p:spPr>
        <p:txBody>
          <a:bodyPr wrap="square" rtlCol="0">
            <a:spAutoFit/>
          </a:bodyPr>
          <a:lstStyle/>
          <a:p>
            <a:r>
              <a:rPr lang="en-US" dirty="0"/>
              <a:t>16</a:t>
            </a:r>
          </a:p>
        </p:txBody>
      </p:sp>
      <p:sp>
        <p:nvSpPr>
          <p:cNvPr id="51" name="TextBox 50"/>
          <p:cNvSpPr txBox="1"/>
          <p:nvPr/>
        </p:nvSpPr>
        <p:spPr>
          <a:xfrm>
            <a:off x="5029200" y="1828800"/>
            <a:ext cx="1752600" cy="369332"/>
          </a:xfrm>
          <a:prstGeom prst="rect">
            <a:avLst/>
          </a:prstGeom>
          <a:noFill/>
        </p:spPr>
        <p:txBody>
          <a:bodyPr wrap="square" rtlCol="0">
            <a:spAutoFit/>
          </a:bodyPr>
          <a:lstStyle/>
          <a:p>
            <a:pPr algn="ctr"/>
            <a:r>
              <a:rPr lang="en-US" dirty="0"/>
              <a:t>Remainders</a:t>
            </a:r>
          </a:p>
        </p:txBody>
      </p:sp>
      <p:sp>
        <p:nvSpPr>
          <p:cNvPr id="52" name="TextBox 51"/>
          <p:cNvSpPr txBox="1"/>
          <p:nvPr/>
        </p:nvSpPr>
        <p:spPr>
          <a:xfrm>
            <a:off x="5650925" y="2245535"/>
            <a:ext cx="273627" cy="369332"/>
          </a:xfrm>
          <a:prstGeom prst="rect">
            <a:avLst/>
          </a:prstGeom>
          <a:noFill/>
        </p:spPr>
        <p:txBody>
          <a:bodyPr wrap="square" rtlCol="0">
            <a:spAutoFit/>
          </a:bodyPr>
          <a:lstStyle/>
          <a:p>
            <a:r>
              <a:rPr lang="en-US" dirty="0"/>
              <a:t>7</a:t>
            </a:r>
          </a:p>
        </p:txBody>
      </p:sp>
      <p:sp>
        <p:nvSpPr>
          <p:cNvPr id="54" name="TextBox 53"/>
          <p:cNvSpPr txBox="1"/>
          <p:nvPr/>
        </p:nvSpPr>
        <p:spPr>
          <a:xfrm>
            <a:off x="5650925" y="3083735"/>
            <a:ext cx="273627" cy="369332"/>
          </a:xfrm>
          <a:prstGeom prst="rect">
            <a:avLst/>
          </a:prstGeom>
          <a:noFill/>
        </p:spPr>
        <p:txBody>
          <a:bodyPr wrap="square" rtlCol="0">
            <a:spAutoFit/>
          </a:bodyPr>
          <a:lstStyle/>
          <a:p>
            <a:r>
              <a:rPr lang="en-US" dirty="0"/>
              <a:t>1</a:t>
            </a:r>
          </a:p>
        </p:txBody>
      </p:sp>
      <p:sp>
        <p:nvSpPr>
          <p:cNvPr id="57" name="TextBox 56"/>
          <p:cNvSpPr txBox="1"/>
          <p:nvPr/>
        </p:nvSpPr>
        <p:spPr>
          <a:xfrm>
            <a:off x="5637070" y="2614867"/>
            <a:ext cx="916130" cy="369332"/>
          </a:xfrm>
          <a:prstGeom prst="rect">
            <a:avLst/>
          </a:prstGeom>
          <a:noFill/>
        </p:spPr>
        <p:txBody>
          <a:bodyPr wrap="square" rtlCol="0">
            <a:spAutoFit/>
          </a:bodyPr>
          <a:lstStyle/>
          <a:p>
            <a:r>
              <a:rPr lang="en-US" dirty="0"/>
              <a:t>12  =  C</a:t>
            </a:r>
          </a:p>
        </p:txBody>
      </p:sp>
      <p:cxnSp>
        <p:nvCxnSpPr>
          <p:cNvPr id="60" name="Straight Arrow Connector 59"/>
          <p:cNvCxnSpPr/>
          <p:nvPr/>
        </p:nvCxnSpPr>
        <p:spPr>
          <a:xfrm flipV="1">
            <a:off x="6667500" y="2242607"/>
            <a:ext cx="0" cy="2621245"/>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6896100" y="4414962"/>
            <a:ext cx="2895600" cy="461665"/>
          </a:xfrm>
          <a:prstGeom prst="rect">
            <a:avLst/>
          </a:prstGeom>
          <a:noFill/>
        </p:spPr>
        <p:txBody>
          <a:bodyPr wrap="square" rtlCol="0">
            <a:spAutoFit/>
          </a:bodyPr>
          <a:lstStyle/>
          <a:p>
            <a:r>
              <a:rPr lang="en-US" sz="2400" dirty="0"/>
              <a:t>Answer: </a:t>
            </a:r>
            <a:r>
              <a:rPr lang="en-US" sz="2400" dirty="0">
                <a:solidFill>
                  <a:srgbClr val="FF0000"/>
                </a:solidFill>
              </a:rPr>
              <a:t>1C7</a:t>
            </a:r>
            <a:r>
              <a:rPr lang="en-US" sz="2400" baseline="-25000" dirty="0">
                <a:solidFill>
                  <a:srgbClr val="FF0000"/>
                </a:solidFill>
              </a:rPr>
              <a:t>16</a:t>
            </a:r>
          </a:p>
        </p:txBody>
      </p:sp>
      <p:sp>
        <p:nvSpPr>
          <p:cNvPr id="33" name="TextBox 32"/>
          <p:cNvSpPr txBox="1"/>
          <p:nvPr/>
        </p:nvSpPr>
        <p:spPr>
          <a:xfrm>
            <a:off x="3162301" y="2648772"/>
            <a:ext cx="432954" cy="369332"/>
          </a:xfrm>
          <a:prstGeom prst="rect">
            <a:avLst/>
          </a:prstGeom>
          <a:noFill/>
        </p:spPr>
        <p:txBody>
          <a:bodyPr wrap="square" rtlCol="0">
            <a:spAutoFit/>
          </a:bodyPr>
          <a:lstStyle/>
          <a:p>
            <a:r>
              <a:rPr lang="en-US" dirty="0"/>
              <a:t>16</a:t>
            </a:r>
          </a:p>
        </p:txBody>
      </p:sp>
      <p:sp>
        <p:nvSpPr>
          <p:cNvPr id="34" name="TextBox 33"/>
          <p:cNvSpPr txBox="1"/>
          <p:nvPr/>
        </p:nvSpPr>
        <p:spPr>
          <a:xfrm>
            <a:off x="3162301" y="2260672"/>
            <a:ext cx="432954" cy="369332"/>
          </a:xfrm>
          <a:prstGeom prst="rect">
            <a:avLst/>
          </a:prstGeom>
          <a:noFill/>
        </p:spPr>
        <p:txBody>
          <a:bodyPr wrap="square" rtlCol="0">
            <a:spAutoFit/>
          </a:bodyPr>
          <a:lstStyle/>
          <a:p>
            <a:r>
              <a:rPr lang="en-US" dirty="0"/>
              <a:t>16</a:t>
            </a:r>
          </a:p>
        </p:txBody>
      </p:sp>
      <p:sp>
        <p:nvSpPr>
          <p:cNvPr id="11" name="Subtitle 2">
            <a:extLst>
              <a:ext uri="{FF2B5EF4-FFF2-40B4-BE49-F238E27FC236}">
                <a16:creationId xmlns:a16="http://schemas.microsoft.com/office/drawing/2014/main" id="{6EFBF4C0-2F2B-06CA-D564-61C6DDB587F9}"/>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455 to hexadecimal.</a:t>
            </a:r>
          </a:p>
          <a:p>
            <a:pPr algn="l"/>
            <a:endParaRPr lang="en-US" sz="2800" dirty="0">
              <a:solidFill>
                <a:schemeClr val="tx1"/>
              </a:solidFill>
            </a:endParaRPr>
          </a:p>
        </p:txBody>
      </p:sp>
      <p:sp>
        <p:nvSpPr>
          <p:cNvPr id="12" name="Rectangle 11">
            <a:extLst>
              <a:ext uri="{FF2B5EF4-FFF2-40B4-BE49-F238E27FC236}">
                <a16:creationId xmlns:a16="http://schemas.microsoft.com/office/drawing/2014/main" id="{FE4A0814-BD16-8623-9976-178364842180}"/>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FE2694A-BAA4-D36F-57CB-B87F23A7BD71}"/>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09214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315691" y="3008112"/>
            <a:ext cx="762000" cy="457200"/>
            <a:chOff x="2667000" y="3657600"/>
            <a:chExt cx="838200" cy="457200"/>
          </a:xfrm>
        </p:grpSpPr>
        <p:cxnSp>
          <p:nvCxnSpPr>
            <p:cNvPr id="7" name="Straight Connector 6"/>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4461164" y="3114575"/>
            <a:ext cx="547255" cy="369332"/>
          </a:xfrm>
          <a:prstGeom prst="rect">
            <a:avLst/>
          </a:prstGeom>
          <a:noFill/>
        </p:spPr>
        <p:txBody>
          <a:bodyPr wrap="square" rtlCol="0">
            <a:spAutoFit/>
          </a:bodyPr>
          <a:lstStyle/>
          <a:p>
            <a:r>
              <a:rPr lang="en-US" dirty="0"/>
              <a:t>849</a:t>
            </a:r>
          </a:p>
        </p:txBody>
      </p:sp>
      <p:grpSp>
        <p:nvGrpSpPr>
          <p:cNvPr id="19" name="Group 18"/>
          <p:cNvGrpSpPr/>
          <p:nvPr/>
        </p:nvGrpSpPr>
        <p:grpSpPr>
          <a:xfrm>
            <a:off x="4315691" y="3416821"/>
            <a:ext cx="762000" cy="457200"/>
            <a:chOff x="2667000" y="3657600"/>
            <a:chExt cx="838200" cy="457200"/>
          </a:xfrm>
        </p:grpSpPr>
        <p:cxnSp>
          <p:nvCxnSpPr>
            <p:cNvPr id="20" name="Straight Connector 19"/>
            <p:cNvCxnSpPr/>
            <p:nvPr/>
          </p:nvCxnSpPr>
          <p:spPr>
            <a:xfrm flipV="1">
              <a:off x="2667000" y="3657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2667000" y="3664527"/>
              <a:ext cx="838200" cy="0"/>
            </a:xfrm>
            <a:prstGeom prst="line">
              <a:avLst/>
            </a:prstGeom>
          </p:spPr>
          <p:style>
            <a:lnRef idx="1">
              <a:schemeClr val="dk1"/>
            </a:lnRef>
            <a:fillRef idx="0">
              <a:schemeClr val="dk1"/>
            </a:fillRef>
            <a:effectRef idx="0">
              <a:schemeClr val="dk1"/>
            </a:effectRef>
            <a:fontRef idx="minor">
              <a:schemeClr val="tx1"/>
            </a:fontRef>
          </p:style>
        </p:cxnSp>
      </p:grpSp>
      <p:sp>
        <p:nvSpPr>
          <p:cNvPr id="22" name="TextBox 21"/>
          <p:cNvSpPr txBox="1"/>
          <p:nvPr/>
        </p:nvSpPr>
        <p:spPr>
          <a:xfrm>
            <a:off x="4495805" y="3523284"/>
            <a:ext cx="547255" cy="369332"/>
          </a:xfrm>
          <a:prstGeom prst="rect">
            <a:avLst/>
          </a:prstGeom>
          <a:noFill/>
        </p:spPr>
        <p:txBody>
          <a:bodyPr wrap="square" rtlCol="0">
            <a:spAutoFit/>
          </a:bodyPr>
          <a:lstStyle/>
          <a:p>
            <a:r>
              <a:rPr lang="en-US" dirty="0"/>
              <a:t>53</a:t>
            </a:r>
          </a:p>
        </p:txBody>
      </p:sp>
      <p:sp>
        <p:nvSpPr>
          <p:cNvPr id="44" name="TextBox 43"/>
          <p:cNvSpPr txBox="1"/>
          <p:nvPr/>
        </p:nvSpPr>
        <p:spPr>
          <a:xfrm>
            <a:off x="3747660" y="3054599"/>
            <a:ext cx="429486" cy="369332"/>
          </a:xfrm>
          <a:prstGeom prst="rect">
            <a:avLst/>
          </a:prstGeom>
          <a:noFill/>
        </p:spPr>
        <p:txBody>
          <a:bodyPr wrap="square" rtlCol="0">
            <a:spAutoFit/>
          </a:bodyPr>
          <a:lstStyle/>
          <a:p>
            <a:r>
              <a:rPr lang="en-US" dirty="0"/>
              <a:t>16</a:t>
            </a:r>
          </a:p>
        </p:txBody>
      </p:sp>
      <p:sp>
        <p:nvSpPr>
          <p:cNvPr id="49" name="TextBox 48"/>
          <p:cNvSpPr txBox="1"/>
          <p:nvPr/>
        </p:nvSpPr>
        <p:spPr>
          <a:xfrm>
            <a:off x="3747661" y="3460755"/>
            <a:ext cx="415631" cy="369332"/>
          </a:xfrm>
          <a:prstGeom prst="rect">
            <a:avLst/>
          </a:prstGeom>
          <a:noFill/>
        </p:spPr>
        <p:txBody>
          <a:bodyPr wrap="square" rtlCol="0">
            <a:spAutoFit/>
          </a:bodyPr>
          <a:lstStyle/>
          <a:p>
            <a:r>
              <a:rPr lang="en-US" dirty="0"/>
              <a:t>16</a:t>
            </a:r>
          </a:p>
        </p:txBody>
      </p:sp>
      <p:sp>
        <p:nvSpPr>
          <p:cNvPr id="51" name="TextBox 50"/>
          <p:cNvSpPr txBox="1"/>
          <p:nvPr/>
        </p:nvSpPr>
        <p:spPr>
          <a:xfrm>
            <a:off x="5077691" y="2419325"/>
            <a:ext cx="1752600" cy="369332"/>
          </a:xfrm>
          <a:prstGeom prst="rect">
            <a:avLst/>
          </a:prstGeom>
          <a:noFill/>
        </p:spPr>
        <p:txBody>
          <a:bodyPr wrap="square" rtlCol="0">
            <a:spAutoFit/>
          </a:bodyPr>
          <a:lstStyle/>
          <a:p>
            <a:pPr algn="ctr"/>
            <a:r>
              <a:rPr lang="en-US" dirty="0"/>
              <a:t>Remainders</a:t>
            </a:r>
          </a:p>
        </p:txBody>
      </p:sp>
      <p:sp>
        <p:nvSpPr>
          <p:cNvPr id="52" name="TextBox 51"/>
          <p:cNvSpPr txBox="1"/>
          <p:nvPr/>
        </p:nvSpPr>
        <p:spPr>
          <a:xfrm>
            <a:off x="5590314" y="3099082"/>
            <a:ext cx="273627" cy="369332"/>
          </a:xfrm>
          <a:prstGeom prst="rect">
            <a:avLst/>
          </a:prstGeom>
          <a:noFill/>
        </p:spPr>
        <p:txBody>
          <a:bodyPr wrap="square" rtlCol="0">
            <a:spAutoFit/>
          </a:bodyPr>
          <a:lstStyle/>
          <a:p>
            <a:r>
              <a:rPr lang="en-US" dirty="0"/>
              <a:t>1</a:t>
            </a:r>
          </a:p>
        </p:txBody>
      </p:sp>
      <p:sp>
        <p:nvSpPr>
          <p:cNvPr id="57" name="TextBox 56"/>
          <p:cNvSpPr txBox="1"/>
          <p:nvPr/>
        </p:nvSpPr>
        <p:spPr>
          <a:xfrm>
            <a:off x="5576460" y="3468414"/>
            <a:ext cx="273627" cy="369332"/>
          </a:xfrm>
          <a:prstGeom prst="rect">
            <a:avLst/>
          </a:prstGeom>
          <a:noFill/>
        </p:spPr>
        <p:txBody>
          <a:bodyPr wrap="square" rtlCol="0">
            <a:spAutoFit/>
          </a:bodyPr>
          <a:lstStyle/>
          <a:p>
            <a:r>
              <a:rPr lang="en-US" dirty="0"/>
              <a:t>5</a:t>
            </a:r>
          </a:p>
        </p:txBody>
      </p:sp>
      <p:cxnSp>
        <p:nvCxnSpPr>
          <p:cNvPr id="60" name="Straight Arrow Connector 59"/>
          <p:cNvCxnSpPr/>
          <p:nvPr/>
        </p:nvCxnSpPr>
        <p:spPr>
          <a:xfrm flipV="1">
            <a:off x="6224159" y="3099083"/>
            <a:ext cx="0" cy="1464571"/>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61" name="TextBox 60"/>
          <p:cNvSpPr txBox="1"/>
          <p:nvPr/>
        </p:nvSpPr>
        <p:spPr>
          <a:xfrm>
            <a:off x="6684827" y="4596205"/>
            <a:ext cx="2895600" cy="461665"/>
          </a:xfrm>
          <a:prstGeom prst="rect">
            <a:avLst/>
          </a:prstGeom>
          <a:noFill/>
        </p:spPr>
        <p:txBody>
          <a:bodyPr wrap="square" rtlCol="0">
            <a:spAutoFit/>
          </a:bodyPr>
          <a:lstStyle/>
          <a:p>
            <a:r>
              <a:rPr lang="en-US" sz="2400" dirty="0"/>
              <a:t>Answer: </a:t>
            </a:r>
            <a:r>
              <a:rPr lang="en-US" sz="2400" dirty="0">
                <a:solidFill>
                  <a:srgbClr val="FF0000"/>
                </a:solidFill>
              </a:rPr>
              <a:t>351</a:t>
            </a:r>
            <a:r>
              <a:rPr lang="en-US" sz="2400" baseline="-25000" dirty="0">
                <a:solidFill>
                  <a:srgbClr val="FF0000"/>
                </a:solidFill>
              </a:rPr>
              <a:t>16</a:t>
            </a:r>
          </a:p>
        </p:txBody>
      </p:sp>
      <p:cxnSp>
        <p:nvCxnSpPr>
          <p:cNvPr id="24" name="Straight Connector 23"/>
          <p:cNvCxnSpPr/>
          <p:nvPr/>
        </p:nvCxnSpPr>
        <p:spPr>
          <a:xfrm flipV="1">
            <a:off x="4315691" y="383774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4315691" y="3844673"/>
            <a:ext cx="762000"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4540831" y="3925614"/>
            <a:ext cx="273628" cy="369332"/>
          </a:xfrm>
          <a:prstGeom prst="rect">
            <a:avLst/>
          </a:prstGeom>
          <a:noFill/>
        </p:spPr>
        <p:txBody>
          <a:bodyPr wrap="square" rtlCol="0">
            <a:spAutoFit/>
          </a:bodyPr>
          <a:lstStyle/>
          <a:p>
            <a:r>
              <a:rPr lang="en-US" dirty="0"/>
              <a:t>3</a:t>
            </a:r>
          </a:p>
        </p:txBody>
      </p:sp>
      <p:sp>
        <p:nvSpPr>
          <p:cNvPr id="27" name="TextBox 26"/>
          <p:cNvSpPr txBox="1"/>
          <p:nvPr/>
        </p:nvSpPr>
        <p:spPr>
          <a:xfrm>
            <a:off x="3754585" y="3844673"/>
            <a:ext cx="415631" cy="369332"/>
          </a:xfrm>
          <a:prstGeom prst="rect">
            <a:avLst/>
          </a:prstGeom>
          <a:noFill/>
        </p:spPr>
        <p:txBody>
          <a:bodyPr wrap="square" rtlCol="0">
            <a:spAutoFit/>
          </a:bodyPr>
          <a:lstStyle/>
          <a:p>
            <a:r>
              <a:rPr lang="en-US" dirty="0"/>
              <a:t>16</a:t>
            </a:r>
          </a:p>
        </p:txBody>
      </p:sp>
      <p:sp>
        <p:nvSpPr>
          <p:cNvPr id="28" name="TextBox 27"/>
          <p:cNvSpPr txBox="1"/>
          <p:nvPr/>
        </p:nvSpPr>
        <p:spPr>
          <a:xfrm>
            <a:off x="5595509" y="3892616"/>
            <a:ext cx="273627" cy="369332"/>
          </a:xfrm>
          <a:prstGeom prst="rect">
            <a:avLst/>
          </a:prstGeom>
          <a:noFill/>
        </p:spPr>
        <p:txBody>
          <a:bodyPr wrap="square" rtlCol="0">
            <a:spAutoFit/>
          </a:bodyPr>
          <a:lstStyle/>
          <a:p>
            <a:r>
              <a:rPr lang="en-US" dirty="0"/>
              <a:t>3</a:t>
            </a:r>
          </a:p>
        </p:txBody>
      </p:sp>
      <p:sp>
        <p:nvSpPr>
          <p:cNvPr id="11" name="Subtitle 2">
            <a:extLst>
              <a:ext uri="{FF2B5EF4-FFF2-40B4-BE49-F238E27FC236}">
                <a16:creationId xmlns:a16="http://schemas.microsoft.com/office/drawing/2014/main" id="{9CA021AF-1160-5FAA-E8D1-966A32311C04}"/>
              </a:ext>
            </a:extLst>
          </p:cNvPr>
          <p:cNvSpPr>
            <a:spLocks noGrp="1"/>
          </p:cNvSpPr>
          <p:nvPr>
            <p:ph type="subTitle" idx="1"/>
          </p:nvPr>
        </p:nvSpPr>
        <p:spPr>
          <a:xfrm>
            <a:off x="533400" y="874181"/>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849 to hexadecimal.</a:t>
            </a:r>
          </a:p>
          <a:p>
            <a:pPr algn="l"/>
            <a:endParaRPr lang="en-US" sz="2800" dirty="0">
              <a:solidFill>
                <a:schemeClr val="tx1"/>
              </a:solidFill>
            </a:endParaRPr>
          </a:p>
        </p:txBody>
      </p:sp>
      <p:sp>
        <p:nvSpPr>
          <p:cNvPr id="12" name="Rectangle 11">
            <a:extLst>
              <a:ext uri="{FF2B5EF4-FFF2-40B4-BE49-F238E27FC236}">
                <a16:creationId xmlns:a16="http://schemas.microsoft.com/office/drawing/2014/main" id="{5C465069-49F3-63B0-456D-E9382485E518}"/>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EC898F2A-09CD-E290-C39C-FE32026C5E92}"/>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4824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5743</a:t>
            </a:r>
            <a:r>
              <a:rPr lang="en-US" sz="3600" baseline="-25000" dirty="0">
                <a:solidFill>
                  <a:schemeClr val="tx1"/>
                </a:solidFill>
              </a:rPr>
              <a:t>8</a:t>
            </a:r>
            <a:r>
              <a:rPr lang="en-US" sz="3600" dirty="0">
                <a:solidFill>
                  <a:schemeClr val="tx1"/>
                </a:solidFill>
              </a:rPr>
              <a:t> to Binary</a:t>
            </a:r>
          </a:p>
          <a:p>
            <a:pPr marL="342900" indent="-342900">
              <a:buFontTx/>
              <a:buAutoNum type="arabicPeriod"/>
            </a:pPr>
            <a:r>
              <a:rPr lang="en-US" sz="3600" dirty="0">
                <a:solidFill>
                  <a:schemeClr val="tx1"/>
                </a:solidFill>
              </a:rPr>
              <a:t>Convert  849</a:t>
            </a:r>
            <a:r>
              <a:rPr lang="en-US" sz="3600" baseline="-25000" dirty="0">
                <a:solidFill>
                  <a:schemeClr val="tx1"/>
                </a:solidFill>
              </a:rPr>
              <a:t>8</a:t>
            </a:r>
            <a:r>
              <a:rPr lang="en-US" sz="3600" dirty="0">
                <a:solidFill>
                  <a:schemeClr val="tx1"/>
                </a:solidFill>
              </a:rPr>
              <a:t> to Binary</a:t>
            </a: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76521"/>
            <a:ext cx="8153400" cy="1676400"/>
          </a:xfrm>
        </p:spPr>
        <p:txBody>
          <a:bodyPr>
            <a:normAutofit fontScale="90000"/>
          </a:bodyPr>
          <a:lstStyle/>
          <a:p>
            <a:r>
              <a:rPr lang="en-US" b="1" dirty="0"/>
              <a:t>OCTAL TO BINARY </a:t>
            </a:r>
            <a:br>
              <a:rPr lang="en-US" b="1" dirty="0"/>
            </a:br>
            <a:r>
              <a:rPr lang="en-US" b="1" dirty="0"/>
              <a:t>Direct Octal to Binary Conversion" or "Octal to Binary Translation</a:t>
            </a:r>
          </a:p>
        </p:txBody>
      </p:sp>
      <p:sp>
        <p:nvSpPr>
          <p:cNvPr id="2" name="Rectangle 1">
            <a:extLst>
              <a:ext uri="{FF2B5EF4-FFF2-40B4-BE49-F238E27FC236}">
                <a16:creationId xmlns:a16="http://schemas.microsoft.com/office/drawing/2014/main" id="{91A09E23-9A6F-8F67-DB03-4B4B1ACECAB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D955CCC-6249-2BFF-6DE9-EF6222B90F1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0590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1"/>
            <a:ext cx="7772400" cy="1470025"/>
          </a:xfrm>
        </p:spPr>
        <p:txBody>
          <a:bodyPr/>
          <a:lstStyle/>
          <a:p>
            <a:r>
              <a:rPr lang="en-US" b="1" dirty="0"/>
              <a:t>Decimal Number System</a:t>
            </a:r>
          </a:p>
        </p:txBody>
      </p:sp>
      <p:pic>
        <p:nvPicPr>
          <p:cNvPr id="1026" name="Picture 2" descr="Decimal Numb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086100"/>
            <a:ext cx="7774697"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52562" y="2216774"/>
            <a:ext cx="7086876" cy="461665"/>
          </a:xfrm>
          <a:prstGeom prst="rect">
            <a:avLst/>
          </a:prstGeom>
        </p:spPr>
        <p:txBody>
          <a:bodyPr wrap="none">
            <a:spAutoFit/>
          </a:bodyPr>
          <a:lstStyle/>
          <a:p>
            <a:pPr algn="ctr"/>
            <a:r>
              <a:rPr lang="en-US" sz="2400" dirty="0"/>
              <a:t> Weightage of each position in Decimal Number System</a:t>
            </a:r>
          </a:p>
        </p:txBody>
      </p:sp>
      <p:sp>
        <p:nvSpPr>
          <p:cNvPr id="4" name="Rectangle 3">
            <a:extLst>
              <a:ext uri="{FF2B5EF4-FFF2-40B4-BE49-F238E27FC236}">
                <a16:creationId xmlns:a16="http://schemas.microsoft.com/office/drawing/2014/main" id="{1CC583BE-6D9E-9C3C-5693-0F1AD7DCE7E8}"/>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97C87E27-2CC0-0E3D-D1D6-B535FABBBC49}"/>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52917003"/>
              </p:ext>
            </p:extLst>
          </p:nvPr>
        </p:nvGraphicFramePr>
        <p:xfrm>
          <a:off x="3124200" y="3505200"/>
          <a:ext cx="5943601" cy="487608"/>
        </p:xfrm>
        <a:graphic>
          <a:graphicData uri="http://schemas.openxmlformats.org/drawingml/2006/table">
            <a:tbl>
              <a:tblPr firstRow="1" bandRow="1">
                <a:tableStyleId>{93296810-A885-4BE3-A3E7-6D5BEEA58F35}</a:tableStyleId>
              </a:tblPr>
              <a:tblGrid>
                <a:gridCol w="477877">
                  <a:extLst>
                    <a:ext uri="{9D8B030D-6E8A-4147-A177-3AD203B41FA5}">
                      <a16:colId xmlns:a16="http://schemas.microsoft.com/office/drawing/2014/main" val="20000"/>
                    </a:ext>
                  </a:extLst>
                </a:gridCol>
                <a:gridCol w="477877">
                  <a:extLst>
                    <a:ext uri="{9D8B030D-6E8A-4147-A177-3AD203B41FA5}">
                      <a16:colId xmlns:a16="http://schemas.microsoft.com/office/drawing/2014/main" val="20001"/>
                    </a:ext>
                  </a:extLst>
                </a:gridCol>
                <a:gridCol w="477877">
                  <a:extLst>
                    <a:ext uri="{9D8B030D-6E8A-4147-A177-3AD203B41FA5}">
                      <a16:colId xmlns:a16="http://schemas.microsoft.com/office/drawing/2014/main" val="20002"/>
                    </a:ext>
                  </a:extLst>
                </a:gridCol>
                <a:gridCol w="448010">
                  <a:extLst>
                    <a:ext uri="{9D8B030D-6E8A-4147-A177-3AD203B41FA5}">
                      <a16:colId xmlns:a16="http://schemas.microsoft.com/office/drawing/2014/main" val="20003"/>
                    </a:ext>
                  </a:extLst>
                </a:gridCol>
                <a:gridCol w="447169">
                  <a:extLst>
                    <a:ext uri="{9D8B030D-6E8A-4147-A177-3AD203B41FA5}">
                      <a16:colId xmlns:a16="http://schemas.microsoft.com/office/drawing/2014/main" val="20004"/>
                    </a:ext>
                  </a:extLst>
                </a:gridCol>
                <a:gridCol w="496639">
                  <a:extLst>
                    <a:ext uri="{9D8B030D-6E8A-4147-A177-3AD203B41FA5}">
                      <a16:colId xmlns:a16="http://schemas.microsoft.com/office/drawing/2014/main" val="20005"/>
                    </a:ext>
                  </a:extLst>
                </a:gridCol>
                <a:gridCol w="519692">
                  <a:extLst>
                    <a:ext uri="{9D8B030D-6E8A-4147-A177-3AD203B41FA5}">
                      <a16:colId xmlns:a16="http://schemas.microsoft.com/office/drawing/2014/main" val="20006"/>
                    </a:ext>
                  </a:extLst>
                </a:gridCol>
                <a:gridCol w="519692">
                  <a:extLst>
                    <a:ext uri="{9D8B030D-6E8A-4147-A177-3AD203B41FA5}">
                      <a16:colId xmlns:a16="http://schemas.microsoft.com/office/drawing/2014/main" val="20007"/>
                    </a:ext>
                  </a:extLst>
                </a:gridCol>
                <a:gridCol w="519692">
                  <a:extLst>
                    <a:ext uri="{9D8B030D-6E8A-4147-A177-3AD203B41FA5}">
                      <a16:colId xmlns:a16="http://schemas.microsoft.com/office/drawing/2014/main" val="20008"/>
                    </a:ext>
                  </a:extLst>
                </a:gridCol>
                <a:gridCol w="519692">
                  <a:extLst>
                    <a:ext uri="{9D8B030D-6E8A-4147-A177-3AD203B41FA5}">
                      <a16:colId xmlns:a16="http://schemas.microsoft.com/office/drawing/2014/main" val="20009"/>
                    </a:ext>
                  </a:extLst>
                </a:gridCol>
                <a:gridCol w="519692">
                  <a:extLst>
                    <a:ext uri="{9D8B030D-6E8A-4147-A177-3AD203B41FA5}">
                      <a16:colId xmlns:a16="http://schemas.microsoft.com/office/drawing/2014/main" val="20010"/>
                    </a:ext>
                  </a:extLst>
                </a:gridCol>
                <a:gridCol w="519692">
                  <a:extLst>
                    <a:ext uri="{9D8B030D-6E8A-4147-A177-3AD203B41FA5}">
                      <a16:colId xmlns:a16="http://schemas.microsoft.com/office/drawing/2014/main" val="20011"/>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3626427" y="2615257"/>
            <a:ext cx="533400" cy="523220"/>
          </a:xfrm>
          <a:prstGeom prst="rect">
            <a:avLst/>
          </a:prstGeom>
          <a:noFill/>
        </p:spPr>
        <p:txBody>
          <a:bodyPr wrap="square" rtlCol="0">
            <a:spAutoFit/>
          </a:bodyPr>
          <a:lstStyle/>
          <a:p>
            <a:r>
              <a:rPr lang="en-US" sz="2800" dirty="0"/>
              <a:t>5</a:t>
            </a:r>
          </a:p>
        </p:txBody>
      </p:sp>
      <p:cxnSp>
        <p:nvCxnSpPr>
          <p:cNvPr id="12" name="Straight Connector 11"/>
          <p:cNvCxnSpPr/>
          <p:nvPr/>
        </p:nvCxnSpPr>
        <p:spPr>
          <a:xfrm>
            <a:off x="4572000" y="300601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5943600" y="300601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7467600" y="3006013"/>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5029200" y="2590800"/>
            <a:ext cx="533400" cy="523220"/>
          </a:xfrm>
          <a:prstGeom prst="rect">
            <a:avLst/>
          </a:prstGeom>
          <a:noFill/>
        </p:spPr>
        <p:txBody>
          <a:bodyPr wrap="square" rtlCol="0">
            <a:spAutoFit/>
          </a:bodyPr>
          <a:lstStyle/>
          <a:p>
            <a:r>
              <a:rPr lang="en-US" sz="2800" dirty="0"/>
              <a:t>7</a:t>
            </a:r>
          </a:p>
        </p:txBody>
      </p:sp>
      <p:sp>
        <p:nvSpPr>
          <p:cNvPr id="16" name="TextBox 15"/>
          <p:cNvSpPr txBox="1"/>
          <p:nvPr/>
        </p:nvSpPr>
        <p:spPr>
          <a:xfrm>
            <a:off x="6400800" y="2615257"/>
            <a:ext cx="533400" cy="523220"/>
          </a:xfrm>
          <a:prstGeom prst="rect">
            <a:avLst/>
          </a:prstGeom>
          <a:noFill/>
        </p:spPr>
        <p:txBody>
          <a:bodyPr wrap="square" rtlCol="0">
            <a:spAutoFit/>
          </a:bodyPr>
          <a:lstStyle/>
          <a:p>
            <a:r>
              <a:rPr lang="en-US" sz="2800" dirty="0"/>
              <a:t>4</a:t>
            </a:r>
          </a:p>
        </p:txBody>
      </p:sp>
      <p:sp>
        <p:nvSpPr>
          <p:cNvPr id="17" name="TextBox 16"/>
          <p:cNvSpPr txBox="1"/>
          <p:nvPr/>
        </p:nvSpPr>
        <p:spPr>
          <a:xfrm>
            <a:off x="8077200" y="2647063"/>
            <a:ext cx="533400" cy="523220"/>
          </a:xfrm>
          <a:prstGeom prst="rect">
            <a:avLst/>
          </a:prstGeom>
          <a:noFill/>
        </p:spPr>
        <p:txBody>
          <a:bodyPr wrap="square" rtlCol="0">
            <a:spAutoFit/>
          </a:bodyPr>
          <a:lstStyle/>
          <a:p>
            <a:r>
              <a:rPr lang="en-US" sz="2800" dirty="0"/>
              <a:t>3</a:t>
            </a:r>
          </a:p>
        </p:txBody>
      </p:sp>
      <p:sp>
        <p:nvSpPr>
          <p:cNvPr id="19" name="TextBox 18"/>
          <p:cNvSpPr txBox="1"/>
          <p:nvPr/>
        </p:nvSpPr>
        <p:spPr>
          <a:xfrm>
            <a:off x="3733800" y="4788188"/>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101111100011</a:t>
            </a:r>
            <a:r>
              <a:rPr lang="en-US" sz="3200" baseline="-25000" dirty="0">
                <a:solidFill>
                  <a:srgbClr val="FF0000"/>
                </a:solidFill>
              </a:rPr>
              <a:t>2</a:t>
            </a:r>
          </a:p>
        </p:txBody>
      </p:sp>
      <p:sp>
        <p:nvSpPr>
          <p:cNvPr id="4" name="Subtitle 2">
            <a:extLst>
              <a:ext uri="{FF2B5EF4-FFF2-40B4-BE49-F238E27FC236}">
                <a16:creationId xmlns:a16="http://schemas.microsoft.com/office/drawing/2014/main" id="{D4C38A77-66E2-97BB-0940-1A5875DB628F}"/>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5743</a:t>
            </a:r>
            <a:r>
              <a:rPr lang="en-US" sz="2800" baseline="-25000" dirty="0">
                <a:solidFill>
                  <a:schemeClr val="tx1"/>
                </a:solidFill>
              </a:rPr>
              <a:t>8</a:t>
            </a:r>
            <a:r>
              <a:rPr lang="en-US" sz="2600" dirty="0">
                <a:solidFill>
                  <a:schemeClr val="tx1"/>
                </a:solidFill>
              </a:rPr>
              <a:t> to binary.</a:t>
            </a:r>
          </a:p>
          <a:p>
            <a:pPr algn="l"/>
            <a:endParaRPr lang="en-US" sz="2800" dirty="0">
              <a:solidFill>
                <a:schemeClr val="tx1"/>
              </a:solidFill>
            </a:endParaRPr>
          </a:p>
        </p:txBody>
      </p:sp>
      <p:sp>
        <p:nvSpPr>
          <p:cNvPr id="9" name="Rectangle 8">
            <a:extLst>
              <a:ext uri="{FF2B5EF4-FFF2-40B4-BE49-F238E27FC236}">
                <a16:creationId xmlns:a16="http://schemas.microsoft.com/office/drawing/2014/main" id="{16183E0A-7784-D869-C593-3A54EDE2C9B8}"/>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229A6DC-4DCE-E9A4-F7BA-725A6462860E}"/>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236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75593499"/>
              </p:ext>
            </p:extLst>
          </p:nvPr>
        </p:nvGraphicFramePr>
        <p:xfrm>
          <a:off x="3124200" y="3505200"/>
          <a:ext cx="5943601" cy="487608"/>
        </p:xfrm>
        <a:graphic>
          <a:graphicData uri="http://schemas.openxmlformats.org/drawingml/2006/table">
            <a:tbl>
              <a:tblPr firstRow="1" bandRow="1">
                <a:tableStyleId>{93296810-A885-4BE3-A3E7-6D5BEEA58F35}</a:tableStyleId>
              </a:tblPr>
              <a:tblGrid>
                <a:gridCol w="477877">
                  <a:extLst>
                    <a:ext uri="{9D8B030D-6E8A-4147-A177-3AD203B41FA5}">
                      <a16:colId xmlns:a16="http://schemas.microsoft.com/office/drawing/2014/main" val="20000"/>
                    </a:ext>
                  </a:extLst>
                </a:gridCol>
                <a:gridCol w="477877">
                  <a:extLst>
                    <a:ext uri="{9D8B030D-6E8A-4147-A177-3AD203B41FA5}">
                      <a16:colId xmlns:a16="http://schemas.microsoft.com/office/drawing/2014/main" val="20001"/>
                    </a:ext>
                  </a:extLst>
                </a:gridCol>
                <a:gridCol w="477877">
                  <a:extLst>
                    <a:ext uri="{9D8B030D-6E8A-4147-A177-3AD203B41FA5}">
                      <a16:colId xmlns:a16="http://schemas.microsoft.com/office/drawing/2014/main" val="20002"/>
                    </a:ext>
                  </a:extLst>
                </a:gridCol>
                <a:gridCol w="448010">
                  <a:extLst>
                    <a:ext uri="{9D8B030D-6E8A-4147-A177-3AD203B41FA5}">
                      <a16:colId xmlns:a16="http://schemas.microsoft.com/office/drawing/2014/main" val="20003"/>
                    </a:ext>
                  </a:extLst>
                </a:gridCol>
                <a:gridCol w="447169">
                  <a:extLst>
                    <a:ext uri="{9D8B030D-6E8A-4147-A177-3AD203B41FA5}">
                      <a16:colId xmlns:a16="http://schemas.microsoft.com/office/drawing/2014/main" val="20004"/>
                    </a:ext>
                  </a:extLst>
                </a:gridCol>
                <a:gridCol w="496639">
                  <a:extLst>
                    <a:ext uri="{9D8B030D-6E8A-4147-A177-3AD203B41FA5}">
                      <a16:colId xmlns:a16="http://schemas.microsoft.com/office/drawing/2014/main" val="20005"/>
                    </a:ext>
                  </a:extLst>
                </a:gridCol>
                <a:gridCol w="519692">
                  <a:extLst>
                    <a:ext uri="{9D8B030D-6E8A-4147-A177-3AD203B41FA5}">
                      <a16:colId xmlns:a16="http://schemas.microsoft.com/office/drawing/2014/main" val="20006"/>
                    </a:ext>
                  </a:extLst>
                </a:gridCol>
                <a:gridCol w="519692">
                  <a:extLst>
                    <a:ext uri="{9D8B030D-6E8A-4147-A177-3AD203B41FA5}">
                      <a16:colId xmlns:a16="http://schemas.microsoft.com/office/drawing/2014/main" val="20007"/>
                    </a:ext>
                  </a:extLst>
                </a:gridCol>
                <a:gridCol w="519692">
                  <a:extLst>
                    <a:ext uri="{9D8B030D-6E8A-4147-A177-3AD203B41FA5}">
                      <a16:colId xmlns:a16="http://schemas.microsoft.com/office/drawing/2014/main" val="20008"/>
                    </a:ext>
                  </a:extLst>
                </a:gridCol>
                <a:gridCol w="519692">
                  <a:extLst>
                    <a:ext uri="{9D8B030D-6E8A-4147-A177-3AD203B41FA5}">
                      <a16:colId xmlns:a16="http://schemas.microsoft.com/office/drawing/2014/main" val="20009"/>
                    </a:ext>
                  </a:extLst>
                </a:gridCol>
                <a:gridCol w="519692">
                  <a:extLst>
                    <a:ext uri="{9D8B030D-6E8A-4147-A177-3AD203B41FA5}">
                      <a16:colId xmlns:a16="http://schemas.microsoft.com/office/drawing/2014/main" val="20010"/>
                    </a:ext>
                  </a:extLst>
                </a:gridCol>
                <a:gridCol w="519692">
                  <a:extLst>
                    <a:ext uri="{9D8B030D-6E8A-4147-A177-3AD203B41FA5}">
                      <a16:colId xmlns:a16="http://schemas.microsoft.com/office/drawing/2014/main" val="20011"/>
                    </a:ext>
                  </a:extLst>
                </a:gridCol>
              </a:tblGrid>
              <a:tr h="487608">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3626427" y="2615257"/>
            <a:ext cx="533400" cy="523220"/>
          </a:xfrm>
          <a:prstGeom prst="rect">
            <a:avLst/>
          </a:prstGeom>
          <a:noFill/>
        </p:spPr>
        <p:txBody>
          <a:bodyPr wrap="square" rtlCol="0">
            <a:spAutoFit/>
          </a:bodyPr>
          <a:lstStyle/>
          <a:p>
            <a:r>
              <a:rPr lang="en-US" sz="2800" dirty="0"/>
              <a:t>3</a:t>
            </a:r>
          </a:p>
        </p:txBody>
      </p:sp>
      <p:cxnSp>
        <p:nvCxnSpPr>
          <p:cNvPr id="12" name="Straight Connector 11"/>
          <p:cNvCxnSpPr/>
          <p:nvPr/>
        </p:nvCxnSpPr>
        <p:spPr>
          <a:xfrm>
            <a:off x="4572000" y="300601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5943600" y="300601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7467600" y="3006013"/>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5029200" y="2590800"/>
            <a:ext cx="533400" cy="523220"/>
          </a:xfrm>
          <a:prstGeom prst="rect">
            <a:avLst/>
          </a:prstGeom>
          <a:noFill/>
        </p:spPr>
        <p:txBody>
          <a:bodyPr wrap="square" rtlCol="0">
            <a:spAutoFit/>
          </a:bodyPr>
          <a:lstStyle/>
          <a:p>
            <a:r>
              <a:rPr lang="en-US" sz="2800" dirty="0"/>
              <a:t>5</a:t>
            </a:r>
          </a:p>
        </p:txBody>
      </p:sp>
      <p:sp>
        <p:nvSpPr>
          <p:cNvPr id="16" name="TextBox 15"/>
          <p:cNvSpPr txBox="1"/>
          <p:nvPr/>
        </p:nvSpPr>
        <p:spPr>
          <a:xfrm>
            <a:off x="6400800" y="2615257"/>
            <a:ext cx="533400" cy="523220"/>
          </a:xfrm>
          <a:prstGeom prst="rect">
            <a:avLst/>
          </a:prstGeom>
          <a:noFill/>
        </p:spPr>
        <p:txBody>
          <a:bodyPr wrap="square" rtlCol="0">
            <a:spAutoFit/>
          </a:bodyPr>
          <a:lstStyle/>
          <a:p>
            <a:r>
              <a:rPr lang="en-US" sz="2800" dirty="0"/>
              <a:t>6</a:t>
            </a:r>
          </a:p>
        </p:txBody>
      </p:sp>
      <p:sp>
        <p:nvSpPr>
          <p:cNvPr id="17" name="TextBox 16"/>
          <p:cNvSpPr txBox="1"/>
          <p:nvPr/>
        </p:nvSpPr>
        <p:spPr>
          <a:xfrm>
            <a:off x="8077200" y="2647063"/>
            <a:ext cx="533400" cy="523220"/>
          </a:xfrm>
          <a:prstGeom prst="rect">
            <a:avLst/>
          </a:prstGeom>
          <a:noFill/>
        </p:spPr>
        <p:txBody>
          <a:bodyPr wrap="square" rtlCol="0">
            <a:spAutoFit/>
          </a:bodyPr>
          <a:lstStyle/>
          <a:p>
            <a:r>
              <a:rPr lang="en-US" sz="2800" dirty="0"/>
              <a:t>2</a:t>
            </a:r>
          </a:p>
        </p:txBody>
      </p:sp>
      <p:sp>
        <p:nvSpPr>
          <p:cNvPr id="19" name="TextBox 18"/>
          <p:cNvSpPr txBox="1"/>
          <p:nvPr/>
        </p:nvSpPr>
        <p:spPr>
          <a:xfrm>
            <a:off x="3733800" y="4788188"/>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011101110010</a:t>
            </a:r>
            <a:r>
              <a:rPr lang="en-US" sz="3200" baseline="-25000" dirty="0">
                <a:solidFill>
                  <a:srgbClr val="FF0000"/>
                </a:solidFill>
              </a:rPr>
              <a:t>2</a:t>
            </a:r>
          </a:p>
        </p:txBody>
      </p:sp>
      <p:sp>
        <p:nvSpPr>
          <p:cNvPr id="4" name="Subtitle 2">
            <a:extLst>
              <a:ext uri="{FF2B5EF4-FFF2-40B4-BE49-F238E27FC236}">
                <a16:creationId xmlns:a16="http://schemas.microsoft.com/office/drawing/2014/main" id="{0CAF0F84-5CA9-6E69-051D-1439D7CE8C14}"/>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3562</a:t>
            </a:r>
            <a:r>
              <a:rPr lang="en-US" sz="2800" baseline="-25000" dirty="0">
                <a:solidFill>
                  <a:schemeClr val="tx1"/>
                </a:solidFill>
              </a:rPr>
              <a:t>8</a:t>
            </a:r>
            <a:r>
              <a:rPr lang="en-US" sz="2600" dirty="0">
                <a:solidFill>
                  <a:schemeClr val="tx1"/>
                </a:solidFill>
              </a:rPr>
              <a:t> to binary.</a:t>
            </a:r>
          </a:p>
          <a:p>
            <a:pPr algn="l"/>
            <a:endParaRPr lang="en-US" sz="2800" dirty="0">
              <a:solidFill>
                <a:schemeClr val="tx1"/>
              </a:solidFill>
            </a:endParaRPr>
          </a:p>
        </p:txBody>
      </p:sp>
      <p:sp>
        <p:nvSpPr>
          <p:cNvPr id="9" name="Rectangle 8">
            <a:extLst>
              <a:ext uri="{FF2B5EF4-FFF2-40B4-BE49-F238E27FC236}">
                <a16:creationId xmlns:a16="http://schemas.microsoft.com/office/drawing/2014/main" id="{B6317983-3B14-F7C1-382B-BB5C907468F0}"/>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C8A4D81-3BAD-156A-8E82-CCBE9892458A}"/>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023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1732</a:t>
            </a:r>
            <a:r>
              <a:rPr lang="en-US" sz="3600" baseline="-25000" dirty="0">
                <a:solidFill>
                  <a:schemeClr val="tx1"/>
                </a:solidFill>
              </a:rPr>
              <a:t>8</a:t>
            </a:r>
            <a:r>
              <a:rPr lang="en-US" sz="3600" dirty="0">
                <a:solidFill>
                  <a:schemeClr val="tx1"/>
                </a:solidFill>
              </a:rPr>
              <a:t> to Decimal</a:t>
            </a:r>
          </a:p>
          <a:p>
            <a:pPr marL="342900" indent="-342900">
              <a:buFontTx/>
              <a:buAutoNum type="arabicPeriod"/>
            </a:pPr>
            <a:r>
              <a:rPr lang="en-US" sz="3600" dirty="0">
                <a:solidFill>
                  <a:schemeClr val="tx1"/>
                </a:solidFill>
              </a:rPr>
              <a:t>Convert  327</a:t>
            </a:r>
            <a:r>
              <a:rPr lang="en-US" sz="3600" baseline="-25000" dirty="0">
                <a:solidFill>
                  <a:schemeClr val="tx1"/>
                </a:solidFill>
              </a:rPr>
              <a:t>8</a:t>
            </a:r>
            <a:r>
              <a:rPr lang="en-US" sz="3600" dirty="0">
                <a:solidFill>
                  <a:schemeClr val="tx1"/>
                </a:solidFill>
              </a:rPr>
              <a:t> to Decimal</a:t>
            </a: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76521"/>
            <a:ext cx="8153400" cy="1676400"/>
          </a:xfrm>
        </p:spPr>
        <p:txBody>
          <a:bodyPr>
            <a:normAutofit/>
          </a:bodyPr>
          <a:lstStyle/>
          <a:p>
            <a:r>
              <a:rPr lang="en-US" b="1" dirty="0"/>
              <a:t>OCTAL TO DECIMAL </a:t>
            </a:r>
          </a:p>
        </p:txBody>
      </p:sp>
      <p:sp>
        <p:nvSpPr>
          <p:cNvPr id="2" name="Rectangle 1">
            <a:extLst>
              <a:ext uri="{FF2B5EF4-FFF2-40B4-BE49-F238E27FC236}">
                <a16:creationId xmlns:a16="http://schemas.microsoft.com/office/drawing/2014/main" id="{91A09E23-9A6F-8F67-DB03-4B4B1ACECAB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D955CCC-6249-2BFF-6DE9-EF6222B90F1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9999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288699461"/>
              </p:ext>
            </p:extLst>
          </p:nvPr>
        </p:nvGraphicFramePr>
        <p:xfrm>
          <a:off x="2514600" y="1979453"/>
          <a:ext cx="7467600" cy="1742674"/>
        </p:xfrm>
        <a:graphic>
          <a:graphicData uri="http://schemas.openxmlformats.org/drawingml/2006/table">
            <a:tbl>
              <a:tblPr firstRow="1" bandRow="1">
                <a:tableStyleId>{93296810-A885-4BE3-A3E7-6D5BEEA58F35}</a:tableStyleId>
              </a:tblPr>
              <a:tblGrid>
                <a:gridCol w="1493520">
                  <a:extLst>
                    <a:ext uri="{9D8B030D-6E8A-4147-A177-3AD203B41FA5}">
                      <a16:colId xmlns:a16="http://schemas.microsoft.com/office/drawing/2014/main" val="20000"/>
                    </a:ext>
                  </a:extLst>
                </a:gridCol>
                <a:gridCol w="149352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gridCol w="1493520">
                  <a:extLst>
                    <a:ext uri="{9D8B030D-6E8A-4147-A177-3AD203B41FA5}">
                      <a16:colId xmlns:a16="http://schemas.microsoft.com/office/drawing/2014/main" val="20003"/>
                    </a:ext>
                  </a:extLst>
                </a:gridCol>
                <a:gridCol w="1493520">
                  <a:extLst>
                    <a:ext uri="{9D8B030D-6E8A-4147-A177-3AD203B41FA5}">
                      <a16:colId xmlns:a16="http://schemas.microsoft.com/office/drawing/2014/main" val="20004"/>
                    </a:ext>
                  </a:extLst>
                </a:gridCol>
              </a:tblGrid>
              <a:tr h="507442">
                <a:tc>
                  <a:txBody>
                    <a:bodyPr/>
                    <a:lstStyle/>
                    <a:p>
                      <a:pPr algn="ctr"/>
                      <a:r>
                        <a:rPr lang="en-US" dirty="0"/>
                        <a:t>PLACE</a:t>
                      </a:r>
                    </a:p>
                  </a:txBody>
                  <a:tcPr/>
                </a:tc>
                <a:tc>
                  <a:txBody>
                    <a:bodyPr/>
                    <a:lstStyle/>
                    <a:p>
                      <a:pPr algn="ctr"/>
                      <a:r>
                        <a:rPr lang="en-US" dirty="0"/>
                        <a:t>THOUSANDS</a:t>
                      </a:r>
                    </a:p>
                  </a:txBody>
                  <a:tcPr/>
                </a:tc>
                <a:tc>
                  <a:txBody>
                    <a:bodyPr/>
                    <a:lstStyle/>
                    <a:p>
                      <a:pPr algn="ctr"/>
                      <a:r>
                        <a:rPr lang="en-US" dirty="0"/>
                        <a:t>HUNDREDS</a:t>
                      </a:r>
                    </a:p>
                  </a:txBody>
                  <a:tcPr/>
                </a:tc>
                <a:tc>
                  <a:txBody>
                    <a:bodyPr/>
                    <a:lstStyle/>
                    <a:p>
                      <a:pPr algn="ctr"/>
                      <a:r>
                        <a:rPr lang="en-US" dirty="0"/>
                        <a:t>TENS</a:t>
                      </a:r>
                    </a:p>
                  </a:txBody>
                  <a:tcPr/>
                </a:tc>
                <a:tc>
                  <a:txBody>
                    <a:bodyPr/>
                    <a:lstStyle/>
                    <a:p>
                      <a:pPr algn="ctr"/>
                      <a:r>
                        <a:rPr lang="en-US" dirty="0"/>
                        <a:t>ONES</a:t>
                      </a:r>
                    </a:p>
                  </a:txBody>
                  <a:tcPr/>
                </a:tc>
                <a:extLst>
                  <a:ext uri="{0D108BD9-81ED-4DB2-BD59-A6C34878D82A}">
                    <a16:rowId xmlns:a16="http://schemas.microsoft.com/office/drawing/2014/main" val="10000"/>
                  </a:ext>
                </a:extLst>
              </a:tr>
              <a:tr h="312717">
                <a:tc>
                  <a:txBody>
                    <a:bodyPr/>
                    <a:lstStyle/>
                    <a:p>
                      <a:pPr algn="ctr"/>
                      <a:r>
                        <a:rPr lang="en-US" dirty="0"/>
                        <a:t>OCTAL</a:t>
                      </a:r>
                    </a:p>
                  </a:txBody>
                  <a:tcPr/>
                </a:tc>
                <a:tc>
                  <a:txBody>
                    <a:bodyPr/>
                    <a:lstStyle/>
                    <a:p>
                      <a:r>
                        <a:rPr lang="en-US" dirty="0"/>
                        <a:t>1</a:t>
                      </a:r>
                    </a:p>
                  </a:txBody>
                  <a:tcPr/>
                </a:tc>
                <a:tc>
                  <a:txBody>
                    <a:bodyPr/>
                    <a:lstStyle/>
                    <a:p>
                      <a:r>
                        <a:rPr lang="en-US" dirty="0"/>
                        <a:t>7</a:t>
                      </a:r>
                    </a:p>
                  </a:txBody>
                  <a:tcPr/>
                </a:tc>
                <a:tc>
                  <a:txBody>
                    <a:bodyPr/>
                    <a:lstStyle/>
                    <a:p>
                      <a:r>
                        <a:rPr lang="en-US" dirty="0"/>
                        <a:t>3</a:t>
                      </a:r>
                    </a:p>
                  </a:txBody>
                  <a:tcPr/>
                </a:tc>
                <a:tc>
                  <a:txBody>
                    <a:bodyPr/>
                    <a:lstStyle/>
                    <a:p>
                      <a:r>
                        <a:rPr lang="en-US" dirty="0"/>
                        <a:t>2</a:t>
                      </a:r>
                    </a:p>
                  </a:txBody>
                  <a:tcPr/>
                </a:tc>
                <a:extLst>
                  <a:ext uri="{0D108BD9-81ED-4DB2-BD59-A6C34878D82A}">
                    <a16:rowId xmlns:a16="http://schemas.microsoft.com/office/drawing/2014/main" val="10001"/>
                  </a:ext>
                </a:extLst>
              </a:tr>
              <a:tr h="352529">
                <a:tc>
                  <a:txBody>
                    <a:bodyPr/>
                    <a:lstStyle/>
                    <a:p>
                      <a:pPr algn="ctr"/>
                      <a:r>
                        <a:rPr lang="en-US" dirty="0"/>
                        <a:t>MULTIPLIER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a:t>
                      </a:r>
                      <a:r>
                        <a:rPr lang="en-US" baseline="300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a:t>
                      </a:r>
                      <a:r>
                        <a:rPr lang="en-US" baseline="300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a:t>
                      </a:r>
                      <a:r>
                        <a:rPr lang="en-US" baseline="30000" dirty="0"/>
                        <a:t>1</a:t>
                      </a:r>
                    </a:p>
                  </a:txBody>
                  <a:tcPr/>
                </a:tc>
                <a:tc>
                  <a:txBody>
                    <a:bodyPr/>
                    <a:lstStyle/>
                    <a:p>
                      <a:r>
                        <a:rPr lang="en-US" dirty="0"/>
                        <a:t>8</a:t>
                      </a:r>
                      <a:r>
                        <a:rPr lang="en-US" baseline="30000" dirty="0"/>
                        <a:t>0</a:t>
                      </a:r>
                    </a:p>
                  </a:txBody>
                  <a:tcPr/>
                </a:tc>
                <a:extLst>
                  <a:ext uri="{0D108BD9-81ED-4DB2-BD59-A6C34878D82A}">
                    <a16:rowId xmlns:a16="http://schemas.microsoft.com/office/drawing/2014/main" val="10002"/>
                  </a:ext>
                </a:extLst>
              </a:tr>
              <a:tr h="503712">
                <a:tc>
                  <a:txBody>
                    <a:bodyPr/>
                    <a:lstStyle/>
                    <a:p>
                      <a:pPr algn="ctr"/>
                      <a:r>
                        <a:rPr lang="en-US" dirty="0"/>
                        <a:t>EQUIVALENT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512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8</a:t>
                      </a:r>
                    </a:p>
                  </a:txBody>
                  <a:tcPr/>
                </a:tc>
                <a:tc>
                  <a:txBody>
                    <a:bodyPr/>
                    <a:lstStyle/>
                    <a:p>
                      <a:r>
                        <a:rPr lang="en-US" baseline="0" dirty="0"/>
                        <a:t>1</a:t>
                      </a:r>
                    </a:p>
                  </a:txBody>
                  <a:tcPr/>
                </a:tc>
                <a:extLst>
                  <a:ext uri="{0D108BD9-81ED-4DB2-BD59-A6C34878D82A}">
                    <a16:rowId xmlns:a16="http://schemas.microsoft.com/office/drawing/2014/main" val="10003"/>
                  </a:ext>
                </a:extLst>
              </a:tr>
            </a:tbl>
          </a:graphicData>
        </a:graphic>
      </p:graphicFrame>
      <p:sp>
        <p:nvSpPr>
          <p:cNvPr id="35" name="TextBox 34"/>
          <p:cNvSpPr txBox="1"/>
          <p:nvPr/>
        </p:nvSpPr>
        <p:spPr>
          <a:xfrm>
            <a:off x="2362200" y="3882220"/>
            <a:ext cx="4953000" cy="1569660"/>
          </a:xfrm>
          <a:prstGeom prst="rect">
            <a:avLst/>
          </a:prstGeom>
          <a:noFill/>
        </p:spPr>
        <p:txBody>
          <a:bodyPr wrap="square" rtlCol="0">
            <a:spAutoFit/>
          </a:bodyPr>
          <a:lstStyle/>
          <a:p>
            <a:r>
              <a:rPr lang="en-US" sz="2400" dirty="0"/>
              <a:t>   (1x 8</a:t>
            </a:r>
            <a:r>
              <a:rPr lang="en-US" sz="2400" baseline="30000" dirty="0"/>
              <a:t>3</a:t>
            </a:r>
            <a:r>
              <a:rPr lang="en-US" sz="2400" dirty="0"/>
              <a:t>) + (7x 8</a:t>
            </a:r>
            <a:r>
              <a:rPr lang="en-US" sz="2400" baseline="30000" dirty="0"/>
              <a:t>2</a:t>
            </a:r>
            <a:r>
              <a:rPr lang="en-US" sz="2400" dirty="0"/>
              <a:t>)+ (3x 8</a:t>
            </a:r>
            <a:r>
              <a:rPr lang="en-US" sz="2400" baseline="30000" dirty="0"/>
              <a:t>1</a:t>
            </a:r>
            <a:r>
              <a:rPr lang="en-US" sz="2400" dirty="0"/>
              <a:t>)+ (2x 8</a:t>
            </a:r>
            <a:r>
              <a:rPr lang="en-US" sz="2400" baseline="30000" dirty="0"/>
              <a:t>0</a:t>
            </a:r>
            <a:r>
              <a:rPr lang="en-US" sz="2400" dirty="0"/>
              <a:t>)</a:t>
            </a:r>
            <a:br>
              <a:rPr lang="en-US" sz="2400" dirty="0"/>
            </a:br>
            <a:r>
              <a:rPr lang="en-US" sz="2400" dirty="0"/>
              <a:t>= (1 x 512) + (7 x 64) + (3 x 8) + (2 x 1)</a:t>
            </a:r>
            <a:br>
              <a:rPr lang="en-US" sz="2400" dirty="0"/>
            </a:br>
            <a:r>
              <a:rPr lang="en-US" sz="2400" dirty="0"/>
              <a:t>= 512 +  448 + 24 + 2</a:t>
            </a:r>
          </a:p>
          <a:p>
            <a:r>
              <a:rPr lang="en-US" sz="2400" dirty="0"/>
              <a:t>= 986</a:t>
            </a:r>
          </a:p>
        </p:txBody>
      </p:sp>
      <p:sp>
        <p:nvSpPr>
          <p:cNvPr id="36" name="TextBox 35"/>
          <p:cNvSpPr txBox="1"/>
          <p:nvPr/>
        </p:nvSpPr>
        <p:spPr>
          <a:xfrm>
            <a:off x="7801992" y="4114800"/>
            <a:ext cx="2209800" cy="461665"/>
          </a:xfrm>
          <a:prstGeom prst="rect">
            <a:avLst/>
          </a:prstGeom>
          <a:noFill/>
        </p:spPr>
        <p:txBody>
          <a:bodyPr wrap="square" rtlCol="0">
            <a:spAutoFit/>
          </a:bodyPr>
          <a:lstStyle/>
          <a:p>
            <a:r>
              <a:rPr lang="en-US" sz="2400" dirty="0"/>
              <a:t>Answer: </a:t>
            </a:r>
            <a:r>
              <a:rPr lang="en-US" sz="2400" dirty="0">
                <a:solidFill>
                  <a:srgbClr val="FF0000"/>
                </a:solidFill>
              </a:rPr>
              <a:t>986</a:t>
            </a:r>
            <a:r>
              <a:rPr lang="en-US" sz="2400" baseline="-25000" dirty="0">
                <a:solidFill>
                  <a:srgbClr val="FF0000"/>
                </a:solidFill>
              </a:rPr>
              <a:t>10</a:t>
            </a:r>
          </a:p>
        </p:txBody>
      </p:sp>
      <p:sp>
        <p:nvSpPr>
          <p:cNvPr id="3" name="Rectangle 2">
            <a:extLst>
              <a:ext uri="{FF2B5EF4-FFF2-40B4-BE49-F238E27FC236}">
                <a16:creationId xmlns:a16="http://schemas.microsoft.com/office/drawing/2014/main" id="{AFB132C8-FBFD-FE5B-3238-27E18B28B937}"/>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02078995-EC77-11B0-50E0-8B0A01C89133}"/>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Subtitle 2">
            <a:extLst>
              <a:ext uri="{FF2B5EF4-FFF2-40B4-BE49-F238E27FC236}">
                <a16:creationId xmlns:a16="http://schemas.microsoft.com/office/drawing/2014/main" id="{6F26EF59-6F0B-8F65-1402-518DCDEAE441}"/>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1732</a:t>
            </a:r>
            <a:r>
              <a:rPr lang="en-US" sz="2800" baseline="-25000" dirty="0">
                <a:solidFill>
                  <a:schemeClr val="tx1"/>
                </a:solidFill>
              </a:rPr>
              <a:t>8</a:t>
            </a:r>
            <a:r>
              <a:rPr lang="en-US" sz="2600" dirty="0">
                <a:solidFill>
                  <a:schemeClr val="tx1"/>
                </a:solidFill>
              </a:rPr>
              <a:t> to Decimal.</a:t>
            </a:r>
          </a:p>
          <a:p>
            <a:pPr algn="l"/>
            <a:endParaRPr lang="en-US" sz="2800" dirty="0">
              <a:solidFill>
                <a:schemeClr val="tx1"/>
              </a:solidFill>
            </a:endParaRPr>
          </a:p>
        </p:txBody>
      </p:sp>
    </p:spTree>
    <p:extLst>
      <p:ext uri="{BB962C8B-B14F-4D97-AF65-F5344CB8AC3E}">
        <p14:creationId xmlns:p14="http://schemas.microsoft.com/office/powerpoint/2010/main" val="42948228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1008400740"/>
              </p:ext>
            </p:extLst>
          </p:nvPr>
        </p:nvGraphicFramePr>
        <p:xfrm>
          <a:off x="2895600" y="2239664"/>
          <a:ext cx="5974080" cy="1742674"/>
        </p:xfrm>
        <a:graphic>
          <a:graphicData uri="http://schemas.openxmlformats.org/drawingml/2006/table">
            <a:tbl>
              <a:tblPr firstRow="1" bandRow="1">
                <a:tableStyleId>{93296810-A885-4BE3-A3E7-6D5BEEA58F35}</a:tableStyleId>
              </a:tblPr>
              <a:tblGrid>
                <a:gridCol w="1493520">
                  <a:extLst>
                    <a:ext uri="{9D8B030D-6E8A-4147-A177-3AD203B41FA5}">
                      <a16:colId xmlns:a16="http://schemas.microsoft.com/office/drawing/2014/main" val="20000"/>
                    </a:ext>
                  </a:extLst>
                </a:gridCol>
                <a:gridCol w="1493520">
                  <a:extLst>
                    <a:ext uri="{9D8B030D-6E8A-4147-A177-3AD203B41FA5}">
                      <a16:colId xmlns:a16="http://schemas.microsoft.com/office/drawing/2014/main" val="20001"/>
                    </a:ext>
                  </a:extLst>
                </a:gridCol>
                <a:gridCol w="1493520">
                  <a:extLst>
                    <a:ext uri="{9D8B030D-6E8A-4147-A177-3AD203B41FA5}">
                      <a16:colId xmlns:a16="http://schemas.microsoft.com/office/drawing/2014/main" val="20002"/>
                    </a:ext>
                  </a:extLst>
                </a:gridCol>
                <a:gridCol w="1493520">
                  <a:extLst>
                    <a:ext uri="{9D8B030D-6E8A-4147-A177-3AD203B41FA5}">
                      <a16:colId xmlns:a16="http://schemas.microsoft.com/office/drawing/2014/main" val="20003"/>
                    </a:ext>
                  </a:extLst>
                </a:gridCol>
              </a:tblGrid>
              <a:tr h="507442">
                <a:tc>
                  <a:txBody>
                    <a:bodyPr/>
                    <a:lstStyle/>
                    <a:p>
                      <a:pPr algn="ctr"/>
                      <a:r>
                        <a:rPr lang="en-US" dirty="0"/>
                        <a:t>PLACE</a:t>
                      </a:r>
                    </a:p>
                  </a:txBody>
                  <a:tcPr/>
                </a:tc>
                <a:tc>
                  <a:txBody>
                    <a:bodyPr/>
                    <a:lstStyle/>
                    <a:p>
                      <a:pPr algn="ctr"/>
                      <a:r>
                        <a:rPr lang="en-US" dirty="0"/>
                        <a:t>HUNDREDS</a:t>
                      </a:r>
                    </a:p>
                  </a:txBody>
                  <a:tcPr/>
                </a:tc>
                <a:tc>
                  <a:txBody>
                    <a:bodyPr/>
                    <a:lstStyle/>
                    <a:p>
                      <a:pPr algn="ctr"/>
                      <a:r>
                        <a:rPr lang="en-US" dirty="0"/>
                        <a:t>TENS</a:t>
                      </a:r>
                    </a:p>
                  </a:txBody>
                  <a:tcPr/>
                </a:tc>
                <a:tc>
                  <a:txBody>
                    <a:bodyPr/>
                    <a:lstStyle/>
                    <a:p>
                      <a:pPr algn="ctr"/>
                      <a:r>
                        <a:rPr lang="en-US" dirty="0"/>
                        <a:t>ONES</a:t>
                      </a:r>
                    </a:p>
                  </a:txBody>
                  <a:tcPr/>
                </a:tc>
                <a:extLst>
                  <a:ext uri="{0D108BD9-81ED-4DB2-BD59-A6C34878D82A}">
                    <a16:rowId xmlns:a16="http://schemas.microsoft.com/office/drawing/2014/main" val="10000"/>
                  </a:ext>
                </a:extLst>
              </a:tr>
              <a:tr h="312717">
                <a:tc>
                  <a:txBody>
                    <a:bodyPr/>
                    <a:lstStyle/>
                    <a:p>
                      <a:pPr algn="ctr"/>
                      <a:r>
                        <a:rPr lang="en-US" dirty="0"/>
                        <a:t>OCTAL</a:t>
                      </a:r>
                    </a:p>
                  </a:txBody>
                  <a:tcPr/>
                </a:tc>
                <a:tc>
                  <a:txBody>
                    <a:bodyPr/>
                    <a:lstStyle/>
                    <a:p>
                      <a:r>
                        <a:rPr lang="en-US" dirty="0"/>
                        <a:t>3</a:t>
                      </a:r>
                    </a:p>
                  </a:txBody>
                  <a:tcPr/>
                </a:tc>
                <a:tc>
                  <a:txBody>
                    <a:bodyPr/>
                    <a:lstStyle/>
                    <a:p>
                      <a:r>
                        <a:rPr lang="en-US" dirty="0"/>
                        <a:t>2</a:t>
                      </a:r>
                    </a:p>
                  </a:txBody>
                  <a:tcPr/>
                </a:tc>
                <a:tc>
                  <a:txBody>
                    <a:bodyPr/>
                    <a:lstStyle/>
                    <a:p>
                      <a:r>
                        <a:rPr lang="en-US" dirty="0"/>
                        <a:t>7</a:t>
                      </a:r>
                    </a:p>
                  </a:txBody>
                  <a:tcPr/>
                </a:tc>
                <a:extLst>
                  <a:ext uri="{0D108BD9-81ED-4DB2-BD59-A6C34878D82A}">
                    <a16:rowId xmlns:a16="http://schemas.microsoft.com/office/drawing/2014/main" val="10001"/>
                  </a:ext>
                </a:extLst>
              </a:tr>
              <a:tr h="352529">
                <a:tc>
                  <a:txBody>
                    <a:bodyPr/>
                    <a:lstStyle/>
                    <a:p>
                      <a:pPr algn="ctr"/>
                      <a:r>
                        <a:rPr lang="en-US" dirty="0"/>
                        <a:t>MULTIPLIER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a:t>
                      </a:r>
                      <a:r>
                        <a:rPr lang="en-US" baseline="300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8</a:t>
                      </a:r>
                      <a:r>
                        <a:rPr lang="en-US" baseline="30000" dirty="0"/>
                        <a:t>1</a:t>
                      </a:r>
                    </a:p>
                  </a:txBody>
                  <a:tcPr/>
                </a:tc>
                <a:tc>
                  <a:txBody>
                    <a:bodyPr/>
                    <a:lstStyle/>
                    <a:p>
                      <a:r>
                        <a:rPr lang="en-US" dirty="0"/>
                        <a:t>8</a:t>
                      </a:r>
                      <a:r>
                        <a:rPr lang="en-US" baseline="30000" dirty="0"/>
                        <a:t>0</a:t>
                      </a:r>
                    </a:p>
                  </a:txBody>
                  <a:tcPr/>
                </a:tc>
                <a:extLst>
                  <a:ext uri="{0D108BD9-81ED-4DB2-BD59-A6C34878D82A}">
                    <a16:rowId xmlns:a16="http://schemas.microsoft.com/office/drawing/2014/main" val="10002"/>
                  </a:ext>
                </a:extLst>
              </a:tr>
              <a:tr h="503712">
                <a:tc>
                  <a:txBody>
                    <a:bodyPr/>
                    <a:lstStyle/>
                    <a:p>
                      <a:pPr algn="ctr"/>
                      <a:r>
                        <a:rPr lang="en-US" dirty="0"/>
                        <a:t>EQUIVALENT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64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8</a:t>
                      </a:r>
                    </a:p>
                  </a:txBody>
                  <a:tcPr/>
                </a:tc>
                <a:tc>
                  <a:txBody>
                    <a:bodyPr/>
                    <a:lstStyle/>
                    <a:p>
                      <a:r>
                        <a:rPr lang="en-US" baseline="0" dirty="0"/>
                        <a:t>1</a:t>
                      </a:r>
                    </a:p>
                  </a:txBody>
                  <a:tcPr/>
                </a:tc>
                <a:extLst>
                  <a:ext uri="{0D108BD9-81ED-4DB2-BD59-A6C34878D82A}">
                    <a16:rowId xmlns:a16="http://schemas.microsoft.com/office/drawing/2014/main" val="10003"/>
                  </a:ext>
                </a:extLst>
              </a:tr>
            </a:tbl>
          </a:graphicData>
        </a:graphic>
      </p:graphicFrame>
      <p:sp>
        <p:nvSpPr>
          <p:cNvPr id="35" name="TextBox 34"/>
          <p:cNvSpPr txBox="1"/>
          <p:nvPr/>
        </p:nvSpPr>
        <p:spPr>
          <a:xfrm>
            <a:off x="2354580" y="4142431"/>
            <a:ext cx="4953000" cy="1569660"/>
          </a:xfrm>
          <a:prstGeom prst="rect">
            <a:avLst/>
          </a:prstGeom>
          <a:noFill/>
        </p:spPr>
        <p:txBody>
          <a:bodyPr wrap="square" rtlCol="0">
            <a:spAutoFit/>
          </a:bodyPr>
          <a:lstStyle/>
          <a:p>
            <a:r>
              <a:rPr lang="en-US" sz="2400" dirty="0"/>
              <a:t>   (3x 8</a:t>
            </a:r>
            <a:r>
              <a:rPr lang="en-US" sz="2400" baseline="30000" dirty="0"/>
              <a:t>2</a:t>
            </a:r>
            <a:r>
              <a:rPr lang="en-US" sz="2400" dirty="0"/>
              <a:t>) + (2x 8</a:t>
            </a:r>
            <a:r>
              <a:rPr lang="en-US" sz="2400" baseline="30000" dirty="0"/>
              <a:t>1</a:t>
            </a:r>
            <a:r>
              <a:rPr lang="en-US" sz="2400" dirty="0"/>
              <a:t>)+ (7x 8</a:t>
            </a:r>
            <a:r>
              <a:rPr lang="en-US" sz="2400" baseline="30000" dirty="0"/>
              <a:t>0</a:t>
            </a:r>
            <a:r>
              <a:rPr lang="en-US" sz="2400" dirty="0"/>
              <a:t>)</a:t>
            </a:r>
            <a:br>
              <a:rPr lang="en-US" sz="2400" dirty="0"/>
            </a:br>
            <a:r>
              <a:rPr lang="en-US" sz="2400" dirty="0"/>
              <a:t>= (3 x 64) + (2 x 8) + (7 x 1)</a:t>
            </a:r>
            <a:br>
              <a:rPr lang="en-US" sz="2400" dirty="0"/>
            </a:br>
            <a:r>
              <a:rPr lang="en-US" sz="2400" dirty="0"/>
              <a:t>= 192+ 16 + 7</a:t>
            </a:r>
          </a:p>
          <a:p>
            <a:r>
              <a:rPr lang="en-US" sz="2400" dirty="0"/>
              <a:t>= 215</a:t>
            </a:r>
          </a:p>
        </p:txBody>
      </p:sp>
      <p:sp>
        <p:nvSpPr>
          <p:cNvPr id="36" name="TextBox 35"/>
          <p:cNvSpPr txBox="1"/>
          <p:nvPr/>
        </p:nvSpPr>
        <p:spPr>
          <a:xfrm>
            <a:off x="7764780" y="4927262"/>
            <a:ext cx="2209800" cy="461665"/>
          </a:xfrm>
          <a:prstGeom prst="rect">
            <a:avLst/>
          </a:prstGeom>
          <a:noFill/>
        </p:spPr>
        <p:txBody>
          <a:bodyPr wrap="square" rtlCol="0">
            <a:spAutoFit/>
          </a:bodyPr>
          <a:lstStyle/>
          <a:p>
            <a:r>
              <a:rPr lang="en-US" sz="2400" dirty="0"/>
              <a:t>Answer: </a:t>
            </a:r>
            <a:r>
              <a:rPr lang="en-US" sz="2400" dirty="0">
                <a:solidFill>
                  <a:srgbClr val="FF0000"/>
                </a:solidFill>
              </a:rPr>
              <a:t>215</a:t>
            </a:r>
            <a:r>
              <a:rPr lang="en-US" sz="2400" baseline="-25000" dirty="0">
                <a:solidFill>
                  <a:srgbClr val="FF0000"/>
                </a:solidFill>
              </a:rPr>
              <a:t>10</a:t>
            </a:r>
          </a:p>
        </p:txBody>
      </p:sp>
      <p:sp>
        <p:nvSpPr>
          <p:cNvPr id="3" name="Subtitle 2">
            <a:extLst>
              <a:ext uri="{FF2B5EF4-FFF2-40B4-BE49-F238E27FC236}">
                <a16:creationId xmlns:a16="http://schemas.microsoft.com/office/drawing/2014/main" id="{015D04B5-6C26-5CCA-774C-5DFD902EAC19}"/>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327</a:t>
            </a:r>
            <a:r>
              <a:rPr lang="en-US" sz="2800" baseline="-25000" dirty="0">
                <a:solidFill>
                  <a:schemeClr val="tx1"/>
                </a:solidFill>
              </a:rPr>
              <a:t>8</a:t>
            </a:r>
            <a:r>
              <a:rPr lang="en-US" sz="2600" dirty="0">
                <a:solidFill>
                  <a:schemeClr val="tx1"/>
                </a:solidFill>
              </a:rPr>
              <a:t> to Decimal.</a:t>
            </a:r>
          </a:p>
          <a:p>
            <a:pPr algn="l"/>
            <a:endParaRPr lang="en-US" sz="2800" dirty="0">
              <a:solidFill>
                <a:schemeClr val="tx1"/>
              </a:solidFill>
            </a:endParaRPr>
          </a:p>
        </p:txBody>
      </p:sp>
      <p:sp>
        <p:nvSpPr>
          <p:cNvPr id="4" name="Rectangle 3">
            <a:extLst>
              <a:ext uri="{FF2B5EF4-FFF2-40B4-BE49-F238E27FC236}">
                <a16:creationId xmlns:a16="http://schemas.microsoft.com/office/drawing/2014/main" id="{EE96F934-1C99-CAD1-C16D-59B608E24359}"/>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7F3C76FF-8F68-FF05-0C1C-A6D9AAC531A4}"/>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9992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435</a:t>
            </a:r>
            <a:r>
              <a:rPr lang="en-US" sz="3600" baseline="-25000" dirty="0">
                <a:solidFill>
                  <a:schemeClr val="tx1"/>
                </a:solidFill>
              </a:rPr>
              <a:t>8</a:t>
            </a:r>
            <a:r>
              <a:rPr lang="en-US" sz="3600" dirty="0">
                <a:solidFill>
                  <a:schemeClr val="tx1"/>
                </a:solidFill>
              </a:rPr>
              <a:t> to Hexadecimal</a:t>
            </a:r>
          </a:p>
          <a:p>
            <a:pPr marL="342900" indent="-342900">
              <a:buFontTx/>
              <a:buAutoNum type="arabicPeriod"/>
            </a:pPr>
            <a:r>
              <a:rPr lang="en-US" sz="3600" dirty="0">
                <a:solidFill>
                  <a:schemeClr val="tx1"/>
                </a:solidFill>
              </a:rPr>
              <a:t>Convert  321</a:t>
            </a:r>
            <a:r>
              <a:rPr lang="en-US" sz="3600" baseline="-25000" dirty="0">
                <a:solidFill>
                  <a:schemeClr val="tx1"/>
                </a:solidFill>
              </a:rPr>
              <a:t>8</a:t>
            </a:r>
            <a:r>
              <a:rPr lang="en-US" sz="3600" dirty="0">
                <a:solidFill>
                  <a:schemeClr val="tx1"/>
                </a:solidFill>
              </a:rPr>
              <a:t> to Hexadecimal</a:t>
            </a: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76521"/>
            <a:ext cx="8153400" cy="1676400"/>
          </a:xfrm>
        </p:spPr>
        <p:txBody>
          <a:bodyPr>
            <a:normAutofit/>
          </a:bodyPr>
          <a:lstStyle/>
          <a:p>
            <a:r>
              <a:rPr lang="en-US" b="1" dirty="0"/>
              <a:t>OCTAL TO Hexadecimal </a:t>
            </a:r>
          </a:p>
        </p:txBody>
      </p:sp>
      <p:sp>
        <p:nvSpPr>
          <p:cNvPr id="2" name="Rectangle 1">
            <a:extLst>
              <a:ext uri="{FF2B5EF4-FFF2-40B4-BE49-F238E27FC236}">
                <a16:creationId xmlns:a16="http://schemas.microsoft.com/office/drawing/2014/main" id="{91A09E23-9A6F-8F67-DB03-4B4B1ACECAB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D955CCC-6249-2BFF-6DE9-EF6222B90F1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77694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60389616"/>
              </p:ext>
            </p:extLst>
          </p:nvPr>
        </p:nvGraphicFramePr>
        <p:xfrm>
          <a:off x="3945082" y="3377812"/>
          <a:ext cx="5943601" cy="432188"/>
        </p:xfrm>
        <a:graphic>
          <a:graphicData uri="http://schemas.openxmlformats.org/drawingml/2006/table">
            <a:tbl>
              <a:tblPr firstRow="1" bandRow="1">
                <a:tableStyleId>{5C22544A-7EE6-4342-B048-85BDC9FD1C3A}</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32188">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a:off x="5850082" y="3099874"/>
            <a:ext cx="0" cy="963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755082" y="3099874"/>
            <a:ext cx="0" cy="963738"/>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4672445" y="2593761"/>
            <a:ext cx="533400" cy="523220"/>
          </a:xfrm>
          <a:prstGeom prst="rect">
            <a:avLst/>
          </a:prstGeom>
          <a:noFill/>
        </p:spPr>
        <p:txBody>
          <a:bodyPr wrap="square" rtlCol="0">
            <a:spAutoFit/>
          </a:bodyPr>
          <a:lstStyle/>
          <a:p>
            <a:r>
              <a:rPr lang="en-US" sz="2800" dirty="0"/>
              <a:t>4</a:t>
            </a:r>
          </a:p>
        </p:txBody>
      </p:sp>
      <p:sp>
        <p:nvSpPr>
          <p:cNvPr id="12" name="TextBox 11"/>
          <p:cNvSpPr txBox="1"/>
          <p:nvPr/>
        </p:nvSpPr>
        <p:spPr>
          <a:xfrm>
            <a:off x="6819900" y="2593761"/>
            <a:ext cx="533400" cy="523220"/>
          </a:xfrm>
          <a:prstGeom prst="rect">
            <a:avLst/>
          </a:prstGeom>
          <a:noFill/>
        </p:spPr>
        <p:txBody>
          <a:bodyPr wrap="square" rtlCol="0">
            <a:spAutoFit/>
          </a:bodyPr>
          <a:lstStyle/>
          <a:p>
            <a:r>
              <a:rPr lang="en-US" sz="2800" dirty="0"/>
              <a:t>3</a:t>
            </a:r>
          </a:p>
        </p:txBody>
      </p:sp>
      <p:sp>
        <p:nvSpPr>
          <p:cNvPr id="13" name="TextBox 12"/>
          <p:cNvSpPr txBox="1"/>
          <p:nvPr/>
        </p:nvSpPr>
        <p:spPr>
          <a:xfrm>
            <a:off x="8801100" y="2576654"/>
            <a:ext cx="533400" cy="523220"/>
          </a:xfrm>
          <a:prstGeom prst="rect">
            <a:avLst/>
          </a:prstGeom>
          <a:noFill/>
        </p:spPr>
        <p:txBody>
          <a:bodyPr wrap="square" rtlCol="0">
            <a:spAutoFit/>
          </a:bodyPr>
          <a:lstStyle/>
          <a:p>
            <a:r>
              <a:rPr lang="en-US" sz="2800" dirty="0"/>
              <a:t>5</a:t>
            </a:r>
          </a:p>
        </p:txBody>
      </p:sp>
      <p:cxnSp>
        <p:nvCxnSpPr>
          <p:cNvPr id="22" name="Straight Arrow Connector 21"/>
          <p:cNvCxnSpPr/>
          <p:nvPr/>
        </p:nvCxnSpPr>
        <p:spPr>
          <a:xfrm>
            <a:off x="6840682" y="3879275"/>
            <a:ext cx="0" cy="4987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13797741"/>
              </p:ext>
            </p:extLst>
          </p:nvPr>
        </p:nvGraphicFramePr>
        <p:xfrm>
          <a:off x="3945082" y="4412675"/>
          <a:ext cx="5943601" cy="487608"/>
        </p:xfrm>
        <a:graphic>
          <a:graphicData uri="http://schemas.openxmlformats.org/drawingml/2006/table">
            <a:tbl>
              <a:tblPr firstRow="1" bandRow="1">
                <a:tableStyleId>{5C22544A-7EE6-4342-B048-85BDC9FD1C3A}</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25" name="Straight Connector 24"/>
          <p:cNvCxnSpPr/>
          <p:nvPr/>
        </p:nvCxnSpPr>
        <p:spPr>
          <a:xfrm>
            <a:off x="7107382" y="4107875"/>
            <a:ext cx="0" cy="11161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4554682" y="4134737"/>
            <a:ext cx="0" cy="1116138"/>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8253846" y="4989265"/>
            <a:ext cx="533400" cy="523220"/>
          </a:xfrm>
          <a:prstGeom prst="rect">
            <a:avLst/>
          </a:prstGeom>
          <a:noFill/>
        </p:spPr>
        <p:txBody>
          <a:bodyPr wrap="square" rtlCol="0">
            <a:spAutoFit/>
          </a:bodyPr>
          <a:lstStyle/>
          <a:p>
            <a:r>
              <a:rPr lang="en-US" sz="2800" dirty="0"/>
              <a:t>D</a:t>
            </a:r>
          </a:p>
        </p:txBody>
      </p:sp>
      <p:sp>
        <p:nvSpPr>
          <p:cNvPr id="29" name="TextBox 28"/>
          <p:cNvSpPr txBox="1"/>
          <p:nvPr/>
        </p:nvSpPr>
        <p:spPr>
          <a:xfrm>
            <a:off x="6078682" y="4989265"/>
            <a:ext cx="533400" cy="523220"/>
          </a:xfrm>
          <a:prstGeom prst="rect">
            <a:avLst/>
          </a:prstGeom>
          <a:noFill/>
        </p:spPr>
        <p:txBody>
          <a:bodyPr wrap="square" rtlCol="0">
            <a:spAutoFit/>
          </a:bodyPr>
          <a:lstStyle/>
          <a:p>
            <a:r>
              <a:rPr lang="en-US" sz="2800" dirty="0"/>
              <a:t>1</a:t>
            </a:r>
          </a:p>
        </p:txBody>
      </p:sp>
      <p:sp>
        <p:nvSpPr>
          <p:cNvPr id="30" name="TextBox 29"/>
          <p:cNvSpPr txBox="1"/>
          <p:nvPr/>
        </p:nvSpPr>
        <p:spPr>
          <a:xfrm>
            <a:off x="3952009" y="4962403"/>
            <a:ext cx="533400" cy="523220"/>
          </a:xfrm>
          <a:prstGeom prst="rect">
            <a:avLst/>
          </a:prstGeom>
          <a:noFill/>
        </p:spPr>
        <p:txBody>
          <a:bodyPr wrap="square" rtlCol="0">
            <a:spAutoFit/>
          </a:bodyPr>
          <a:lstStyle/>
          <a:p>
            <a:pPr algn="ctr"/>
            <a:r>
              <a:rPr lang="en-US" sz="2800" dirty="0"/>
              <a:t>1</a:t>
            </a:r>
          </a:p>
        </p:txBody>
      </p:sp>
      <p:sp>
        <p:nvSpPr>
          <p:cNvPr id="37" name="Left Bracket 36"/>
          <p:cNvSpPr/>
          <p:nvPr/>
        </p:nvSpPr>
        <p:spPr>
          <a:xfrm>
            <a:off x="3429000" y="2838264"/>
            <a:ext cx="381000" cy="89553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3429001" y="4425751"/>
            <a:ext cx="381000" cy="9302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1905000" y="2962867"/>
            <a:ext cx="1295400" cy="646331"/>
          </a:xfrm>
          <a:prstGeom prst="rect">
            <a:avLst/>
          </a:prstGeom>
          <a:noFill/>
        </p:spPr>
        <p:txBody>
          <a:bodyPr wrap="square" rtlCol="0">
            <a:spAutoFit/>
          </a:bodyPr>
          <a:lstStyle/>
          <a:p>
            <a:pPr algn="ctr"/>
            <a:r>
              <a:rPr lang="en-US" dirty="0"/>
              <a:t>OCTAL TO</a:t>
            </a:r>
            <a:br>
              <a:rPr lang="en-US" dirty="0"/>
            </a:br>
            <a:r>
              <a:rPr lang="en-US" dirty="0"/>
              <a:t>BINARY</a:t>
            </a:r>
          </a:p>
        </p:txBody>
      </p:sp>
      <p:sp>
        <p:nvSpPr>
          <p:cNvPr id="40" name="TextBox 39"/>
          <p:cNvSpPr txBox="1"/>
          <p:nvPr/>
        </p:nvSpPr>
        <p:spPr>
          <a:xfrm>
            <a:off x="1752600" y="4535270"/>
            <a:ext cx="1558636" cy="646331"/>
          </a:xfrm>
          <a:prstGeom prst="rect">
            <a:avLst/>
          </a:prstGeom>
          <a:noFill/>
        </p:spPr>
        <p:txBody>
          <a:bodyPr wrap="square" rtlCol="0">
            <a:spAutoFit/>
          </a:bodyPr>
          <a:lstStyle/>
          <a:p>
            <a:pPr algn="ctr"/>
            <a:r>
              <a:rPr lang="en-US" dirty="0"/>
              <a:t>BINARY TO</a:t>
            </a:r>
            <a:br>
              <a:rPr lang="en-US" dirty="0"/>
            </a:br>
            <a:r>
              <a:rPr lang="en-US" dirty="0"/>
              <a:t>HEXADECIMAL</a:t>
            </a:r>
          </a:p>
        </p:txBody>
      </p:sp>
      <p:sp>
        <p:nvSpPr>
          <p:cNvPr id="41" name="TextBox 40"/>
          <p:cNvSpPr txBox="1"/>
          <p:nvPr/>
        </p:nvSpPr>
        <p:spPr>
          <a:xfrm>
            <a:off x="4485409" y="5574830"/>
            <a:ext cx="4533900" cy="523220"/>
          </a:xfrm>
          <a:prstGeom prst="rect">
            <a:avLst/>
          </a:prstGeom>
          <a:noFill/>
        </p:spPr>
        <p:txBody>
          <a:bodyPr wrap="square" rtlCol="0">
            <a:spAutoFit/>
          </a:bodyPr>
          <a:lstStyle/>
          <a:p>
            <a:pPr algn="ctr"/>
            <a:r>
              <a:rPr lang="en-US" sz="2800" dirty="0"/>
              <a:t>Answer: </a:t>
            </a:r>
            <a:r>
              <a:rPr lang="en-US" sz="2800" dirty="0">
                <a:solidFill>
                  <a:srgbClr val="FF0000"/>
                </a:solidFill>
              </a:rPr>
              <a:t>11D</a:t>
            </a:r>
            <a:r>
              <a:rPr lang="en-US" sz="2800" baseline="-25000" dirty="0">
                <a:solidFill>
                  <a:srgbClr val="FF0000"/>
                </a:solidFill>
              </a:rPr>
              <a:t>16</a:t>
            </a:r>
          </a:p>
        </p:txBody>
      </p:sp>
      <p:sp>
        <p:nvSpPr>
          <p:cNvPr id="3" name="Subtitle 2">
            <a:extLst>
              <a:ext uri="{FF2B5EF4-FFF2-40B4-BE49-F238E27FC236}">
                <a16:creationId xmlns:a16="http://schemas.microsoft.com/office/drawing/2014/main" id="{AE5F967F-949B-A584-E7FA-40C61F986F7C}"/>
              </a:ext>
            </a:extLst>
          </p:cNvPr>
          <p:cNvSpPr>
            <a:spLocks noGrp="1"/>
          </p:cNvSpPr>
          <p:nvPr>
            <p:ph type="subTitle" idx="1"/>
          </p:nvPr>
        </p:nvSpPr>
        <p:spPr>
          <a:xfrm>
            <a:off x="446811" y="7132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435</a:t>
            </a:r>
            <a:r>
              <a:rPr lang="en-US" sz="2800" baseline="-25000" dirty="0">
                <a:solidFill>
                  <a:schemeClr val="tx1"/>
                </a:solidFill>
              </a:rPr>
              <a:t>8</a:t>
            </a:r>
            <a:r>
              <a:rPr lang="en-US" sz="2600" dirty="0">
                <a:solidFill>
                  <a:schemeClr val="tx1"/>
                </a:solidFill>
              </a:rPr>
              <a:t> to Hexadecimal.</a:t>
            </a:r>
          </a:p>
          <a:p>
            <a:pPr algn="l"/>
            <a:endParaRPr lang="en-US" sz="2800" dirty="0">
              <a:solidFill>
                <a:schemeClr val="tx1"/>
              </a:solidFill>
            </a:endParaRPr>
          </a:p>
        </p:txBody>
      </p:sp>
      <p:sp>
        <p:nvSpPr>
          <p:cNvPr id="4" name="Rectangle 3">
            <a:extLst>
              <a:ext uri="{FF2B5EF4-FFF2-40B4-BE49-F238E27FC236}">
                <a16:creationId xmlns:a16="http://schemas.microsoft.com/office/drawing/2014/main" id="{63E77F16-A749-E925-C1C7-33D9C45E78E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B1992025-C047-38BB-8D2D-E95F93505BF9}"/>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2366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287885112"/>
              </p:ext>
            </p:extLst>
          </p:nvPr>
        </p:nvGraphicFramePr>
        <p:xfrm>
          <a:off x="3945082" y="3377812"/>
          <a:ext cx="5943601" cy="432188"/>
        </p:xfrm>
        <a:graphic>
          <a:graphicData uri="http://schemas.openxmlformats.org/drawingml/2006/table">
            <a:tbl>
              <a:tblPr firstRow="1" bandRow="1">
                <a:tableStyleId>{5C22544A-7EE6-4342-B048-85BDC9FD1C3A}</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32188">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a:off x="5850082" y="3099874"/>
            <a:ext cx="0" cy="963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755082" y="3099874"/>
            <a:ext cx="0" cy="963738"/>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4672445" y="2593761"/>
            <a:ext cx="533400" cy="523220"/>
          </a:xfrm>
          <a:prstGeom prst="rect">
            <a:avLst/>
          </a:prstGeom>
          <a:noFill/>
        </p:spPr>
        <p:txBody>
          <a:bodyPr wrap="square" rtlCol="0">
            <a:spAutoFit/>
          </a:bodyPr>
          <a:lstStyle/>
          <a:p>
            <a:r>
              <a:rPr lang="en-US" sz="2800" dirty="0"/>
              <a:t>3</a:t>
            </a:r>
          </a:p>
        </p:txBody>
      </p:sp>
      <p:sp>
        <p:nvSpPr>
          <p:cNvPr id="12" name="TextBox 11"/>
          <p:cNvSpPr txBox="1"/>
          <p:nvPr/>
        </p:nvSpPr>
        <p:spPr>
          <a:xfrm>
            <a:off x="6819900" y="2593761"/>
            <a:ext cx="533400" cy="523220"/>
          </a:xfrm>
          <a:prstGeom prst="rect">
            <a:avLst/>
          </a:prstGeom>
          <a:noFill/>
        </p:spPr>
        <p:txBody>
          <a:bodyPr wrap="square" rtlCol="0">
            <a:spAutoFit/>
          </a:bodyPr>
          <a:lstStyle/>
          <a:p>
            <a:r>
              <a:rPr lang="en-US" sz="2800" dirty="0"/>
              <a:t>2</a:t>
            </a:r>
          </a:p>
        </p:txBody>
      </p:sp>
      <p:sp>
        <p:nvSpPr>
          <p:cNvPr id="13" name="TextBox 12"/>
          <p:cNvSpPr txBox="1"/>
          <p:nvPr/>
        </p:nvSpPr>
        <p:spPr>
          <a:xfrm>
            <a:off x="8801100" y="2576654"/>
            <a:ext cx="533400" cy="523220"/>
          </a:xfrm>
          <a:prstGeom prst="rect">
            <a:avLst/>
          </a:prstGeom>
          <a:noFill/>
        </p:spPr>
        <p:txBody>
          <a:bodyPr wrap="square" rtlCol="0">
            <a:spAutoFit/>
          </a:bodyPr>
          <a:lstStyle/>
          <a:p>
            <a:r>
              <a:rPr lang="en-US" sz="2800" dirty="0"/>
              <a:t>1</a:t>
            </a:r>
          </a:p>
        </p:txBody>
      </p:sp>
      <p:cxnSp>
        <p:nvCxnSpPr>
          <p:cNvPr id="22" name="Straight Arrow Connector 21"/>
          <p:cNvCxnSpPr/>
          <p:nvPr/>
        </p:nvCxnSpPr>
        <p:spPr>
          <a:xfrm>
            <a:off x="6840682" y="3879275"/>
            <a:ext cx="0" cy="4987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768186018"/>
              </p:ext>
            </p:extLst>
          </p:nvPr>
        </p:nvGraphicFramePr>
        <p:xfrm>
          <a:off x="3945082" y="4412675"/>
          <a:ext cx="5943601" cy="487608"/>
        </p:xfrm>
        <a:graphic>
          <a:graphicData uri="http://schemas.openxmlformats.org/drawingml/2006/table">
            <a:tbl>
              <a:tblPr firstRow="1" bandRow="1">
                <a:tableStyleId>{5C22544A-7EE6-4342-B048-85BDC9FD1C3A}</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87608">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25" name="Straight Connector 24"/>
          <p:cNvCxnSpPr/>
          <p:nvPr/>
        </p:nvCxnSpPr>
        <p:spPr>
          <a:xfrm>
            <a:off x="7107382" y="4107875"/>
            <a:ext cx="0" cy="11161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4554682" y="4134737"/>
            <a:ext cx="0" cy="1116138"/>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8253846" y="4989265"/>
            <a:ext cx="533400" cy="523220"/>
          </a:xfrm>
          <a:prstGeom prst="rect">
            <a:avLst/>
          </a:prstGeom>
          <a:noFill/>
        </p:spPr>
        <p:txBody>
          <a:bodyPr wrap="square" rtlCol="0">
            <a:spAutoFit/>
          </a:bodyPr>
          <a:lstStyle/>
          <a:p>
            <a:r>
              <a:rPr lang="en-US" sz="2800" dirty="0"/>
              <a:t>1</a:t>
            </a:r>
          </a:p>
        </p:txBody>
      </p:sp>
      <p:sp>
        <p:nvSpPr>
          <p:cNvPr id="29" name="TextBox 28"/>
          <p:cNvSpPr txBox="1"/>
          <p:nvPr/>
        </p:nvSpPr>
        <p:spPr>
          <a:xfrm>
            <a:off x="6078682" y="4989265"/>
            <a:ext cx="533400" cy="523220"/>
          </a:xfrm>
          <a:prstGeom prst="rect">
            <a:avLst/>
          </a:prstGeom>
          <a:noFill/>
        </p:spPr>
        <p:txBody>
          <a:bodyPr wrap="square" rtlCol="0">
            <a:spAutoFit/>
          </a:bodyPr>
          <a:lstStyle/>
          <a:p>
            <a:r>
              <a:rPr lang="en-US" sz="2800" dirty="0"/>
              <a:t>D</a:t>
            </a:r>
          </a:p>
        </p:txBody>
      </p:sp>
      <p:sp>
        <p:nvSpPr>
          <p:cNvPr id="30" name="TextBox 29"/>
          <p:cNvSpPr txBox="1"/>
          <p:nvPr/>
        </p:nvSpPr>
        <p:spPr>
          <a:xfrm>
            <a:off x="3952009" y="4962403"/>
            <a:ext cx="533400" cy="523220"/>
          </a:xfrm>
          <a:prstGeom prst="rect">
            <a:avLst/>
          </a:prstGeom>
          <a:noFill/>
        </p:spPr>
        <p:txBody>
          <a:bodyPr wrap="square" rtlCol="0">
            <a:spAutoFit/>
          </a:bodyPr>
          <a:lstStyle/>
          <a:p>
            <a:pPr algn="ctr"/>
            <a:r>
              <a:rPr lang="en-US" sz="2800" dirty="0"/>
              <a:t>0</a:t>
            </a:r>
          </a:p>
        </p:txBody>
      </p:sp>
      <p:sp>
        <p:nvSpPr>
          <p:cNvPr id="37" name="Left Bracket 36"/>
          <p:cNvSpPr/>
          <p:nvPr/>
        </p:nvSpPr>
        <p:spPr>
          <a:xfrm>
            <a:off x="3429000" y="2838264"/>
            <a:ext cx="381000" cy="89553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3429001" y="4425751"/>
            <a:ext cx="381000" cy="9302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1905000" y="2962867"/>
            <a:ext cx="1295400" cy="646331"/>
          </a:xfrm>
          <a:prstGeom prst="rect">
            <a:avLst/>
          </a:prstGeom>
          <a:noFill/>
        </p:spPr>
        <p:txBody>
          <a:bodyPr wrap="square" rtlCol="0">
            <a:spAutoFit/>
          </a:bodyPr>
          <a:lstStyle/>
          <a:p>
            <a:pPr algn="ctr"/>
            <a:r>
              <a:rPr lang="en-US" dirty="0"/>
              <a:t>OCTAL TO</a:t>
            </a:r>
            <a:br>
              <a:rPr lang="en-US" dirty="0"/>
            </a:br>
            <a:r>
              <a:rPr lang="en-US" dirty="0"/>
              <a:t>BINARY</a:t>
            </a:r>
          </a:p>
        </p:txBody>
      </p:sp>
      <p:sp>
        <p:nvSpPr>
          <p:cNvPr id="40" name="TextBox 39"/>
          <p:cNvSpPr txBox="1"/>
          <p:nvPr/>
        </p:nvSpPr>
        <p:spPr>
          <a:xfrm>
            <a:off x="1752600" y="4535270"/>
            <a:ext cx="1558636" cy="646331"/>
          </a:xfrm>
          <a:prstGeom prst="rect">
            <a:avLst/>
          </a:prstGeom>
          <a:noFill/>
        </p:spPr>
        <p:txBody>
          <a:bodyPr wrap="square" rtlCol="0">
            <a:spAutoFit/>
          </a:bodyPr>
          <a:lstStyle/>
          <a:p>
            <a:pPr algn="ctr"/>
            <a:r>
              <a:rPr lang="en-US" dirty="0"/>
              <a:t>BINARY TO</a:t>
            </a:r>
            <a:br>
              <a:rPr lang="en-US" dirty="0"/>
            </a:br>
            <a:r>
              <a:rPr lang="en-US" dirty="0"/>
              <a:t>HEXADECIMAL</a:t>
            </a:r>
          </a:p>
        </p:txBody>
      </p:sp>
      <p:sp>
        <p:nvSpPr>
          <p:cNvPr id="41" name="TextBox 40"/>
          <p:cNvSpPr txBox="1"/>
          <p:nvPr/>
        </p:nvSpPr>
        <p:spPr>
          <a:xfrm>
            <a:off x="4485409" y="5574830"/>
            <a:ext cx="4533900" cy="523220"/>
          </a:xfrm>
          <a:prstGeom prst="rect">
            <a:avLst/>
          </a:prstGeom>
          <a:noFill/>
        </p:spPr>
        <p:txBody>
          <a:bodyPr wrap="square" rtlCol="0">
            <a:spAutoFit/>
          </a:bodyPr>
          <a:lstStyle/>
          <a:p>
            <a:pPr algn="ctr"/>
            <a:r>
              <a:rPr lang="en-US" sz="2800" dirty="0"/>
              <a:t>Answer: </a:t>
            </a:r>
            <a:r>
              <a:rPr lang="en-US" sz="2800" dirty="0">
                <a:solidFill>
                  <a:srgbClr val="FF0000"/>
                </a:solidFill>
              </a:rPr>
              <a:t>D1</a:t>
            </a:r>
            <a:r>
              <a:rPr lang="en-US" sz="2800" baseline="-25000" dirty="0">
                <a:solidFill>
                  <a:srgbClr val="FF0000"/>
                </a:solidFill>
              </a:rPr>
              <a:t>16</a:t>
            </a:r>
          </a:p>
        </p:txBody>
      </p:sp>
      <p:sp>
        <p:nvSpPr>
          <p:cNvPr id="3" name="Subtitle 2">
            <a:extLst>
              <a:ext uri="{FF2B5EF4-FFF2-40B4-BE49-F238E27FC236}">
                <a16:creationId xmlns:a16="http://schemas.microsoft.com/office/drawing/2014/main" id="{EAEE3864-05BA-CDAE-2C0B-2049705E04BD}"/>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321</a:t>
            </a:r>
            <a:r>
              <a:rPr lang="en-US" sz="2800" baseline="-25000" dirty="0">
                <a:solidFill>
                  <a:schemeClr val="tx1"/>
                </a:solidFill>
              </a:rPr>
              <a:t>8</a:t>
            </a:r>
            <a:r>
              <a:rPr lang="en-US" sz="2600" dirty="0">
                <a:solidFill>
                  <a:schemeClr val="tx1"/>
                </a:solidFill>
              </a:rPr>
              <a:t> to Hexadecimal.</a:t>
            </a:r>
          </a:p>
          <a:p>
            <a:pPr algn="l"/>
            <a:endParaRPr lang="en-US" sz="2800" dirty="0">
              <a:solidFill>
                <a:schemeClr val="tx1"/>
              </a:solidFill>
            </a:endParaRPr>
          </a:p>
        </p:txBody>
      </p:sp>
      <p:sp>
        <p:nvSpPr>
          <p:cNvPr id="4" name="Rectangle 3">
            <a:extLst>
              <a:ext uri="{FF2B5EF4-FFF2-40B4-BE49-F238E27FC236}">
                <a16:creationId xmlns:a16="http://schemas.microsoft.com/office/drawing/2014/main" id="{749991AD-DD0D-2A95-E7AC-72F74CFD0F73}"/>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20AFE8D-24C4-617C-6874-F84FE1A7B614}"/>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977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985433"/>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a:t>
            </a:r>
            <a:r>
              <a:rPr lang="en-US" sz="3600" dirty="0"/>
              <a:t>ABC</a:t>
            </a:r>
            <a:r>
              <a:rPr lang="en-US" sz="3600" baseline="-25000" dirty="0"/>
              <a:t>16</a:t>
            </a:r>
            <a:r>
              <a:rPr lang="en-US" sz="3600" dirty="0">
                <a:solidFill>
                  <a:schemeClr val="tx1"/>
                </a:solidFill>
              </a:rPr>
              <a:t> to Binary</a:t>
            </a:r>
          </a:p>
          <a:p>
            <a:pPr marL="342900" indent="-342900">
              <a:buFontTx/>
              <a:buAutoNum type="arabicPeriod"/>
            </a:pPr>
            <a:r>
              <a:rPr lang="en-US" sz="3600" dirty="0">
                <a:solidFill>
                  <a:schemeClr val="tx1"/>
                </a:solidFill>
              </a:rPr>
              <a:t>Convert </a:t>
            </a:r>
            <a:r>
              <a:rPr lang="en-US" sz="3600" dirty="0"/>
              <a:t>BEC</a:t>
            </a:r>
            <a:r>
              <a:rPr lang="en-US" sz="3600" baseline="-25000" dirty="0"/>
              <a:t>16</a:t>
            </a:r>
            <a:r>
              <a:rPr lang="en-US" sz="3600" dirty="0">
                <a:solidFill>
                  <a:schemeClr val="tx1"/>
                </a:solidFill>
              </a:rPr>
              <a:t> to Binary</a:t>
            </a:r>
          </a:p>
          <a:p>
            <a:pPr marL="342900" indent="-342900" algn="l">
              <a:buAutoNum type="arabicPeriod"/>
            </a:pPr>
            <a:endParaRPr lang="en-US" sz="3600" dirty="0">
              <a:solidFill>
                <a:schemeClr val="tx1"/>
              </a:solidFill>
            </a:endParaRP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76521"/>
            <a:ext cx="8153400" cy="1676400"/>
          </a:xfrm>
        </p:spPr>
        <p:txBody>
          <a:bodyPr>
            <a:normAutofit/>
          </a:bodyPr>
          <a:lstStyle/>
          <a:p>
            <a:r>
              <a:rPr lang="en-US" b="1" dirty="0"/>
              <a:t>HEXADECIMAL TO BINARY </a:t>
            </a:r>
          </a:p>
        </p:txBody>
      </p:sp>
      <p:sp>
        <p:nvSpPr>
          <p:cNvPr id="2" name="Rectangle 1">
            <a:extLst>
              <a:ext uri="{FF2B5EF4-FFF2-40B4-BE49-F238E27FC236}">
                <a16:creationId xmlns:a16="http://schemas.microsoft.com/office/drawing/2014/main" id="{91A09E23-9A6F-8F67-DB03-4B4B1ACECAB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D955CCC-6249-2BFF-6DE9-EF6222B90F1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362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3827346"/>
              </p:ext>
            </p:extLst>
          </p:nvPr>
        </p:nvGraphicFramePr>
        <p:xfrm>
          <a:off x="3124200" y="3505200"/>
          <a:ext cx="5943601" cy="487608"/>
        </p:xfrm>
        <a:graphic>
          <a:graphicData uri="http://schemas.openxmlformats.org/drawingml/2006/table">
            <a:tbl>
              <a:tblPr firstRow="1" bandRow="1">
                <a:tableStyleId>{5C22544A-7EE6-4342-B048-85BDC9FD1C3A}</a:tableStyleId>
              </a:tblPr>
              <a:tblGrid>
                <a:gridCol w="477877">
                  <a:extLst>
                    <a:ext uri="{9D8B030D-6E8A-4147-A177-3AD203B41FA5}">
                      <a16:colId xmlns:a16="http://schemas.microsoft.com/office/drawing/2014/main" val="20000"/>
                    </a:ext>
                  </a:extLst>
                </a:gridCol>
                <a:gridCol w="477877">
                  <a:extLst>
                    <a:ext uri="{9D8B030D-6E8A-4147-A177-3AD203B41FA5}">
                      <a16:colId xmlns:a16="http://schemas.microsoft.com/office/drawing/2014/main" val="20001"/>
                    </a:ext>
                  </a:extLst>
                </a:gridCol>
                <a:gridCol w="477877">
                  <a:extLst>
                    <a:ext uri="{9D8B030D-6E8A-4147-A177-3AD203B41FA5}">
                      <a16:colId xmlns:a16="http://schemas.microsoft.com/office/drawing/2014/main" val="20002"/>
                    </a:ext>
                  </a:extLst>
                </a:gridCol>
                <a:gridCol w="448010">
                  <a:extLst>
                    <a:ext uri="{9D8B030D-6E8A-4147-A177-3AD203B41FA5}">
                      <a16:colId xmlns:a16="http://schemas.microsoft.com/office/drawing/2014/main" val="20003"/>
                    </a:ext>
                  </a:extLst>
                </a:gridCol>
                <a:gridCol w="447169">
                  <a:extLst>
                    <a:ext uri="{9D8B030D-6E8A-4147-A177-3AD203B41FA5}">
                      <a16:colId xmlns:a16="http://schemas.microsoft.com/office/drawing/2014/main" val="20004"/>
                    </a:ext>
                  </a:extLst>
                </a:gridCol>
                <a:gridCol w="496639">
                  <a:extLst>
                    <a:ext uri="{9D8B030D-6E8A-4147-A177-3AD203B41FA5}">
                      <a16:colId xmlns:a16="http://schemas.microsoft.com/office/drawing/2014/main" val="20005"/>
                    </a:ext>
                  </a:extLst>
                </a:gridCol>
                <a:gridCol w="519692">
                  <a:extLst>
                    <a:ext uri="{9D8B030D-6E8A-4147-A177-3AD203B41FA5}">
                      <a16:colId xmlns:a16="http://schemas.microsoft.com/office/drawing/2014/main" val="20006"/>
                    </a:ext>
                  </a:extLst>
                </a:gridCol>
                <a:gridCol w="519692">
                  <a:extLst>
                    <a:ext uri="{9D8B030D-6E8A-4147-A177-3AD203B41FA5}">
                      <a16:colId xmlns:a16="http://schemas.microsoft.com/office/drawing/2014/main" val="20007"/>
                    </a:ext>
                  </a:extLst>
                </a:gridCol>
                <a:gridCol w="519692">
                  <a:extLst>
                    <a:ext uri="{9D8B030D-6E8A-4147-A177-3AD203B41FA5}">
                      <a16:colId xmlns:a16="http://schemas.microsoft.com/office/drawing/2014/main" val="20008"/>
                    </a:ext>
                  </a:extLst>
                </a:gridCol>
                <a:gridCol w="519692">
                  <a:extLst>
                    <a:ext uri="{9D8B030D-6E8A-4147-A177-3AD203B41FA5}">
                      <a16:colId xmlns:a16="http://schemas.microsoft.com/office/drawing/2014/main" val="20009"/>
                    </a:ext>
                  </a:extLst>
                </a:gridCol>
                <a:gridCol w="519692">
                  <a:extLst>
                    <a:ext uri="{9D8B030D-6E8A-4147-A177-3AD203B41FA5}">
                      <a16:colId xmlns:a16="http://schemas.microsoft.com/office/drawing/2014/main" val="20010"/>
                    </a:ext>
                  </a:extLst>
                </a:gridCol>
                <a:gridCol w="519692">
                  <a:extLst>
                    <a:ext uri="{9D8B030D-6E8A-4147-A177-3AD203B41FA5}">
                      <a16:colId xmlns:a16="http://schemas.microsoft.com/office/drawing/2014/main" val="20011"/>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3893127" y="2661762"/>
            <a:ext cx="533400" cy="523220"/>
          </a:xfrm>
          <a:prstGeom prst="rect">
            <a:avLst/>
          </a:prstGeom>
          <a:noFill/>
        </p:spPr>
        <p:txBody>
          <a:bodyPr wrap="square" rtlCol="0">
            <a:spAutoFit/>
          </a:bodyPr>
          <a:lstStyle/>
          <a:p>
            <a:r>
              <a:rPr lang="en-US" sz="2800" dirty="0"/>
              <a:t>A</a:t>
            </a:r>
          </a:p>
        </p:txBody>
      </p:sp>
      <p:cxnSp>
        <p:nvCxnSpPr>
          <p:cNvPr id="12" name="Straight Connector 11"/>
          <p:cNvCxnSpPr/>
          <p:nvPr/>
        </p:nvCxnSpPr>
        <p:spPr>
          <a:xfrm>
            <a:off x="3124200" y="3111787"/>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5029200" y="317028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6934200" y="3111787"/>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5638800" y="2661762"/>
            <a:ext cx="533400" cy="523220"/>
          </a:xfrm>
          <a:prstGeom prst="rect">
            <a:avLst/>
          </a:prstGeom>
          <a:noFill/>
        </p:spPr>
        <p:txBody>
          <a:bodyPr wrap="square" rtlCol="0">
            <a:spAutoFit/>
          </a:bodyPr>
          <a:lstStyle/>
          <a:p>
            <a:r>
              <a:rPr lang="en-US" sz="2800" dirty="0"/>
              <a:t>B</a:t>
            </a:r>
          </a:p>
        </p:txBody>
      </p:sp>
      <p:sp>
        <p:nvSpPr>
          <p:cNvPr id="17" name="TextBox 16"/>
          <p:cNvSpPr txBox="1"/>
          <p:nvPr/>
        </p:nvSpPr>
        <p:spPr>
          <a:xfrm>
            <a:off x="7848600" y="2667000"/>
            <a:ext cx="533400" cy="523220"/>
          </a:xfrm>
          <a:prstGeom prst="rect">
            <a:avLst/>
          </a:prstGeom>
          <a:noFill/>
        </p:spPr>
        <p:txBody>
          <a:bodyPr wrap="square" rtlCol="0">
            <a:spAutoFit/>
          </a:bodyPr>
          <a:lstStyle/>
          <a:p>
            <a:r>
              <a:rPr lang="en-US" sz="2800" dirty="0"/>
              <a:t>C</a:t>
            </a:r>
          </a:p>
        </p:txBody>
      </p:sp>
      <p:sp>
        <p:nvSpPr>
          <p:cNvPr id="19" name="TextBox 18"/>
          <p:cNvSpPr txBox="1"/>
          <p:nvPr/>
        </p:nvSpPr>
        <p:spPr>
          <a:xfrm>
            <a:off x="3733800" y="4788188"/>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101010111100</a:t>
            </a:r>
            <a:r>
              <a:rPr lang="en-US" sz="3200" baseline="-25000" dirty="0">
                <a:solidFill>
                  <a:srgbClr val="FF0000"/>
                </a:solidFill>
              </a:rPr>
              <a:t>2</a:t>
            </a:r>
          </a:p>
        </p:txBody>
      </p:sp>
      <p:sp>
        <p:nvSpPr>
          <p:cNvPr id="4" name="Rectangle 3">
            <a:extLst>
              <a:ext uri="{FF2B5EF4-FFF2-40B4-BE49-F238E27FC236}">
                <a16:creationId xmlns:a16="http://schemas.microsoft.com/office/drawing/2014/main" id="{DD847427-1A97-3509-2E59-4C381F59433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BDBDE4E-B455-7250-666D-7DB5706F9E54}"/>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Subtitle 2">
            <a:extLst>
              <a:ext uri="{FF2B5EF4-FFF2-40B4-BE49-F238E27FC236}">
                <a16:creationId xmlns:a16="http://schemas.microsoft.com/office/drawing/2014/main" id="{7506BABC-0BE7-4F98-1FD8-58EBECAE50F6}"/>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ABC</a:t>
            </a:r>
            <a:r>
              <a:rPr lang="en-US" sz="2800" baseline="-25000" dirty="0">
                <a:solidFill>
                  <a:schemeClr val="tx1"/>
                </a:solidFill>
              </a:rPr>
              <a:t>16</a:t>
            </a:r>
            <a:r>
              <a:rPr lang="en-US" sz="2600" dirty="0">
                <a:solidFill>
                  <a:schemeClr val="tx1"/>
                </a:solidFill>
              </a:rPr>
              <a:t> to Binary.</a:t>
            </a:r>
          </a:p>
          <a:p>
            <a:pPr algn="l"/>
            <a:endParaRPr lang="en-US" sz="2800" dirty="0">
              <a:solidFill>
                <a:schemeClr val="tx1"/>
              </a:solidFill>
            </a:endParaRPr>
          </a:p>
        </p:txBody>
      </p:sp>
    </p:spTree>
    <p:extLst>
      <p:ext uri="{BB962C8B-B14F-4D97-AF65-F5344CB8AC3E}">
        <p14:creationId xmlns:p14="http://schemas.microsoft.com/office/powerpoint/2010/main" val="335599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762001"/>
            <a:ext cx="7772400" cy="1470025"/>
          </a:xfrm>
        </p:spPr>
        <p:txBody>
          <a:bodyPr/>
          <a:lstStyle/>
          <a:p>
            <a:r>
              <a:rPr lang="en-US" b="1" dirty="0"/>
              <a:t>Binary Number System</a:t>
            </a:r>
          </a:p>
        </p:txBody>
      </p:sp>
      <p:sp>
        <p:nvSpPr>
          <p:cNvPr id="3" name="Subtitle 2"/>
          <p:cNvSpPr>
            <a:spLocks noGrp="1"/>
          </p:cNvSpPr>
          <p:nvPr>
            <p:ph type="subTitle" idx="1"/>
          </p:nvPr>
        </p:nvSpPr>
        <p:spPr>
          <a:xfrm>
            <a:off x="1905000" y="2286000"/>
            <a:ext cx="8382000" cy="2209800"/>
          </a:xfrm>
        </p:spPr>
        <p:txBody>
          <a:bodyPr>
            <a:noAutofit/>
          </a:bodyPr>
          <a:lstStyle/>
          <a:p>
            <a:pPr algn="just"/>
            <a:r>
              <a:rPr lang="en-US" sz="2800" dirty="0">
                <a:solidFill>
                  <a:schemeClr val="tx1"/>
                </a:solidFill>
              </a:rPr>
              <a:t>Machine language is binary. This means that the machine language has binary values or two values, the combination of which represents the data. These two states are “on” state represented by 1 and “off” state, represented by “0”. </a:t>
            </a:r>
          </a:p>
        </p:txBody>
      </p:sp>
      <p:sp>
        <p:nvSpPr>
          <p:cNvPr id="5" name="Rectangle 4">
            <a:extLst>
              <a:ext uri="{FF2B5EF4-FFF2-40B4-BE49-F238E27FC236}">
                <a16:creationId xmlns:a16="http://schemas.microsoft.com/office/drawing/2014/main" id="{86D30400-0EFF-3C54-2092-13D24C23D011}"/>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85B234C9-40A9-D3E1-880D-284D1A17590D}"/>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35556077"/>
              </p:ext>
            </p:extLst>
          </p:nvPr>
        </p:nvGraphicFramePr>
        <p:xfrm>
          <a:off x="3124200" y="3505200"/>
          <a:ext cx="5943601" cy="487608"/>
        </p:xfrm>
        <a:graphic>
          <a:graphicData uri="http://schemas.openxmlformats.org/drawingml/2006/table">
            <a:tbl>
              <a:tblPr firstRow="1" bandRow="1">
                <a:tableStyleId>{5C22544A-7EE6-4342-B048-85BDC9FD1C3A}</a:tableStyleId>
              </a:tblPr>
              <a:tblGrid>
                <a:gridCol w="477877">
                  <a:extLst>
                    <a:ext uri="{9D8B030D-6E8A-4147-A177-3AD203B41FA5}">
                      <a16:colId xmlns:a16="http://schemas.microsoft.com/office/drawing/2014/main" val="20000"/>
                    </a:ext>
                  </a:extLst>
                </a:gridCol>
                <a:gridCol w="477877">
                  <a:extLst>
                    <a:ext uri="{9D8B030D-6E8A-4147-A177-3AD203B41FA5}">
                      <a16:colId xmlns:a16="http://schemas.microsoft.com/office/drawing/2014/main" val="20001"/>
                    </a:ext>
                  </a:extLst>
                </a:gridCol>
                <a:gridCol w="477877">
                  <a:extLst>
                    <a:ext uri="{9D8B030D-6E8A-4147-A177-3AD203B41FA5}">
                      <a16:colId xmlns:a16="http://schemas.microsoft.com/office/drawing/2014/main" val="20002"/>
                    </a:ext>
                  </a:extLst>
                </a:gridCol>
                <a:gridCol w="448010">
                  <a:extLst>
                    <a:ext uri="{9D8B030D-6E8A-4147-A177-3AD203B41FA5}">
                      <a16:colId xmlns:a16="http://schemas.microsoft.com/office/drawing/2014/main" val="20003"/>
                    </a:ext>
                  </a:extLst>
                </a:gridCol>
                <a:gridCol w="447169">
                  <a:extLst>
                    <a:ext uri="{9D8B030D-6E8A-4147-A177-3AD203B41FA5}">
                      <a16:colId xmlns:a16="http://schemas.microsoft.com/office/drawing/2014/main" val="20004"/>
                    </a:ext>
                  </a:extLst>
                </a:gridCol>
                <a:gridCol w="496639">
                  <a:extLst>
                    <a:ext uri="{9D8B030D-6E8A-4147-A177-3AD203B41FA5}">
                      <a16:colId xmlns:a16="http://schemas.microsoft.com/office/drawing/2014/main" val="20005"/>
                    </a:ext>
                  </a:extLst>
                </a:gridCol>
                <a:gridCol w="519692">
                  <a:extLst>
                    <a:ext uri="{9D8B030D-6E8A-4147-A177-3AD203B41FA5}">
                      <a16:colId xmlns:a16="http://schemas.microsoft.com/office/drawing/2014/main" val="20006"/>
                    </a:ext>
                  </a:extLst>
                </a:gridCol>
                <a:gridCol w="519692">
                  <a:extLst>
                    <a:ext uri="{9D8B030D-6E8A-4147-A177-3AD203B41FA5}">
                      <a16:colId xmlns:a16="http://schemas.microsoft.com/office/drawing/2014/main" val="20007"/>
                    </a:ext>
                  </a:extLst>
                </a:gridCol>
                <a:gridCol w="519692">
                  <a:extLst>
                    <a:ext uri="{9D8B030D-6E8A-4147-A177-3AD203B41FA5}">
                      <a16:colId xmlns:a16="http://schemas.microsoft.com/office/drawing/2014/main" val="20008"/>
                    </a:ext>
                  </a:extLst>
                </a:gridCol>
                <a:gridCol w="519692">
                  <a:extLst>
                    <a:ext uri="{9D8B030D-6E8A-4147-A177-3AD203B41FA5}">
                      <a16:colId xmlns:a16="http://schemas.microsoft.com/office/drawing/2014/main" val="20009"/>
                    </a:ext>
                  </a:extLst>
                </a:gridCol>
                <a:gridCol w="519692">
                  <a:extLst>
                    <a:ext uri="{9D8B030D-6E8A-4147-A177-3AD203B41FA5}">
                      <a16:colId xmlns:a16="http://schemas.microsoft.com/office/drawing/2014/main" val="20010"/>
                    </a:ext>
                  </a:extLst>
                </a:gridCol>
                <a:gridCol w="519692">
                  <a:extLst>
                    <a:ext uri="{9D8B030D-6E8A-4147-A177-3AD203B41FA5}">
                      <a16:colId xmlns:a16="http://schemas.microsoft.com/office/drawing/2014/main" val="20011"/>
                    </a:ext>
                  </a:extLst>
                </a:gridCol>
              </a:tblGrid>
              <a:tr h="487608">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0"/>
                  </a:ext>
                </a:extLst>
              </a:tr>
            </a:tbl>
          </a:graphicData>
        </a:graphic>
      </p:graphicFrame>
      <p:sp>
        <p:nvSpPr>
          <p:cNvPr id="5" name="TextBox 4"/>
          <p:cNvSpPr txBox="1"/>
          <p:nvPr/>
        </p:nvSpPr>
        <p:spPr>
          <a:xfrm>
            <a:off x="3865418" y="2643811"/>
            <a:ext cx="533400" cy="523220"/>
          </a:xfrm>
          <a:prstGeom prst="rect">
            <a:avLst/>
          </a:prstGeom>
          <a:noFill/>
        </p:spPr>
        <p:txBody>
          <a:bodyPr wrap="square" rtlCol="0">
            <a:spAutoFit/>
          </a:bodyPr>
          <a:lstStyle/>
          <a:p>
            <a:r>
              <a:rPr lang="en-US" sz="2800" dirty="0"/>
              <a:t>B</a:t>
            </a:r>
          </a:p>
        </p:txBody>
      </p:sp>
      <p:cxnSp>
        <p:nvCxnSpPr>
          <p:cNvPr id="12" name="Straight Connector 11"/>
          <p:cNvCxnSpPr/>
          <p:nvPr/>
        </p:nvCxnSpPr>
        <p:spPr>
          <a:xfrm>
            <a:off x="3124200" y="3006013"/>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a:off x="5043055" y="2971800"/>
            <a:ext cx="0" cy="1676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6989618" y="2971800"/>
            <a:ext cx="0" cy="1676400"/>
          </a:xfrm>
          <a:prstGeom prst="line">
            <a:avLst/>
          </a:prstGeom>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5905500" y="2615257"/>
            <a:ext cx="533400" cy="523220"/>
          </a:xfrm>
          <a:prstGeom prst="rect">
            <a:avLst/>
          </a:prstGeom>
          <a:noFill/>
        </p:spPr>
        <p:txBody>
          <a:bodyPr wrap="square" rtlCol="0">
            <a:spAutoFit/>
          </a:bodyPr>
          <a:lstStyle/>
          <a:p>
            <a:r>
              <a:rPr lang="en-US" sz="2800" dirty="0"/>
              <a:t>E</a:t>
            </a:r>
          </a:p>
        </p:txBody>
      </p:sp>
      <p:sp>
        <p:nvSpPr>
          <p:cNvPr id="17" name="TextBox 16"/>
          <p:cNvSpPr txBox="1"/>
          <p:nvPr/>
        </p:nvSpPr>
        <p:spPr>
          <a:xfrm>
            <a:off x="7848600" y="2588567"/>
            <a:ext cx="533400" cy="523220"/>
          </a:xfrm>
          <a:prstGeom prst="rect">
            <a:avLst/>
          </a:prstGeom>
          <a:noFill/>
        </p:spPr>
        <p:txBody>
          <a:bodyPr wrap="square" rtlCol="0">
            <a:spAutoFit/>
          </a:bodyPr>
          <a:lstStyle/>
          <a:p>
            <a:r>
              <a:rPr lang="en-US" sz="2800" dirty="0"/>
              <a:t>C</a:t>
            </a:r>
          </a:p>
        </p:txBody>
      </p:sp>
      <p:sp>
        <p:nvSpPr>
          <p:cNvPr id="19" name="TextBox 18"/>
          <p:cNvSpPr txBox="1"/>
          <p:nvPr/>
        </p:nvSpPr>
        <p:spPr>
          <a:xfrm>
            <a:off x="3761509" y="5080575"/>
            <a:ext cx="4343400" cy="584775"/>
          </a:xfrm>
          <a:prstGeom prst="rect">
            <a:avLst/>
          </a:prstGeom>
          <a:noFill/>
        </p:spPr>
        <p:txBody>
          <a:bodyPr wrap="square" rtlCol="0">
            <a:spAutoFit/>
          </a:bodyPr>
          <a:lstStyle/>
          <a:p>
            <a:pPr algn="ctr"/>
            <a:r>
              <a:rPr lang="en-US" sz="3200" dirty="0"/>
              <a:t>Answer: </a:t>
            </a:r>
            <a:r>
              <a:rPr lang="en-US" sz="3200" dirty="0">
                <a:solidFill>
                  <a:srgbClr val="FF0000"/>
                </a:solidFill>
              </a:rPr>
              <a:t>101111101100</a:t>
            </a:r>
            <a:r>
              <a:rPr lang="en-US" sz="3200" baseline="-25000" dirty="0">
                <a:solidFill>
                  <a:srgbClr val="FF0000"/>
                </a:solidFill>
              </a:rPr>
              <a:t>2</a:t>
            </a:r>
          </a:p>
        </p:txBody>
      </p:sp>
      <p:sp>
        <p:nvSpPr>
          <p:cNvPr id="4" name="Rectangle 3">
            <a:extLst>
              <a:ext uri="{FF2B5EF4-FFF2-40B4-BE49-F238E27FC236}">
                <a16:creationId xmlns:a16="http://schemas.microsoft.com/office/drawing/2014/main" id="{70A3E385-BD8F-195C-1C07-8F63750012D2}"/>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11418B1-6F60-DE0A-B50A-7A17E1C2AFE1}"/>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 name="Subtitle 2">
            <a:extLst>
              <a:ext uri="{FF2B5EF4-FFF2-40B4-BE49-F238E27FC236}">
                <a16:creationId xmlns:a16="http://schemas.microsoft.com/office/drawing/2014/main" id="{8C3AF4D7-1CB8-79CA-BDAB-F02AA24EE010}"/>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BEC</a:t>
            </a:r>
            <a:r>
              <a:rPr lang="en-US" sz="2800" baseline="-25000" dirty="0">
                <a:solidFill>
                  <a:schemeClr val="tx1"/>
                </a:solidFill>
              </a:rPr>
              <a:t>16</a:t>
            </a:r>
            <a:r>
              <a:rPr lang="en-US" sz="2600" dirty="0">
                <a:solidFill>
                  <a:schemeClr val="tx1"/>
                </a:solidFill>
              </a:rPr>
              <a:t> to Binary.</a:t>
            </a:r>
          </a:p>
          <a:p>
            <a:pPr algn="l"/>
            <a:endParaRPr lang="en-US" sz="2800" dirty="0">
              <a:solidFill>
                <a:schemeClr val="tx1"/>
              </a:solidFill>
            </a:endParaRPr>
          </a:p>
        </p:txBody>
      </p:sp>
    </p:spTree>
    <p:extLst>
      <p:ext uri="{BB962C8B-B14F-4D97-AF65-F5344CB8AC3E}">
        <p14:creationId xmlns:p14="http://schemas.microsoft.com/office/powerpoint/2010/main" val="2846963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431435"/>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a:t>
            </a:r>
            <a:r>
              <a:rPr lang="en-US" sz="3600" dirty="0"/>
              <a:t>1ACD</a:t>
            </a:r>
            <a:r>
              <a:rPr lang="en-US" sz="3600" baseline="-25000" dirty="0"/>
              <a:t>16</a:t>
            </a:r>
            <a:r>
              <a:rPr lang="en-US" sz="3600" dirty="0">
                <a:solidFill>
                  <a:schemeClr val="tx1"/>
                </a:solidFill>
              </a:rPr>
              <a:t> to Decimal</a:t>
            </a:r>
          </a:p>
          <a:p>
            <a:pPr marL="342900" indent="-342900">
              <a:buFontTx/>
              <a:buAutoNum type="arabicPeriod"/>
            </a:pPr>
            <a:r>
              <a:rPr lang="en-US" sz="3600" dirty="0">
                <a:solidFill>
                  <a:schemeClr val="tx1"/>
                </a:solidFill>
              </a:rPr>
              <a:t>Convert </a:t>
            </a:r>
            <a:r>
              <a:rPr lang="en-US" sz="3600" dirty="0"/>
              <a:t>4E9</a:t>
            </a:r>
            <a:r>
              <a:rPr lang="en-US" sz="3600" baseline="-25000" dirty="0"/>
              <a:t>16 </a:t>
            </a:r>
            <a:r>
              <a:rPr lang="en-US" sz="3600" dirty="0">
                <a:solidFill>
                  <a:schemeClr val="tx1"/>
                </a:solidFill>
              </a:rPr>
              <a:t>to Decimal</a:t>
            </a: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76521"/>
            <a:ext cx="8153400" cy="1676400"/>
          </a:xfrm>
        </p:spPr>
        <p:txBody>
          <a:bodyPr>
            <a:normAutofit/>
          </a:bodyPr>
          <a:lstStyle/>
          <a:p>
            <a:r>
              <a:rPr lang="en-US" b="1" dirty="0"/>
              <a:t>HEXADECIMAL TO DECIMAL </a:t>
            </a:r>
          </a:p>
        </p:txBody>
      </p:sp>
      <p:sp>
        <p:nvSpPr>
          <p:cNvPr id="2" name="Rectangle 1">
            <a:extLst>
              <a:ext uri="{FF2B5EF4-FFF2-40B4-BE49-F238E27FC236}">
                <a16:creationId xmlns:a16="http://schemas.microsoft.com/office/drawing/2014/main" id="{91A09E23-9A6F-8F67-DB03-4B4B1ACECAB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D955CCC-6249-2BFF-6DE9-EF6222B90F1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0933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913557124"/>
              </p:ext>
            </p:extLst>
          </p:nvPr>
        </p:nvGraphicFramePr>
        <p:xfrm>
          <a:off x="2438400" y="1828800"/>
          <a:ext cx="7772400" cy="1960752"/>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593515">
                <a:tc>
                  <a:txBody>
                    <a:bodyPr/>
                    <a:lstStyle/>
                    <a:p>
                      <a:pPr algn="ctr"/>
                      <a:r>
                        <a:rPr lang="en-US" dirty="0"/>
                        <a:t>PLACE</a:t>
                      </a:r>
                    </a:p>
                  </a:txBody>
                  <a:tcPr/>
                </a:tc>
                <a:tc>
                  <a:txBody>
                    <a:bodyPr/>
                    <a:lstStyle/>
                    <a:p>
                      <a:pPr algn="ctr"/>
                      <a:r>
                        <a:rPr lang="en-US" dirty="0"/>
                        <a:t>THOUSANDS</a:t>
                      </a:r>
                    </a:p>
                  </a:txBody>
                  <a:tcPr/>
                </a:tc>
                <a:tc>
                  <a:txBody>
                    <a:bodyPr/>
                    <a:lstStyle/>
                    <a:p>
                      <a:pPr algn="ctr"/>
                      <a:r>
                        <a:rPr lang="en-US" dirty="0"/>
                        <a:t>HUNDREDS</a:t>
                      </a:r>
                    </a:p>
                  </a:txBody>
                  <a:tcPr/>
                </a:tc>
                <a:tc>
                  <a:txBody>
                    <a:bodyPr/>
                    <a:lstStyle/>
                    <a:p>
                      <a:pPr algn="ctr"/>
                      <a:r>
                        <a:rPr lang="en-US" dirty="0"/>
                        <a:t>TENS</a:t>
                      </a:r>
                    </a:p>
                  </a:txBody>
                  <a:tcPr/>
                </a:tc>
                <a:tc>
                  <a:txBody>
                    <a:bodyPr/>
                    <a:lstStyle/>
                    <a:p>
                      <a:pPr algn="ctr"/>
                      <a:r>
                        <a:rPr lang="en-US" dirty="0"/>
                        <a:t>ONES</a:t>
                      </a:r>
                    </a:p>
                  </a:txBody>
                  <a:tcPr/>
                </a:tc>
                <a:extLst>
                  <a:ext uri="{0D108BD9-81ED-4DB2-BD59-A6C34878D82A}">
                    <a16:rowId xmlns:a16="http://schemas.microsoft.com/office/drawing/2014/main" val="10000"/>
                  </a:ext>
                </a:extLst>
              </a:tr>
              <a:tr h="341333">
                <a:tc>
                  <a:txBody>
                    <a:bodyPr/>
                    <a:lstStyle/>
                    <a:p>
                      <a:pPr algn="ctr"/>
                      <a:r>
                        <a:rPr lang="en-US" dirty="0"/>
                        <a:t>HEX</a:t>
                      </a:r>
                    </a:p>
                  </a:txBody>
                  <a:tcPr/>
                </a:tc>
                <a:tc>
                  <a:txBody>
                    <a:bodyPr/>
                    <a:lstStyle/>
                    <a:p>
                      <a:r>
                        <a:rPr lang="en-US" dirty="0"/>
                        <a:t>1</a:t>
                      </a:r>
                    </a:p>
                  </a:txBody>
                  <a:tcPr/>
                </a:tc>
                <a:tc>
                  <a:txBody>
                    <a:bodyPr/>
                    <a:lstStyle/>
                    <a:p>
                      <a:r>
                        <a:rPr lang="en-US" dirty="0"/>
                        <a:t>10</a:t>
                      </a:r>
                    </a:p>
                  </a:txBody>
                  <a:tcPr/>
                </a:tc>
                <a:tc>
                  <a:txBody>
                    <a:bodyPr/>
                    <a:lstStyle/>
                    <a:p>
                      <a:r>
                        <a:rPr lang="en-US" dirty="0"/>
                        <a:t>12</a:t>
                      </a:r>
                    </a:p>
                  </a:txBody>
                  <a:tcPr/>
                </a:tc>
                <a:tc>
                  <a:txBody>
                    <a:bodyPr/>
                    <a:lstStyle/>
                    <a:p>
                      <a:r>
                        <a:rPr lang="en-US" dirty="0"/>
                        <a:t>13</a:t>
                      </a:r>
                    </a:p>
                  </a:txBody>
                  <a:tcPr/>
                </a:tc>
                <a:extLst>
                  <a:ext uri="{0D108BD9-81ED-4DB2-BD59-A6C34878D82A}">
                    <a16:rowId xmlns:a16="http://schemas.microsoft.com/office/drawing/2014/main" val="10001"/>
                  </a:ext>
                </a:extLst>
              </a:tr>
              <a:tr h="412325">
                <a:tc>
                  <a:txBody>
                    <a:bodyPr/>
                    <a:lstStyle/>
                    <a:p>
                      <a:pPr algn="ctr"/>
                      <a:r>
                        <a:rPr lang="en-US" dirty="0"/>
                        <a:t>MULTIPLIER</a:t>
                      </a:r>
                    </a:p>
                  </a:txBody>
                  <a:tcPr/>
                </a:tc>
                <a:tc>
                  <a:txBody>
                    <a:bodyPr/>
                    <a:lstStyle/>
                    <a:p>
                      <a:r>
                        <a:rPr lang="en-US" dirty="0"/>
                        <a:t>16</a:t>
                      </a:r>
                      <a:r>
                        <a:rPr lang="en-US" baseline="30000" dirty="0"/>
                        <a:t>3</a:t>
                      </a:r>
                    </a:p>
                  </a:txBody>
                  <a:tcPr/>
                </a:tc>
                <a:tc>
                  <a:txBody>
                    <a:bodyPr/>
                    <a:lstStyle/>
                    <a:p>
                      <a:r>
                        <a:rPr lang="en-US" dirty="0"/>
                        <a:t>16</a:t>
                      </a:r>
                      <a:r>
                        <a:rPr lang="en-US" baseline="30000" dirty="0"/>
                        <a:t>2</a:t>
                      </a:r>
                    </a:p>
                  </a:txBody>
                  <a:tcPr/>
                </a:tc>
                <a:tc>
                  <a:txBody>
                    <a:bodyPr/>
                    <a:lstStyle/>
                    <a:p>
                      <a:r>
                        <a:rPr lang="en-US" dirty="0"/>
                        <a:t>16</a:t>
                      </a:r>
                      <a:r>
                        <a:rPr lang="en-US" baseline="30000" dirty="0"/>
                        <a:t>1</a:t>
                      </a:r>
                    </a:p>
                  </a:txBody>
                  <a:tcPr/>
                </a:tc>
                <a:tc>
                  <a:txBody>
                    <a:bodyPr/>
                    <a:lstStyle/>
                    <a:p>
                      <a:r>
                        <a:rPr lang="en-US" dirty="0"/>
                        <a:t>16</a:t>
                      </a:r>
                      <a:r>
                        <a:rPr lang="en-US" baseline="30000" dirty="0"/>
                        <a:t>0</a:t>
                      </a:r>
                    </a:p>
                  </a:txBody>
                  <a:tcPr/>
                </a:tc>
                <a:extLst>
                  <a:ext uri="{0D108BD9-81ED-4DB2-BD59-A6C34878D82A}">
                    <a16:rowId xmlns:a16="http://schemas.microsoft.com/office/drawing/2014/main" val="10002"/>
                  </a:ext>
                </a:extLst>
              </a:tr>
              <a:tr h="589152">
                <a:tc>
                  <a:txBody>
                    <a:bodyPr/>
                    <a:lstStyle/>
                    <a:p>
                      <a:pPr algn="ctr"/>
                      <a:r>
                        <a:rPr lang="en-US" dirty="0"/>
                        <a:t>EQUIVALENT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4096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256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16</a:t>
                      </a:r>
                    </a:p>
                  </a:txBody>
                  <a:tcPr/>
                </a:tc>
                <a:tc>
                  <a:txBody>
                    <a:bodyPr/>
                    <a:lstStyle/>
                    <a:p>
                      <a:r>
                        <a:rPr lang="en-US" baseline="0" dirty="0"/>
                        <a:t>1</a:t>
                      </a:r>
                    </a:p>
                  </a:txBody>
                  <a:tcPr/>
                </a:tc>
                <a:extLst>
                  <a:ext uri="{0D108BD9-81ED-4DB2-BD59-A6C34878D82A}">
                    <a16:rowId xmlns:a16="http://schemas.microsoft.com/office/drawing/2014/main" val="10003"/>
                  </a:ext>
                </a:extLst>
              </a:tr>
            </a:tbl>
          </a:graphicData>
        </a:graphic>
      </p:graphicFrame>
      <p:sp>
        <p:nvSpPr>
          <p:cNvPr id="35" name="TextBox 34"/>
          <p:cNvSpPr txBox="1"/>
          <p:nvPr/>
        </p:nvSpPr>
        <p:spPr>
          <a:xfrm>
            <a:off x="2133600" y="3925952"/>
            <a:ext cx="5791200" cy="1569660"/>
          </a:xfrm>
          <a:prstGeom prst="rect">
            <a:avLst/>
          </a:prstGeom>
          <a:noFill/>
        </p:spPr>
        <p:txBody>
          <a:bodyPr wrap="square" rtlCol="0">
            <a:spAutoFit/>
          </a:bodyPr>
          <a:lstStyle/>
          <a:p>
            <a:r>
              <a:rPr lang="en-US" sz="2400" dirty="0"/>
              <a:t>   (1x 16</a:t>
            </a:r>
            <a:r>
              <a:rPr lang="en-US" sz="2400" baseline="30000" dirty="0"/>
              <a:t>3</a:t>
            </a:r>
            <a:r>
              <a:rPr lang="en-US" sz="2400" dirty="0"/>
              <a:t>) + (10x 16</a:t>
            </a:r>
            <a:r>
              <a:rPr lang="en-US" sz="2400" baseline="30000" dirty="0"/>
              <a:t>2</a:t>
            </a:r>
            <a:r>
              <a:rPr lang="en-US" sz="2400" dirty="0"/>
              <a:t>)+ (12x 16</a:t>
            </a:r>
            <a:r>
              <a:rPr lang="en-US" sz="2400" baseline="30000" dirty="0"/>
              <a:t>1</a:t>
            </a:r>
            <a:r>
              <a:rPr lang="en-US" sz="2400" dirty="0"/>
              <a:t>)+ (13x 16</a:t>
            </a:r>
            <a:r>
              <a:rPr lang="en-US" sz="2400" baseline="30000" dirty="0"/>
              <a:t>0</a:t>
            </a:r>
            <a:r>
              <a:rPr lang="en-US" sz="2400" dirty="0"/>
              <a:t>)</a:t>
            </a:r>
            <a:br>
              <a:rPr lang="en-US" sz="2400" dirty="0"/>
            </a:br>
            <a:r>
              <a:rPr lang="en-US" sz="2400" dirty="0"/>
              <a:t>= (1 x 4096) + (10 x 256) + (12 x 16) + (13 x 1)</a:t>
            </a:r>
            <a:br>
              <a:rPr lang="en-US" sz="2400" dirty="0"/>
            </a:br>
            <a:r>
              <a:rPr lang="en-US" sz="2400" dirty="0"/>
              <a:t>= 4096 +  2560 + 192 + 13</a:t>
            </a:r>
          </a:p>
          <a:p>
            <a:r>
              <a:rPr lang="en-US" sz="2400" dirty="0"/>
              <a:t>= 6861	</a:t>
            </a:r>
          </a:p>
        </p:txBody>
      </p:sp>
      <p:sp>
        <p:nvSpPr>
          <p:cNvPr id="36" name="TextBox 35"/>
          <p:cNvSpPr txBox="1"/>
          <p:nvPr/>
        </p:nvSpPr>
        <p:spPr>
          <a:xfrm>
            <a:off x="7696200" y="4516398"/>
            <a:ext cx="2209800" cy="461665"/>
          </a:xfrm>
          <a:prstGeom prst="rect">
            <a:avLst/>
          </a:prstGeom>
          <a:noFill/>
        </p:spPr>
        <p:txBody>
          <a:bodyPr wrap="square" rtlCol="0">
            <a:spAutoFit/>
          </a:bodyPr>
          <a:lstStyle/>
          <a:p>
            <a:r>
              <a:rPr lang="en-US" sz="2400" dirty="0"/>
              <a:t>Answer: </a:t>
            </a:r>
            <a:r>
              <a:rPr lang="en-US" sz="2400" dirty="0">
                <a:solidFill>
                  <a:srgbClr val="FF0000"/>
                </a:solidFill>
              </a:rPr>
              <a:t>6861</a:t>
            </a:r>
            <a:r>
              <a:rPr lang="en-US" sz="2400" baseline="-25000" dirty="0">
                <a:solidFill>
                  <a:srgbClr val="FF0000"/>
                </a:solidFill>
              </a:rPr>
              <a:t>10</a:t>
            </a:r>
          </a:p>
        </p:txBody>
      </p:sp>
      <p:sp>
        <p:nvSpPr>
          <p:cNvPr id="3" name="Rectangle 2">
            <a:extLst>
              <a:ext uri="{FF2B5EF4-FFF2-40B4-BE49-F238E27FC236}">
                <a16:creationId xmlns:a16="http://schemas.microsoft.com/office/drawing/2014/main" id="{2E61AB7D-8497-2430-14B5-90D1CA7AD509}"/>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7CD9D21C-9ECB-7CC0-2106-348837683B60}"/>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Subtitle 2">
            <a:extLst>
              <a:ext uri="{FF2B5EF4-FFF2-40B4-BE49-F238E27FC236}">
                <a16:creationId xmlns:a16="http://schemas.microsoft.com/office/drawing/2014/main" id="{22067D34-C01C-29EF-6BFB-165423D7606B}"/>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1</a:t>
            </a:r>
            <a:r>
              <a:rPr lang="en-US" sz="2800" dirty="0">
                <a:solidFill>
                  <a:schemeClr val="tx1"/>
                </a:solidFill>
              </a:rPr>
              <a:t>ACD</a:t>
            </a:r>
            <a:r>
              <a:rPr lang="en-US" sz="2800" baseline="-25000" dirty="0">
                <a:solidFill>
                  <a:schemeClr val="tx1"/>
                </a:solidFill>
              </a:rPr>
              <a:t>16</a:t>
            </a:r>
            <a:r>
              <a:rPr lang="en-US" sz="2600" dirty="0">
                <a:solidFill>
                  <a:schemeClr val="tx1"/>
                </a:solidFill>
              </a:rPr>
              <a:t> to Decimal.</a:t>
            </a:r>
          </a:p>
          <a:p>
            <a:pPr algn="l"/>
            <a:endParaRPr lang="en-US" sz="2800" dirty="0">
              <a:solidFill>
                <a:schemeClr val="tx1"/>
              </a:solidFill>
            </a:endParaRPr>
          </a:p>
        </p:txBody>
      </p:sp>
    </p:spTree>
    <p:extLst>
      <p:ext uri="{BB962C8B-B14F-4D97-AF65-F5344CB8AC3E}">
        <p14:creationId xmlns:p14="http://schemas.microsoft.com/office/powerpoint/2010/main" val="1831095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ext uri="{D42A27DB-BD31-4B8C-83A1-F6EECF244321}">
                <p14:modId xmlns:p14="http://schemas.microsoft.com/office/powerpoint/2010/main" val="3051443901"/>
              </p:ext>
            </p:extLst>
          </p:nvPr>
        </p:nvGraphicFramePr>
        <p:xfrm>
          <a:off x="3063240" y="1981200"/>
          <a:ext cx="6217920" cy="1960752"/>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593515">
                <a:tc>
                  <a:txBody>
                    <a:bodyPr/>
                    <a:lstStyle/>
                    <a:p>
                      <a:pPr algn="ctr"/>
                      <a:r>
                        <a:rPr lang="en-US" dirty="0"/>
                        <a:t>PLACE</a:t>
                      </a:r>
                    </a:p>
                  </a:txBody>
                  <a:tcPr/>
                </a:tc>
                <a:tc>
                  <a:txBody>
                    <a:bodyPr/>
                    <a:lstStyle/>
                    <a:p>
                      <a:pPr algn="ctr"/>
                      <a:r>
                        <a:rPr lang="en-US" dirty="0"/>
                        <a:t>HUNDREDS</a:t>
                      </a:r>
                    </a:p>
                  </a:txBody>
                  <a:tcPr/>
                </a:tc>
                <a:tc>
                  <a:txBody>
                    <a:bodyPr/>
                    <a:lstStyle/>
                    <a:p>
                      <a:pPr algn="ctr"/>
                      <a:r>
                        <a:rPr lang="en-US" dirty="0"/>
                        <a:t>TENS</a:t>
                      </a:r>
                    </a:p>
                  </a:txBody>
                  <a:tcPr/>
                </a:tc>
                <a:tc>
                  <a:txBody>
                    <a:bodyPr/>
                    <a:lstStyle/>
                    <a:p>
                      <a:pPr algn="ctr"/>
                      <a:r>
                        <a:rPr lang="en-US" dirty="0"/>
                        <a:t>ONES</a:t>
                      </a:r>
                    </a:p>
                  </a:txBody>
                  <a:tcPr/>
                </a:tc>
                <a:extLst>
                  <a:ext uri="{0D108BD9-81ED-4DB2-BD59-A6C34878D82A}">
                    <a16:rowId xmlns:a16="http://schemas.microsoft.com/office/drawing/2014/main" val="10000"/>
                  </a:ext>
                </a:extLst>
              </a:tr>
              <a:tr h="341333">
                <a:tc>
                  <a:txBody>
                    <a:bodyPr/>
                    <a:lstStyle/>
                    <a:p>
                      <a:pPr algn="ctr"/>
                      <a:r>
                        <a:rPr lang="en-US" dirty="0"/>
                        <a:t>HEX</a:t>
                      </a:r>
                    </a:p>
                  </a:txBody>
                  <a:tcPr/>
                </a:tc>
                <a:tc>
                  <a:txBody>
                    <a:bodyPr/>
                    <a:lstStyle/>
                    <a:p>
                      <a:r>
                        <a:rPr lang="en-US" dirty="0"/>
                        <a:t>4</a:t>
                      </a:r>
                    </a:p>
                  </a:txBody>
                  <a:tcPr/>
                </a:tc>
                <a:tc>
                  <a:txBody>
                    <a:bodyPr/>
                    <a:lstStyle/>
                    <a:p>
                      <a:r>
                        <a:rPr lang="en-US" dirty="0"/>
                        <a:t>14</a:t>
                      </a:r>
                    </a:p>
                  </a:txBody>
                  <a:tcPr/>
                </a:tc>
                <a:tc>
                  <a:txBody>
                    <a:bodyPr/>
                    <a:lstStyle/>
                    <a:p>
                      <a:r>
                        <a:rPr lang="en-US" dirty="0"/>
                        <a:t>9</a:t>
                      </a:r>
                    </a:p>
                  </a:txBody>
                  <a:tcPr/>
                </a:tc>
                <a:extLst>
                  <a:ext uri="{0D108BD9-81ED-4DB2-BD59-A6C34878D82A}">
                    <a16:rowId xmlns:a16="http://schemas.microsoft.com/office/drawing/2014/main" val="10001"/>
                  </a:ext>
                </a:extLst>
              </a:tr>
              <a:tr h="412325">
                <a:tc>
                  <a:txBody>
                    <a:bodyPr/>
                    <a:lstStyle/>
                    <a:p>
                      <a:pPr algn="ctr"/>
                      <a:r>
                        <a:rPr lang="en-US" dirty="0"/>
                        <a:t>MULTIPLIER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16</a:t>
                      </a:r>
                      <a:r>
                        <a:rPr lang="en-US" baseline="300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16</a:t>
                      </a:r>
                      <a:r>
                        <a:rPr lang="en-US" baseline="30000" dirty="0"/>
                        <a:t>1</a:t>
                      </a:r>
                    </a:p>
                  </a:txBody>
                  <a:tcPr/>
                </a:tc>
                <a:tc>
                  <a:txBody>
                    <a:bodyPr/>
                    <a:lstStyle/>
                    <a:p>
                      <a:r>
                        <a:rPr lang="en-US" dirty="0"/>
                        <a:t>16</a:t>
                      </a:r>
                      <a:r>
                        <a:rPr lang="en-US" baseline="30000" dirty="0"/>
                        <a:t>0</a:t>
                      </a:r>
                    </a:p>
                  </a:txBody>
                  <a:tcPr/>
                </a:tc>
                <a:extLst>
                  <a:ext uri="{0D108BD9-81ED-4DB2-BD59-A6C34878D82A}">
                    <a16:rowId xmlns:a16="http://schemas.microsoft.com/office/drawing/2014/main" val="10002"/>
                  </a:ext>
                </a:extLst>
              </a:tr>
              <a:tr h="589152">
                <a:tc>
                  <a:txBody>
                    <a:bodyPr/>
                    <a:lstStyle/>
                    <a:p>
                      <a:pPr algn="ctr"/>
                      <a:r>
                        <a:rPr lang="en-US" dirty="0"/>
                        <a:t>EQUIVALENT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256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16</a:t>
                      </a:r>
                    </a:p>
                  </a:txBody>
                  <a:tcPr/>
                </a:tc>
                <a:tc>
                  <a:txBody>
                    <a:bodyPr/>
                    <a:lstStyle/>
                    <a:p>
                      <a:r>
                        <a:rPr lang="en-US" baseline="0" dirty="0"/>
                        <a:t>1</a:t>
                      </a:r>
                    </a:p>
                  </a:txBody>
                  <a:tcPr/>
                </a:tc>
                <a:extLst>
                  <a:ext uri="{0D108BD9-81ED-4DB2-BD59-A6C34878D82A}">
                    <a16:rowId xmlns:a16="http://schemas.microsoft.com/office/drawing/2014/main" val="10003"/>
                  </a:ext>
                </a:extLst>
              </a:tr>
            </a:tbl>
          </a:graphicData>
        </a:graphic>
      </p:graphicFrame>
      <p:sp>
        <p:nvSpPr>
          <p:cNvPr id="35" name="TextBox 34"/>
          <p:cNvSpPr txBox="1"/>
          <p:nvPr/>
        </p:nvSpPr>
        <p:spPr>
          <a:xfrm>
            <a:off x="2286000" y="4114800"/>
            <a:ext cx="4953000" cy="1569660"/>
          </a:xfrm>
          <a:prstGeom prst="rect">
            <a:avLst/>
          </a:prstGeom>
          <a:noFill/>
        </p:spPr>
        <p:txBody>
          <a:bodyPr wrap="square" rtlCol="0">
            <a:spAutoFit/>
          </a:bodyPr>
          <a:lstStyle/>
          <a:p>
            <a:r>
              <a:rPr lang="en-US" sz="2400" dirty="0"/>
              <a:t>    (4 x 16</a:t>
            </a:r>
            <a:r>
              <a:rPr lang="en-US" sz="2400" baseline="30000" dirty="0"/>
              <a:t>2</a:t>
            </a:r>
            <a:r>
              <a:rPr lang="en-US" sz="2400" dirty="0"/>
              <a:t>)+ (14 x 16</a:t>
            </a:r>
            <a:r>
              <a:rPr lang="en-US" sz="2400" baseline="30000" dirty="0"/>
              <a:t>1</a:t>
            </a:r>
            <a:r>
              <a:rPr lang="en-US" sz="2400" dirty="0"/>
              <a:t>)+ (9 x 16</a:t>
            </a:r>
            <a:r>
              <a:rPr lang="en-US" sz="2400" baseline="30000" dirty="0"/>
              <a:t>0</a:t>
            </a:r>
            <a:r>
              <a:rPr lang="en-US" sz="2400" dirty="0"/>
              <a:t>)</a:t>
            </a:r>
            <a:br>
              <a:rPr lang="en-US" sz="2400" dirty="0"/>
            </a:br>
            <a:r>
              <a:rPr lang="en-US" sz="2400" dirty="0"/>
              <a:t>= (4 x 256) + (14 x 16) + (9 x 1)</a:t>
            </a:r>
            <a:br>
              <a:rPr lang="en-US" sz="2400" dirty="0"/>
            </a:br>
            <a:r>
              <a:rPr lang="en-US" sz="2400" dirty="0"/>
              <a:t>= 1024 + 224 + 9</a:t>
            </a:r>
          </a:p>
          <a:p>
            <a:r>
              <a:rPr lang="en-US" sz="2400" dirty="0"/>
              <a:t>= 1257</a:t>
            </a:r>
          </a:p>
        </p:txBody>
      </p:sp>
      <p:sp>
        <p:nvSpPr>
          <p:cNvPr id="36" name="TextBox 35"/>
          <p:cNvSpPr txBox="1"/>
          <p:nvPr/>
        </p:nvSpPr>
        <p:spPr>
          <a:xfrm>
            <a:off x="7696200" y="4668798"/>
            <a:ext cx="2209800" cy="461665"/>
          </a:xfrm>
          <a:prstGeom prst="rect">
            <a:avLst/>
          </a:prstGeom>
          <a:noFill/>
        </p:spPr>
        <p:txBody>
          <a:bodyPr wrap="square" rtlCol="0">
            <a:spAutoFit/>
          </a:bodyPr>
          <a:lstStyle/>
          <a:p>
            <a:r>
              <a:rPr lang="en-US" sz="2400" dirty="0"/>
              <a:t>Answer: </a:t>
            </a:r>
            <a:r>
              <a:rPr lang="en-US" sz="2400" dirty="0">
                <a:solidFill>
                  <a:srgbClr val="FF0000"/>
                </a:solidFill>
              </a:rPr>
              <a:t>1257</a:t>
            </a:r>
            <a:r>
              <a:rPr lang="en-US" sz="2400" baseline="-25000" dirty="0">
                <a:solidFill>
                  <a:srgbClr val="FF0000"/>
                </a:solidFill>
              </a:rPr>
              <a:t>10</a:t>
            </a:r>
          </a:p>
        </p:txBody>
      </p:sp>
      <p:sp>
        <p:nvSpPr>
          <p:cNvPr id="3" name="Rectangle 2">
            <a:extLst>
              <a:ext uri="{FF2B5EF4-FFF2-40B4-BE49-F238E27FC236}">
                <a16:creationId xmlns:a16="http://schemas.microsoft.com/office/drawing/2014/main" id="{BB1DBA88-E19B-CED7-3D4C-8CA48743E512}"/>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6E05CFD-D15A-BF30-74F0-0344B35FC136}"/>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Subtitle 2">
            <a:extLst>
              <a:ext uri="{FF2B5EF4-FFF2-40B4-BE49-F238E27FC236}">
                <a16:creationId xmlns:a16="http://schemas.microsoft.com/office/drawing/2014/main" id="{FC517025-F3A9-E2D5-6888-8B9CE3EFB669}"/>
              </a:ext>
            </a:extLst>
          </p:cNvPr>
          <p:cNvSpPr>
            <a:spLocks noGrp="1"/>
          </p:cNvSpPr>
          <p:nvPr>
            <p:ph type="subTitle" idx="1"/>
          </p:nvPr>
        </p:nvSpPr>
        <p:spPr>
          <a:xfrm>
            <a:off x="533399" y="563065"/>
            <a:ext cx="7010395" cy="893860"/>
          </a:xfrm>
        </p:spPr>
        <p:txBody>
          <a:bodyPr>
            <a:normAutofit fontScale="850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4E9</a:t>
            </a:r>
            <a:r>
              <a:rPr lang="en-US" sz="2800" baseline="-25000" dirty="0">
                <a:solidFill>
                  <a:schemeClr val="tx1"/>
                </a:solidFill>
              </a:rPr>
              <a:t>16</a:t>
            </a:r>
            <a:r>
              <a:rPr lang="en-US" sz="2600" baseline="-25000" dirty="0">
                <a:solidFill>
                  <a:schemeClr val="tx1"/>
                </a:solidFill>
              </a:rPr>
              <a:t> </a:t>
            </a:r>
            <a:r>
              <a:rPr lang="en-US" sz="2600" dirty="0">
                <a:solidFill>
                  <a:schemeClr val="tx1"/>
                </a:solidFill>
              </a:rPr>
              <a:t>to Decimal.</a:t>
            </a:r>
          </a:p>
          <a:p>
            <a:pPr algn="l"/>
            <a:endParaRPr lang="en-US" sz="2800" dirty="0">
              <a:solidFill>
                <a:schemeClr val="tx1"/>
              </a:solidFill>
            </a:endParaRPr>
          </a:p>
        </p:txBody>
      </p:sp>
    </p:spTree>
    <p:extLst>
      <p:ext uri="{BB962C8B-B14F-4D97-AF65-F5344CB8AC3E}">
        <p14:creationId xmlns:p14="http://schemas.microsoft.com/office/powerpoint/2010/main" val="10718202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FCB363-7BB2-FE73-09F3-EF446F052031}"/>
              </a:ext>
            </a:extLst>
          </p:cNvPr>
          <p:cNvSpPr txBox="1"/>
          <p:nvPr/>
        </p:nvSpPr>
        <p:spPr>
          <a:xfrm>
            <a:off x="381000" y="2438400"/>
            <a:ext cx="8001000" cy="2431435"/>
          </a:xfrm>
          <a:prstGeom prst="rect">
            <a:avLst/>
          </a:prstGeom>
          <a:noFill/>
        </p:spPr>
        <p:txBody>
          <a:bodyPr wrap="square">
            <a:spAutoFit/>
          </a:bodyPr>
          <a:lstStyle/>
          <a:p>
            <a:pPr algn="l"/>
            <a:r>
              <a:rPr lang="en-US" sz="3600" dirty="0">
                <a:solidFill>
                  <a:schemeClr val="tx1"/>
                </a:solidFill>
              </a:rPr>
              <a:t>Examples</a:t>
            </a:r>
            <a:r>
              <a:rPr lang="en-US" sz="4400" dirty="0">
                <a:solidFill>
                  <a:schemeClr val="tx1"/>
                </a:solidFill>
              </a:rPr>
              <a:t>: </a:t>
            </a:r>
          </a:p>
          <a:p>
            <a:pPr marL="342900" indent="-342900" algn="l">
              <a:buAutoNum type="arabicPeriod"/>
            </a:pPr>
            <a:r>
              <a:rPr lang="en-US" sz="3600" dirty="0">
                <a:solidFill>
                  <a:schemeClr val="tx1"/>
                </a:solidFill>
              </a:rPr>
              <a:t>Convert 435</a:t>
            </a:r>
            <a:r>
              <a:rPr lang="en-US" sz="3600" baseline="-25000" dirty="0"/>
              <a:t>16</a:t>
            </a:r>
            <a:r>
              <a:rPr lang="en-US" sz="3600" dirty="0">
                <a:solidFill>
                  <a:schemeClr val="tx1"/>
                </a:solidFill>
              </a:rPr>
              <a:t> to Octal</a:t>
            </a:r>
          </a:p>
          <a:p>
            <a:pPr marL="342900" indent="-342900">
              <a:buFontTx/>
              <a:buAutoNum type="arabicPeriod"/>
            </a:pPr>
            <a:r>
              <a:rPr lang="en-US" sz="3600" dirty="0">
                <a:solidFill>
                  <a:schemeClr val="tx1"/>
                </a:solidFill>
              </a:rPr>
              <a:t>Convert D</a:t>
            </a:r>
            <a:r>
              <a:rPr lang="en-US" sz="3600" dirty="0"/>
              <a:t>3</a:t>
            </a:r>
            <a:r>
              <a:rPr lang="en-US" sz="3600" baseline="-25000" dirty="0"/>
              <a:t>16 </a:t>
            </a:r>
            <a:r>
              <a:rPr lang="en-US" sz="3600" dirty="0">
                <a:solidFill>
                  <a:schemeClr val="tx1"/>
                </a:solidFill>
              </a:rPr>
              <a:t>to Octal</a:t>
            </a:r>
          </a:p>
          <a:p>
            <a:pPr marL="342900" indent="-342900" algn="l">
              <a:buAutoNum type="arabicPeriod"/>
            </a:pPr>
            <a:endParaRPr lang="en-US" sz="3600" dirty="0">
              <a:solidFill>
                <a:schemeClr val="tx1"/>
              </a:solidFill>
            </a:endParaRPr>
          </a:p>
        </p:txBody>
      </p:sp>
      <p:sp>
        <p:nvSpPr>
          <p:cNvPr id="13" name="Title 1">
            <a:extLst>
              <a:ext uri="{FF2B5EF4-FFF2-40B4-BE49-F238E27FC236}">
                <a16:creationId xmlns:a16="http://schemas.microsoft.com/office/drawing/2014/main" id="{033FA717-B70E-5A80-A38D-5A38737EEF27}"/>
              </a:ext>
            </a:extLst>
          </p:cNvPr>
          <p:cNvSpPr>
            <a:spLocks noGrp="1"/>
          </p:cNvSpPr>
          <p:nvPr>
            <p:ph type="ctrTitle"/>
          </p:nvPr>
        </p:nvSpPr>
        <p:spPr>
          <a:xfrm>
            <a:off x="2133600" y="576521"/>
            <a:ext cx="8153400" cy="1676400"/>
          </a:xfrm>
        </p:spPr>
        <p:txBody>
          <a:bodyPr>
            <a:normAutofit/>
          </a:bodyPr>
          <a:lstStyle/>
          <a:p>
            <a:r>
              <a:rPr lang="en-US" b="1" dirty="0"/>
              <a:t>HEXADECIMAL TO OCTAL </a:t>
            </a:r>
          </a:p>
        </p:txBody>
      </p:sp>
      <p:sp>
        <p:nvSpPr>
          <p:cNvPr id="2" name="Rectangle 1">
            <a:extLst>
              <a:ext uri="{FF2B5EF4-FFF2-40B4-BE49-F238E27FC236}">
                <a16:creationId xmlns:a16="http://schemas.microsoft.com/office/drawing/2014/main" id="{91A09E23-9A6F-8F67-DB03-4B4B1ACECABA}"/>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CD955CCC-6249-2BFF-6DE9-EF6222B90F1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9951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able 30"/>
          <p:cNvGraphicFramePr>
            <a:graphicFrameLocks noGrp="1"/>
          </p:cNvGraphicFramePr>
          <p:nvPr>
            <p:extLst>
              <p:ext uri="{D42A27DB-BD31-4B8C-83A1-F6EECF244321}">
                <p14:modId xmlns:p14="http://schemas.microsoft.com/office/powerpoint/2010/main" val="960410892"/>
              </p:ext>
            </p:extLst>
          </p:nvPr>
        </p:nvGraphicFramePr>
        <p:xfrm>
          <a:off x="3868882" y="4535269"/>
          <a:ext cx="5943601" cy="487608"/>
        </p:xfrm>
        <a:graphic>
          <a:graphicData uri="http://schemas.openxmlformats.org/drawingml/2006/table">
            <a:tbl>
              <a:tblPr firstRow="1" bandRow="1">
                <a:tableStyleId>{5C22544A-7EE6-4342-B048-85BDC9FD1C3A}</a:tableStyleId>
              </a:tblPr>
              <a:tblGrid>
                <a:gridCol w="477877">
                  <a:extLst>
                    <a:ext uri="{9D8B030D-6E8A-4147-A177-3AD203B41FA5}">
                      <a16:colId xmlns:a16="http://schemas.microsoft.com/office/drawing/2014/main" val="20000"/>
                    </a:ext>
                  </a:extLst>
                </a:gridCol>
                <a:gridCol w="477877">
                  <a:extLst>
                    <a:ext uri="{9D8B030D-6E8A-4147-A177-3AD203B41FA5}">
                      <a16:colId xmlns:a16="http://schemas.microsoft.com/office/drawing/2014/main" val="20001"/>
                    </a:ext>
                  </a:extLst>
                </a:gridCol>
                <a:gridCol w="477877">
                  <a:extLst>
                    <a:ext uri="{9D8B030D-6E8A-4147-A177-3AD203B41FA5}">
                      <a16:colId xmlns:a16="http://schemas.microsoft.com/office/drawing/2014/main" val="20002"/>
                    </a:ext>
                  </a:extLst>
                </a:gridCol>
                <a:gridCol w="448010">
                  <a:extLst>
                    <a:ext uri="{9D8B030D-6E8A-4147-A177-3AD203B41FA5}">
                      <a16:colId xmlns:a16="http://schemas.microsoft.com/office/drawing/2014/main" val="20003"/>
                    </a:ext>
                  </a:extLst>
                </a:gridCol>
                <a:gridCol w="447169">
                  <a:extLst>
                    <a:ext uri="{9D8B030D-6E8A-4147-A177-3AD203B41FA5}">
                      <a16:colId xmlns:a16="http://schemas.microsoft.com/office/drawing/2014/main" val="20004"/>
                    </a:ext>
                  </a:extLst>
                </a:gridCol>
                <a:gridCol w="496639">
                  <a:extLst>
                    <a:ext uri="{9D8B030D-6E8A-4147-A177-3AD203B41FA5}">
                      <a16:colId xmlns:a16="http://schemas.microsoft.com/office/drawing/2014/main" val="20005"/>
                    </a:ext>
                  </a:extLst>
                </a:gridCol>
                <a:gridCol w="519692">
                  <a:extLst>
                    <a:ext uri="{9D8B030D-6E8A-4147-A177-3AD203B41FA5}">
                      <a16:colId xmlns:a16="http://schemas.microsoft.com/office/drawing/2014/main" val="20006"/>
                    </a:ext>
                  </a:extLst>
                </a:gridCol>
                <a:gridCol w="519692">
                  <a:extLst>
                    <a:ext uri="{9D8B030D-6E8A-4147-A177-3AD203B41FA5}">
                      <a16:colId xmlns:a16="http://schemas.microsoft.com/office/drawing/2014/main" val="20007"/>
                    </a:ext>
                  </a:extLst>
                </a:gridCol>
                <a:gridCol w="519692">
                  <a:extLst>
                    <a:ext uri="{9D8B030D-6E8A-4147-A177-3AD203B41FA5}">
                      <a16:colId xmlns:a16="http://schemas.microsoft.com/office/drawing/2014/main" val="20008"/>
                    </a:ext>
                  </a:extLst>
                </a:gridCol>
                <a:gridCol w="519692">
                  <a:extLst>
                    <a:ext uri="{9D8B030D-6E8A-4147-A177-3AD203B41FA5}">
                      <a16:colId xmlns:a16="http://schemas.microsoft.com/office/drawing/2014/main" val="20009"/>
                    </a:ext>
                  </a:extLst>
                </a:gridCol>
                <a:gridCol w="519692">
                  <a:extLst>
                    <a:ext uri="{9D8B030D-6E8A-4147-A177-3AD203B41FA5}">
                      <a16:colId xmlns:a16="http://schemas.microsoft.com/office/drawing/2014/main" val="20010"/>
                    </a:ext>
                  </a:extLst>
                </a:gridCol>
                <a:gridCol w="519692">
                  <a:extLst>
                    <a:ext uri="{9D8B030D-6E8A-4147-A177-3AD203B41FA5}">
                      <a16:colId xmlns:a16="http://schemas.microsoft.com/office/drawing/2014/main" val="20011"/>
                    </a:ext>
                  </a:extLst>
                </a:gridCol>
              </a:tblGrid>
              <a:tr h="487608">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613802902"/>
              </p:ext>
            </p:extLst>
          </p:nvPr>
        </p:nvGraphicFramePr>
        <p:xfrm>
          <a:off x="3848100" y="3365393"/>
          <a:ext cx="5943601" cy="487608"/>
        </p:xfrm>
        <a:graphic>
          <a:graphicData uri="http://schemas.openxmlformats.org/drawingml/2006/table">
            <a:tbl>
              <a:tblPr firstRow="1" bandRow="1">
                <a:tableStyleId>{5C22544A-7EE6-4342-B048-85BDC9FD1C3A}</a:tableStyleId>
              </a:tblPr>
              <a:tblGrid>
                <a:gridCol w="477877">
                  <a:extLst>
                    <a:ext uri="{9D8B030D-6E8A-4147-A177-3AD203B41FA5}">
                      <a16:colId xmlns:a16="http://schemas.microsoft.com/office/drawing/2014/main" val="20000"/>
                    </a:ext>
                  </a:extLst>
                </a:gridCol>
                <a:gridCol w="477877">
                  <a:extLst>
                    <a:ext uri="{9D8B030D-6E8A-4147-A177-3AD203B41FA5}">
                      <a16:colId xmlns:a16="http://schemas.microsoft.com/office/drawing/2014/main" val="20001"/>
                    </a:ext>
                  </a:extLst>
                </a:gridCol>
                <a:gridCol w="477877">
                  <a:extLst>
                    <a:ext uri="{9D8B030D-6E8A-4147-A177-3AD203B41FA5}">
                      <a16:colId xmlns:a16="http://schemas.microsoft.com/office/drawing/2014/main" val="20002"/>
                    </a:ext>
                  </a:extLst>
                </a:gridCol>
                <a:gridCol w="448010">
                  <a:extLst>
                    <a:ext uri="{9D8B030D-6E8A-4147-A177-3AD203B41FA5}">
                      <a16:colId xmlns:a16="http://schemas.microsoft.com/office/drawing/2014/main" val="20003"/>
                    </a:ext>
                  </a:extLst>
                </a:gridCol>
                <a:gridCol w="447169">
                  <a:extLst>
                    <a:ext uri="{9D8B030D-6E8A-4147-A177-3AD203B41FA5}">
                      <a16:colId xmlns:a16="http://schemas.microsoft.com/office/drawing/2014/main" val="20004"/>
                    </a:ext>
                  </a:extLst>
                </a:gridCol>
                <a:gridCol w="496639">
                  <a:extLst>
                    <a:ext uri="{9D8B030D-6E8A-4147-A177-3AD203B41FA5}">
                      <a16:colId xmlns:a16="http://schemas.microsoft.com/office/drawing/2014/main" val="20005"/>
                    </a:ext>
                  </a:extLst>
                </a:gridCol>
                <a:gridCol w="519692">
                  <a:extLst>
                    <a:ext uri="{9D8B030D-6E8A-4147-A177-3AD203B41FA5}">
                      <a16:colId xmlns:a16="http://schemas.microsoft.com/office/drawing/2014/main" val="20006"/>
                    </a:ext>
                  </a:extLst>
                </a:gridCol>
                <a:gridCol w="519692">
                  <a:extLst>
                    <a:ext uri="{9D8B030D-6E8A-4147-A177-3AD203B41FA5}">
                      <a16:colId xmlns:a16="http://schemas.microsoft.com/office/drawing/2014/main" val="20007"/>
                    </a:ext>
                  </a:extLst>
                </a:gridCol>
                <a:gridCol w="519692">
                  <a:extLst>
                    <a:ext uri="{9D8B030D-6E8A-4147-A177-3AD203B41FA5}">
                      <a16:colId xmlns:a16="http://schemas.microsoft.com/office/drawing/2014/main" val="20008"/>
                    </a:ext>
                  </a:extLst>
                </a:gridCol>
                <a:gridCol w="519692">
                  <a:extLst>
                    <a:ext uri="{9D8B030D-6E8A-4147-A177-3AD203B41FA5}">
                      <a16:colId xmlns:a16="http://schemas.microsoft.com/office/drawing/2014/main" val="20009"/>
                    </a:ext>
                  </a:extLst>
                </a:gridCol>
                <a:gridCol w="519692">
                  <a:extLst>
                    <a:ext uri="{9D8B030D-6E8A-4147-A177-3AD203B41FA5}">
                      <a16:colId xmlns:a16="http://schemas.microsoft.com/office/drawing/2014/main" val="20010"/>
                    </a:ext>
                  </a:extLst>
                </a:gridCol>
                <a:gridCol w="519692">
                  <a:extLst>
                    <a:ext uri="{9D8B030D-6E8A-4147-A177-3AD203B41FA5}">
                      <a16:colId xmlns:a16="http://schemas.microsoft.com/office/drawing/2014/main" val="20011"/>
                    </a:ext>
                  </a:extLst>
                </a:gridCol>
              </a:tblGrid>
              <a:tr h="487608">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a:off x="5715000" y="3144137"/>
            <a:ext cx="0" cy="963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696200" y="3201086"/>
            <a:ext cx="0" cy="963738"/>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4672445" y="2593761"/>
            <a:ext cx="533400" cy="523220"/>
          </a:xfrm>
          <a:prstGeom prst="rect">
            <a:avLst/>
          </a:prstGeom>
          <a:noFill/>
        </p:spPr>
        <p:txBody>
          <a:bodyPr wrap="square" rtlCol="0">
            <a:spAutoFit/>
          </a:bodyPr>
          <a:lstStyle/>
          <a:p>
            <a:r>
              <a:rPr lang="en-US" sz="2800" dirty="0"/>
              <a:t>4</a:t>
            </a:r>
          </a:p>
        </p:txBody>
      </p:sp>
      <p:sp>
        <p:nvSpPr>
          <p:cNvPr id="12" name="TextBox 11"/>
          <p:cNvSpPr txBox="1"/>
          <p:nvPr/>
        </p:nvSpPr>
        <p:spPr>
          <a:xfrm>
            <a:off x="6819900" y="2593761"/>
            <a:ext cx="533400" cy="523220"/>
          </a:xfrm>
          <a:prstGeom prst="rect">
            <a:avLst/>
          </a:prstGeom>
          <a:noFill/>
        </p:spPr>
        <p:txBody>
          <a:bodyPr wrap="square" rtlCol="0">
            <a:spAutoFit/>
          </a:bodyPr>
          <a:lstStyle/>
          <a:p>
            <a:r>
              <a:rPr lang="en-US" sz="2800" dirty="0"/>
              <a:t>3</a:t>
            </a:r>
          </a:p>
        </p:txBody>
      </p:sp>
      <p:sp>
        <p:nvSpPr>
          <p:cNvPr id="13" name="TextBox 12"/>
          <p:cNvSpPr txBox="1"/>
          <p:nvPr/>
        </p:nvSpPr>
        <p:spPr>
          <a:xfrm>
            <a:off x="8801100" y="2576654"/>
            <a:ext cx="533400" cy="523220"/>
          </a:xfrm>
          <a:prstGeom prst="rect">
            <a:avLst/>
          </a:prstGeom>
          <a:noFill/>
        </p:spPr>
        <p:txBody>
          <a:bodyPr wrap="square" rtlCol="0">
            <a:spAutoFit/>
          </a:bodyPr>
          <a:lstStyle/>
          <a:p>
            <a:r>
              <a:rPr lang="en-US" sz="2800" dirty="0"/>
              <a:t>5</a:t>
            </a:r>
          </a:p>
        </p:txBody>
      </p:sp>
      <p:cxnSp>
        <p:nvCxnSpPr>
          <p:cNvPr id="22" name="Straight Arrow Connector 21"/>
          <p:cNvCxnSpPr/>
          <p:nvPr/>
        </p:nvCxnSpPr>
        <p:spPr>
          <a:xfrm>
            <a:off x="6840682" y="3879275"/>
            <a:ext cx="0" cy="4987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a:xfrm>
            <a:off x="8253846" y="4164824"/>
            <a:ext cx="0" cy="11161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6705600" y="4164824"/>
            <a:ext cx="0" cy="1116138"/>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8686800" y="5094343"/>
            <a:ext cx="533400" cy="523220"/>
          </a:xfrm>
          <a:prstGeom prst="rect">
            <a:avLst/>
          </a:prstGeom>
          <a:noFill/>
        </p:spPr>
        <p:txBody>
          <a:bodyPr wrap="square" rtlCol="0">
            <a:spAutoFit/>
          </a:bodyPr>
          <a:lstStyle/>
          <a:p>
            <a:r>
              <a:rPr lang="en-US" sz="2800" dirty="0"/>
              <a:t>5</a:t>
            </a:r>
          </a:p>
        </p:txBody>
      </p:sp>
      <p:sp>
        <p:nvSpPr>
          <p:cNvPr id="29" name="TextBox 28"/>
          <p:cNvSpPr txBox="1"/>
          <p:nvPr/>
        </p:nvSpPr>
        <p:spPr>
          <a:xfrm>
            <a:off x="6019800" y="5063840"/>
            <a:ext cx="533400" cy="523220"/>
          </a:xfrm>
          <a:prstGeom prst="rect">
            <a:avLst/>
          </a:prstGeom>
          <a:noFill/>
        </p:spPr>
        <p:txBody>
          <a:bodyPr wrap="square" rtlCol="0">
            <a:spAutoFit/>
          </a:bodyPr>
          <a:lstStyle/>
          <a:p>
            <a:r>
              <a:rPr lang="en-US" sz="2800" dirty="0"/>
              <a:t>0</a:t>
            </a:r>
          </a:p>
        </p:txBody>
      </p:sp>
      <p:sp>
        <p:nvSpPr>
          <p:cNvPr id="30" name="TextBox 29"/>
          <p:cNvSpPr txBox="1"/>
          <p:nvPr/>
        </p:nvSpPr>
        <p:spPr>
          <a:xfrm>
            <a:off x="4405745" y="5051610"/>
            <a:ext cx="533400" cy="523220"/>
          </a:xfrm>
          <a:prstGeom prst="rect">
            <a:avLst/>
          </a:prstGeom>
          <a:noFill/>
        </p:spPr>
        <p:txBody>
          <a:bodyPr wrap="square" rtlCol="0">
            <a:spAutoFit/>
          </a:bodyPr>
          <a:lstStyle/>
          <a:p>
            <a:pPr algn="ctr"/>
            <a:r>
              <a:rPr lang="en-US" sz="2800" dirty="0"/>
              <a:t>2</a:t>
            </a:r>
          </a:p>
        </p:txBody>
      </p:sp>
      <p:sp>
        <p:nvSpPr>
          <p:cNvPr id="37" name="Left Bracket 36"/>
          <p:cNvSpPr/>
          <p:nvPr/>
        </p:nvSpPr>
        <p:spPr>
          <a:xfrm>
            <a:off x="3429000" y="2838264"/>
            <a:ext cx="381000" cy="89553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3429001" y="4425751"/>
            <a:ext cx="381000" cy="9302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1600200" y="2962866"/>
            <a:ext cx="1600200" cy="923330"/>
          </a:xfrm>
          <a:prstGeom prst="rect">
            <a:avLst/>
          </a:prstGeom>
          <a:noFill/>
        </p:spPr>
        <p:txBody>
          <a:bodyPr wrap="square" rtlCol="0">
            <a:spAutoFit/>
          </a:bodyPr>
          <a:lstStyle/>
          <a:p>
            <a:pPr algn="ctr"/>
            <a:r>
              <a:rPr lang="en-US" dirty="0"/>
              <a:t>HEXADECIMAL TO</a:t>
            </a:r>
            <a:br>
              <a:rPr lang="en-US" dirty="0"/>
            </a:br>
            <a:r>
              <a:rPr lang="en-US" dirty="0"/>
              <a:t>BINARY</a:t>
            </a:r>
          </a:p>
        </p:txBody>
      </p:sp>
      <p:sp>
        <p:nvSpPr>
          <p:cNvPr id="40" name="TextBox 39"/>
          <p:cNvSpPr txBox="1"/>
          <p:nvPr/>
        </p:nvSpPr>
        <p:spPr>
          <a:xfrm>
            <a:off x="1752600" y="4535270"/>
            <a:ext cx="1558636" cy="646331"/>
          </a:xfrm>
          <a:prstGeom prst="rect">
            <a:avLst/>
          </a:prstGeom>
          <a:noFill/>
        </p:spPr>
        <p:txBody>
          <a:bodyPr wrap="square" rtlCol="0">
            <a:spAutoFit/>
          </a:bodyPr>
          <a:lstStyle/>
          <a:p>
            <a:pPr algn="ctr"/>
            <a:r>
              <a:rPr lang="en-US" dirty="0"/>
              <a:t>BINARY TO</a:t>
            </a:r>
            <a:br>
              <a:rPr lang="en-US" dirty="0"/>
            </a:br>
            <a:r>
              <a:rPr lang="en-US" dirty="0"/>
              <a:t>OCTAL</a:t>
            </a:r>
          </a:p>
        </p:txBody>
      </p:sp>
      <p:sp>
        <p:nvSpPr>
          <p:cNvPr id="41" name="TextBox 40"/>
          <p:cNvSpPr txBox="1"/>
          <p:nvPr/>
        </p:nvSpPr>
        <p:spPr>
          <a:xfrm>
            <a:off x="4485409" y="5574830"/>
            <a:ext cx="4533900" cy="523220"/>
          </a:xfrm>
          <a:prstGeom prst="rect">
            <a:avLst/>
          </a:prstGeom>
          <a:noFill/>
        </p:spPr>
        <p:txBody>
          <a:bodyPr wrap="square" rtlCol="0">
            <a:spAutoFit/>
          </a:bodyPr>
          <a:lstStyle/>
          <a:p>
            <a:pPr algn="ctr"/>
            <a:r>
              <a:rPr lang="en-US" sz="2800" dirty="0"/>
              <a:t>Answer: </a:t>
            </a:r>
            <a:r>
              <a:rPr lang="en-US" sz="2800" dirty="0">
                <a:solidFill>
                  <a:srgbClr val="FF0000"/>
                </a:solidFill>
              </a:rPr>
              <a:t>2065</a:t>
            </a:r>
            <a:r>
              <a:rPr lang="en-US" sz="2800" baseline="-25000" dirty="0">
                <a:solidFill>
                  <a:srgbClr val="FF0000"/>
                </a:solidFill>
              </a:rPr>
              <a:t>8</a:t>
            </a:r>
          </a:p>
        </p:txBody>
      </p:sp>
      <p:sp>
        <p:nvSpPr>
          <p:cNvPr id="42" name="TextBox 41"/>
          <p:cNvSpPr txBox="1"/>
          <p:nvPr/>
        </p:nvSpPr>
        <p:spPr>
          <a:xfrm>
            <a:off x="3581400" y="1893378"/>
            <a:ext cx="5105400" cy="461665"/>
          </a:xfrm>
          <a:prstGeom prst="rect">
            <a:avLst/>
          </a:prstGeom>
          <a:noFill/>
        </p:spPr>
        <p:txBody>
          <a:bodyPr wrap="square" rtlCol="0">
            <a:spAutoFit/>
          </a:bodyPr>
          <a:lstStyle/>
          <a:p>
            <a:pPr algn="ctr"/>
            <a:r>
              <a:rPr lang="en-US" sz="2400" dirty="0"/>
              <a:t>Convert 435</a:t>
            </a:r>
            <a:r>
              <a:rPr lang="en-US" sz="2400" baseline="-25000" dirty="0"/>
              <a:t>16</a:t>
            </a:r>
            <a:r>
              <a:rPr lang="en-US" sz="2400" dirty="0"/>
              <a:t> to Octal</a:t>
            </a:r>
          </a:p>
        </p:txBody>
      </p:sp>
      <p:cxnSp>
        <p:nvCxnSpPr>
          <p:cNvPr id="32" name="Straight Connector 31"/>
          <p:cNvCxnSpPr/>
          <p:nvPr/>
        </p:nvCxnSpPr>
        <p:spPr>
          <a:xfrm>
            <a:off x="5257800" y="4294062"/>
            <a:ext cx="0" cy="963738"/>
          </a:xfrm>
          <a:prstGeom prst="line">
            <a:avLst/>
          </a:prstGeom>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7162800" y="5063840"/>
            <a:ext cx="533400" cy="523220"/>
          </a:xfrm>
          <a:prstGeom prst="rect">
            <a:avLst/>
          </a:prstGeom>
          <a:noFill/>
        </p:spPr>
        <p:txBody>
          <a:bodyPr wrap="square" rtlCol="0">
            <a:spAutoFit/>
          </a:bodyPr>
          <a:lstStyle/>
          <a:p>
            <a:r>
              <a:rPr lang="en-US" sz="2800" dirty="0"/>
              <a:t>6</a:t>
            </a:r>
          </a:p>
        </p:txBody>
      </p:sp>
      <p:sp>
        <p:nvSpPr>
          <p:cNvPr id="3" name="Rectangle 2">
            <a:extLst>
              <a:ext uri="{FF2B5EF4-FFF2-40B4-BE49-F238E27FC236}">
                <a16:creationId xmlns:a16="http://schemas.microsoft.com/office/drawing/2014/main" id="{5C43817A-DC78-24DC-1AF7-E8B02D5D28B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2EB95103-284E-A56A-B438-F5F183AD68CD}"/>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Subtitle 2">
            <a:extLst>
              <a:ext uri="{FF2B5EF4-FFF2-40B4-BE49-F238E27FC236}">
                <a16:creationId xmlns:a16="http://schemas.microsoft.com/office/drawing/2014/main" id="{64690D9B-7D1A-8690-E601-FDE1EE6C4B98}"/>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1</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435</a:t>
            </a:r>
            <a:r>
              <a:rPr lang="en-US" sz="2800" baseline="-25000" dirty="0">
                <a:solidFill>
                  <a:schemeClr val="tx1"/>
                </a:solidFill>
              </a:rPr>
              <a:t>16</a:t>
            </a:r>
            <a:r>
              <a:rPr lang="en-US" sz="2600" dirty="0">
                <a:solidFill>
                  <a:schemeClr val="tx1"/>
                </a:solidFill>
              </a:rPr>
              <a:t> to Octal.</a:t>
            </a:r>
          </a:p>
          <a:p>
            <a:pPr algn="l"/>
            <a:endParaRPr lang="en-US" sz="2800" dirty="0">
              <a:solidFill>
                <a:schemeClr val="tx1"/>
              </a:solidFill>
            </a:endParaRPr>
          </a:p>
        </p:txBody>
      </p:sp>
    </p:spTree>
    <p:extLst>
      <p:ext uri="{BB962C8B-B14F-4D97-AF65-F5344CB8AC3E}">
        <p14:creationId xmlns:p14="http://schemas.microsoft.com/office/powerpoint/2010/main" val="489039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298897208"/>
              </p:ext>
            </p:extLst>
          </p:nvPr>
        </p:nvGraphicFramePr>
        <p:xfrm>
          <a:off x="3945082" y="3377812"/>
          <a:ext cx="5943601" cy="432188"/>
        </p:xfrm>
        <a:graphic>
          <a:graphicData uri="http://schemas.openxmlformats.org/drawingml/2006/table">
            <a:tbl>
              <a:tblPr firstRow="1" bandRow="1">
                <a:tableStyleId>{5C22544A-7EE6-4342-B048-85BDC9FD1C3A}</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32188">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a:off x="4582391" y="2968599"/>
            <a:ext cx="0" cy="963738"/>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7110846" y="3079092"/>
            <a:ext cx="0" cy="963738"/>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5531427" y="2625060"/>
            <a:ext cx="533400" cy="523220"/>
          </a:xfrm>
          <a:prstGeom prst="rect">
            <a:avLst/>
          </a:prstGeom>
          <a:noFill/>
        </p:spPr>
        <p:txBody>
          <a:bodyPr wrap="square" rtlCol="0">
            <a:spAutoFit/>
          </a:bodyPr>
          <a:lstStyle/>
          <a:p>
            <a:r>
              <a:rPr lang="en-US" sz="2800" dirty="0"/>
              <a:t>D</a:t>
            </a:r>
          </a:p>
        </p:txBody>
      </p:sp>
      <p:sp>
        <p:nvSpPr>
          <p:cNvPr id="13" name="TextBox 12"/>
          <p:cNvSpPr txBox="1"/>
          <p:nvPr/>
        </p:nvSpPr>
        <p:spPr>
          <a:xfrm>
            <a:off x="8420100" y="2625060"/>
            <a:ext cx="533400" cy="523220"/>
          </a:xfrm>
          <a:prstGeom prst="rect">
            <a:avLst/>
          </a:prstGeom>
          <a:noFill/>
        </p:spPr>
        <p:txBody>
          <a:bodyPr wrap="square" rtlCol="0">
            <a:spAutoFit/>
          </a:bodyPr>
          <a:lstStyle/>
          <a:p>
            <a:r>
              <a:rPr lang="en-US" sz="2800" dirty="0"/>
              <a:t>3</a:t>
            </a:r>
          </a:p>
        </p:txBody>
      </p:sp>
      <p:cxnSp>
        <p:nvCxnSpPr>
          <p:cNvPr id="22" name="Straight Arrow Connector 21"/>
          <p:cNvCxnSpPr/>
          <p:nvPr/>
        </p:nvCxnSpPr>
        <p:spPr>
          <a:xfrm>
            <a:off x="6840682" y="3879275"/>
            <a:ext cx="0" cy="4987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3839244650"/>
              </p:ext>
            </p:extLst>
          </p:nvPr>
        </p:nvGraphicFramePr>
        <p:xfrm>
          <a:off x="3945082" y="4412675"/>
          <a:ext cx="5943601" cy="487608"/>
        </p:xfrm>
        <a:graphic>
          <a:graphicData uri="http://schemas.openxmlformats.org/drawingml/2006/table">
            <a:tbl>
              <a:tblPr firstRow="1" bandRow="1">
                <a:tableStyleId>{5C22544A-7EE6-4342-B048-85BDC9FD1C3A}</a:tableStyleId>
              </a:tblPr>
              <a:tblGrid>
                <a:gridCol w="647804">
                  <a:extLst>
                    <a:ext uri="{9D8B030D-6E8A-4147-A177-3AD203B41FA5}">
                      <a16:colId xmlns:a16="http://schemas.microsoft.com/office/drawing/2014/main" val="20000"/>
                    </a:ext>
                  </a:extLst>
                </a:gridCol>
                <a:gridCol w="647804">
                  <a:extLst>
                    <a:ext uri="{9D8B030D-6E8A-4147-A177-3AD203B41FA5}">
                      <a16:colId xmlns:a16="http://schemas.microsoft.com/office/drawing/2014/main" val="20001"/>
                    </a:ext>
                  </a:extLst>
                </a:gridCol>
                <a:gridCol w="647804">
                  <a:extLst>
                    <a:ext uri="{9D8B030D-6E8A-4147-A177-3AD203B41FA5}">
                      <a16:colId xmlns:a16="http://schemas.microsoft.com/office/drawing/2014/main" val="20002"/>
                    </a:ext>
                  </a:extLst>
                </a:gridCol>
                <a:gridCol w="607316">
                  <a:extLst>
                    <a:ext uri="{9D8B030D-6E8A-4147-A177-3AD203B41FA5}">
                      <a16:colId xmlns:a16="http://schemas.microsoft.com/office/drawing/2014/main" val="20003"/>
                    </a:ext>
                  </a:extLst>
                </a:gridCol>
                <a:gridCol w="606175">
                  <a:extLst>
                    <a:ext uri="{9D8B030D-6E8A-4147-A177-3AD203B41FA5}">
                      <a16:colId xmlns:a16="http://schemas.microsoft.com/office/drawing/2014/main" val="20004"/>
                    </a:ext>
                  </a:extLst>
                </a:gridCol>
                <a:gridCol w="673237">
                  <a:extLst>
                    <a:ext uri="{9D8B030D-6E8A-4147-A177-3AD203B41FA5}">
                      <a16:colId xmlns:a16="http://schemas.microsoft.com/office/drawing/2014/main" val="20005"/>
                    </a:ext>
                  </a:extLst>
                </a:gridCol>
                <a:gridCol w="704487">
                  <a:extLst>
                    <a:ext uri="{9D8B030D-6E8A-4147-A177-3AD203B41FA5}">
                      <a16:colId xmlns:a16="http://schemas.microsoft.com/office/drawing/2014/main" val="20006"/>
                    </a:ext>
                  </a:extLst>
                </a:gridCol>
                <a:gridCol w="704487">
                  <a:extLst>
                    <a:ext uri="{9D8B030D-6E8A-4147-A177-3AD203B41FA5}">
                      <a16:colId xmlns:a16="http://schemas.microsoft.com/office/drawing/2014/main" val="20007"/>
                    </a:ext>
                  </a:extLst>
                </a:gridCol>
                <a:gridCol w="704487">
                  <a:extLst>
                    <a:ext uri="{9D8B030D-6E8A-4147-A177-3AD203B41FA5}">
                      <a16:colId xmlns:a16="http://schemas.microsoft.com/office/drawing/2014/main" val="20008"/>
                    </a:ext>
                  </a:extLst>
                </a:gridCol>
              </a:tblGrid>
              <a:tr h="487608">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0"/>
                  </a:ext>
                </a:extLst>
              </a:tr>
            </a:tbl>
          </a:graphicData>
        </a:graphic>
      </p:graphicFrame>
      <p:cxnSp>
        <p:nvCxnSpPr>
          <p:cNvPr id="25" name="Straight Connector 24"/>
          <p:cNvCxnSpPr/>
          <p:nvPr/>
        </p:nvCxnSpPr>
        <p:spPr>
          <a:xfrm>
            <a:off x="7772400" y="4128657"/>
            <a:ext cx="0" cy="1116138"/>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a:off x="5943600" y="4134737"/>
            <a:ext cx="0" cy="1116138"/>
          </a:xfrm>
          <a:prstGeom prst="line">
            <a:avLst/>
          </a:prstGeom>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8253846" y="4989265"/>
            <a:ext cx="533400" cy="523220"/>
          </a:xfrm>
          <a:prstGeom prst="rect">
            <a:avLst/>
          </a:prstGeom>
          <a:noFill/>
        </p:spPr>
        <p:txBody>
          <a:bodyPr wrap="square" rtlCol="0">
            <a:spAutoFit/>
          </a:bodyPr>
          <a:lstStyle/>
          <a:p>
            <a:r>
              <a:rPr lang="en-US" sz="2800" dirty="0"/>
              <a:t>3</a:t>
            </a:r>
          </a:p>
        </p:txBody>
      </p:sp>
      <p:sp>
        <p:nvSpPr>
          <p:cNvPr id="29" name="TextBox 28"/>
          <p:cNvSpPr txBox="1"/>
          <p:nvPr/>
        </p:nvSpPr>
        <p:spPr>
          <a:xfrm>
            <a:off x="6577446" y="5005595"/>
            <a:ext cx="533400" cy="523220"/>
          </a:xfrm>
          <a:prstGeom prst="rect">
            <a:avLst/>
          </a:prstGeom>
          <a:noFill/>
        </p:spPr>
        <p:txBody>
          <a:bodyPr wrap="square" rtlCol="0">
            <a:spAutoFit/>
          </a:bodyPr>
          <a:lstStyle/>
          <a:p>
            <a:r>
              <a:rPr lang="en-US" sz="2800" dirty="0"/>
              <a:t>2</a:t>
            </a:r>
          </a:p>
        </p:txBody>
      </p:sp>
      <p:sp>
        <p:nvSpPr>
          <p:cNvPr id="30" name="TextBox 29"/>
          <p:cNvSpPr txBox="1"/>
          <p:nvPr/>
        </p:nvSpPr>
        <p:spPr>
          <a:xfrm>
            <a:off x="4578927" y="4989265"/>
            <a:ext cx="533400" cy="523220"/>
          </a:xfrm>
          <a:prstGeom prst="rect">
            <a:avLst/>
          </a:prstGeom>
          <a:noFill/>
        </p:spPr>
        <p:txBody>
          <a:bodyPr wrap="square" rtlCol="0">
            <a:spAutoFit/>
          </a:bodyPr>
          <a:lstStyle/>
          <a:p>
            <a:pPr algn="ctr"/>
            <a:r>
              <a:rPr lang="en-US" sz="2800" dirty="0"/>
              <a:t>3</a:t>
            </a:r>
          </a:p>
        </p:txBody>
      </p:sp>
      <p:sp>
        <p:nvSpPr>
          <p:cNvPr id="37" name="Left Bracket 36"/>
          <p:cNvSpPr/>
          <p:nvPr/>
        </p:nvSpPr>
        <p:spPr>
          <a:xfrm>
            <a:off x="3429000" y="2838264"/>
            <a:ext cx="381000" cy="89553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ket 37"/>
          <p:cNvSpPr/>
          <p:nvPr/>
        </p:nvSpPr>
        <p:spPr>
          <a:xfrm>
            <a:off x="3429001" y="4425751"/>
            <a:ext cx="381000" cy="930203"/>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1676400" y="2886670"/>
            <a:ext cx="1676400" cy="923330"/>
          </a:xfrm>
          <a:prstGeom prst="rect">
            <a:avLst/>
          </a:prstGeom>
          <a:noFill/>
        </p:spPr>
        <p:txBody>
          <a:bodyPr wrap="square" rtlCol="0">
            <a:spAutoFit/>
          </a:bodyPr>
          <a:lstStyle/>
          <a:p>
            <a:pPr algn="ctr"/>
            <a:r>
              <a:rPr lang="en-US" dirty="0"/>
              <a:t>HEXADECIMAL TO</a:t>
            </a:r>
            <a:br>
              <a:rPr lang="en-US" dirty="0"/>
            </a:br>
            <a:r>
              <a:rPr lang="en-US" dirty="0"/>
              <a:t>BINARY</a:t>
            </a:r>
          </a:p>
        </p:txBody>
      </p:sp>
      <p:sp>
        <p:nvSpPr>
          <p:cNvPr id="40" name="TextBox 39"/>
          <p:cNvSpPr txBox="1"/>
          <p:nvPr/>
        </p:nvSpPr>
        <p:spPr>
          <a:xfrm>
            <a:off x="1752600" y="4535270"/>
            <a:ext cx="1558636" cy="646331"/>
          </a:xfrm>
          <a:prstGeom prst="rect">
            <a:avLst/>
          </a:prstGeom>
          <a:noFill/>
        </p:spPr>
        <p:txBody>
          <a:bodyPr wrap="square" rtlCol="0">
            <a:spAutoFit/>
          </a:bodyPr>
          <a:lstStyle/>
          <a:p>
            <a:pPr algn="ctr"/>
            <a:r>
              <a:rPr lang="en-US" dirty="0"/>
              <a:t>BINARY TO</a:t>
            </a:r>
            <a:br>
              <a:rPr lang="en-US" dirty="0"/>
            </a:br>
            <a:r>
              <a:rPr lang="en-US" dirty="0"/>
              <a:t>OCTAL</a:t>
            </a:r>
          </a:p>
        </p:txBody>
      </p:sp>
      <p:sp>
        <p:nvSpPr>
          <p:cNvPr id="41" name="TextBox 40"/>
          <p:cNvSpPr txBox="1"/>
          <p:nvPr/>
        </p:nvSpPr>
        <p:spPr>
          <a:xfrm>
            <a:off x="4485409" y="5574830"/>
            <a:ext cx="4533900" cy="523220"/>
          </a:xfrm>
          <a:prstGeom prst="rect">
            <a:avLst/>
          </a:prstGeom>
          <a:noFill/>
        </p:spPr>
        <p:txBody>
          <a:bodyPr wrap="square" rtlCol="0">
            <a:spAutoFit/>
          </a:bodyPr>
          <a:lstStyle/>
          <a:p>
            <a:pPr algn="ctr"/>
            <a:r>
              <a:rPr lang="en-US" sz="2800" dirty="0"/>
              <a:t>Answer: </a:t>
            </a:r>
            <a:r>
              <a:rPr lang="en-US" sz="2800" dirty="0">
                <a:solidFill>
                  <a:srgbClr val="FF0000"/>
                </a:solidFill>
              </a:rPr>
              <a:t>323</a:t>
            </a:r>
            <a:r>
              <a:rPr lang="en-US" sz="2800" baseline="-25000" dirty="0">
                <a:solidFill>
                  <a:srgbClr val="FF0000"/>
                </a:solidFill>
              </a:rPr>
              <a:t>8</a:t>
            </a:r>
          </a:p>
        </p:txBody>
      </p:sp>
      <p:sp>
        <p:nvSpPr>
          <p:cNvPr id="3" name="Rectangle 2">
            <a:extLst>
              <a:ext uri="{FF2B5EF4-FFF2-40B4-BE49-F238E27FC236}">
                <a16:creationId xmlns:a16="http://schemas.microsoft.com/office/drawing/2014/main" id="{78CFFA4D-C3B5-89B9-977A-3F3F29542DC3}"/>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2D73D190-506C-B11C-D7A5-7979028D1ADE}"/>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 name="Subtitle 2">
            <a:extLst>
              <a:ext uri="{FF2B5EF4-FFF2-40B4-BE49-F238E27FC236}">
                <a16:creationId xmlns:a16="http://schemas.microsoft.com/office/drawing/2014/main" id="{F62D637B-19CF-A974-468F-17085319FCBB}"/>
              </a:ext>
            </a:extLst>
          </p:cNvPr>
          <p:cNvSpPr>
            <a:spLocks noGrp="1"/>
          </p:cNvSpPr>
          <p:nvPr>
            <p:ph type="subTitle" idx="1"/>
          </p:nvPr>
        </p:nvSpPr>
        <p:spPr>
          <a:xfrm>
            <a:off x="533399" y="563065"/>
            <a:ext cx="7010395" cy="893860"/>
          </a:xfrm>
        </p:spPr>
        <p:txBody>
          <a:bodyPr>
            <a:normAutofit fontScale="92500" lnSpcReduction="20000"/>
          </a:bodyPr>
          <a:lstStyle/>
          <a:p>
            <a:pPr algn="l"/>
            <a:r>
              <a:rPr lang="en-US" sz="2600" b="1" dirty="0">
                <a:solidFill>
                  <a:schemeClr val="tx1"/>
                </a:solidFill>
              </a:rPr>
              <a:t>Solution of Example 2</a:t>
            </a:r>
            <a:r>
              <a:rPr lang="en-US" sz="3500" b="1" dirty="0">
                <a:solidFill>
                  <a:schemeClr val="tx1"/>
                </a:solidFill>
              </a:rPr>
              <a:t>:  </a:t>
            </a:r>
          </a:p>
          <a:p>
            <a:pPr algn="l"/>
            <a:r>
              <a:rPr lang="en-US" sz="2600" b="1" dirty="0">
                <a:solidFill>
                  <a:schemeClr val="tx1"/>
                </a:solidFill>
              </a:rPr>
              <a:t>Given:  </a:t>
            </a:r>
            <a:r>
              <a:rPr lang="en-US" sz="2600" dirty="0">
                <a:solidFill>
                  <a:schemeClr val="tx1"/>
                </a:solidFill>
              </a:rPr>
              <a:t>Convert </a:t>
            </a:r>
            <a:r>
              <a:rPr lang="en-US" sz="2800" dirty="0">
                <a:solidFill>
                  <a:schemeClr val="tx1"/>
                </a:solidFill>
              </a:rPr>
              <a:t>D3</a:t>
            </a:r>
            <a:r>
              <a:rPr lang="en-US" sz="2800" baseline="-25000" dirty="0">
                <a:solidFill>
                  <a:schemeClr val="tx1"/>
                </a:solidFill>
              </a:rPr>
              <a:t>16</a:t>
            </a:r>
            <a:r>
              <a:rPr lang="en-US" sz="2600" dirty="0">
                <a:solidFill>
                  <a:schemeClr val="tx1"/>
                </a:solidFill>
              </a:rPr>
              <a:t> to Octal.</a:t>
            </a:r>
          </a:p>
          <a:p>
            <a:pPr algn="l"/>
            <a:endParaRPr lang="en-US" sz="2800" dirty="0">
              <a:solidFill>
                <a:schemeClr val="tx1"/>
              </a:solidFill>
            </a:endParaRPr>
          </a:p>
        </p:txBody>
      </p:sp>
    </p:spTree>
    <p:extLst>
      <p:ext uri="{BB962C8B-B14F-4D97-AF65-F5344CB8AC3E}">
        <p14:creationId xmlns:p14="http://schemas.microsoft.com/office/powerpoint/2010/main" val="195639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05050" y="2736502"/>
            <a:ext cx="7581900" cy="1384995"/>
          </a:xfrm>
          <a:prstGeom prst="rect">
            <a:avLst/>
          </a:prstGeom>
        </p:spPr>
        <p:txBody>
          <a:bodyPr wrap="square">
            <a:spAutoFit/>
          </a:bodyPr>
          <a:lstStyle/>
          <a:p>
            <a:pPr algn="just"/>
            <a:r>
              <a:rPr lang="en-US" sz="2800" dirty="0"/>
              <a:t>The binary number system is also a positional notation numbering system, but in this case, the base is not ten but is instead two</a:t>
            </a:r>
          </a:p>
        </p:txBody>
      </p:sp>
      <p:sp>
        <p:nvSpPr>
          <p:cNvPr id="8" name="Title 1"/>
          <p:cNvSpPr>
            <a:spLocks noGrp="1"/>
          </p:cNvSpPr>
          <p:nvPr>
            <p:ph type="ctrTitle"/>
          </p:nvPr>
        </p:nvSpPr>
        <p:spPr>
          <a:xfrm>
            <a:off x="2209800" y="762001"/>
            <a:ext cx="7772400" cy="1470025"/>
          </a:xfrm>
        </p:spPr>
        <p:txBody>
          <a:bodyPr/>
          <a:lstStyle/>
          <a:p>
            <a:r>
              <a:rPr lang="en-US" b="1" dirty="0"/>
              <a:t>Binary Number System</a:t>
            </a:r>
          </a:p>
        </p:txBody>
      </p:sp>
      <p:sp>
        <p:nvSpPr>
          <p:cNvPr id="3" name="Rectangle 2">
            <a:extLst>
              <a:ext uri="{FF2B5EF4-FFF2-40B4-BE49-F238E27FC236}">
                <a16:creationId xmlns:a16="http://schemas.microsoft.com/office/drawing/2014/main" id="{8EC00956-A051-3DAE-C717-60CBDE9272E7}"/>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ABAC032-C805-3EAD-E62F-B4EB29CA816B}"/>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89018" y="762001"/>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Octal Number System</a:t>
            </a:r>
          </a:p>
        </p:txBody>
      </p:sp>
      <p:sp>
        <p:nvSpPr>
          <p:cNvPr id="5" name="Rectangle 4"/>
          <p:cNvSpPr/>
          <p:nvPr/>
        </p:nvSpPr>
        <p:spPr>
          <a:xfrm>
            <a:off x="2933700" y="2997507"/>
            <a:ext cx="6324600" cy="954107"/>
          </a:xfrm>
          <a:prstGeom prst="rect">
            <a:avLst/>
          </a:prstGeom>
        </p:spPr>
        <p:txBody>
          <a:bodyPr wrap="square">
            <a:spAutoFit/>
          </a:bodyPr>
          <a:lstStyle/>
          <a:p>
            <a:pPr algn="just"/>
            <a:r>
              <a:rPr lang="en-US" sz="2800" dirty="0"/>
              <a:t>Octal number system uses numbers from 0 to 7 and the numbers are as a base of 8.</a:t>
            </a:r>
          </a:p>
        </p:txBody>
      </p:sp>
      <p:sp>
        <p:nvSpPr>
          <p:cNvPr id="3" name="Rectangle 2">
            <a:extLst>
              <a:ext uri="{FF2B5EF4-FFF2-40B4-BE49-F238E27FC236}">
                <a16:creationId xmlns:a16="http://schemas.microsoft.com/office/drawing/2014/main" id="{FF7AE611-F480-B7FC-AE1E-31343453F7B6}"/>
              </a:ext>
            </a:extLst>
          </p:cNvPr>
          <p:cNvSpPr/>
          <p:nvPr/>
        </p:nvSpPr>
        <p:spPr>
          <a:xfrm>
            <a:off x="0" y="0"/>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DD4E270C-5969-C460-6304-B903FAF2C831}"/>
              </a:ext>
            </a:extLst>
          </p:cNvPr>
          <p:cNvSpPr/>
          <p:nvPr/>
        </p:nvSpPr>
        <p:spPr>
          <a:xfrm>
            <a:off x="0" y="6522942"/>
            <a:ext cx="12192000" cy="391042"/>
          </a:xfrm>
          <a:prstGeom prst="rect">
            <a:avLst/>
          </a:prstGeom>
          <a:solidFill>
            <a:srgbClr val="ED7D31">
              <a:lumMod val="75000"/>
            </a:srgbClr>
          </a:solidFill>
          <a:ln w="1270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PH"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3433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2840</Words>
  <Application>Microsoft Office PowerPoint</Application>
  <PresentationFormat>Widescreen</PresentationFormat>
  <Paragraphs>928</Paragraphs>
  <Slides>76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Söhne</vt:lpstr>
      <vt:lpstr>Office Theme</vt:lpstr>
      <vt:lpstr>NUMBER SYSTEM</vt:lpstr>
      <vt:lpstr>PowerPoint Presentation</vt:lpstr>
      <vt:lpstr>PowerPoint Presentation</vt:lpstr>
      <vt:lpstr>PowerPoint Presentation</vt:lpstr>
      <vt:lpstr>Decimal Number System</vt:lpstr>
      <vt:lpstr>Decimal Number System</vt:lpstr>
      <vt:lpstr>Binary Number System</vt:lpstr>
      <vt:lpstr>Binary Number System</vt:lpstr>
      <vt:lpstr>PowerPoint Presentation</vt:lpstr>
      <vt:lpstr>PowerPoint Presentation</vt:lpstr>
      <vt:lpstr>CONVERSION ON NUMBER SYSTEMS</vt:lpstr>
      <vt:lpstr>BINARY TO DECIMAL BY POWER OF 2</vt:lpstr>
      <vt:lpstr>Binary Number System</vt:lpstr>
      <vt:lpstr> BINARY TO DECIMAL (Power of 2 Method)</vt:lpstr>
      <vt:lpstr>PowerPoint Presentation</vt:lpstr>
      <vt:lpstr>PowerPoint Presentation</vt:lpstr>
      <vt:lpstr>BINARY TO DECIMAL BY Doubling Method</vt:lpstr>
      <vt:lpstr>Steps Doubling Method</vt:lpstr>
      <vt:lpstr> BINARY TO DECIMAL (DOUBLING METHOD)</vt:lpstr>
      <vt:lpstr>PowerPoint Presentation</vt:lpstr>
      <vt:lpstr>PowerPoint Presentation</vt:lpstr>
      <vt:lpstr>BINARY TO OCTAL BY Binary grouping of bits (Sets of 3)</vt:lpstr>
      <vt:lpstr>Steps Binary grouping of bits (Sets of 3)</vt:lpstr>
      <vt:lpstr>Steps Binary grouping of bits (Sets of 3)</vt:lpstr>
      <vt:lpstr> BINARY TO OCTAL Binary grouping of bits (Sets of 3)</vt:lpstr>
      <vt:lpstr>PowerPoint Presentation</vt:lpstr>
      <vt:lpstr>PowerPoint Presentation</vt:lpstr>
      <vt:lpstr>BINARY TO HEX BY Binary grouping of bits (Sets of 4)</vt:lpstr>
      <vt:lpstr>Steps Binary grouping of bits (Sets of 4)</vt:lpstr>
      <vt:lpstr>Steps Binary grouping of bits (Sets of 4)</vt:lpstr>
      <vt:lpstr>Steps Binary grouping of bits (Sets of 4)</vt:lpstr>
      <vt:lpstr> BINARY TO HEXADECIMAL Binary grouping of bits (Sets of 4)</vt:lpstr>
      <vt:lpstr>PowerPoint Presentation</vt:lpstr>
      <vt:lpstr>PowerPoint Presentation</vt:lpstr>
      <vt:lpstr> BINARY(with Fractions) TO DECIMAL, OCTAL and HEXADECIMAL</vt:lpstr>
      <vt:lpstr>PowerPoint Presentation</vt:lpstr>
      <vt:lpstr>PowerPoint Presentation</vt:lpstr>
      <vt:lpstr>PowerPoint Presentation</vt:lpstr>
      <vt:lpstr>PowerPoint Presentation</vt:lpstr>
      <vt:lpstr>PowerPoint Presentation</vt:lpstr>
      <vt:lpstr>PowerPoint Presentation</vt:lpstr>
      <vt:lpstr>DECIMAL TO BINARY  (Continuous Division)</vt:lpstr>
      <vt:lpstr>DECIMAL TO BINARY  (Continuous Division)</vt:lpstr>
      <vt:lpstr>PowerPoint Presentation</vt:lpstr>
      <vt:lpstr>PowerPoint Presentation</vt:lpstr>
      <vt:lpstr>Descending Powers of Two and Subtraction</vt:lpstr>
      <vt:lpstr>DECIMAL TO BINARY  Descending Powers of Two and Subtraction</vt:lpstr>
      <vt:lpstr>PowerPoint Presentation</vt:lpstr>
      <vt:lpstr>PowerPoint Presentation</vt:lpstr>
      <vt:lpstr>DECIMAL TO OCTAL (DIVISION BY MULTIPLES OF 8) </vt:lpstr>
      <vt:lpstr>PowerPoint Presentation</vt:lpstr>
      <vt:lpstr>PowerPoint Presentation</vt:lpstr>
      <vt:lpstr>DECIMAL TO OCTAL  (Continuous Division)</vt:lpstr>
      <vt:lpstr>PowerPoint Presentation</vt:lpstr>
      <vt:lpstr>PowerPoint Presentation</vt:lpstr>
      <vt:lpstr>DECIMAL TO HEXADECIMAL  (Continuous Division)</vt:lpstr>
      <vt:lpstr>PowerPoint Presentation</vt:lpstr>
      <vt:lpstr>PowerPoint Presentation</vt:lpstr>
      <vt:lpstr>OCTAL TO BINARY  Direct Octal to Binary Conversion" or "Octal to Binary Translation</vt:lpstr>
      <vt:lpstr>PowerPoint Presentation</vt:lpstr>
      <vt:lpstr>PowerPoint Presentation</vt:lpstr>
      <vt:lpstr>OCTAL TO DECIMAL </vt:lpstr>
      <vt:lpstr>PowerPoint Presentation</vt:lpstr>
      <vt:lpstr>PowerPoint Presentation</vt:lpstr>
      <vt:lpstr>OCTAL TO Hexadecimal </vt:lpstr>
      <vt:lpstr>PowerPoint Presentation</vt:lpstr>
      <vt:lpstr>PowerPoint Presentation</vt:lpstr>
      <vt:lpstr>HEXADECIMAL TO BINARY </vt:lpstr>
      <vt:lpstr>PowerPoint Presentation</vt:lpstr>
      <vt:lpstr>PowerPoint Presentation</vt:lpstr>
      <vt:lpstr>HEXADECIMAL TO DECIMAL </vt:lpstr>
      <vt:lpstr>PowerPoint Presentation</vt:lpstr>
      <vt:lpstr>PowerPoint Presentation</vt:lpstr>
      <vt:lpstr>HEXADECIMAL TO OCTAL </vt:lpstr>
      <vt:lpstr>PowerPoint Presentation</vt:lpstr>
      <vt:lpstr>PowerPoint Presentation</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SYSTEM</dc:title>
  <dc:creator>Tena, Jan Reuelle P</dc:creator>
  <cp:lastModifiedBy>Jan Ruelle Teña</cp:lastModifiedBy>
  <cp:revision>360</cp:revision>
  <dcterms:created xsi:type="dcterms:W3CDTF">2020-03-02T01:26:07Z</dcterms:created>
  <dcterms:modified xsi:type="dcterms:W3CDTF">2023-11-06T08:41:29Z</dcterms:modified>
</cp:coreProperties>
</file>