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y="5143500" cx="9144000"/>
  <p:notesSz cx="6858000" cy="9144000"/>
  <p:embeddedFontLst>
    <p:embeddedFont>
      <p:font typeface="Roboto"/>
      <p:regular r:id="rId60"/>
      <p:bold r:id="rId61"/>
      <p:italic r:id="rId62"/>
      <p:boldItalic r:id="rId63"/>
    </p:embeddedFont>
    <p:embeddedFont>
      <p:font typeface="Source Code Pro"/>
      <p:regular r:id="rId64"/>
      <p:bold r:id="rId65"/>
      <p:italic r:id="rId66"/>
      <p:boldItalic r:id="rId67"/>
    </p:embeddedFont>
    <p:embeddedFont>
      <p:font typeface="Average"/>
      <p:regular r:id="rId68"/>
    </p:embeddedFont>
    <p:embeddedFont>
      <p:font typeface="Oswald"/>
      <p:regular r:id="rId69"/>
      <p:bold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7FCFD59-6986-466D-97DE-FED3E7C74965}">
  <a:tblStyle styleId="{17FCFD59-6986-466D-97DE-FED3E7C7496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schemas.openxmlformats.org/officeDocument/2006/relationships/font" Target="fonts/Oswald-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oboto-italic.fntdata"/><Relationship Id="rId61" Type="http://schemas.openxmlformats.org/officeDocument/2006/relationships/font" Target="fonts/Roboto-bold.fntdata"/><Relationship Id="rId20" Type="http://schemas.openxmlformats.org/officeDocument/2006/relationships/slide" Target="slides/slide14.xml"/><Relationship Id="rId64" Type="http://schemas.openxmlformats.org/officeDocument/2006/relationships/font" Target="fonts/SourceCodePro-regular.fntdata"/><Relationship Id="rId63" Type="http://schemas.openxmlformats.org/officeDocument/2006/relationships/font" Target="fonts/Roboto-boldItalic.fntdata"/><Relationship Id="rId22" Type="http://schemas.openxmlformats.org/officeDocument/2006/relationships/slide" Target="slides/slide16.xml"/><Relationship Id="rId66" Type="http://schemas.openxmlformats.org/officeDocument/2006/relationships/font" Target="fonts/SourceCodePro-italic.fntdata"/><Relationship Id="rId21" Type="http://schemas.openxmlformats.org/officeDocument/2006/relationships/slide" Target="slides/slide15.xml"/><Relationship Id="rId65" Type="http://schemas.openxmlformats.org/officeDocument/2006/relationships/font" Target="fonts/SourceCodePro-bold.fntdata"/><Relationship Id="rId24" Type="http://schemas.openxmlformats.org/officeDocument/2006/relationships/slide" Target="slides/slide18.xml"/><Relationship Id="rId68" Type="http://schemas.openxmlformats.org/officeDocument/2006/relationships/font" Target="fonts/Average-regular.fntdata"/><Relationship Id="rId23" Type="http://schemas.openxmlformats.org/officeDocument/2006/relationships/slide" Target="slides/slide17.xml"/><Relationship Id="rId67" Type="http://schemas.openxmlformats.org/officeDocument/2006/relationships/font" Target="fonts/SourceCodePro-boldItalic.fntdata"/><Relationship Id="rId60" Type="http://schemas.openxmlformats.org/officeDocument/2006/relationships/font" Target="fonts/Roboto-regular.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Oswald-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034eb1259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034eb1259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034eb1259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034eb1259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034eb1259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034eb1259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034eb1259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034eb1259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034eb1259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034eb1259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034eb1259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034eb1259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034eb1259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034eb1259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034eb1259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034eb1259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034eb1259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034eb1259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034eb1259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034eb1259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034eb1259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034eb1259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db0520354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db0520354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db0520354f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db0520354f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db0520354f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db0520354f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034eb1259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034eb1259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034eb1259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034eb1259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034eb1259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034eb1259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034eb1259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034eb1259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034eb1259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034eb1259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034eb1259a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034eb1259a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034eb1259a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034eb1259a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034eb1259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034eb1259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034eb1259a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034eb1259a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034eb1259a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034eb1259a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034eb1259a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034eb1259a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034eb1259a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034eb1259a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034eb1259a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034eb1259a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034eb1259a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034eb1259a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034eb1259a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034eb1259a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034eb1259a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034eb1259a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034eb1259a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034eb1259a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034eb1259a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034eb1259a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034eb1259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034eb1259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034eb1259a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034eb1259a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034eb1259a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034eb1259a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034eb1259a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034eb1259a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034eb1259a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034eb1259a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034eb1259a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034eb1259a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034eb1259a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034eb1259a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034eb1259a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034eb1259a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034eb1259a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034eb1259a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034eb1259a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034eb1259a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034eb1259a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034eb1259a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db0520354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db0520354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034eb1259a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034eb1259a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034eb1259a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034eb1259a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034eb1259a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034eb1259a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034eb1259a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2034eb1259a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034eb1259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034eb1259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034eb1259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034eb1259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034eb1259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034eb1259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034eb1259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034eb1259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55" name="Shape 55"/>
        <p:cNvGrpSpPr/>
        <p:nvPr/>
      </p:nvGrpSpPr>
      <p:grpSpPr>
        <a:xfrm>
          <a:off x="0" y="0"/>
          <a:ext cx="0" cy="0"/>
          <a:chOff x="0" y="0"/>
          <a:chExt cx="0" cy="0"/>
        </a:xfrm>
      </p:grpSpPr>
      <p:sp>
        <p:nvSpPr>
          <p:cNvPr id="56" name="Google Shape;56;p13"/>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59" name="Google Shape;59;p1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3"/>
          <p:cNvSpPr txBox="1"/>
          <p:nvPr>
            <p:ph idx="1" type="body"/>
          </p:nvPr>
        </p:nvSpPr>
        <p:spPr>
          <a:xfrm>
            <a:off x="98125" y="911400"/>
            <a:ext cx="8826600" cy="40197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rgbClr val="000000"/>
              </a:buClr>
              <a:buSzPts val="1800"/>
              <a:buChar char="●"/>
              <a:defRPr>
                <a:solidFill>
                  <a:srgbClr val="000000"/>
                </a:solidFill>
              </a:defRPr>
            </a:lvl1pPr>
            <a:lvl2pPr indent="-317500" lvl="1" marL="914400" rtl="0">
              <a:spcBef>
                <a:spcPts val="0"/>
              </a:spcBef>
              <a:spcAft>
                <a:spcPts val="0"/>
              </a:spcAft>
              <a:buClr>
                <a:srgbClr val="000000"/>
              </a:buClr>
              <a:buSzPts val="1400"/>
              <a:buChar char="○"/>
              <a:defRPr>
                <a:solidFill>
                  <a:srgbClr val="000000"/>
                </a:solidFill>
              </a:defRPr>
            </a:lvl2pPr>
            <a:lvl3pPr indent="-317500" lvl="2" marL="1371600" rtl="0">
              <a:spcBef>
                <a:spcPts val="0"/>
              </a:spcBef>
              <a:spcAft>
                <a:spcPts val="0"/>
              </a:spcAft>
              <a:buClr>
                <a:srgbClr val="000000"/>
              </a:buClr>
              <a:buSzPts val="1400"/>
              <a:buChar char="■"/>
              <a:defRPr>
                <a:solidFill>
                  <a:srgbClr val="000000"/>
                </a:solidFill>
              </a:defRPr>
            </a:lvl3pPr>
            <a:lvl4pPr indent="-317500" lvl="3" marL="1828800" rtl="0">
              <a:spcBef>
                <a:spcPts val="0"/>
              </a:spcBef>
              <a:spcAft>
                <a:spcPts val="0"/>
              </a:spcAft>
              <a:buClr>
                <a:srgbClr val="000000"/>
              </a:buClr>
              <a:buSzPts val="1400"/>
              <a:buChar char="●"/>
              <a:defRPr>
                <a:solidFill>
                  <a:srgbClr val="000000"/>
                </a:solidFill>
              </a:defRPr>
            </a:lvl4pPr>
            <a:lvl5pPr indent="-317500" lvl="4" marL="2286000" rtl="0">
              <a:spcBef>
                <a:spcPts val="0"/>
              </a:spcBef>
              <a:spcAft>
                <a:spcPts val="0"/>
              </a:spcAft>
              <a:buClr>
                <a:srgbClr val="000000"/>
              </a:buClr>
              <a:buSzPts val="1400"/>
              <a:buChar char="○"/>
              <a:defRPr>
                <a:solidFill>
                  <a:srgbClr val="000000"/>
                </a:solidFill>
              </a:defRPr>
            </a:lvl5pPr>
            <a:lvl6pPr indent="-317500" lvl="5" marL="2743200" rtl="0">
              <a:spcBef>
                <a:spcPts val="0"/>
              </a:spcBef>
              <a:spcAft>
                <a:spcPts val="0"/>
              </a:spcAft>
              <a:buClr>
                <a:srgbClr val="000000"/>
              </a:buClr>
              <a:buSzPts val="1400"/>
              <a:buChar char="■"/>
              <a:defRPr>
                <a:solidFill>
                  <a:srgbClr val="000000"/>
                </a:solidFill>
              </a:defRPr>
            </a:lvl6pPr>
            <a:lvl7pPr indent="-317500" lvl="6" marL="3200400" rtl="0">
              <a:spcBef>
                <a:spcPts val="0"/>
              </a:spcBef>
              <a:spcAft>
                <a:spcPts val="0"/>
              </a:spcAft>
              <a:buClr>
                <a:srgbClr val="000000"/>
              </a:buClr>
              <a:buSzPts val="1400"/>
              <a:buChar char="●"/>
              <a:defRPr>
                <a:solidFill>
                  <a:srgbClr val="000000"/>
                </a:solidFill>
              </a:defRPr>
            </a:lvl7pPr>
            <a:lvl8pPr indent="-317500" lvl="7" marL="3657600" rtl="0">
              <a:spcBef>
                <a:spcPts val="0"/>
              </a:spcBef>
              <a:spcAft>
                <a:spcPts val="0"/>
              </a:spcAft>
              <a:buClr>
                <a:srgbClr val="000000"/>
              </a:buClr>
              <a:buSzPts val="1400"/>
              <a:buChar char="○"/>
              <a:defRPr>
                <a:solidFill>
                  <a:srgbClr val="000000"/>
                </a:solidFill>
              </a:defRPr>
            </a:lvl8pPr>
            <a:lvl9pPr indent="-317500" lvl="8" marL="4114800" rtl="0">
              <a:spcBef>
                <a:spcPts val="0"/>
              </a:spcBef>
              <a:spcAft>
                <a:spcPts val="0"/>
              </a:spcAft>
              <a:buClr>
                <a:srgbClr val="000000"/>
              </a:buClr>
              <a:buSzPts val="1400"/>
              <a:buChar char="■"/>
              <a:defRPr>
                <a:solidFill>
                  <a:srgbClr val="000000"/>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61" name="Shape 61"/>
        <p:cNvGrpSpPr/>
        <p:nvPr/>
      </p:nvGrpSpPr>
      <p:grpSpPr>
        <a:xfrm>
          <a:off x="0" y="0"/>
          <a:ext cx="0" cy="0"/>
          <a:chOff x="0" y="0"/>
          <a:chExt cx="0" cy="0"/>
        </a:xfrm>
      </p:grpSpPr>
      <p:sp>
        <p:nvSpPr>
          <p:cNvPr id="62" name="Google Shape;62;p14"/>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65" name="Google Shape;65;p1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4"/>
          <p:cNvSpPr txBox="1"/>
          <p:nvPr>
            <p:ph idx="1" type="body"/>
          </p:nvPr>
        </p:nvSpPr>
        <p:spPr>
          <a:xfrm>
            <a:off x="98125" y="911400"/>
            <a:ext cx="8826600" cy="40197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rgbClr val="000000"/>
              </a:buClr>
              <a:buSzPts val="1800"/>
              <a:buChar char="●"/>
              <a:defRPr>
                <a:solidFill>
                  <a:srgbClr val="000000"/>
                </a:solidFill>
              </a:defRPr>
            </a:lvl1pPr>
            <a:lvl2pPr indent="-317500" lvl="1" marL="914400" rtl="0">
              <a:spcBef>
                <a:spcPts val="0"/>
              </a:spcBef>
              <a:spcAft>
                <a:spcPts val="0"/>
              </a:spcAft>
              <a:buClr>
                <a:srgbClr val="000000"/>
              </a:buClr>
              <a:buSzPts val="1400"/>
              <a:buChar char="○"/>
              <a:defRPr>
                <a:solidFill>
                  <a:srgbClr val="000000"/>
                </a:solidFill>
              </a:defRPr>
            </a:lvl2pPr>
            <a:lvl3pPr indent="-317500" lvl="2" marL="1371600" rtl="0">
              <a:spcBef>
                <a:spcPts val="0"/>
              </a:spcBef>
              <a:spcAft>
                <a:spcPts val="0"/>
              </a:spcAft>
              <a:buClr>
                <a:srgbClr val="000000"/>
              </a:buClr>
              <a:buSzPts val="1400"/>
              <a:buChar char="■"/>
              <a:defRPr>
                <a:solidFill>
                  <a:srgbClr val="000000"/>
                </a:solidFill>
              </a:defRPr>
            </a:lvl3pPr>
            <a:lvl4pPr indent="-317500" lvl="3" marL="1828800" rtl="0">
              <a:spcBef>
                <a:spcPts val="0"/>
              </a:spcBef>
              <a:spcAft>
                <a:spcPts val="0"/>
              </a:spcAft>
              <a:buClr>
                <a:srgbClr val="000000"/>
              </a:buClr>
              <a:buSzPts val="1400"/>
              <a:buChar char="●"/>
              <a:defRPr>
                <a:solidFill>
                  <a:srgbClr val="000000"/>
                </a:solidFill>
              </a:defRPr>
            </a:lvl4pPr>
            <a:lvl5pPr indent="-317500" lvl="4" marL="2286000" rtl="0">
              <a:spcBef>
                <a:spcPts val="0"/>
              </a:spcBef>
              <a:spcAft>
                <a:spcPts val="0"/>
              </a:spcAft>
              <a:buClr>
                <a:srgbClr val="000000"/>
              </a:buClr>
              <a:buSzPts val="1400"/>
              <a:buChar char="○"/>
              <a:defRPr>
                <a:solidFill>
                  <a:srgbClr val="000000"/>
                </a:solidFill>
              </a:defRPr>
            </a:lvl5pPr>
            <a:lvl6pPr indent="-317500" lvl="5" marL="2743200" rtl="0">
              <a:spcBef>
                <a:spcPts val="0"/>
              </a:spcBef>
              <a:spcAft>
                <a:spcPts val="0"/>
              </a:spcAft>
              <a:buClr>
                <a:srgbClr val="000000"/>
              </a:buClr>
              <a:buSzPts val="1400"/>
              <a:buChar char="■"/>
              <a:defRPr>
                <a:solidFill>
                  <a:srgbClr val="000000"/>
                </a:solidFill>
              </a:defRPr>
            </a:lvl6pPr>
            <a:lvl7pPr indent="-317500" lvl="6" marL="3200400" rtl="0">
              <a:spcBef>
                <a:spcPts val="0"/>
              </a:spcBef>
              <a:spcAft>
                <a:spcPts val="0"/>
              </a:spcAft>
              <a:buClr>
                <a:srgbClr val="000000"/>
              </a:buClr>
              <a:buSzPts val="1400"/>
              <a:buChar char="●"/>
              <a:defRPr>
                <a:solidFill>
                  <a:srgbClr val="000000"/>
                </a:solidFill>
              </a:defRPr>
            </a:lvl7pPr>
            <a:lvl8pPr indent="-317500" lvl="7" marL="3657600" rtl="0">
              <a:spcBef>
                <a:spcPts val="0"/>
              </a:spcBef>
              <a:spcAft>
                <a:spcPts val="0"/>
              </a:spcAft>
              <a:buClr>
                <a:srgbClr val="000000"/>
              </a:buClr>
              <a:buSzPts val="1400"/>
              <a:buChar char="○"/>
              <a:defRPr>
                <a:solidFill>
                  <a:srgbClr val="000000"/>
                </a:solidFill>
              </a:defRPr>
            </a:lvl8pPr>
            <a:lvl9pPr indent="-317500" lvl="8" marL="4114800" rtl="0">
              <a:spcBef>
                <a:spcPts val="0"/>
              </a:spcBef>
              <a:spcAft>
                <a:spcPts val="0"/>
              </a:spcAft>
              <a:buClr>
                <a:srgbClr val="000000"/>
              </a:buClr>
              <a:buSzPts val="1400"/>
              <a:buChar char="■"/>
              <a:defRPr>
                <a:solidFill>
                  <a:srgbClr val="000000"/>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nus-cs2030.github.io/1718-s2/style/index.html" TargetMode="External"/><Relationship Id="rId4" Type="http://schemas.openxmlformats.org/officeDocument/2006/relationships/hyperlink" Target="https://github.com/nus-cs2030/2223-s2/wiki/Java-Style-Guide" TargetMode="External"/><Relationship Id="rId5" Type="http://schemas.openxmlformats.org/officeDocument/2006/relationships/hyperlink" Target="https://github.com/nus-cs2030/2223-s2/wiki/Setting-Up-CheckSty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javatpoint.com/java-string-forma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CS2030 Lab 2</a:t>
            </a:r>
            <a:endParaRPr/>
          </a:p>
        </p:txBody>
      </p:sp>
      <p:sp>
        <p:nvSpPr>
          <p:cNvPr id="72" name="Google Shape;72;p15"/>
          <p:cNvSpPr txBox="1"/>
          <p:nvPr>
            <p:ph idx="1" type="subTitle"/>
          </p:nvPr>
        </p:nvSpPr>
        <p:spPr>
          <a:xfrm>
            <a:off x="671250" y="3174875"/>
            <a:ext cx="7801500" cy="4893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AY22/23 Sem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 1 Recap - Style - Variable Naming</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Use more descriptive variable names</a:t>
            </a:r>
            <a:endParaRPr/>
          </a:p>
          <a:p>
            <a:pPr indent="0" lvl="0" marL="0" rtl="0" algn="l">
              <a:spcBef>
                <a:spcPts val="1200"/>
              </a:spcBef>
              <a:spcAft>
                <a:spcPts val="0"/>
              </a:spcAft>
              <a:buNone/>
            </a:pPr>
            <a:r>
              <a:rPr b="1" lang="en">
                <a:solidFill>
                  <a:schemeClr val="dk1"/>
                </a:solidFill>
                <a:latin typeface="Droid Sans Mono"/>
                <a:ea typeface="Droid Sans Mono"/>
                <a:cs typeface="Droid Sans Mono"/>
                <a:sym typeface="Droid Sans Mono"/>
              </a:rPr>
              <a:t>public</a:t>
            </a:r>
            <a:r>
              <a:rPr lang="en">
                <a:solidFill>
                  <a:schemeClr val="dk1"/>
                </a:solidFill>
                <a:latin typeface="Droid Sans Mono"/>
                <a:ea typeface="Droid Sans Mono"/>
                <a:cs typeface="Droid Sans Mono"/>
                <a:sym typeface="Droid Sans Mono"/>
              </a:rPr>
              <a:t> </a:t>
            </a:r>
            <a:r>
              <a:rPr b="1" lang="en">
                <a:solidFill>
                  <a:schemeClr val="dk1"/>
                </a:solidFill>
                <a:latin typeface="Droid Sans Mono"/>
                <a:ea typeface="Droid Sans Mono"/>
                <a:cs typeface="Droid Sans Mono"/>
                <a:sym typeface="Droid Sans Mono"/>
              </a:rPr>
              <a:t>class</a:t>
            </a:r>
            <a:r>
              <a:rPr lang="en">
                <a:solidFill>
                  <a:schemeClr val="dk1"/>
                </a:solidFill>
                <a:latin typeface="Droid Sans Mono"/>
                <a:ea typeface="Droid Sans Mono"/>
                <a:cs typeface="Droid Sans Mono"/>
                <a:sym typeface="Droid Sans Mono"/>
              </a:rPr>
              <a:t> </a:t>
            </a:r>
            <a:r>
              <a:rPr b="1" lang="en">
                <a:solidFill>
                  <a:schemeClr val="dk1"/>
                </a:solidFill>
                <a:latin typeface="Droid Sans Mono"/>
                <a:ea typeface="Droid Sans Mono"/>
                <a:cs typeface="Droid Sans Mono"/>
                <a:sym typeface="Droid Sans Mono"/>
              </a:rPr>
              <a:t>Customer </a:t>
            </a:r>
            <a:r>
              <a:rPr lang="en">
                <a:solidFill>
                  <a:schemeClr val="dk1"/>
                </a:solidFill>
                <a:latin typeface="Droid Sans Mono"/>
                <a:ea typeface="Droid Sans Mono"/>
                <a:cs typeface="Droid Sans Mono"/>
                <a:sym typeface="Droid Sans Mono"/>
              </a:rPr>
              <a:t>{</a:t>
            </a:r>
            <a:endParaRPr>
              <a:solidFill>
                <a:schemeClr val="dk1"/>
              </a:solidFill>
              <a:latin typeface="Droid Sans Mono"/>
              <a:ea typeface="Droid Sans Mono"/>
              <a:cs typeface="Droid Sans Mono"/>
              <a:sym typeface="Droid Sans Mono"/>
            </a:endParaRPr>
          </a:p>
          <a:p>
            <a:pPr indent="0" lvl="0" marL="0" rtl="0" algn="l">
              <a:spcBef>
                <a:spcPts val="1200"/>
              </a:spcBef>
              <a:spcAft>
                <a:spcPts val="0"/>
              </a:spcAft>
              <a:buNone/>
            </a:pPr>
            <a:r>
              <a:rPr lang="en">
                <a:solidFill>
                  <a:schemeClr val="dk1"/>
                </a:solidFill>
                <a:latin typeface="Droid Sans Mono"/>
                <a:ea typeface="Droid Sans Mono"/>
                <a:cs typeface="Droid Sans Mono"/>
                <a:sym typeface="Droid Sans Mono"/>
              </a:rPr>
              <a:t>    </a:t>
            </a:r>
            <a:r>
              <a:rPr b="1" lang="en">
                <a:solidFill>
                  <a:schemeClr val="dk1"/>
                </a:solidFill>
                <a:latin typeface="Droid Sans Mono"/>
                <a:ea typeface="Droid Sans Mono"/>
                <a:cs typeface="Droid Sans Mono"/>
                <a:sym typeface="Droid Sans Mono"/>
              </a:rPr>
              <a:t>private</a:t>
            </a:r>
            <a:r>
              <a:rPr lang="en">
                <a:solidFill>
                  <a:schemeClr val="dk1"/>
                </a:solidFill>
                <a:latin typeface="Droid Sans Mono"/>
                <a:ea typeface="Droid Sans Mono"/>
                <a:cs typeface="Droid Sans Mono"/>
                <a:sym typeface="Droid Sans Mono"/>
              </a:rPr>
              <a:t> </a:t>
            </a:r>
            <a:r>
              <a:rPr b="1" lang="en">
                <a:solidFill>
                  <a:schemeClr val="dk1"/>
                </a:solidFill>
                <a:latin typeface="Droid Sans Mono"/>
                <a:ea typeface="Droid Sans Mono"/>
                <a:cs typeface="Droid Sans Mono"/>
                <a:sym typeface="Droid Sans Mono"/>
              </a:rPr>
              <a:t>final</a:t>
            </a:r>
            <a:r>
              <a:rPr lang="en">
                <a:solidFill>
                  <a:schemeClr val="dk1"/>
                </a:solidFill>
                <a:latin typeface="Droid Sans Mono"/>
                <a:ea typeface="Droid Sans Mono"/>
                <a:cs typeface="Droid Sans Mono"/>
                <a:sym typeface="Droid Sans Mono"/>
              </a:rPr>
              <a:t> double st;  </a:t>
            </a:r>
            <a:r>
              <a:rPr i="1" lang="en">
                <a:latin typeface="Droid Sans Mono"/>
                <a:ea typeface="Droid Sans Mono"/>
                <a:cs typeface="Droid Sans Mono"/>
                <a:sym typeface="Droid Sans Mono"/>
              </a:rPr>
              <a:t>// Not advisable</a:t>
            </a:r>
            <a:endParaRPr>
              <a:latin typeface="Droid Sans Mono"/>
              <a:ea typeface="Droid Sans Mono"/>
              <a:cs typeface="Droid Sans Mono"/>
              <a:sym typeface="Droid Sans Mono"/>
            </a:endParaRPr>
          </a:p>
          <a:p>
            <a:pPr indent="0" lvl="0" marL="0" rtl="0" algn="l">
              <a:spcBef>
                <a:spcPts val="1200"/>
              </a:spcBef>
              <a:spcAft>
                <a:spcPts val="0"/>
              </a:spcAft>
              <a:buNone/>
            </a:pPr>
            <a:r>
              <a:rPr lang="en">
                <a:solidFill>
                  <a:schemeClr val="dk1"/>
                </a:solidFill>
                <a:latin typeface="Droid Sans Mono"/>
                <a:ea typeface="Droid Sans Mono"/>
                <a:cs typeface="Droid Sans Mono"/>
                <a:sym typeface="Droid Sans Mono"/>
              </a:rPr>
              <a:t>    </a:t>
            </a:r>
            <a:r>
              <a:rPr b="1" lang="en">
                <a:solidFill>
                  <a:schemeClr val="dk1"/>
                </a:solidFill>
                <a:latin typeface="Droid Sans Mono"/>
                <a:ea typeface="Droid Sans Mono"/>
                <a:cs typeface="Droid Sans Mono"/>
                <a:sym typeface="Droid Sans Mono"/>
              </a:rPr>
              <a:t>private</a:t>
            </a:r>
            <a:r>
              <a:rPr lang="en">
                <a:solidFill>
                  <a:schemeClr val="dk1"/>
                </a:solidFill>
                <a:latin typeface="Droid Sans Mono"/>
                <a:ea typeface="Droid Sans Mono"/>
                <a:cs typeface="Droid Sans Mono"/>
                <a:sym typeface="Droid Sans Mono"/>
              </a:rPr>
              <a:t> </a:t>
            </a:r>
            <a:r>
              <a:rPr b="1" lang="en">
                <a:solidFill>
                  <a:schemeClr val="dk1"/>
                </a:solidFill>
                <a:latin typeface="Droid Sans Mono"/>
                <a:ea typeface="Droid Sans Mono"/>
                <a:cs typeface="Droid Sans Mono"/>
                <a:sym typeface="Droid Sans Mono"/>
              </a:rPr>
              <a:t>final</a:t>
            </a:r>
            <a:r>
              <a:rPr lang="en">
                <a:solidFill>
                  <a:schemeClr val="dk1"/>
                </a:solidFill>
                <a:latin typeface="Droid Sans Mono"/>
                <a:ea typeface="Droid Sans Mono"/>
                <a:cs typeface="Droid Sans Mono"/>
                <a:sym typeface="Droid Sans Mono"/>
              </a:rPr>
              <a:t> double arrivalTime;  </a:t>
            </a:r>
            <a:r>
              <a:rPr i="1" lang="en">
                <a:latin typeface="Droid Sans Mono"/>
                <a:ea typeface="Droid Sans Mono"/>
                <a:cs typeface="Droid Sans Mono"/>
                <a:sym typeface="Droid Sans Mono"/>
              </a:rPr>
              <a:t>// Better variable name </a:t>
            </a:r>
            <a:endParaRPr>
              <a:latin typeface="Droid Sans Mono"/>
              <a:ea typeface="Droid Sans Mono"/>
              <a:cs typeface="Droid Sans Mono"/>
              <a:sym typeface="Droid Sans Mono"/>
            </a:endParaRPr>
          </a:p>
          <a:p>
            <a:pPr indent="0" lvl="0" marL="0" rtl="0" algn="l">
              <a:lnSpc>
                <a:spcPct val="110795"/>
              </a:lnSpc>
              <a:spcBef>
                <a:spcPts val="1200"/>
              </a:spcBef>
              <a:spcAft>
                <a:spcPts val="0"/>
              </a:spcAft>
              <a:buNone/>
            </a:pPr>
            <a:r>
              <a:rPr lang="en">
                <a:solidFill>
                  <a:schemeClr val="dk1"/>
                </a:solidFill>
                <a:latin typeface="Droid Sans Mono"/>
                <a:ea typeface="Droid Sans Mono"/>
                <a:cs typeface="Droid Sans Mono"/>
                <a:sym typeface="Droid Sans Mono"/>
              </a:rPr>
              <a:t>}</a:t>
            </a:r>
            <a:endParaRPr>
              <a:solidFill>
                <a:schemeClr val="dk1"/>
              </a:solidFill>
              <a:latin typeface="Droid Sans Mono"/>
              <a:ea typeface="Droid Sans Mono"/>
              <a:cs typeface="Droid Sans Mono"/>
              <a:sym typeface="Droid Sans Mono"/>
            </a:endParaRPr>
          </a:p>
          <a:p>
            <a:pPr indent="0" lvl="0" marL="0" rtl="0" algn="l">
              <a:spcBef>
                <a:spcPts val="0"/>
              </a:spcBef>
              <a:spcAft>
                <a:spcPts val="0"/>
              </a:spcAft>
              <a:buNone/>
            </a:pPr>
            <a:r>
              <a:t/>
            </a:r>
            <a:endParaRPr/>
          </a:p>
          <a:p>
            <a:pPr indent="0" lvl="0" marL="0" rtl="0" algn="l">
              <a:spcBef>
                <a:spcPts val="1200"/>
              </a:spcBef>
              <a:spcAft>
                <a:spcPts val="0"/>
              </a:spcAft>
              <a:buNone/>
            </a:pPr>
            <a:r>
              <a:rPr lang="en"/>
              <a:t>Spell out variables in full (e.g. </a:t>
            </a:r>
            <a:r>
              <a:rPr lang="en">
                <a:latin typeface="Droid Sans Mono"/>
                <a:ea typeface="Droid Sans Mono"/>
                <a:cs typeface="Droid Sans Mono"/>
                <a:sym typeface="Droid Sans Mono"/>
              </a:rPr>
              <a:t>nextAvailableTime </a:t>
            </a:r>
            <a:r>
              <a:rPr lang="en"/>
              <a:t>instead of </a:t>
            </a:r>
            <a:r>
              <a:rPr lang="en">
                <a:latin typeface="Droid Sans Mono"/>
                <a:ea typeface="Droid Sans Mono"/>
                <a:cs typeface="Droid Sans Mono"/>
                <a:sym typeface="Droid Sans Mono"/>
              </a:rPr>
              <a:t>nat</a:t>
            </a:r>
            <a:r>
              <a:rPr lang="en"/>
              <a:t>)</a:t>
            </a:r>
            <a:endParaRPr/>
          </a:p>
          <a:p>
            <a:pPr indent="0" lvl="0" marL="0" rtl="0" algn="l">
              <a:spcBef>
                <a:spcPts val="1200"/>
              </a:spcBef>
              <a:spcAft>
                <a:spcPts val="1200"/>
              </a:spcAft>
              <a:buNone/>
            </a:pPr>
            <a:r>
              <a:rPr lang="en"/>
              <a:t>The convention in Java is to use camelCase instead of snake_case (</a:t>
            </a:r>
            <a:r>
              <a:rPr lang="en">
                <a:latin typeface="Droid Sans Mono"/>
                <a:ea typeface="Droid Sans Mono"/>
                <a:cs typeface="Droid Sans Mono"/>
                <a:sym typeface="Droid Sans Mono"/>
              </a:rPr>
              <a:t>helloWorld</a:t>
            </a:r>
            <a:r>
              <a:rPr lang="en"/>
              <a:t> instead of </a:t>
            </a:r>
            <a:r>
              <a:rPr lang="en">
                <a:latin typeface="Droid Sans Mono"/>
                <a:ea typeface="Droid Sans Mono"/>
                <a:cs typeface="Droid Sans Mono"/>
                <a:sym typeface="Droid Sans Mono"/>
              </a:rPr>
              <a:t>hello_world</a:t>
            </a:r>
            <a:r>
              <a:rPr lang="en"/>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254675" y="251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 1 Recap - Style - Variable Names</a:t>
            </a:r>
            <a:endParaRPr/>
          </a:p>
        </p:txBody>
      </p:sp>
      <p:sp>
        <p:nvSpPr>
          <p:cNvPr id="138" name="Google Shape;138;p25"/>
          <p:cNvSpPr txBox="1"/>
          <p:nvPr>
            <p:ph idx="1" type="body"/>
          </p:nvPr>
        </p:nvSpPr>
        <p:spPr>
          <a:xfrm>
            <a:off x="311700" y="1017725"/>
            <a:ext cx="8520600" cy="38727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b="1" lang="en" sz="1300">
                <a:solidFill>
                  <a:schemeClr val="dk1"/>
                </a:solidFill>
                <a:latin typeface="Droid Sans Mono"/>
                <a:ea typeface="Droid Sans Mono"/>
                <a:cs typeface="Droid Sans Mono"/>
                <a:sym typeface="Droid Sans Mono"/>
              </a:rPr>
              <a:t>public</a:t>
            </a:r>
            <a:r>
              <a:rPr lang="en" sz="1300">
                <a:solidFill>
                  <a:schemeClr val="dk1"/>
                </a:solidFill>
                <a:latin typeface="Droid Sans Mono"/>
                <a:ea typeface="Droid Sans Mono"/>
                <a:cs typeface="Droid Sans Mono"/>
                <a:sym typeface="Droid Sans Mono"/>
              </a:rPr>
              <a:t> </a:t>
            </a:r>
            <a:r>
              <a:rPr b="1" lang="en" sz="1300">
                <a:solidFill>
                  <a:schemeClr val="dk1"/>
                </a:solidFill>
                <a:latin typeface="Droid Sans Mono"/>
                <a:ea typeface="Droid Sans Mono"/>
                <a:cs typeface="Droid Sans Mono"/>
                <a:sym typeface="Droid Sans Mono"/>
              </a:rPr>
              <a:t>class</a:t>
            </a:r>
            <a:r>
              <a:rPr lang="en" sz="1300">
                <a:solidFill>
                  <a:schemeClr val="dk1"/>
                </a:solidFill>
                <a:latin typeface="Droid Sans Mono"/>
                <a:ea typeface="Droid Sans Mono"/>
                <a:cs typeface="Droid Sans Mono"/>
                <a:sym typeface="Droid Sans Mono"/>
              </a:rPr>
              <a:t> </a:t>
            </a:r>
            <a:r>
              <a:rPr b="1" lang="en" sz="1300">
                <a:solidFill>
                  <a:schemeClr val="dk1"/>
                </a:solidFill>
                <a:latin typeface="Droid Sans Mono"/>
                <a:ea typeface="Droid Sans Mono"/>
                <a:cs typeface="Droid Sans Mono"/>
                <a:sym typeface="Droid Sans Mono"/>
              </a:rPr>
              <a:t>Customer </a:t>
            </a:r>
            <a:r>
              <a:rPr lang="en" sz="1300">
                <a:solidFill>
                  <a:schemeClr val="dk1"/>
                </a:solidFill>
                <a:latin typeface="Droid Sans Mono"/>
                <a:ea typeface="Droid Sans Mono"/>
                <a:cs typeface="Droid Sans Mono"/>
                <a:sym typeface="Droid Sans Mono"/>
              </a:rPr>
              <a:t>{</a:t>
            </a:r>
            <a:endParaRPr sz="1300">
              <a:solidFill>
                <a:schemeClr val="dk1"/>
              </a:solidFill>
              <a:latin typeface="Droid Sans Mono"/>
              <a:ea typeface="Droid Sans Mono"/>
              <a:cs typeface="Droid Sans Mono"/>
              <a:sym typeface="Droid Sans Mono"/>
            </a:endParaRPr>
          </a:p>
          <a:p>
            <a:pPr indent="0" lvl="0" marL="0" rtl="0" algn="l">
              <a:spcBef>
                <a:spcPts val="1200"/>
              </a:spcBef>
              <a:spcAft>
                <a:spcPts val="0"/>
              </a:spcAft>
              <a:buNone/>
            </a:pPr>
            <a:r>
              <a:rPr lang="en" sz="1300">
                <a:solidFill>
                  <a:schemeClr val="dk1"/>
                </a:solidFill>
                <a:latin typeface="Droid Sans Mono"/>
                <a:ea typeface="Droid Sans Mono"/>
                <a:cs typeface="Droid Sans Mono"/>
                <a:sym typeface="Droid Sans Mono"/>
              </a:rPr>
              <a:t>    </a:t>
            </a:r>
            <a:r>
              <a:rPr b="1" lang="en" sz="1300">
                <a:solidFill>
                  <a:schemeClr val="dk1"/>
                </a:solidFill>
                <a:latin typeface="Droid Sans Mono"/>
                <a:ea typeface="Droid Sans Mono"/>
                <a:cs typeface="Droid Sans Mono"/>
                <a:sym typeface="Droid Sans Mono"/>
              </a:rPr>
              <a:t>private</a:t>
            </a:r>
            <a:r>
              <a:rPr lang="en" sz="1300">
                <a:solidFill>
                  <a:schemeClr val="dk1"/>
                </a:solidFill>
                <a:latin typeface="Droid Sans Mono"/>
                <a:ea typeface="Droid Sans Mono"/>
                <a:cs typeface="Droid Sans Mono"/>
                <a:sym typeface="Droid Sans Mono"/>
              </a:rPr>
              <a:t> </a:t>
            </a:r>
            <a:r>
              <a:rPr b="1" lang="en" sz="1300">
                <a:solidFill>
                  <a:schemeClr val="dk1"/>
                </a:solidFill>
                <a:latin typeface="Droid Sans Mono"/>
                <a:ea typeface="Droid Sans Mono"/>
                <a:cs typeface="Droid Sans Mono"/>
                <a:sym typeface="Droid Sans Mono"/>
              </a:rPr>
              <a:t>final</a:t>
            </a:r>
            <a:r>
              <a:rPr lang="en" sz="1300">
                <a:solidFill>
                  <a:schemeClr val="dk1"/>
                </a:solidFill>
                <a:latin typeface="Droid Sans Mono"/>
                <a:ea typeface="Droid Sans Mono"/>
                <a:cs typeface="Droid Sans Mono"/>
                <a:sym typeface="Droid Sans Mono"/>
              </a:rPr>
              <a:t> double arrivalTime;</a:t>
            </a:r>
            <a:endParaRPr sz="1300">
              <a:solidFill>
                <a:schemeClr val="dk1"/>
              </a:solidFill>
              <a:latin typeface="Droid Sans Mono"/>
              <a:ea typeface="Droid Sans Mono"/>
              <a:cs typeface="Droid Sans Mono"/>
              <a:sym typeface="Droid Sans Mono"/>
            </a:endParaRPr>
          </a:p>
          <a:p>
            <a:pPr indent="0" lvl="0" marL="0" rtl="0" algn="l">
              <a:spcBef>
                <a:spcPts val="1200"/>
              </a:spcBef>
              <a:spcAft>
                <a:spcPts val="0"/>
              </a:spcAft>
              <a:buNone/>
            </a:pPr>
            <a:r>
              <a:rPr lang="en" sz="1300">
                <a:solidFill>
                  <a:schemeClr val="dk1"/>
                </a:solidFill>
                <a:latin typeface="Droid Sans Mono"/>
                <a:ea typeface="Droid Sans Mono"/>
                <a:cs typeface="Droid Sans Mono"/>
                <a:sym typeface="Droid Sans Mono"/>
              </a:rPr>
              <a:t>    </a:t>
            </a:r>
            <a:r>
              <a:rPr b="1" lang="en" sz="1300">
                <a:solidFill>
                  <a:schemeClr val="dk1"/>
                </a:solidFill>
                <a:latin typeface="Droid Sans Mono"/>
                <a:ea typeface="Droid Sans Mono"/>
                <a:cs typeface="Droid Sans Mono"/>
                <a:sym typeface="Droid Sans Mono"/>
              </a:rPr>
              <a:t>public</a:t>
            </a:r>
            <a:r>
              <a:rPr lang="en" sz="1300">
                <a:solidFill>
                  <a:schemeClr val="dk1"/>
                </a:solidFill>
                <a:latin typeface="Droid Sans Mono"/>
                <a:ea typeface="Droid Sans Mono"/>
                <a:cs typeface="Droid Sans Mono"/>
                <a:sym typeface="Droid Sans Mono"/>
              </a:rPr>
              <a:t> Customer(double at) {</a:t>
            </a:r>
            <a:endParaRPr sz="1300">
              <a:solidFill>
                <a:schemeClr val="dk1"/>
              </a:solidFill>
              <a:latin typeface="Droid Sans Mono"/>
              <a:ea typeface="Droid Sans Mono"/>
              <a:cs typeface="Droid Sans Mono"/>
              <a:sym typeface="Droid Sans Mono"/>
            </a:endParaRPr>
          </a:p>
          <a:p>
            <a:pPr indent="0" lvl="0" marL="0" rtl="0" algn="l">
              <a:spcBef>
                <a:spcPts val="1200"/>
              </a:spcBef>
              <a:spcAft>
                <a:spcPts val="0"/>
              </a:spcAft>
              <a:buNone/>
            </a:pPr>
            <a:r>
              <a:rPr lang="en" sz="1300">
                <a:solidFill>
                  <a:schemeClr val="dk1"/>
                </a:solidFill>
                <a:latin typeface="Droid Sans Mono"/>
                <a:ea typeface="Droid Sans Mono"/>
                <a:cs typeface="Droid Sans Mono"/>
                <a:sym typeface="Droid Sans Mono"/>
              </a:rPr>
              <a:t>        arrivalTime = at;</a:t>
            </a:r>
            <a:endParaRPr sz="1300">
              <a:solidFill>
                <a:schemeClr val="dk1"/>
              </a:solidFill>
              <a:latin typeface="Droid Sans Mono"/>
              <a:ea typeface="Droid Sans Mono"/>
              <a:cs typeface="Droid Sans Mono"/>
              <a:sym typeface="Droid Sans Mono"/>
            </a:endParaRPr>
          </a:p>
          <a:p>
            <a:pPr indent="0" lvl="0" marL="0" rtl="0" algn="l">
              <a:spcBef>
                <a:spcPts val="1200"/>
              </a:spcBef>
              <a:spcAft>
                <a:spcPts val="0"/>
              </a:spcAft>
              <a:buNone/>
            </a:pPr>
            <a:r>
              <a:rPr lang="en" sz="1300">
                <a:solidFill>
                  <a:schemeClr val="dk1"/>
                </a:solidFill>
                <a:latin typeface="Droid Sans Mono"/>
                <a:ea typeface="Droid Sans Mono"/>
                <a:cs typeface="Droid Sans Mono"/>
                <a:sym typeface="Droid Sans Mono"/>
              </a:rPr>
              <a:t>    }</a:t>
            </a:r>
            <a:endParaRPr sz="1300">
              <a:solidFill>
                <a:schemeClr val="dk1"/>
              </a:solidFill>
              <a:latin typeface="Droid Sans Mono"/>
              <a:ea typeface="Droid Sans Mono"/>
              <a:cs typeface="Droid Sans Mono"/>
              <a:sym typeface="Droid Sans Mono"/>
            </a:endParaRPr>
          </a:p>
          <a:p>
            <a:pPr indent="0" lvl="0" marL="0" rtl="0" algn="l">
              <a:lnSpc>
                <a:spcPct val="110795"/>
              </a:lnSpc>
              <a:spcBef>
                <a:spcPts val="1200"/>
              </a:spcBef>
              <a:spcAft>
                <a:spcPts val="0"/>
              </a:spcAft>
              <a:buNone/>
            </a:pPr>
            <a:r>
              <a:rPr lang="en" sz="1300">
                <a:solidFill>
                  <a:schemeClr val="dk1"/>
                </a:solidFill>
                <a:latin typeface="Droid Sans Mono"/>
                <a:ea typeface="Droid Sans Mono"/>
                <a:cs typeface="Droid Sans Mono"/>
                <a:sym typeface="Droid Sans Mono"/>
              </a:rPr>
              <a:t>}</a:t>
            </a:r>
            <a:endParaRPr sz="1300">
              <a:solidFill>
                <a:schemeClr val="dk1"/>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t/>
            </a:r>
            <a:endParaRPr>
              <a:solidFill>
                <a:srgbClr val="666666"/>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t/>
            </a:r>
            <a:endParaRPr>
              <a:solidFill>
                <a:srgbClr val="666666"/>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t/>
            </a:r>
            <a:endParaRPr/>
          </a:p>
          <a:p>
            <a:pPr indent="0" lvl="0" marL="0" rtl="0" algn="l">
              <a:lnSpc>
                <a:spcPct val="115000"/>
              </a:lnSpc>
              <a:spcBef>
                <a:spcPts val="0"/>
              </a:spcBef>
              <a:spcAft>
                <a:spcPts val="0"/>
              </a:spcAft>
              <a:buNone/>
            </a:pPr>
            <a:r>
              <a:rPr lang="en"/>
              <a:t>You do not need to give the </a:t>
            </a:r>
            <a:r>
              <a:rPr lang="en">
                <a:solidFill>
                  <a:schemeClr val="dk1"/>
                </a:solidFill>
                <a:latin typeface="Droid Sans Mono"/>
                <a:ea typeface="Droid Sans Mono"/>
                <a:cs typeface="Droid Sans Mono"/>
                <a:sym typeface="Droid Sans Mono"/>
              </a:rPr>
              <a:t>arrivalTime</a:t>
            </a:r>
            <a:r>
              <a:rPr lang="en">
                <a:solidFill>
                  <a:schemeClr val="accent2"/>
                </a:solidFill>
              </a:rPr>
              <a:t> </a:t>
            </a:r>
            <a:r>
              <a:rPr lang="en"/>
              <a:t>that’s being passed into the constructor a different name just because the word </a:t>
            </a:r>
            <a:r>
              <a:rPr lang="en">
                <a:solidFill>
                  <a:schemeClr val="dk1"/>
                </a:solidFill>
                <a:latin typeface="Droid Sans Mono"/>
                <a:ea typeface="Droid Sans Mono"/>
                <a:cs typeface="Droid Sans Mono"/>
                <a:sym typeface="Droid Sans Mono"/>
              </a:rPr>
              <a:t>arrivalTime</a:t>
            </a:r>
            <a:r>
              <a:rPr lang="en">
                <a:solidFill>
                  <a:schemeClr val="accent2"/>
                </a:solidFill>
              </a:rPr>
              <a:t> </a:t>
            </a:r>
            <a:r>
              <a:rPr lang="en"/>
              <a:t>has already been used to name the instance variable. </a:t>
            </a:r>
            <a:endParaRPr/>
          </a:p>
          <a:p>
            <a:pPr indent="0" lvl="0" marL="0" rtl="0" algn="l">
              <a:lnSpc>
                <a:spcPct val="115000"/>
              </a:lnSpc>
              <a:spcBef>
                <a:spcPts val="0"/>
              </a:spcBef>
              <a:spcAft>
                <a:spcPts val="0"/>
              </a:spcAft>
              <a:buNone/>
            </a:pPr>
            <a:r>
              <a:rPr lang="en"/>
              <a:t>Just use </a:t>
            </a:r>
            <a:r>
              <a:rPr lang="en">
                <a:solidFill>
                  <a:schemeClr val="dk1"/>
                </a:solidFill>
                <a:latin typeface="Droid Sans Mono"/>
                <a:ea typeface="Droid Sans Mono"/>
                <a:cs typeface="Droid Sans Mono"/>
                <a:sym typeface="Droid Sans Mono"/>
              </a:rPr>
              <a:t>arrivalTime</a:t>
            </a:r>
            <a:r>
              <a:rPr lang="en">
                <a:solidFill>
                  <a:schemeClr val="accent2"/>
                </a:solidFill>
              </a:rPr>
              <a:t> </a:t>
            </a:r>
            <a:r>
              <a:rPr lang="en"/>
              <a:t>instead of </a:t>
            </a:r>
            <a:r>
              <a:rPr lang="en">
                <a:solidFill>
                  <a:schemeClr val="dk1"/>
                </a:solidFill>
                <a:latin typeface="Droid Sans Mono"/>
                <a:ea typeface="Droid Sans Mono"/>
                <a:cs typeface="Droid Sans Mono"/>
                <a:sym typeface="Droid Sans Mono"/>
              </a:rPr>
              <a:t>at</a:t>
            </a:r>
            <a:r>
              <a:rPr lang="en"/>
              <a:t> and use the </a:t>
            </a:r>
            <a:r>
              <a:rPr lang="en">
                <a:solidFill>
                  <a:srgbClr val="9AD7FF"/>
                </a:solidFill>
              </a:rPr>
              <a:t>this</a:t>
            </a:r>
            <a:r>
              <a:rPr lang="en">
                <a:solidFill>
                  <a:srgbClr val="0000FF"/>
                </a:solidFill>
              </a:rPr>
              <a:t> </a:t>
            </a:r>
            <a:r>
              <a:rPr lang="en"/>
              <a:t>keyword to differentiate between the two.</a:t>
            </a:r>
            <a:endParaRPr/>
          </a:p>
        </p:txBody>
      </p:sp>
      <p:sp>
        <p:nvSpPr>
          <p:cNvPr id="139" name="Google Shape;139;p25"/>
          <p:cNvSpPr txBox="1"/>
          <p:nvPr/>
        </p:nvSpPr>
        <p:spPr>
          <a:xfrm>
            <a:off x="4244950" y="1017725"/>
            <a:ext cx="4209000" cy="2457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dk1"/>
                </a:solidFill>
                <a:latin typeface="Droid Sans Mono"/>
                <a:ea typeface="Droid Sans Mono"/>
                <a:cs typeface="Droid Sans Mono"/>
                <a:sym typeface="Droid Sans Mono"/>
              </a:rPr>
              <a:t>public</a:t>
            </a:r>
            <a:r>
              <a:rPr lang="en" sz="1200">
                <a:solidFill>
                  <a:schemeClr val="dk1"/>
                </a:solidFill>
                <a:latin typeface="Droid Sans Mono"/>
                <a:ea typeface="Droid Sans Mono"/>
                <a:cs typeface="Droid Sans Mono"/>
                <a:sym typeface="Droid Sans Mono"/>
              </a:rPr>
              <a:t> </a:t>
            </a:r>
            <a:r>
              <a:rPr b="1" lang="en" sz="1200">
                <a:solidFill>
                  <a:schemeClr val="dk1"/>
                </a:solidFill>
                <a:latin typeface="Droid Sans Mono"/>
                <a:ea typeface="Droid Sans Mono"/>
                <a:cs typeface="Droid Sans Mono"/>
                <a:sym typeface="Droid Sans Mono"/>
              </a:rPr>
              <a:t>class</a:t>
            </a:r>
            <a:r>
              <a:rPr lang="en" sz="1200">
                <a:solidFill>
                  <a:schemeClr val="dk1"/>
                </a:solidFill>
                <a:latin typeface="Droid Sans Mono"/>
                <a:ea typeface="Droid Sans Mono"/>
                <a:cs typeface="Droid Sans Mono"/>
                <a:sym typeface="Droid Sans Mono"/>
              </a:rPr>
              <a:t> </a:t>
            </a:r>
            <a:r>
              <a:rPr b="1" lang="en" sz="1200">
                <a:solidFill>
                  <a:schemeClr val="dk1"/>
                </a:solidFill>
                <a:latin typeface="Droid Sans Mono"/>
                <a:ea typeface="Droid Sans Mono"/>
                <a:cs typeface="Droid Sans Mono"/>
                <a:sym typeface="Droid Sans Mono"/>
              </a:rPr>
              <a:t>Customer </a:t>
            </a:r>
            <a:r>
              <a:rPr lang="en" sz="1200">
                <a:solidFill>
                  <a:schemeClr val="dk1"/>
                </a:solidFill>
                <a:latin typeface="Droid Sans Mono"/>
                <a:ea typeface="Droid Sans Mono"/>
                <a:cs typeface="Droid Sans Mono"/>
                <a:sym typeface="Droid Sans Mono"/>
              </a:rPr>
              <a:t>{</a:t>
            </a:r>
            <a:endParaRPr sz="1200">
              <a:solidFill>
                <a:schemeClr val="dk1"/>
              </a:solidFill>
              <a:latin typeface="Droid Sans Mono"/>
              <a:ea typeface="Droid Sans Mono"/>
              <a:cs typeface="Droid Sans Mono"/>
              <a:sym typeface="Droid Sans Mono"/>
            </a:endParaRPr>
          </a:p>
          <a:p>
            <a:pPr indent="0" lvl="0" marL="0" rtl="0" algn="l">
              <a:lnSpc>
                <a:spcPct val="115000"/>
              </a:lnSpc>
              <a:spcBef>
                <a:spcPts val="1600"/>
              </a:spcBef>
              <a:spcAft>
                <a:spcPts val="0"/>
              </a:spcAft>
              <a:buNone/>
            </a:pPr>
            <a:r>
              <a:rPr lang="en" sz="1200">
                <a:solidFill>
                  <a:schemeClr val="dk1"/>
                </a:solidFill>
                <a:latin typeface="Droid Sans Mono"/>
                <a:ea typeface="Droid Sans Mono"/>
                <a:cs typeface="Droid Sans Mono"/>
                <a:sym typeface="Droid Sans Mono"/>
              </a:rPr>
              <a:t>    </a:t>
            </a:r>
            <a:r>
              <a:rPr b="1" lang="en" sz="1200">
                <a:solidFill>
                  <a:schemeClr val="dk1"/>
                </a:solidFill>
                <a:latin typeface="Droid Sans Mono"/>
                <a:ea typeface="Droid Sans Mono"/>
                <a:cs typeface="Droid Sans Mono"/>
                <a:sym typeface="Droid Sans Mono"/>
              </a:rPr>
              <a:t>private</a:t>
            </a:r>
            <a:r>
              <a:rPr lang="en" sz="1200">
                <a:solidFill>
                  <a:schemeClr val="dk1"/>
                </a:solidFill>
                <a:latin typeface="Droid Sans Mono"/>
                <a:ea typeface="Droid Sans Mono"/>
                <a:cs typeface="Droid Sans Mono"/>
                <a:sym typeface="Droid Sans Mono"/>
              </a:rPr>
              <a:t> </a:t>
            </a:r>
            <a:r>
              <a:rPr b="1" lang="en" sz="1200">
                <a:solidFill>
                  <a:schemeClr val="dk1"/>
                </a:solidFill>
                <a:latin typeface="Droid Sans Mono"/>
                <a:ea typeface="Droid Sans Mono"/>
                <a:cs typeface="Droid Sans Mono"/>
                <a:sym typeface="Droid Sans Mono"/>
              </a:rPr>
              <a:t>final</a:t>
            </a:r>
            <a:r>
              <a:rPr lang="en" sz="1200">
                <a:solidFill>
                  <a:schemeClr val="dk1"/>
                </a:solidFill>
                <a:latin typeface="Droid Sans Mono"/>
                <a:ea typeface="Droid Sans Mono"/>
                <a:cs typeface="Droid Sans Mono"/>
                <a:sym typeface="Droid Sans Mono"/>
              </a:rPr>
              <a:t> double arrivalTime;</a:t>
            </a:r>
            <a:endParaRPr sz="1200">
              <a:solidFill>
                <a:schemeClr val="dk1"/>
              </a:solidFill>
              <a:latin typeface="Droid Sans Mono"/>
              <a:ea typeface="Droid Sans Mono"/>
              <a:cs typeface="Droid Sans Mono"/>
              <a:sym typeface="Droid Sans Mono"/>
            </a:endParaRPr>
          </a:p>
          <a:p>
            <a:pPr indent="0" lvl="0" marL="0" rtl="0" algn="l">
              <a:lnSpc>
                <a:spcPct val="115000"/>
              </a:lnSpc>
              <a:spcBef>
                <a:spcPts val="1600"/>
              </a:spcBef>
              <a:spcAft>
                <a:spcPts val="0"/>
              </a:spcAft>
              <a:buNone/>
            </a:pPr>
            <a:r>
              <a:rPr lang="en" sz="1200">
                <a:solidFill>
                  <a:schemeClr val="dk1"/>
                </a:solidFill>
                <a:latin typeface="Droid Sans Mono"/>
                <a:ea typeface="Droid Sans Mono"/>
                <a:cs typeface="Droid Sans Mono"/>
                <a:sym typeface="Droid Sans Mono"/>
              </a:rPr>
              <a:t>    </a:t>
            </a:r>
            <a:r>
              <a:rPr b="1" lang="en" sz="1200">
                <a:solidFill>
                  <a:schemeClr val="dk1"/>
                </a:solidFill>
                <a:latin typeface="Droid Sans Mono"/>
                <a:ea typeface="Droid Sans Mono"/>
                <a:cs typeface="Droid Sans Mono"/>
                <a:sym typeface="Droid Sans Mono"/>
              </a:rPr>
              <a:t>public</a:t>
            </a:r>
            <a:r>
              <a:rPr lang="en" sz="1200">
                <a:solidFill>
                  <a:schemeClr val="dk1"/>
                </a:solidFill>
                <a:latin typeface="Droid Sans Mono"/>
                <a:ea typeface="Droid Sans Mono"/>
                <a:cs typeface="Droid Sans Mono"/>
                <a:sym typeface="Droid Sans Mono"/>
              </a:rPr>
              <a:t> Customer(double arrivalTime) {</a:t>
            </a:r>
            <a:endParaRPr sz="1200">
              <a:solidFill>
                <a:schemeClr val="dk1"/>
              </a:solidFill>
              <a:latin typeface="Droid Sans Mono"/>
              <a:ea typeface="Droid Sans Mono"/>
              <a:cs typeface="Droid Sans Mono"/>
              <a:sym typeface="Droid Sans Mono"/>
            </a:endParaRPr>
          </a:p>
          <a:p>
            <a:pPr indent="0" lvl="0" marL="0" rtl="0" algn="l">
              <a:lnSpc>
                <a:spcPct val="115000"/>
              </a:lnSpc>
              <a:spcBef>
                <a:spcPts val="1600"/>
              </a:spcBef>
              <a:spcAft>
                <a:spcPts val="0"/>
              </a:spcAft>
              <a:buNone/>
            </a:pPr>
            <a:r>
              <a:rPr lang="en" sz="1200">
                <a:solidFill>
                  <a:schemeClr val="dk1"/>
                </a:solidFill>
                <a:latin typeface="Droid Sans Mono"/>
                <a:ea typeface="Droid Sans Mono"/>
                <a:cs typeface="Droid Sans Mono"/>
                <a:sym typeface="Droid Sans Mono"/>
              </a:rPr>
              <a:t>        this.arrivalTime = arrivalTime;</a:t>
            </a:r>
            <a:endParaRPr sz="1200">
              <a:solidFill>
                <a:schemeClr val="dk1"/>
              </a:solidFill>
              <a:latin typeface="Droid Sans Mono"/>
              <a:ea typeface="Droid Sans Mono"/>
              <a:cs typeface="Droid Sans Mono"/>
              <a:sym typeface="Droid Sans Mono"/>
            </a:endParaRPr>
          </a:p>
          <a:p>
            <a:pPr indent="0" lvl="0" marL="0" rtl="0" algn="l">
              <a:lnSpc>
                <a:spcPct val="115000"/>
              </a:lnSpc>
              <a:spcBef>
                <a:spcPts val="1600"/>
              </a:spcBef>
              <a:spcAft>
                <a:spcPts val="0"/>
              </a:spcAft>
              <a:buNone/>
            </a:pPr>
            <a:r>
              <a:rPr lang="en" sz="1200">
                <a:solidFill>
                  <a:schemeClr val="dk1"/>
                </a:solidFill>
                <a:latin typeface="Droid Sans Mono"/>
                <a:ea typeface="Droid Sans Mono"/>
                <a:cs typeface="Droid Sans Mono"/>
                <a:sym typeface="Droid Sans Mono"/>
              </a:rPr>
              <a:t>    }</a:t>
            </a:r>
            <a:endParaRPr sz="1200">
              <a:solidFill>
                <a:schemeClr val="dk1"/>
              </a:solidFill>
              <a:latin typeface="Droid Sans Mono"/>
              <a:ea typeface="Droid Sans Mono"/>
              <a:cs typeface="Droid Sans Mono"/>
              <a:sym typeface="Droid Sans Mono"/>
            </a:endParaRPr>
          </a:p>
          <a:p>
            <a:pPr indent="0" lvl="0" marL="0" rtl="0" algn="l">
              <a:lnSpc>
                <a:spcPct val="110795"/>
              </a:lnSpc>
              <a:spcBef>
                <a:spcPts val="1600"/>
              </a:spcBef>
              <a:spcAft>
                <a:spcPts val="0"/>
              </a:spcAft>
              <a:buNone/>
            </a:pPr>
            <a:r>
              <a:rPr lang="en" sz="1200">
                <a:solidFill>
                  <a:schemeClr val="dk1"/>
                </a:solidFill>
                <a:latin typeface="Droid Sans Mono"/>
                <a:ea typeface="Droid Sans Mono"/>
                <a:cs typeface="Droid Sans Mono"/>
                <a:sym typeface="Droid Sans Mono"/>
              </a:rPr>
              <a:t>}</a:t>
            </a:r>
            <a:endParaRPr sz="800">
              <a:solidFill>
                <a:schemeClr val="dk1"/>
              </a:solidFill>
            </a:endParaRPr>
          </a:p>
        </p:txBody>
      </p:sp>
      <p:cxnSp>
        <p:nvCxnSpPr>
          <p:cNvPr id="140" name="Google Shape;140;p25"/>
          <p:cNvCxnSpPr/>
          <p:nvPr/>
        </p:nvCxnSpPr>
        <p:spPr>
          <a:xfrm flipH="1">
            <a:off x="4067850" y="681300"/>
            <a:ext cx="33600" cy="27318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 1 Recap - Style - if Statements</a:t>
            </a:r>
            <a:endParaRPr/>
          </a:p>
        </p:txBody>
      </p:sp>
      <p:sp>
        <p:nvSpPr>
          <p:cNvPr id="146" name="Google Shape;146;p26"/>
          <p:cNvSpPr txBox="1"/>
          <p:nvPr>
            <p:ph idx="1" type="body"/>
          </p:nvPr>
        </p:nvSpPr>
        <p:spPr>
          <a:xfrm>
            <a:off x="311700" y="1152475"/>
            <a:ext cx="8520600" cy="3760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Use braces after single line </a:t>
            </a:r>
            <a:r>
              <a:rPr lang="en">
                <a:latin typeface="Droid Sans Mono"/>
                <a:ea typeface="Droid Sans Mono"/>
                <a:cs typeface="Droid Sans Mono"/>
                <a:sym typeface="Droid Sans Mono"/>
              </a:rPr>
              <a:t>if</a:t>
            </a:r>
            <a:r>
              <a:rPr lang="en"/>
              <a:t> statements</a:t>
            </a:r>
            <a:endParaRPr/>
          </a:p>
          <a:p>
            <a:pPr indent="0" lvl="0" marL="0" rtl="0" algn="l">
              <a:spcBef>
                <a:spcPts val="1200"/>
              </a:spcBef>
              <a:spcAft>
                <a:spcPts val="0"/>
              </a:spcAft>
              <a:buNone/>
            </a:pPr>
            <a:r>
              <a:rPr i="1" lang="en">
                <a:latin typeface="Droid Sans Mono"/>
                <a:ea typeface="Droid Sans Mono"/>
                <a:cs typeface="Droid Sans Mono"/>
                <a:sym typeface="Droid Sans Mono"/>
              </a:rPr>
              <a:t>// works but not advisable; could result in bugs if not careful</a:t>
            </a:r>
            <a:endParaRPr>
              <a:latin typeface="Droid Sans Mono"/>
              <a:ea typeface="Droid Sans Mono"/>
              <a:cs typeface="Droid Sans Mono"/>
              <a:sym typeface="Droid Sans Mono"/>
            </a:endParaRPr>
          </a:p>
          <a:p>
            <a:pPr indent="0" lvl="0" marL="0" rtl="0" algn="l">
              <a:spcBef>
                <a:spcPts val="1200"/>
              </a:spcBef>
              <a:spcAft>
                <a:spcPts val="0"/>
              </a:spcAft>
              <a:buNone/>
            </a:pPr>
            <a:r>
              <a:rPr b="1" lang="en" sz="1600">
                <a:solidFill>
                  <a:schemeClr val="dk1"/>
                </a:solidFill>
                <a:latin typeface="Droid Sans Mono"/>
                <a:ea typeface="Droid Sans Mono"/>
                <a:cs typeface="Droid Sans Mono"/>
                <a:sym typeface="Droid Sans Mono"/>
              </a:rPr>
              <a:t>if</a:t>
            </a:r>
            <a:r>
              <a:rPr lang="en" sz="1600">
                <a:solidFill>
                  <a:schemeClr val="dk1"/>
                </a:solidFill>
                <a:latin typeface="Droid Sans Mono"/>
                <a:ea typeface="Droid Sans Mono"/>
                <a:cs typeface="Droid Sans Mono"/>
                <a:sym typeface="Droid Sans Mono"/>
              </a:rPr>
              <a:t> (condition)</a:t>
            </a:r>
            <a:endParaRPr sz="1600">
              <a:solidFill>
                <a:schemeClr val="dk1"/>
              </a:solidFill>
              <a:latin typeface="Droid Sans Mono"/>
              <a:ea typeface="Droid Sans Mono"/>
              <a:cs typeface="Droid Sans Mono"/>
              <a:sym typeface="Droid Sans Mono"/>
            </a:endParaRPr>
          </a:p>
          <a:p>
            <a:pPr indent="0" lvl="0" marL="0" rtl="0" algn="l">
              <a:spcBef>
                <a:spcPts val="1200"/>
              </a:spcBef>
              <a:spcAft>
                <a:spcPts val="0"/>
              </a:spcAft>
              <a:buNone/>
            </a:pPr>
            <a:r>
              <a:rPr lang="en" sz="1600">
                <a:latin typeface="Droid Sans Mono"/>
                <a:ea typeface="Droid Sans Mono"/>
                <a:cs typeface="Droid Sans Mono"/>
                <a:sym typeface="Droid Sans Mono"/>
              </a:rPr>
              <a:t>    </a:t>
            </a:r>
            <a:r>
              <a:rPr i="1" lang="en" sz="1600">
                <a:latin typeface="Droid Sans Mono"/>
                <a:ea typeface="Droid Sans Mono"/>
                <a:cs typeface="Droid Sans Mono"/>
                <a:sym typeface="Droid Sans Mono"/>
              </a:rPr>
              <a:t>// code here;</a:t>
            </a:r>
            <a:endParaRPr sz="1600">
              <a:latin typeface="Droid Sans Mono"/>
              <a:ea typeface="Droid Sans Mono"/>
              <a:cs typeface="Droid Sans Mono"/>
              <a:sym typeface="Droid Sans Mono"/>
            </a:endParaRPr>
          </a:p>
          <a:p>
            <a:pPr indent="0" lvl="0" marL="0" rtl="0" algn="l">
              <a:spcBef>
                <a:spcPts val="1200"/>
              </a:spcBef>
              <a:spcAft>
                <a:spcPts val="0"/>
              </a:spcAft>
              <a:buNone/>
            </a:pPr>
            <a:r>
              <a:rPr i="1" lang="en" sz="1600">
                <a:latin typeface="Droid Sans Mono"/>
                <a:ea typeface="Droid Sans Mono"/>
                <a:cs typeface="Droid Sans Mono"/>
                <a:sym typeface="Droid Sans Mono"/>
              </a:rPr>
              <a:t>// better</a:t>
            </a:r>
            <a:endParaRPr sz="1600">
              <a:latin typeface="Droid Sans Mono"/>
              <a:ea typeface="Droid Sans Mono"/>
              <a:cs typeface="Droid Sans Mono"/>
              <a:sym typeface="Droid Sans Mono"/>
            </a:endParaRPr>
          </a:p>
          <a:p>
            <a:pPr indent="0" lvl="0" marL="0" rtl="0" algn="l">
              <a:spcBef>
                <a:spcPts val="1200"/>
              </a:spcBef>
              <a:spcAft>
                <a:spcPts val="0"/>
              </a:spcAft>
              <a:buNone/>
            </a:pPr>
            <a:r>
              <a:rPr b="1" lang="en" sz="1600">
                <a:solidFill>
                  <a:schemeClr val="dk1"/>
                </a:solidFill>
                <a:latin typeface="Droid Sans Mono"/>
                <a:ea typeface="Droid Sans Mono"/>
                <a:cs typeface="Droid Sans Mono"/>
                <a:sym typeface="Droid Sans Mono"/>
              </a:rPr>
              <a:t>if</a:t>
            </a:r>
            <a:r>
              <a:rPr lang="en" sz="1600">
                <a:solidFill>
                  <a:schemeClr val="dk1"/>
                </a:solidFill>
                <a:latin typeface="Droid Sans Mono"/>
                <a:ea typeface="Droid Sans Mono"/>
                <a:cs typeface="Droid Sans Mono"/>
                <a:sym typeface="Droid Sans Mono"/>
              </a:rPr>
              <a:t> (condition) {</a:t>
            </a:r>
            <a:endParaRPr sz="1600">
              <a:solidFill>
                <a:schemeClr val="dk1"/>
              </a:solidFill>
              <a:latin typeface="Droid Sans Mono"/>
              <a:ea typeface="Droid Sans Mono"/>
              <a:cs typeface="Droid Sans Mono"/>
              <a:sym typeface="Droid Sans Mono"/>
            </a:endParaRPr>
          </a:p>
          <a:p>
            <a:pPr indent="0" lvl="0" marL="0" rtl="0" algn="l">
              <a:spcBef>
                <a:spcPts val="1200"/>
              </a:spcBef>
              <a:spcAft>
                <a:spcPts val="0"/>
              </a:spcAft>
              <a:buNone/>
            </a:pPr>
            <a:r>
              <a:rPr lang="en" sz="1600">
                <a:latin typeface="Droid Sans Mono"/>
                <a:ea typeface="Droid Sans Mono"/>
                <a:cs typeface="Droid Sans Mono"/>
                <a:sym typeface="Droid Sans Mono"/>
              </a:rPr>
              <a:t>    </a:t>
            </a:r>
            <a:r>
              <a:rPr i="1" lang="en" sz="1600">
                <a:latin typeface="Droid Sans Mono"/>
                <a:ea typeface="Droid Sans Mono"/>
                <a:cs typeface="Droid Sans Mono"/>
                <a:sym typeface="Droid Sans Mono"/>
              </a:rPr>
              <a:t>// code here;</a:t>
            </a:r>
            <a:endParaRPr sz="1600">
              <a:latin typeface="Droid Sans Mono"/>
              <a:ea typeface="Droid Sans Mono"/>
              <a:cs typeface="Droid Sans Mono"/>
              <a:sym typeface="Droid Sans Mono"/>
            </a:endParaRPr>
          </a:p>
          <a:p>
            <a:pPr indent="0" lvl="0" marL="0" rtl="0" algn="l">
              <a:lnSpc>
                <a:spcPct val="110795"/>
              </a:lnSpc>
              <a:spcBef>
                <a:spcPts val="1200"/>
              </a:spcBef>
              <a:spcAft>
                <a:spcPts val="0"/>
              </a:spcAft>
              <a:buNone/>
            </a:pPr>
            <a:r>
              <a:rPr lang="en" sz="1600">
                <a:solidFill>
                  <a:schemeClr val="dk1"/>
                </a:solidFill>
                <a:latin typeface="Droid Sans Mono"/>
                <a:ea typeface="Droid Sans Mono"/>
                <a:cs typeface="Droid Sans Mono"/>
                <a:sym typeface="Droid Sans Mono"/>
              </a:rPr>
              <a:t>}</a:t>
            </a:r>
            <a:endParaRPr b="1" sz="1600">
              <a:solidFill>
                <a:schemeClr val="dk1"/>
              </a:solidFill>
              <a:latin typeface="Droid Sans Mono"/>
              <a:ea typeface="Droid Sans Mono"/>
              <a:cs typeface="Droid Sans Mono"/>
              <a:sym typeface="Droid Sans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 1 Recap - Style - Boolean Expressions</a:t>
            </a:r>
            <a:endParaRPr/>
          </a:p>
        </p:txBody>
      </p:sp>
      <p:sp>
        <p:nvSpPr>
          <p:cNvPr id="152" name="Google Shape;152;p27"/>
          <p:cNvSpPr txBox="1"/>
          <p:nvPr>
            <p:ph idx="1" type="body"/>
          </p:nvPr>
        </p:nvSpPr>
        <p:spPr>
          <a:xfrm>
            <a:off x="311700" y="1152475"/>
            <a:ext cx="8520600" cy="3589800"/>
          </a:xfrm>
          <a:prstGeom prst="rect">
            <a:avLst/>
          </a:prstGeom>
        </p:spPr>
        <p:txBody>
          <a:bodyPr anchorCtr="0" anchor="t" bIns="91425" lIns="91425" spcFirstLastPara="1" rIns="91425" wrap="square" tIns="91425">
            <a:normAutofit fontScale="92500" lnSpcReduction="20000"/>
          </a:bodyPr>
          <a:lstStyle/>
          <a:p>
            <a:pPr indent="0" lvl="0" marL="0" rtl="0" algn="l">
              <a:lnSpc>
                <a:spcPct val="110795"/>
              </a:lnSpc>
              <a:spcBef>
                <a:spcPts val="0"/>
              </a:spcBef>
              <a:spcAft>
                <a:spcPts val="0"/>
              </a:spcAft>
              <a:buNone/>
            </a:pPr>
            <a:r>
              <a:rPr i="1" lang="en">
                <a:latin typeface="Droid Sans Mono"/>
                <a:ea typeface="Droid Sans Mono"/>
                <a:cs typeface="Droid Sans Mono"/>
                <a:sym typeface="Droid Sans Mono"/>
              </a:rPr>
              <a:t>// Redundant if-else statement</a:t>
            </a:r>
            <a:endParaRPr i="1">
              <a:latin typeface="Droid Sans Mono"/>
              <a:ea typeface="Droid Sans Mono"/>
              <a:cs typeface="Droid Sans Mono"/>
              <a:sym typeface="Droid Sans Mono"/>
            </a:endParaRPr>
          </a:p>
          <a:p>
            <a:pPr indent="0" lvl="0" marL="0" rtl="0" algn="l">
              <a:lnSpc>
                <a:spcPct val="110795"/>
              </a:lnSpc>
              <a:spcBef>
                <a:spcPts val="0"/>
              </a:spcBef>
              <a:spcAft>
                <a:spcPts val="0"/>
              </a:spcAft>
              <a:buNone/>
            </a:pPr>
            <a:r>
              <a:t/>
            </a:r>
            <a:endParaRPr i="1">
              <a:latin typeface="Droid Sans Mono"/>
              <a:ea typeface="Droid Sans Mono"/>
              <a:cs typeface="Droid Sans Mono"/>
              <a:sym typeface="Droid Sans Mono"/>
            </a:endParaRPr>
          </a:p>
          <a:p>
            <a:pPr indent="0" lvl="0" marL="0" rtl="0" algn="l">
              <a:lnSpc>
                <a:spcPct val="150000"/>
              </a:lnSpc>
              <a:spcBef>
                <a:spcPts val="0"/>
              </a:spcBef>
              <a:spcAft>
                <a:spcPts val="0"/>
              </a:spcAft>
              <a:buNone/>
            </a:pPr>
            <a:r>
              <a:rPr b="1" lang="en">
                <a:solidFill>
                  <a:schemeClr val="dk1"/>
                </a:solidFill>
                <a:latin typeface="Droid Sans Mono"/>
                <a:ea typeface="Droid Sans Mono"/>
                <a:cs typeface="Droid Sans Mono"/>
                <a:sym typeface="Droid Sans Mono"/>
              </a:rPr>
              <a:t>if</a:t>
            </a:r>
            <a:r>
              <a:rPr lang="en">
                <a:solidFill>
                  <a:schemeClr val="dk1"/>
                </a:solidFill>
                <a:latin typeface="Droid Sans Mono"/>
                <a:ea typeface="Droid Sans Mono"/>
                <a:cs typeface="Droid Sans Mono"/>
                <a:sym typeface="Droid Sans Mono"/>
              </a:rPr>
              <a:t> (booleanMethod(parameter) == </a:t>
            </a:r>
            <a:r>
              <a:rPr b="1" lang="en">
                <a:solidFill>
                  <a:schemeClr val="dk1"/>
                </a:solidFill>
                <a:latin typeface="Droid Sans Mono"/>
                <a:ea typeface="Droid Sans Mono"/>
                <a:cs typeface="Droid Sans Mono"/>
                <a:sym typeface="Droid Sans Mono"/>
              </a:rPr>
              <a:t>true</a:t>
            </a:r>
            <a:r>
              <a:rPr lang="en">
                <a:solidFill>
                  <a:schemeClr val="dk1"/>
                </a:solidFill>
                <a:latin typeface="Droid Sans Mono"/>
                <a:ea typeface="Droid Sans Mono"/>
                <a:cs typeface="Droid Sans Mono"/>
                <a:sym typeface="Droid Sans Mono"/>
              </a:rPr>
              <a:t>) { </a:t>
            </a:r>
            <a:r>
              <a:rPr i="1" lang="en">
                <a:latin typeface="Droid Sans Mono"/>
                <a:ea typeface="Droid Sans Mono"/>
                <a:cs typeface="Droid Sans Mono"/>
                <a:sym typeface="Droid Sans Mono"/>
              </a:rPr>
              <a:t>// if true == true???</a:t>
            </a:r>
            <a:endParaRPr>
              <a:latin typeface="Droid Sans Mono"/>
              <a:ea typeface="Droid Sans Mono"/>
              <a:cs typeface="Droid Sans Mono"/>
              <a:sym typeface="Droid Sans Mono"/>
            </a:endParaRPr>
          </a:p>
          <a:p>
            <a:pPr indent="0" lvl="0" marL="0" rtl="0" algn="l">
              <a:lnSpc>
                <a:spcPct val="150000"/>
              </a:lnSpc>
              <a:spcBef>
                <a:spcPts val="0"/>
              </a:spcBef>
              <a:spcAft>
                <a:spcPts val="0"/>
              </a:spcAft>
              <a:buNone/>
            </a:pPr>
            <a:r>
              <a:rPr lang="en">
                <a:solidFill>
                  <a:schemeClr val="dk1"/>
                </a:solidFill>
                <a:latin typeface="Droid Sans Mono"/>
                <a:ea typeface="Droid Sans Mono"/>
                <a:cs typeface="Droid Sans Mono"/>
                <a:sym typeface="Droid Sans Mono"/>
              </a:rPr>
              <a:t>    </a:t>
            </a:r>
            <a:r>
              <a:rPr b="1" lang="en">
                <a:solidFill>
                  <a:schemeClr val="dk1"/>
                </a:solidFill>
                <a:latin typeface="Droid Sans Mono"/>
                <a:ea typeface="Droid Sans Mono"/>
                <a:cs typeface="Droid Sans Mono"/>
                <a:sym typeface="Droid Sans Mono"/>
              </a:rPr>
              <a:t>return</a:t>
            </a:r>
            <a:r>
              <a:rPr lang="en">
                <a:solidFill>
                  <a:schemeClr val="dk1"/>
                </a:solidFill>
                <a:latin typeface="Droid Sans Mono"/>
                <a:ea typeface="Droid Sans Mono"/>
                <a:cs typeface="Droid Sans Mono"/>
                <a:sym typeface="Droid Sans Mono"/>
              </a:rPr>
              <a:t> </a:t>
            </a:r>
            <a:r>
              <a:rPr b="1" lang="en">
                <a:solidFill>
                  <a:schemeClr val="dk1"/>
                </a:solidFill>
                <a:latin typeface="Droid Sans Mono"/>
                <a:ea typeface="Droid Sans Mono"/>
                <a:cs typeface="Droid Sans Mono"/>
                <a:sym typeface="Droid Sans Mono"/>
              </a:rPr>
              <a:t>true</a:t>
            </a:r>
            <a:r>
              <a:rPr lang="en">
                <a:solidFill>
                  <a:schemeClr val="dk1"/>
                </a:solidFill>
                <a:latin typeface="Droid Sans Mono"/>
                <a:ea typeface="Droid Sans Mono"/>
                <a:cs typeface="Droid Sans Mono"/>
                <a:sym typeface="Droid Sans Mono"/>
              </a:rPr>
              <a:t>; </a:t>
            </a:r>
            <a:endParaRPr>
              <a:solidFill>
                <a:schemeClr val="dk1"/>
              </a:solidFill>
              <a:latin typeface="Droid Sans Mono"/>
              <a:ea typeface="Droid Sans Mono"/>
              <a:cs typeface="Droid Sans Mono"/>
              <a:sym typeface="Droid Sans Mono"/>
            </a:endParaRPr>
          </a:p>
          <a:p>
            <a:pPr indent="0" lvl="0" marL="0" rtl="0" algn="l">
              <a:lnSpc>
                <a:spcPct val="150000"/>
              </a:lnSpc>
              <a:spcBef>
                <a:spcPts val="0"/>
              </a:spcBef>
              <a:spcAft>
                <a:spcPts val="0"/>
              </a:spcAft>
              <a:buNone/>
            </a:pPr>
            <a:r>
              <a:rPr lang="en">
                <a:solidFill>
                  <a:schemeClr val="dk1"/>
                </a:solidFill>
                <a:latin typeface="Droid Sans Mono"/>
                <a:ea typeface="Droid Sans Mono"/>
                <a:cs typeface="Droid Sans Mono"/>
                <a:sym typeface="Droid Sans Mono"/>
              </a:rPr>
              <a:t>} </a:t>
            </a:r>
            <a:r>
              <a:rPr b="1" lang="en">
                <a:solidFill>
                  <a:schemeClr val="dk1"/>
                </a:solidFill>
                <a:latin typeface="Droid Sans Mono"/>
                <a:ea typeface="Droid Sans Mono"/>
                <a:cs typeface="Droid Sans Mono"/>
                <a:sym typeface="Droid Sans Mono"/>
              </a:rPr>
              <a:t>else</a:t>
            </a:r>
            <a:r>
              <a:rPr lang="en">
                <a:solidFill>
                  <a:schemeClr val="dk1"/>
                </a:solidFill>
                <a:latin typeface="Droid Sans Mono"/>
                <a:ea typeface="Droid Sans Mono"/>
                <a:cs typeface="Droid Sans Mono"/>
                <a:sym typeface="Droid Sans Mono"/>
              </a:rPr>
              <a:t> {</a:t>
            </a:r>
            <a:endParaRPr>
              <a:solidFill>
                <a:schemeClr val="dk1"/>
              </a:solidFill>
              <a:latin typeface="Droid Sans Mono"/>
              <a:ea typeface="Droid Sans Mono"/>
              <a:cs typeface="Droid Sans Mono"/>
              <a:sym typeface="Droid Sans Mono"/>
            </a:endParaRPr>
          </a:p>
          <a:p>
            <a:pPr indent="0" lvl="0" marL="0" rtl="0" algn="l">
              <a:lnSpc>
                <a:spcPct val="150000"/>
              </a:lnSpc>
              <a:spcBef>
                <a:spcPts val="0"/>
              </a:spcBef>
              <a:spcAft>
                <a:spcPts val="0"/>
              </a:spcAft>
              <a:buNone/>
            </a:pPr>
            <a:r>
              <a:rPr lang="en">
                <a:solidFill>
                  <a:schemeClr val="dk1"/>
                </a:solidFill>
                <a:latin typeface="Droid Sans Mono"/>
                <a:ea typeface="Droid Sans Mono"/>
                <a:cs typeface="Droid Sans Mono"/>
                <a:sym typeface="Droid Sans Mono"/>
              </a:rPr>
              <a:t>    </a:t>
            </a:r>
            <a:r>
              <a:rPr b="1" lang="en">
                <a:solidFill>
                  <a:schemeClr val="dk1"/>
                </a:solidFill>
                <a:latin typeface="Droid Sans Mono"/>
                <a:ea typeface="Droid Sans Mono"/>
                <a:cs typeface="Droid Sans Mono"/>
                <a:sym typeface="Droid Sans Mono"/>
              </a:rPr>
              <a:t>return</a:t>
            </a:r>
            <a:r>
              <a:rPr lang="en">
                <a:solidFill>
                  <a:schemeClr val="dk1"/>
                </a:solidFill>
                <a:latin typeface="Droid Sans Mono"/>
                <a:ea typeface="Droid Sans Mono"/>
                <a:cs typeface="Droid Sans Mono"/>
                <a:sym typeface="Droid Sans Mono"/>
              </a:rPr>
              <a:t> </a:t>
            </a:r>
            <a:r>
              <a:rPr b="1" lang="en">
                <a:solidFill>
                  <a:schemeClr val="dk1"/>
                </a:solidFill>
                <a:latin typeface="Droid Sans Mono"/>
                <a:ea typeface="Droid Sans Mono"/>
                <a:cs typeface="Droid Sans Mono"/>
                <a:sym typeface="Droid Sans Mono"/>
              </a:rPr>
              <a:t>false</a:t>
            </a:r>
            <a:r>
              <a:rPr lang="en">
                <a:solidFill>
                  <a:schemeClr val="dk1"/>
                </a:solidFill>
                <a:latin typeface="Droid Sans Mono"/>
                <a:ea typeface="Droid Sans Mono"/>
                <a:cs typeface="Droid Sans Mono"/>
                <a:sym typeface="Droid Sans Mono"/>
              </a:rPr>
              <a:t>; </a:t>
            </a:r>
            <a:endParaRPr>
              <a:solidFill>
                <a:schemeClr val="dk1"/>
              </a:solidFill>
              <a:latin typeface="Droid Sans Mono"/>
              <a:ea typeface="Droid Sans Mono"/>
              <a:cs typeface="Droid Sans Mono"/>
              <a:sym typeface="Droid Sans Mono"/>
            </a:endParaRPr>
          </a:p>
          <a:p>
            <a:pPr indent="0" lvl="0" marL="0" rtl="0" algn="l">
              <a:lnSpc>
                <a:spcPct val="150000"/>
              </a:lnSpc>
              <a:spcBef>
                <a:spcPts val="0"/>
              </a:spcBef>
              <a:spcAft>
                <a:spcPts val="0"/>
              </a:spcAft>
              <a:buNone/>
            </a:pPr>
            <a:r>
              <a:rPr lang="en">
                <a:solidFill>
                  <a:schemeClr val="dk1"/>
                </a:solidFill>
                <a:latin typeface="Droid Sans Mono"/>
                <a:ea typeface="Droid Sans Mono"/>
                <a:cs typeface="Droid Sans Mono"/>
                <a:sym typeface="Droid Sans Mono"/>
              </a:rPr>
              <a:t>}</a:t>
            </a:r>
            <a:endParaRPr>
              <a:solidFill>
                <a:schemeClr val="dk1"/>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t/>
            </a:r>
            <a:endParaRPr>
              <a:solidFill>
                <a:schemeClr val="dk1"/>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i="1" lang="en">
                <a:latin typeface="Droid Sans Mono"/>
                <a:ea typeface="Droid Sans Mono"/>
                <a:cs typeface="Droid Sans Mono"/>
                <a:sym typeface="Droid Sans Mono"/>
              </a:rPr>
              <a:t>// Better</a:t>
            </a:r>
            <a:endParaRPr i="1">
              <a:latin typeface="Droid Sans Mono"/>
              <a:ea typeface="Droid Sans Mono"/>
              <a:cs typeface="Droid Sans Mono"/>
              <a:sym typeface="Droid Sans Mono"/>
            </a:endParaRPr>
          </a:p>
          <a:p>
            <a:pPr indent="0" lvl="0" marL="0" rtl="0" algn="l">
              <a:lnSpc>
                <a:spcPct val="110795"/>
              </a:lnSpc>
              <a:spcBef>
                <a:spcPts val="0"/>
              </a:spcBef>
              <a:spcAft>
                <a:spcPts val="0"/>
              </a:spcAft>
              <a:buNone/>
            </a:pPr>
            <a:r>
              <a:t/>
            </a:r>
            <a:endParaRPr i="1">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b="1" lang="en">
                <a:solidFill>
                  <a:schemeClr val="dk1"/>
                </a:solidFill>
                <a:latin typeface="Droid Sans Mono"/>
                <a:ea typeface="Droid Sans Mono"/>
                <a:cs typeface="Droid Sans Mono"/>
                <a:sym typeface="Droid Sans Mono"/>
              </a:rPr>
              <a:t>return</a:t>
            </a:r>
            <a:r>
              <a:rPr lang="en">
                <a:solidFill>
                  <a:schemeClr val="dk1"/>
                </a:solidFill>
                <a:latin typeface="Droid Sans Mono"/>
                <a:ea typeface="Droid Sans Mono"/>
                <a:cs typeface="Droid Sans Mono"/>
                <a:sym typeface="Droid Sans Mono"/>
              </a:rPr>
              <a:t> booleanMethod(parameter); </a:t>
            </a:r>
            <a:r>
              <a:rPr i="1" lang="en">
                <a:latin typeface="Droid Sans Mono"/>
                <a:ea typeface="Droid Sans Mono"/>
                <a:cs typeface="Droid Sans Mono"/>
                <a:sym typeface="Droid Sans Mono"/>
              </a:rPr>
              <a:t>// Just return the result</a:t>
            </a:r>
            <a:endParaRPr i="1">
              <a:latin typeface="Droid Sans Mono"/>
              <a:ea typeface="Droid Sans Mono"/>
              <a:cs typeface="Droid Sans Mono"/>
              <a:sym typeface="Droid Sans Mono"/>
            </a:endParaRPr>
          </a:p>
          <a:p>
            <a:pPr indent="0" lvl="0" marL="0" rtl="0" algn="l">
              <a:spcBef>
                <a:spcPts val="0"/>
              </a:spcBef>
              <a:spcAft>
                <a:spcPts val="1200"/>
              </a:spcAft>
              <a:buNone/>
            </a:pPr>
            <a:r>
              <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 1 Recap - Style - Line Wrapping </a:t>
            </a:r>
            <a:endParaRPr/>
          </a:p>
        </p:txBody>
      </p:sp>
      <p:sp>
        <p:nvSpPr>
          <p:cNvPr id="158" name="Google Shape;15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Wrap lines instead of letting them get too long</a:t>
            </a:r>
            <a:endParaRPr/>
          </a:p>
          <a:p>
            <a:pPr indent="0" lvl="0" marL="0" rtl="0" algn="l">
              <a:spcBef>
                <a:spcPts val="1200"/>
              </a:spcBef>
              <a:spcAft>
                <a:spcPts val="1200"/>
              </a:spcAft>
              <a:buNone/>
            </a:pPr>
            <a:r>
              <a:rPr lang="en"/>
              <a:t>It is usually appropriate to wrap lines after operators or at appropriate junctures for Strings (e.g. after a full-stop)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 1 Recap - Style - String.format()</a:t>
            </a:r>
            <a:endParaRPr/>
          </a:p>
        </p:txBody>
      </p:sp>
      <p:sp>
        <p:nvSpPr>
          <p:cNvPr id="164" name="Google Shape;16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Droid Sans Mono"/>
                <a:ea typeface="Droid Sans Mono"/>
                <a:cs typeface="Droid Sans Mono"/>
                <a:sym typeface="Droid Sans Mono"/>
              </a:rPr>
              <a:t>String.format()</a:t>
            </a:r>
            <a:r>
              <a:rPr lang="en"/>
              <a:t> can be used to format entire strings instead of being called multiple times</a:t>
            </a:r>
            <a:endParaRPr/>
          </a:p>
          <a:p>
            <a:pPr indent="0" lvl="0" marL="0" rtl="0" algn="l">
              <a:spcBef>
                <a:spcPts val="1200"/>
              </a:spcBef>
              <a:spcAft>
                <a:spcPts val="0"/>
              </a:spcAft>
              <a:buNone/>
            </a:pPr>
            <a:r>
              <a:rPr lang="en"/>
              <a:t>The following lines return the same </a:t>
            </a:r>
            <a:r>
              <a:rPr lang="en">
                <a:latin typeface="Droid Sans Mono"/>
                <a:ea typeface="Droid Sans Mono"/>
                <a:cs typeface="Droid Sans Mono"/>
                <a:sym typeface="Droid Sans Mono"/>
              </a:rPr>
              <a:t>String</a:t>
            </a:r>
            <a:r>
              <a:rPr lang="en"/>
              <a:t> (assume that </a:t>
            </a:r>
            <a:r>
              <a:rPr lang="en">
                <a:latin typeface="Droid Sans Mono"/>
                <a:ea typeface="Droid Sans Mono"/>
                <a:cs typeface="Droid Sans Mono"/>
                <a:sym typeface="Droid Sans Mono"/>
              </a:rPr>
              <a:t>id </a:t>
            </a:r>
            <a:r>
              <a:rPr lang="en"/>
              <a:t>is </a:t>
            </a:r>
            <a:r>
              <a:rPr lang="en">
                <a:solidFill>
                  <a:schemeClr val="dk1"/>
                </a:solidFill>
                <a:latin typeface="Droid Sans Mono"/>
                <a:ea typeface="Droid Sans Mono"/>
                <a:cs typeface="Droid Sans Mono"/>
                <a:sym typeface="Droid Sans Mono"/>
              </a:rPr>
              <a:t>int</a:t>
            </a:r>
            <a:r>
              <a:rPr lang="en">
                <a:solidFill>
                  <a:schemeClr val="dk1"/>
                </a:solidFill>
              </a:rPr>
              <a:t> </a:t>
            </a:r>
            <a:r>
              <a:rPr lang="en"/>
              <a:t>variable)</a:t>
            </a:r>
            <a:endParaRPr/>
          </a:p>
          <a:p>
            <a:pPr indent="0" lvl="0" marL="0" rtl="0" algn="l">
              <a:spcBef>
                <a:spcPts val="1200"/>
              </a:spcBef>
              <a:spcAft>
                <a:spcPts val="0"/>
              </a:spcAft>
              <a:buNone/>
            </a:pPr>
            <a:r>
              <a:rPr lang="en"/>
              <a:t>Use </a:t>
            </a:r>
            <a:r>
              <a:rPr lang="en">
                <a:solidFill>
                  <a:schemeClr val="dk1"/>
                </a:solidFill>
                <a:latin typeface="Droid Sans Mono"/>
                <a:ea typeface="Droid Sans Mono"/>
                <a:cs typeface="Droid Sans Mono"/>
                <a:sym typeface="Droid Sans Mono"/>
              </a:rPr>
              <a:t>%s</a:t>
            </a:r>
            <a:r>
              <a:rPr lang="en"/>
              <a:t> as the placeholder for a </a:t>
            </a:r>
            <a:r>
              <a:rPr lang="en">
                <a:latin typeface="Droid Sans Mono"/>
                <a:ea typeface="Droid Sans Mono"/>
                <a:cs typeface="Droid Sans Mono"/>
                <a:sym typeface="Droid Sans Mono"/>
              </a:rPr>
              <a:t>String</a:t>
            </a:r>
            <a:endParaRPr>
              <a:latin typeface="Droid Sans Mono"/>
              <a:ea typeface="Droid Sans Mono"/>
              <a:cs typeface="Droid Sans Mono"/>
              <a:sym typeface="Droid Sans Mono"/>
            </a:endParaRPr>
          </a:p>
          <a:p>
            <a:pPr indent="0" lvl="0" marL="0" rtl="0" algn="l">
              <a:spcBef>
                <a:spcPts val="1200"/>
              </a:spcBef>
              <a:spcAft>
                <a:spcPts val="0"/>
              </a:spcAft>
              <a:buNone/>
            </a:pPr>
            <a:r>
              <a:rPr b="1" lang="en">
                <a:solidFill>
                  <a:schemeClr val="dk1"/>
                </a:solidFill>
                <a:latin typeface="Droid Sans Mono"/>
                <a:ea typeface="Droid Sans Mono"/>
                <a:cs typeface="Droid Sans Mono"/>
                <a:sym typeface="Droid Sans Mono"/>
              </a:rPr>
              <a:t>return</a:t>
            </a:r>
            <a:r>
              <a:rPr lang="en">
                <a:solidFill>
                  <a:schemeClr val="dk1"/>
                </a:solidFill>
                <a:latin typeface="Droid Sans Mono"/>
                <a:ea typeface="Droid Sans Mono"/>
                <a:cs typeface="Droid Sans Mono"/>
                <a:sym typeface="Droid Sans Mono"/>
              </a:rPr>
              <a:t> "customer " + String.format("%d", id) + " left";</a:t>
            </a:r>
            <a:endParaRPr>
              <a:solidFill>
                <a:schemeClr val="dk1"/>
              </a:solidFill>
              <a:latin typeface="Droid Sans Mono"/>
              <a:ea typeface="Droid Sans Mono"/>
              <a:cs typeface="Droid Sans Mono"/>
              <a:sym typeface="Droid Sans Mono"/>
            </a:endParaRPr>
          </a:p>
          <a:p>
            <a:pPr indent="0" lvl="0" marL="0" rtl="0" algn="l">
              <a:spcBef>
                <a:spcPts val="1200"/>
              </a:spcBef>
              <a:spcAft>
                <a:spcPts val="1200"/>
              </a:spcAft>
              <a:buNone/>
            </a:pPr>
            <a:r>
              <a:rPr b="1" lang="en">
                <a:solidFill>
                  <a:schemeClr val="dk1"/>
                </a:solidFill>
                <a:latin typeface="Droid Sans Mono"/>
                <a:ea typeface="Droid Sans Mono"/>
                <a:cs typeface="Droid Sans Mono"/>
                <a:sym typeface="Droid Sans Mono"/>
              </a:rPr>
              <a:t>return</a:t>
            </a:r>
            <a:r>
              <a:rPr lang="en">
                <a:solidFill>
                  <a:schemeClr val="dk1"/>
                </a:solidFill>
                <a:latin typeface="Droid Sans Mono"/>
                <a:ea typeface="Droid Sans Mono"/>
                <a:cs typeface="Droid Sans Mono"/>
                <a:sym typeface="Droid Sans Mono"/>
              </a:rPr>
              <a:t> String.format("customer %d left", id);</a:t>
            </a:r>
            <a:endParaRPr>
              <a:solidFill>
                <a:schemeClr val="dk1"/>
              </a:solidFill>
              <a:latin typeface="Droid Sans Mono"/>
              <a:ea typeface="Droid Sans Mono"/>
              <a:cs typeface="Droid Sans Mono"/>
              <a:sym typeface="Droid Sans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 1 Recap - Style - Variable Initialization</a:t>
            </a:r>
            <a:endParaRPr/>
          </a:p>
        </p:txBody>
      </p:sp>
      <p:sp>
        <p:nvSpPr>
          <p:cNvPr id="170" name="Google Shape;17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0795"/>
              </a:lnSpc>
              <a:spcBef>
                <a:spcPts val="0"/>
              </a:spcBef>
              <a:spcAft>
                <a:spcPts val="0"/>
              </a:spcAft>
              <a:buNone/>
            </a:pPr>
            <a:r>
              <a:rPr b="1" lang="en"/>
              <a:t>Not recommended:</a:t>
            </a:r>
            <a:endParaRPr b="1"/>
          </a:p>
          <a:p>
            <a:pPr indent="0" lvl="0" marL="0" rtl="0" algn="l">
              <a:lnSpc>
                <a:spcPct val="110795"/>
              </a:lnSpc>
              <a:spcBef>
                <a:spcPts val="0"/>
              </a:spcBef>
              <a:spcAft>
                <a:spcPts val="0"/>
              </a:spcAft>
              <a:buNone/>
            </a:pPr>
            <a:r>
              <a:t/>
            </a:r>
            <a:endParaRPr b="1"/>
          </a:p>
          <a:p>
            <a:pPr indent="0" lvl="0" marL="0" rtl="0" algn="l">
              <a:lnSpc>
                <a:spcPct val="110795"/>
              </a:lnSpc>
              <a:spcBef>
                <a:spcPts val="0"/>
              </a:spcBef>
              <a:spcAft>
                <a:spcPts val="0"/>
              </a:spcAft>
              <a:buNone/>
            </a:pPr>
            <a:r>
              <a:rPr lang="en">
                <a:solidFill>
                  <a:schemeClr val="dk1"/>
                </a:solidFill>
                <a:latin typeface="Droid Sans Mono"/>
                <a:ea typeface="Droid Sans Mono"/>
                <a:cs typeface="Droid Sans Mono"/>
                <a:sym typeface="Droid Sans Mono"/>
              </a:rPr>
              <a:t>String name;</a:t>
            </a:r>
            <a:endParaRPr>
              <a:solidFill>
                <a:schemeClr val="dk1"/>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lang="en">
                <a:solidFill>
                  <a:schemeClr val="dk1"/>
                </a:solidFill>
                <a:latin typeface="Droid Sans Mono"/>
                <a:ea typeface="Droid Sans Mono"/>
                <a:cs typeface="Droid Sans Mono"/>
                <a:sym typeface="Droid Sans Mono"/>
              </a:rPr>
              <a:t>name = sc.nextLine();</a:t>
            </a:r>
            <a:endParaRPr>
              <a:solidFill>
                <a:schemeClr val="dk1"/>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t/>
            </a:r>
            <a:endParaRPr>
              <a:solidFill>
                <a:schemeClr val="dk1"/>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t/>
            </a:r>
            <a:endParaRPr>
              <a:solidFill>
                <a:schemeClr val="dk1"/>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lang="en"/>
              <a:t>Better (declare and initialize variables within the scope that they are needed):</a:t>
            </a:r>
            <a:endParaRPr/>
          </a:p>
          <a:p>
            <a:pPr indent="0" lvl="0" marL="0" rtl="0" algn="l">
              <a:lnSpc>
                <a:spcPct val="110795"/>
              </a:lnSpc>
              <a:spcBef>
                <a:spcPts val="0"/>
              </a:spcBef>
              <a:spcAft>
                <a:spcPts val="0"/>
              </a:spcAft>
              <a:buNone/>
            </a:pPr>
            <a:r>
              <a:t/>
            </a:r>
            <a:endParaRPr/>
          </a:p>
          <a:p>
            <a:pPr indent="0" lvl="0" marL="0" rtl="0" algn="l">
              <a:lnSpc>
                <a:spcPct val="110795"/>
              </a:lnSpc>
              <a:spcBef>
                <a:spcPts val="0"/>
              </a:spcBef>
              <a:spcAft>
                <a:spcPts val="0"/>
              </a:spcAft>
              <a:buNone/>
            </a:pPr>
            <a:r>
              <a:rPr lang="en">
                <a:solidFill>
                  <a:schemeClr val="dk1"/>
                </a:solidFill>
                <a:latin typeface="Droid Sans Mono"/>
                <a:ea typeface="Droid Sans Mono"/>
                <a:cs typeface="Droid Sans Mono"/>
                <a:sym typeface="Droid Sans Mono"/>
              </a:rPr>
              <a:t>String name = sc.nextLine(); </a:t>
            </a:r>
            <a:r>
              <a:rPr i="1" lang="en">
                <a:latin typeface="Droid Sans Mono"/>
                <a:ea typeface="Droid Sans Mono"/>
                <a:cs typeface="Droid Sans Mono"/>
                <a:sym typeface="Droid Sans Mono"/>
              </a:rPr>
              <a:t>// Declare and initialize here</a:t>
            </a:r>
            <a:endParaRPr>
              <a:latin typeface="Droid Sans Mono"/>
              <a:ea typeface="Droid Sans Mono"/>
              <a:cs typeface="Droid Sans Mono"/>
              <a:sym typeface="Droid Sans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 1 Recap - Style - Variable Initialization</a:t>
            </a:r>
            <a:endParaRPr/>
          </a:p>
        </p:txBody>
      </p:sp>
      <p:sp>
        <p:nvSpPr>
          <p:cNvPr id="176" name="Google Shape;17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lnSpc>
                <a:spcPct val="110795"/>
              </a:lnSpc>
              <a:spcBef>
                <a:spcPts val="0"/>
              </a:spcBef>
              <a:spcAft>
                <a:spcPts val="0"/>
              </a:spcAft>
              <a:buNone/>
            </a:pPr>
            <a:r>
              <a:rPr b="1" lang="en" sz="1600"/>
              <a:t>Not recommended:</a:t>
            </a:r>
            <a:endParaRPr b="1" sz="1600"/>
          </a:p>
          <a:p>
            <a:pPr indent="0" lvl="0" marL="0" rtl="0" algn="l">
              <a:lnSpc>
                <a:spcPct val="110795"/>
              </a:lnSpc>
              <a:spcBef>
                <a:spcPts val="0"/>
              </a:spcBef>
              <a:spcAft>
                <a:spcPts val="0"/>
              </a:spcAft>
              <a:buNone/>
            </a:pPr>
            <a:r>
              <a:t/>
            </a:r>
            <a:endParaRPr b="1" sz="1600"/>
          </a:p>
          <a:p>
            <a:pPr indent="0" lvl="0" marL="0" rtl="0" algn="l">
              <a:lnSpc>
                <a:spcPct val="110795"/>
              </a:lnSpc>
              <a:spcBef>
                <a:spcPts val="0"/>
              </a:spcBef>
              <a:spcAft>
                <a:spcPts val="0"/>
              </a:spcAft>
              <a:buNone/>
            </a:pPr>
            <a:r>
              <a:rPr lang="en" sz="1600">
                <a:solidFill>
                  <a:schemeClr val="dk1"/>
                </a:solidFill>
                <a:latin typeface="Droid Sans Mono"/>
                <a:ea typeface="Droid Sans Mono"/>
                <a:cs typeface="Droid Sans Mono"/>
                <a:sym typeface="Droid Sans Mono"/>
              </a:rPr>
              <a:t>int i, j, k;</a:t>
            </a:r>
            <a:endParaRPr i="1" sz="1600">
              <a:latin typeface="Droid Sans Mono"/>
              <a:ea typeface="Droid Sans Mono"/>
              <a:cs typeface="Droid Sans Mono"/>
              <a:sym typeface="Droid Sans Mono"/>
            </a:endParaRPr>
          </a:p>
          <a:p>
            <a:pPr indent="0" lvl="0" marL="0" rtl="0" algn="l">
              <a:lnSpc>
                <a:spcPct val="110795"/>
              </a:lnSpc>
              <a:spcBef>
                <a:spcPts val="0"/>
              </a:spcBef>
              <a:spcAft>
                <a:spcPts val="0"/>
              </a:spcAft>
              <a:buNone/>
            </a:pPr>
            <a:r>
              <a:t/>
            </a:r>
            <a:endParaRPr i="1" sz="1600">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b="1" lang="en" sz="1600">
                <a:solidFill>
                  <a:schemeClr val="dk1"/>
                </a:solidFill>
                <a:latin typeface="Droid Sans Mono"/>
                <a:ea typeface="Droid Sans Mono"/>
                <a:cs typeface="Droid Sans Mono"/>
                <a:sym typeface="Droid Sans Mono"/>
              </a:rPr>
              <a:t>for</a:t>
            </a:r>
            <a:r>
              <a:rPr lang="en" sz="1600">
                <a:solidFill>
                  <a:schemeClr val="dk1"/>
                </a:solidFill>
                <a:latin typeface="Droid Sans Mono"/>
                <a:ea typeface="Droid Sans Mono"/>
                <a:cs typeface="Droid Sans Mono"/>
                <a:sym typeface="Droid Sans Mono"/>
              </a:rPr>
              <a:t> (i = 0; i &lt; n; i++) {</a:t>
            </a:r>
            <a:endParaRPr sz="1600">
              <a:solidFill>
                <a:schemeClr val="dk1"/>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lang="en" sz="1600">
                <a:solidFill>
                  <a:schemeClr val="dk1"/>
                </a:solidFill>
                <a:latin typeface="Droid Sans Mono"/>
                <a:ea typeface="Droid Sans Mono"/>
                <a:cs typeface="Droid Sans Mono"/>
                <a:sym typeface="Droid Sans Mono"/>
              </a:rPr>
              <a:t>    </a:t>
            </a:r>
            <a:r>
              <a:rPr b="1" lang="en" sz="1600">
                <a:solidFill>
                  <a:schemeClr val="dk1"/>
                </a:solidFill>
                <a:latin typeface="Droid Sans Mono"/>
                <a:ea typeface="Droid Sans Mono"/>
                <a:cs typeface="Droid Sans Mono"/>
                <a:sym typeface="Droid Sans Mono"/>
              </a:rPr>
              <a:t>for</a:t>
            </a:r>
            <a:r>
              <a:rPr lang="en" sz="1600">
                <a:solidFill>
                  <a:schemeClr val="dk1"/>
                </a:solidFill>
                <a:latin typeface="Droid Sans Mono"/>
                <a:ea typeface="Droid Sans Mono"/>
                <a:cs typeface="Droid Sans Mono"/>
                <a:sym typeface="Droid Sans Mono"/>
              </a:rPr>
              <a:t> (j = 0; j &lt; n; j++) {</a:t>
            </a:r>
            <a:endParaRPr sz="1600">
              <a:solidFill>
                <a:schemeClr val="dk1"/>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lang="en" sz="1600">
                <a:latin typeface="Droid Sans Mono"/>
                <a:ea typeface="Droid Sans Mono"/>
                <a:cs typeface="Droid Sans Mono"/>
                <a:sym typeface="Droid Sans Mono"/>
              </a:rPr>
              <a:t>        </a:t>
            </a:r>
            <a:r>
              <a:rPr i="1" lang="en" sz="1600">
                <a:latin typeface="Droid Sans Mono"/>
                <a:ea typeface="Droid Sans Mono"/>
                <a:cs typeface="Droid Sans Mono"/>
                <a:sym typeface="Droid Sans Mono"/>
              </a:rPr>
              <a:t>// Other code</a:t>
            </a:r>
            <a:endParaRPr sz="1600">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lang="en" sz="1600">
                <a:solidFill>
                  <a:schemeClr val="dk1"/>
                </a:solidFill>
                <a:latin typeface="Droid Sans Mono"/>
                <a:ea typeface="Droid Sans Mono"/>
                <a:cs typeface="Droid Sans Mono"/>
                <a:sym typeface="Droid Sans Mono"/>
              </a:rPr>
              <a:t>    }</a:t>
            </a:r>
            <a:endParaRPr sz="1600">
              <a:solidFill>
                <a:schemeClr val="dk1"/>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lang="en" sz="1600">
                <a:solidFill>
                  <a:schemeClr val="dk1"/>
                </a:solidFill>
                <a:latin typeface="Droid Sans Mono"/>
                <a:ea typeface="Droid Sans Mono"/>
                <a:cs typeface="Droid Sans Mono"/>
                <a:sym typeface="Droid Sans Mono"/>
              </a:rPr>
              <a:t>}</a:t>
            </a:r>
            <a:endParaRPr sz="1600">
              <a:solidFill>
                <a:schemeClr val="dk1"/>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t/>
            </a:r>
            <a:endParaRPr sz="1600">
              <a:solidFill>
                <a:schemeClr val="dk1"/>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b="1" lang="en" sz="1600"/>
              <a:t>Better (declare and initialize variables within the scope that they are needed):</a:t>
            </a:r>
            <a:endParaRPr b="1" sz="1600"/>
          </a:p>
          <a:p>
            <a:pPr indent="0" lvl="0" marL="0" rtl="0" algn="l">
              <a:lnSpc>
                <a:spcPct val="110795"/>
              </a:lnSpc>
              <a:spcBef>
                <a:spcPts val="0"/>
              </a:spcBef>
              <a:spcAft>
                <a:spcPts val="0"/>
              </a:spcAft>
              <a:buNone/>
            </a:pPr>
            <a:r>
              <a:t/>
            </a:r>
            <a:endParaRPr b="1" sz="1600"/>
          </a:p>
          <a:p>
            <a:pPr indent="0" lvl="0" marL="0" rtl="0" algn="l">
              <a:lnSpc>
                <a:spcPct val="110795"/>
              </a:lnSpc>
              <a:spcBef>
                <a:spcPts val="0"/>
              </a:spcBef>
              <a:spcAft>
                <a:spcPts val="0"/>
              </a:spcAft>
              <a:buNone/>
            </a:pPr>
            <a:r>
              <a:rPr b="1" lang="en" sz="1600">
                <a:solidFill>
                  <a:schemeClr val="dk1"/>
                </a:solidFill>
                <a:latin typeface="Droid Sans Mono"/>
                <a:ea typeface="Droid Sans Mono"/>
                <a:cs typeface="Droid Sans Mono"/>
                <a:sym typeface="Droid Sans Mono"/>
              </a:rPr>
              <a:t>for</a:t>
            </a:r>
            <a:r>
              <a:rPr lang="en" sz="1600">
                <a:solidFill>
                  <a:schemeClr val="dk1"/>
                </a:solidFill>
                <a:latin typeface="Droid Sans Mono"/>
                <a:ea typeface="Droid Sans Mono"/>
                <a:cs typeface="Droid Sans Mono"/>
                <a:sym typeface="Droid Sans Mono"/>
              </a:rPr>
              <a:t> (int i = 0; i &lt; n; i++) { </a:t>
            </a:r>
            <a:r>
              <a:rPr i="1" lang="en" sz="1600">
                <a:latin typeface="Droid Sans Mono"/>
                <a:ea typeface="Droid Sans Mono"/>
                <a:cs typeface="Droid Sans Mono"/>
                <a:sym typeface="Droid Sans Mono"/>
              </a:rPr>
              <a:t>// i in the scope of this for loop</a:t>
            </a:r>
            <a:endParaRPr sz="1600">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lang="en" sz="1600">
                <a:solidFill>
                  <a:schemeClr val="dk1"/>
                </a:solidFill>
                <a:latin typeface="Droid Sans Mono"/>
                <a:ea typeface="Droid Sans Mono"/>
                <a:cs typeface="Droid Sans Mono"/>
                <a:sym typeface="Droid Sans Mono"/>
              </a:rPr>
              <a:t>    </a:t>
            </a:r>
            <a:r>
              <a:rPr b="1" lang="en" sz="1600">
                <a:solidFill>
                  <a:schemeClr val="dk1"/>
                </a:solidFill>
                <a:latin typeface="Droid Sans Mono"/>
                <a:ea typeface="Droid Sans Mono"/>
                <a:cs typeface="Droid Sans Mono"/>
                <a:sym typeface="Droid Sans Mono"/>
              </a:rPr>
              <a:t>for</a:t>
            </a:r>
            <a:r>
              <a:rPr lang="en" sz="1600">
                <a:solidFill>
                  <a:schemeClr val="dk1"/>
                </a:solidFill>
                <a:latin typeface="Droid Sans Mono"/>
                <a:ea typeface="Droid Sans Mono"/>
                <a:cs typeface="Droid Sans Mono"/>
                <a:sym typeface="Droid Sans Mono"/>
              </a:rPr>
              <a:t> (int j = 0; j &lt; n; j++) { </a:t>
            </a:r>
            <a:r>
              <a:rPr i="1" lang="en" sz="1600">
                <a:latin typeface="Droid Sans Mono"/>
                <a:ea typeface="Droid Sans Mono"/>
                <a:cs typeface="Droid Sans Mono"/>
                <a:sym typeface="Droid Sans Mono"/>
              </a:rPr>
              <a:t>// j in the scope of this for loop</a:t>
            </a:r>
            <a:endParaRPr sz="1600">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lang="en" sz="1600">
                <a:latin typeface="Droid Sans Mono"/>
                <a:ea typeface="Droid Sans Mono"/>
                <a:cs typeface="Droid Sans Mono"/>
                <a:sym typeface="Droid Sans Mono"/>
              </a:rPr>
              <a:t>        </a:t>
            </a:r>
            <a:r>
              <a:rPr i="1" lang="en" sz="1600">
                <a:latin typeface="Droid Sans Mono"/>
                <a:ea typeface="Droid Sans Mono"/>
                <a:cs typeface="Droid Sans Mono"/>
                <a:sym typeface="Droid Sans Mono"/>
              </a:rPr>
              <a:t>// Other code</a:t>
            </a:r>
            <a:endParaRPr sz="1600">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lang="en" sz="1600">
                <a:solidFill>
                  <a:schemeClr val="dk1"/>
                </a:solidFill>
                <a:latin typeface="Droid Sans Mono"/>
                <a:ea typeface="Droid Sans Mono"/>
                <a:cs typeface="Droid Sans Mono"/>
                <a:sym typeface="Droid Sans Mono"/>
              </a:rPr>
              <a:t>    }</a:t>
            </a:r>
            <a:endParaRPr sz="1600">
              <a:solidFill>
                <a:schemeClr val="dk1"/>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lang="en" sz="1600">
                <a:solidFill>
                  <a:schemeClr val="dk1"/>
                </a:solidFill>
                <a:latin typeface="Droid Sans Mono"/>
                <a:ea typeface="Droid Sans Mono"/>
                <a:cs typeface="Droid Sans Mono"/>
                <a:sym typeface="Droid Sans Mono"/>
              </a:rPr>
              <a:t>}</a:t>
            </a:r>
            <a:endParaRPr i="1" sz="1600">
              <a:solidFill>
                <a:schemeClr val="dk1"/>
              </a:solidFill>
              <a:latin typeface="Droid Sans Mono"/>
              <a:ea typeface="Droid Sans Mono"/>
              <a:cs typeface="Droid Sans Mono"/>
              <a:sym typeface="Droid Sans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 1 Recap - Style - Guard Clause</a:t>
            </a:r>
            <a:endParaRPr/>
          </a:p>
        </p:txBody>
      </p:sp>
      <p:pic>
        <p:nvPicPr>
          <p:cNvPr id="182" name="Google Shape;182;p32"/>
          <p:cNvPicPr preferRelativeResize="0"/>
          <p:nvPr/>
        </p:nvPicPr>
        <p:blipFill>
          <a:blip r:embed="rId3">
            <a:alphaModFix/>
          </a:blip>
          <a:stretch>
            <a:fillRect/>
          </a:stretch>
        </p:blipFill>
        <p:spPr>
          <a:xfrm>
            <a:off x="544850" y="1400700"/>
            <a:ext cx="5348626" cy="2996251"/>
          </a:xfrm>
          <a:prstGeom prst="rect">
            <a:avLst/>
          </a:prstGeom>
          <a:noFill/>
          <a:ln>
            <a:noFill/>
          </a:ln>
        </p:spPr>
      </p:pic>
      <p:pic>
        <p:nvPicPr>
          <p:cNvPr id="183" name="Google Shape;183;p32"/>
          <p:cNvPicPr preferRelativeResize="0"/>
          <p:nvPr/>
        </p:nvPicPr>
        <p:blipFill>
          <a:blip r:embed="rId4">
            <a:alphaModFix/>
          </a:blip>
          <a:stretch>
            <a:fillRect/>
          </a:stretch>
        </p:blipFill>
        <p:spPr>
          <a:xfrm>
            <a:off x="4872100" y="1093925"/>
            <a:ext cx="3701950" cy="35495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 1 Recap - Style - CS2030 Style Guide</a:t>
            </a:r>
            <a:endParaRPr/>
          </a:p>
        </p:txBody>
      </p:sp>
      <p:sp>
        <p:nvSpPr>
          <p:cNvPr id="189" name="Google Shape;189;p33"/>
          <p:cNvSpPr txBox="1"/>
          <p:nvPr/>
        </p:nvSpPr>
        <p:spPr>
          <a:xfrm>
            <a:off x="243000" y="1124850"/>
            <a:ext cx="85893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Original style guide:</a:t>
            </a:r>
            <a:endParaRPr sz="1800">
              <a:solidFill>
                <a:schemeClr val="dk1"/>
              </a:solidFill>
              <a:latin typeface="Average"/>
              <a:ea typeface="Average"/>
              <a:cs typeface="Average"/>
              <a:sym typeface="Average"/>
            </a:endParaRPr>
          </a:p>
          <a:p>
            <a:pPr indent="0" lvl="0" marL="0" rtl="0" algn="l">
              <a:spcBef>
                <a:spcPts val="0"/>
              </a:spcBef>
              <a:spcAft>
                <a:spcPts val="0"/>
              </a:spcAft>
              <a:buNone/>
            </a:pPr>
            <a:r>
              <a:rPr lang="en" sz="1800" u="sng">
                <a:solidFill>
                  <a:schemeClr val="hlink"/>
                </a:solidFill>
                <a:latin typeface="Average"/>
                <a:ea typeface="Average"/>
                <a:cs typeface="Average"/>
                <a:sym typeface="Average"/>
                <a:hlinkClick r:id="rId3"/>
              </a:rPr>
              <a:t>https://nus-cs2030.github.io/1718-s2/style/index.html</a:t>
            </a:r>
            <a:endParaRPr sz="1800">
              <a:latin typeface="Average"/>
              <a:ea typeface="Average"/>
              <a:cs typeface="Average"/>
              <a:sym typeface="Average"/>
            </a:endParaRPr>
          </a:p>
          <a:p>
            <a:pPr indent="0" lvl="0" marL="0" rtl="0" algn="l">
              <a:spcBef>
                <a:spcPts val="0"/>
              </a:spcBef>
              <a:spcAft>
                <a:spcPts val="0"/>
              </a:spcAft>
              <a:buNone/>
            </a:pPr>
            <a:r>
              <a:t/>
            </a:r>
            <a:endParaRPr sz="1800">
              <a:solidFill>
                <a:schemeClr val="dk1"/>
              </a:solidFill>
              <a:latin typeface="Average"/>
              <a:ea typeface="Average"/>
              <a:cs typeface="Average"/>
              <a:sym typeface="Average"/>
            </a:endParaRPr>
          </a:p>
          <a:p>
            <a:pPr indent="0" lvl="0" marL="0" rtl="0" algn="l">
              <a:spcBef>
                <a:spcPts val="0"/>
              </a:spcBef>
              <a:spcAft>
                <a:spcPts val="0"/>
              </a:spcAft>
              <a:buNone/>
            </a:pPr>
            <a:r>
              <a:rPr lang="en" sz="1800">
                <a:solidFill>
                  <a:schemeClr val="dk1"/>
                </a:solidFill>
                <a:latin typeface="Average"/>
                <a:ea typeface="Average"/>
                <a:cs typeface="Average"/>
                <a:sym typeface="Average"/>
              </a:rPr>
              <a:t>Github Wiki:</a:t>
            </a:r>
            <a:endParaRPr sz="1800">
              <a:solidFill>
                <a:schemeClr val="dk1"/>
              </a:solidFill>
              <a:latin typeface="Average"/>
              <a:ea typeface="Average"/>
              <a:cs typeface="Average"/>
              <a:sym typeface="Average"/>
            </a:endParaRPr>
          </a:p>
          <a:p>
            <a:pPr indent="0" lvl="0" marL="0" rtl="0" algn="l">
              <a:spcBef>
                <a:spcPts val="0"/>
              </a:spcBef>
              <a:spcAft>
                <a:spcPts val="0"/>
              </a:spcAft>
              <a:buNone/>
            </a:pPr>
            <a:r>
              <a:rPr lang="en" sz="1800" u="sng">
                <a:solidFill>
                  <a:schemeClr val="hlink"/>
                </a:solidFill>
                <a:latin typeface="Average"/>
                <a:ea typeface="Average"/>
                <a:cs typeface="Average"/>
                <a:sym typeface="Average"/>
                <a:hlinkClick r:id="rId4"/>
              </a:rPr>
              <a:t>https://github.com/nus-cs2030/2223-s2/wiki/Java-Style-Guide</a:t>
            </a:r>
            <a:endParaRPr sz="1800">
              <a:latin typeface="Average"/>
              <a:ea typeface="Average"/>
              <a:cs typeface="Average"/>
              <a:sym typeface="Average"/>
            </a:endParaRPr>
          </a:p>
          <a:p>
            <a:pPr indent="0" lvl="0" marL="0" rtl="0" algn="l">
              <a:spcBef>
                <a:spcPts val="0"/>
              </a:spcBef>
              <a:spcAft>
                <a:spcPts val="0"/>
              </a:spcAft>
              <a:buNone/>
            </a:pPr>
            <a:r>
              <a:t/>
            </a:r>
            <a:endParaRPr sz="1800">
              <a:solidFill>
                <a:schemeClr val="dk1"/>
              </a:solidFill>
              <a:latin typeface="Average"/>
              <a:ea typeface="Average"/>
              <a:cs typeface="Average"/>
              <a:sym typeface="Average"/>
            </a:endParaRPr>
          </a:p>
          <a:p>
            <a:pPr indent="0" lvl="0" marL="0" rtl="0" algn="l">
              <a:spcBef>
                <a:spcPts val="0"/>
              </a:spcBef>
              <a:spcAft>
                <a:spcPts val="0"/>
              </a:spcAft>
              <a:buNone/>
            </a:pPr>
            <a:r>
              <a:rPr lang="en" sz="1800">
                <a:solidFill>
                  <a:schemeClr val="dk1"/>
                </a:solidFill>
                <a:latin typeface="Average"/>
                <a:ea typeface="Average"/>
                <a:cs typeface="Average"/>
                <a:sym typeface="Average"/>
              </a:rPr>
              <a:t>Setup CheckStyle on Docker:</a:t>
            </a:r>
            <a:br>
              <a:rPr lang="en" sz="1800">
                <a:latin typeface="Average"/>
                <a:ea typeface="Average"/>
                <a:cs typeface="Average"/>
                <a:sym typeface="Average"/>
              </a:rPr>
            </a:br>
            <a:r>
              <a:rPr lang="en" sz="1800" u="sng">
                <a:solidFill>
                  <a:schemeClr val="hlink"/>
                </a:solidFill>
                <a:latin typeface="Average"/>
                <a:ea typeface="Average"/>
                <a:cs typeface="Average"/>
                <a:sym typeface="Average"/>
                <a:hlinkClick r:id="rId5"/>
              </a:rPr>
              <a:t>https://github.com/nus-cs2030/2223-s2/wiki/Setting-Up-CheckStyle</a:t>
            </a:r>
            <a:endParaRPr sz="1800">
              <a:latin typeface="Average"/>
              <a:ea typeface="Average"/>
              <a:cs typeface="Average"/>
              <a:sym typeface="Average"/>
            </a:endParaRPr>
          </a:p>
          <a:p>
            <a:pPr indent="0" lvl="0" marL="0" rtl="0" algn="l">
              <a:spcBef>
                <a:spcPts val="0"/>
              </a:spcBef>
              <a:spcAft>
                <a:spcPts val="0"/>
              </a:spcAft>
              <a:buNone/>
            </a:pPr>
            <a:r>
              <a:t/>
            </a:r>
            <a:endParaRPr sz="1800">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Admin Matters</a:t>
            </a:r>
            <a:endParaRPr/>
          </a:p>
        </p:txBody>
      </p:sp>
      <p:sp>
        <p:nvSpPr>
          <p:cNvPr id="78" name="Google Shape;78;p16"/>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Please log in to the PE node first!</a:t>
            </a:r>
            <a:endParaRPr/>
          </a:p>
        </p:txBody>
      </p:sp>
      <p:pic>
        <p:nvPicPr>
          <p:cNvPr id="79" name="Google Shape;79;p16"/>
          <p:cNvPicPr preferRelativeResize="0"/>
          <p:nvPr/>
        </p:nvPicPr>
        <p:blipFill rotWithShape="1">
          <a:blip r:embed="rId3">
            <a:alphaModFix/>
          </a:blip>
          <a:srcRect b="26868" l="0" r="50961" t="0"/>
          <a:stretch/>
        </p:blipFill>
        <p:spPr>
          <a:xfrm>
            <a:off x="4412282" y="1403625"/>
            <a:ext cx="2500921" cy="1308545"/>
          </a:xfrm>
          <a:prstGeom prst="rect">
            <a:avLst/>
          </a:prstGeom>
          <a:noFill/>
          <a:ln>
            <a:noFill/>
          </a:ln>
        </p:spPr>
      </p:pic>
      <p:pic>
        <p:nvPicPr>
          <p:cNvPr id="80" name="Google Shape;80;p16"/>
          <p:cNvPicPr preferRelativeResize="0"/>
          <p:nvPr/>
        </p:nvPicPr>
        <p:blipFill>
          <a:blip r:embed="rId4">
            <a:alphaModFix/>
          </a:blip>
          <a:stretch>
            <a:fillRect/>
          </a:stretch>
        </p:blipFill>
        <p:spPr>
          <a:xfrm>
            <a:off x="870375" y="1468992"/>
            <a:ext cx="2124365" cy="3480633"/>
          </a:xfrm>
          <a:prstGeom prst="rect">
            <a:avLst/>
          </a:prstGeom>
          <a:noFill/>
          <a:ln>
            <a:noFill/>
          </a:ln>
        </p:spPr>
      </p:pic>
      <p:pic>
        <p:nvPicPr>
          <p:cNvPr id="81" name="Google Shape;81;p16"/>
          <p:cNvPicPr preferRelativeResize="0"/>
          <p:nvPr/>
        </p:nvPicPr>
        <p:blipFill>
          <a:blip r:embed="rId5">
            <a:alphaModFix/>
          </a:blip>
          <a:stretch>
            <a:fillRect/>
          </a:stretch>
        </p:blipFill>
        <p:spPr>
          <a:xfrm>
            <a:off x="3505965" y="3413571"/>
            <a:ext cx="4767660" cy="1536054"/>
          </a:xfrm>
          <a:prstGeom prst="rect">
            <a:avLst/>
          </a:prstGeom>
          <a:noFill/>
          <a:ln>
            <a:noFill/>
          </a:ln>
        </p:spPr>
      </p:pic>
      <p:sp>
        <p:nvSpPr>
          <p:cNvPr id="82" name="Google Shape;82;p16"/>
          <p:cNvSpPr/>
          <p:nvPr/>
        </p:nvSpPr>
        <p:spPr>
          <a:xfrm>
            <a:off x="3265974" y="1856565"/>
            <a:ext cx="807000" cy="485700"/>
          </a:xfrm>
          <a:prstGeom prst="rightArrow">
            <a:avLst>
              <a:gd fmla="val 50000" name="adj1"/>
              <a:gd fmla="val 50000" name="adj2"/>
            </a:avLst>
          </a:prstGeom>
          <a:solidFill>
            <a:srgbClr val="737373"/>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rot="5400000">
            <a:off x="5607603" y="2821064"/>
            <a:ext cx="564300" cy="489900"/>
          </a:xfrm>
          <a:prstGeom prst="rightArrow">
            <a:avLst>
              <a:gd fmla="val 50000" name="adj1"/>
              <a:gd fmla="val 50000" name="adj2"/>
            </a:avLst>
          </a:prstGeom>
          <a:solidFill>
            <a:srgbClr val="737373"/>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Concepts used in Lab 1</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Static Keyword</a:t>
            </a:r>
            <a:endParaRPr/>
          </a:p>
        </p:txBody>
      </p:sp>
      <p:sp>
        <p:nvSpPr>
          <p:cNvPr id="200" name="Google Shape;200;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81317" lvl="0" marL="457200" rtl="0" algn="l">
              <a:spcBef>
                <a:spcPts val="0"/>
              </a:spcBef>
              <a:spcAft>
                <a:spcPts val="0"/>
              </a:spcAft>
              <a:buSzPct val="100000"/>
              <a:buChar char="●"/>
            </a:pPr>
            <a:r>
              <a:rPr lang="en" sz="2600"/>
              <a:t>The </a:t>
            </a:r>
            <a:r>
              <a:rPr lang="en" sz="2600">
                <a:solidFill>
                  <a:srgbClr val="EA9999"/>
                </a:solidFill>
              </a:rPr>
              <a:t>static </a:t>
            </a:r>
            <a:r>
              <a:rPr lang="en" sz="2600"/>
              <a:t>keyword is used to declare class level attributes</a:t>
            </a:r>
            <a:br>
              <a:rPr lang="en" sz="2600"/>
            </a:br>
            <a:endParaRPr sz="2600"/>
          </a:p>
          <a:p>
            <a:pPr indent="-381317" lvl="0" marL="457200" rtl="0" algn="l">
              <a:spcBef>
                <a:spcPts val="0"/>
              </a:spcBef>
              <a:spcAft>
                <a:spcPts val="0"/>
              </a:spcAft>
              <a:buSzPct val="100000"/>
              <a:buChar char="●"/>
            </a:pPr>
            <a:r>
              <a:rPr lang="en" sz="2600"/>
              <a:t>What’s the difference between class level attributes and instance attributes?</a:t>
            </a:r>
            <a:br>
              <a:rPr lang="en" sz="2600"/>
            </a:br>
            <a:endParaRPr sz="2600"/>
          </a:p>
          <a:p>
            <a:pPr indent="-381317" lvl="0" marL="457200" rtl="0" algn="l">
              <a:spcBef>
                <a:spcPts val="0"/>
              </a:spcBef>
              <a:spcAft>
                <a:spcPts val="0"/>
              </a:spcAft>
              <a:buSzPct val="100000"/>
              <a:buChar char="●"/>
            </a:pPr>
            <a:r>
              <a:rPr lang="en" sz="2600"/>
              <a:t>Every instance of a class will have the same shared attribute whereas instance attributes are specific to the instance itself</a:t>
            </a:r>
            <a:endParaRPr sz="2600"/>
          </a:p>
          <a:p>
            <a:pPr indent="0" lvl="0" marL="457200" rtl="0" algn="l">
              <a:spcBef>
                <a:spcPts val="1200"/>
              </a:spcBef>
              <a:spcAft>
                <a:spcPts val="1200"/>
              </a:spcAft>
              <a:buNone/>
            </a:pPr>
            <a:r>
              <a:t/>
            </a:r>
            <a:endParaRPr sz="2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Concepts Used in Lab 1 </a:t>
            </a:r>
            <a:endParaRPr/>
          </a:p>
        </p:txBody>
      </p:sp>
      <p:sp>
        <p:nvSpPr>
          <p:cNvPr id="206" name="Google Shape;206;p36"/>
          <p:cNvSpPr txBox="1"/>
          <p:nvPr>
            <p:ph idx="1" type="body"/>
          </p:nvPr>
        </p:nvSpPr>
        <p:spPr>
          <a:xfrm>
            <a:off x="311700" y="1152475"/>
            <a:ext cx="8520600" cy="3749400"/>
          </a:xfrm>
          <a:prstGeom prst="rect">
            <a:avLst/>
          </a:prstGeom>
        </p:spPr>
        <p:txBody>
          <a:bodyPr anchorCtr="0" anchor="ctr" bIns="91425" lIns="91425" spcFirstLastPara="1" rIns="91425" wrap="square" tIns="91425">
            <a:normAutofit/>
          </a:bodyPr>
          <a:lstStyle/>
          <a:p>
            <a:pPr indent="-325120" lvl="0" marL="457200" rtl="0" algn="l">
              <a:lnSpc>
                <a:spcPct val="105000"/>
              </a:lnSpc>
              <a:spcBef>
                <a:spcPts val="0"/>
              </a:spcBef>
              <a:spcAft>
                <a:spcPts val="0"/>
              </a:spcAft>
              <a:buClr>
                <a:schemeClr val="dk1"/>
              </a:buClr>
              <a:buSzPts val="1520"/>
              <a:buChar char="●"/>
            </a:pPr>
            <a:r>
              <a:rPr b="1" lang="en" sz="1520">
                <a:solidFill>
                  <a:schemeClr val="dk1"/>
                </a:solidFill>
              </a:rPr>
              <a:t>Abstraction/Modularization</a:t>
            </a:r>
            <a:endParaRPr b="1" sz="1520">
              <a:solidFill>
                <a:schemeClr val="dk1"/>
              </a:solidFill>
            </a:endParaRPr>
          </a:p>
          <a:p>
            <a:pPr indent="-325119" lvl="1" marL="914400" rtl="0" algn="l">
              <a:lnSpc>
                <a:spcPct val="105000"/>
              </a:lnSpc>
              <a:spcBef>
                <a:spcPts val="0"/>
              </a:spcBef>
              <a:spcAft>
                <a:spcPts val="0"/>
              </a:spcAft>
              <a:buSzPts val="1520"/>
              <a:buChar char="○"/>
            </a:pPr>
            <a:r>
              <a:rPr lang="en" sz="1520"/>
              <a:t>Break up long method implementations into</a:t>
            </a:r>
            <a:r>
              <a:rPr lang="en" sz="1520"/>
              <a:t> </a:t>
            </a:r>
            <a:r>
              <a:rPr lang="en" sz="1520"/>
              <a:t>multiple smaller methods. </a:t>
            </a:r>
            <a:endParaRPr sz="1520"/>
          </a:p>
          <a:p>
            <a:pPr indent="-325119" lvl="1" marL="914400" rtl="0" algn="l">
              <a:lnSpc>
                <a:spcPct val="105000"/>
              </a:lnSpc>
              <a:spcBef>
                <a:spcPts val="0"/>
              </a:spcBef>
              <a:spcAft>
                <a:spcPts val="0"/>
              </a:spcAft>
              <a:buClr>
                <a:schemeClr val="dk1"/>
              </a:buClr>
              <a:buSzPts val="1520"/>
              <a:buChar char="○"/>
            </a:pPr>
            <a:r>
              <a:rPr lang="en" sz="1520">
                <a:solidFill>
                  <a:schemeClr val="dk1"/>
                </a:solidFill>
              </a:rPr>
              <a:t>Do not dump everything into one method.</a:t>
            </a:r>
            <a:endParaRPr sz="1520">
              <a:solidFill>
                <a:schemeClr val="dk1"/>
              </a:solidFill>
            </a:endParaRPr>
          </a:p>
          <a:p>
            <a:pPr indent="-325119" lvl="1" marL="914400" rtl="0" algn="l">
              <a:lnSpc>
                <a:spcPct val="105000"/>
              </a:lnSpc>
              <a:spcBef>
                <a:spcPts val="0"/>
              </a:spcBef>
              <a:spcAft>
                <a:spcPts val="0"/>
              </a:spcAft>
              <a:buSzPts val="1520"/>
              <a:buChar char="○"/>
            </a:pPr>
            <a:r>
              <a:rPr lang="en" sz="1520"/>
              <a:t>If needed, you can abstract out long lines of code into </a:t>
            </a:r>
            <a:r>
              <a:rPr lang="en" sz="1520">
                <a:solidFill>
                  <a:schemeClr val="dk1"/>
                </a:solidFill>
              </a:rPr>
              <a:t>helper functions</a:t>
            </a:r>
            <a:r>
              <a:rPr lang="en" sz="1520"/>
              <a:t>. </a:t>
            </a:r>
            <a:endParaRPr sz="1520"/>
          </a:p>
          <a:p>
            <a:pPr indent="-325119" lvl="1" marL="914400" rtl="0" algn="l">
              <a:lnSpc>
                <a:spcPct val="105000"/>
              </a:lnSpc>
              <a:spcBef>
                <a:spcPts val="0"/>
              </a:spcBef>
              <a:spcAft>
                <a:spcPts val="0"/>
              </a:spcAft>
              <a:buSzPts val="1520"/>
              <a:buChar char="○"/>
            </a:pPr>
            <a:r>
              <a:rPr lang="en" sz="1520"/>
              <a:t>This will help you when it comes to </a:t>
            </a:r>
            <a:r>
              <a:rPr lang="en" sz="1520">
                <a:solidFill>
                  <a:schemeClr val="dk1"/>
                </a:solidFill>
              </a:rPr>
              <a:t>debugging </a:t>
            </a:r>
            <a:r>
              <a:rPr lang="en" sz="1520"/>
              <a:t>and is important in writing code with good design.</a:t>
            </a:r>
            <a:endParaRPr sz="1520"/>
          </a:p>
          <a:p>
            <a:pPr indent="0" lvl="0" marL="0" rtl="0" algn="l">
              <a:lnSpc>
                <a:spcPct val="105000"/>
              </a:lnSpc>
              <a:spcBef>
                <a:spcPts val="1200"/>
              </a:spcBef>
              <a:spcAft>
                <a:spcPts val="0"/>
              </a:spcAft>
              <a:buNone/>
            </a:pPr>
            <a:r>
              <a:t/>
            </a:r>
            <a:endParaRPr sz="1520"/>
          </a:p>
          <a:p>
            <a:pPr indent="-325120" lvl="0" marL="457200" rtl="0" algn="l">
              <a:lnSpc>
                <a:spcPct val="105000"/>
              </a:lnSpc>
              <a:spcBef>
                <a:spcPts val="1200"/>
              </a:spcBef>
              <a:spcAft>
                <a:spcPts val="0"/>
              </a:spcAft>
              <a:buClr>
                <a:schemeClr val="dk1"/>
              </a:buClr>
              <a:buSzPts val="1520"/>
              <a:buChar char="●"/>
            </a:pPr>
            <a:r>
              <a:rPr b="1" lang="en" sz="1520">
                <a:solidFill>
                  <a:schemeClr val="dk1"/>
                </a:solidFill>
              </a:rPr>
              <a:t>Data Hiding</a:t>
            </a:r>
            <a:endParaRPr b="1" sz="1520">
              <a:solidFill>
                <a:schemeClr val="dk1"/>
              </a:solidFill>
            </a:endParaRPr>
          </a:p>
          <a:p>
            <a:pPr indent="-325119" lvl="1" marL="914400" rtl="0" algn="l">
              <a:lnSpc>
                <a:spcPct val="105000"/>
              </a:lnSpc>
              <a:spcBef>
                <a:spcPts val="0"/>
              </a:spcBef>
              <a:spcAft>
                <a:spcPts val="0"/>
              </a:spcAft>
              <a:buSzPts val="1520"/>
              <a:buChar char="○"/>
            </a:pPr>
            <a:r>
              <a:rPr lang="en" sz="1520"/>
              <a:t>Always declare</a:t>
            </a:r>
            <a:r>
              <a:rPr lang="en" sz="1520">
                <a:solidFill>
                  <a:schemeClr val="dk1"/>
                </a:solidFill>
              </a:rPr>
              <a:t> class and instance variables</a:t>
            </a:r>
            <a:r>
              <a:rPr lang="en" sz="1520"/>
              <a:t> as </a:t>
            </a:r>
            <a:r>
              <a:rPr lang="en" sz="1520">
                <a:solidFill>
                  <a:srgbClr val="EA9999"/>
                </a:solidFill>
              </a:rPr>
              <a:t>private </a:t>
            </a:r>
            <a:r>
              <a:rPr lang="en" sz="1520"/>
              <a:t>(except for special cases like constants)</a:t>
            </a:r>
            <a:endParaRPr sz="1520"/>
          </a:p>
          <a:p>
            <a:pPr indent="-325119" lvl="1" marL="914400" rtl="0" algn="l">
              <a:lnSpc>
                <a:spcPct val="105000"/>
              </a:lnSpc>
              <a:spcBef>
                <a:spcPts val="0"/>
              </a:spcBef>
              <a:spcAft>
                <a:spcPts val="0"/>
              </a:spcAft>
              <a:buSzPts val="1520"/>
              <a:buChar char="○"/>
            </a:pPr>
            <a:r>
              <a:rPr lang="en" sz="1520"/>
              <a:t>This is to </a:t>
            </a:r>
            <a:r>
              <a:rPr lang="en" sz="1520">
                <a:solidFill>
                  <a:srgbClr val="EA9999"/>
                </a:solidFill>
              </a:rPr>
              <a:t>hide implementation details</a:t>
            </a:r>
            <a:r>
              <a:rPr lang="en" sz="1520"/>
              <a:t> from users and clients.</a:t>
            </a:r>
            <a:endParaRPr sz="1520"/>
          </a:p>
          <a:p>
            <a:pPr indent="-325119" lvl="1" marL="914400" rtl="0" algn="l">
              <a:lnSpc>
                <a:spcPct val="105000"/>
              </a:lnSpc>
              <a:spcBef>
                <a:spcPts val="0"/>
              </a:spcBef>
              <a:spcAft>
                <a:spcPts val="0"/>
              </a:spcAft>
              <a:buSzPts val="1520"/>
              <a:buChar char="○"/>
            </a:pPr>
            <a:r>
              <a:rPr lang="en" sz="1520"/>
              <a:t>This is part of encapsulation whereby only classes and instances that need to know about the data will have access to them.</a:t>
            </a:r>
            <a:endParaRPr sz="152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Concepts Used in Lab 1 </a:t>
            </a:r>
            <a:endParaRPr/>
          </a:p>
        </p:txBody>
      </p:sp>
      <p:sp>
        <p:nvSpPr>
          <p:cNvPr id="212" name="Google Shape;212;p37"/>
          <p:cNvSpPr txBox="1"/>
          <p:nvPr>
            <p:ph idx="1" type="body"/>
          </p:nvPr>
        </p:nvSpPr>
        <p:spPr>
          <a:xfrm>
            <a:off x="311700" y="1017725"/>
            <a:ext cx="8520600" cy="3884100"/>
          </a:xfrm>
          <a:prstGeom prst="rect">
            <a:avLst/>
          </a:prstGeom>
        </p:spPr>
        <p:txBody>
          <a:bodyPr anchorCtr="0" anchor="ctr" bIns="91425" lIns="91425" spcFirstLastPara="1" rIns="91425" wrap="square" tIns="91425">
            <a:normAutofit/>
          </a:bodyPr>
          <a:lstStyle/>
          <a:p>
            <a:pPr indent="-325120" lvl="0" marL="457200" rtl="0" algn="l">
              <a:lnSpc>
                <a:spcPct val="115000"/>
              </a:lnSpc>
              <a:spcBef>
                <a:spcPts val="0"/>
              </a:spcBef>
              <a:spcAft>
                <a:spcPts val="0"/>
              </a:spcAft>
              <a:buClr>
                <a:schemeClr val="dk1"/>
              </a:buClr>
              <a:buSzPts val="1520"/>
              <a:buChar char="●"/>
            </a:pPr>
            <a:r>
              <a:rPr b="1" lang="en" sz="1520">
                <a:solidFill>
                  <a:schemeClr val="dk1"/>
                </a:solidFill>
              </a:rPr>
              <a:t>Immutability</a:t>
            </a:r>
            <a:endParaRPr b="1" sz="1520">
              <a:solidFill>
                <a:schemeClr val="dk1"/>
              </a:solidFill>
            </a:endParaRPr>
          </a:p>
          <a:p>
            <a:pPr indent="-325119" lvl="1" marL="914400" rtl="0" algn="l">
              <a:lnSpc>
                <a:spcPct val="115000"/>
              </a:lnSpc>
              <a:spcBef>
                <a:spcPts val="0"/>
              </a:spcBef>
              <a:spcAft>
                <a:spcPts val="0"/>
              </a:spcAft>
              <a:buSzPts val="1520"/>
              <a:buChar char="○"/>
            </a:pPr>
            <a:r>
              <a:rPr lang="en" sz="1520"/>
              <a:t>Make objects immutable so that they</a:t>
            </a:r>
            <a:r>
              <a:rPr lang="en" sz="1520">
                <a:solidFill>
                  <a:schemeClr val="dk1"/>
                </a:solidFill>
              </a:rPr>
              <a:t> cannot be tampered with</a:t>
            </a:r>
            <a:r>
              <a:rPr lang="en" sz="1520"/>
              <a:t>, and the internal state of the object will stay constant throughout the program</a:t>
            </a:r>
            <a:endParaRPr sz="1520"/>
          </a:p>
          <a:p>
            <a:pPr indent="-325119" lvl="1" marL="914400" rtl="0" algn="l">
              <a:lnSpc>
                <a:spcPct val="115000"/>
              </a:lnSpc>
              <a:spcBef>
                <a:spcPts val="0"/>
              </a:spcBef>
              <a:spcAft>
                <a:spcPts val="0"/>
              </a:spcAft>
              <a:buSzPts val="1520"/>
              <a:buChar char="○"/>
            </a:pPr>
            <a:r>
              <a:rPr lang="en" sz="1520"/>
              <a:t>Important for </a:t>
            </a:r>
            <a:r>
              <a:rPr lang="en" sz="1520">
                <a:solidFill>
                  <a:schemeClr val="dk1"/>
                </a:solidFill>
              </a:rPr>
              <a:t>debugging</a:t>
            </a:r>
            <a:r>
              <a:rPr lang="en" sz="1520"/>
              <a:t>! (Remember, </a:t>
            </a:r>
            <a:r>
              <a:rPr lang="en" sz="1520">
                <a:solidFill>
                  <a:srgbClr val="EA9999"/>
                </a:solidFill>
              </a:rPr>
              <a:t>effect-free</a:t>
            </a:r>
            <a:r>
              <a:rPr lang="en" sz="1520"/>
              <a:t>…)</a:t>
            </a:r>
            <a:endParaRPr sz="1520"/>
          </a:p>
          <a:p>
            <a:pPr indent="-325119" lvl="1" marL="914400" rtl="0" algn="l">
              <a:lnSpc>
                <a:spcPct val="115000"/>
              </a:lnSpc>
              <a:spcBef>
                <a:spcPts val="0"/>
              </a:spcBef>
              <a:spcAft>
                <a:spcPts val="0"/>
              </a:spcAft>
              <a:buSzPts val="1520"/>
              <a:buChar char="○"/>
            </a:pPr>
            <a:r>
              <a:rPr lang="en" sz="1520"/>
              <a:t>especially important for </a:t>
            </a:r>
            <a:r>
              <a:rPr lang="en" sz="1520">
                <a:solidFill>
                  <a:schemeClr val="dk1"/>
                </a:solidFill>
              </a:rPr>
              <a:t>reference types</a:t>
            </a:r>
            <a:r>
              <a:rPr lang="en" sz="1520"/>
              <a:t> (non-primitive data types such as classes and arrays)</a:t>
            </a:r>
            <a:endParaRPr sz="1520"/>
          </a:p>
          <a:p>
            <a:pPr indent="-325119" lvl="1" marL="914400" rtl="0" algn="l">
              <a:lnSpc>
                <a:spcPct val="115000"/>
              </a:lnSpc>
              <a:spcBef>
                <a:spcPts val="0"/>
              </a:spcBef>
              <a:spcAft>
                <a:spcPts val="0"/>
              </a:spcAft>
              <a:buSzPts val="1520"/>
              <a:buChar char="○"/>
            </a:pPr>
            <a:r>
              <a:rPr lang="en" sz="1520"/>
              <a:t>Use the </a:t>
            </a:r>
            <a:r>
              <a:rPr lang="en" sz="1520">
                <a:solidFill>
                  <a:srgbClr val="9CFF9C"/>
                </a:solidFill>
              </a:rPr>
              <a:t>final </a:t>
            </a:r>
            <a:r>
              <a:rPr lang="en" sz="1520"/>
              <a:t>keyword for instance variables and use </a:t>
            </a:r>
            <a:r>
              <a:rPr i="1" lang="en" sz="1520">
                <a:solidFill>
                  <a:schemeClr val="dk1"/>
                </a:solidFill>
              </a:rPr>
              <a:t>constructors </a:t>
            </a:r>
            <a:r>
              <a:rPr lang="en" sz="1520"/>
              <a:t>to get new object instances</a:t>
            </a:r>
            <a:endParaRPr sz="1520"/>
          </a:p>
          <a:p>
            <a:pPr indent="-325119" lvl="2" marL="1371600" rtl="0" algn="l">
              <a:lnSpc>
                <a:spcPct val="115000"/>
              </a:lnSpc>
              <a:spcBef>
                <a:spcPts val="0"/>
              </a:spcBef>
              <a:spcAft>
                <a:spcPts val="0"/>
              </a:spcAft>
              <a:buSzPts val="1520"/>
              <a:buChar char="■"/>
            </a:pPr>
            <a:r>
              <a:rPr lang="en" sz="1520"/>
              <a:t> e.g. </a:t>
            </a:r>
            <a:r>
              <a:rPr lang="en" sz="1520">
                <a:solidFill>
                  <a:srgbClr val="EA9999"/>
                </a:solidFill>
              </a:rPr>
              <a:t>Customer </a:t>
            </a:r>
            <a:r>
              <a:rPr lang="en" sz="1520">
                <a:solidFill>
                  <a:schemeClr val="dk1"/>
                </a:solidFill>
              </a:rPr>
              <a:t>setX</a:t>
            </a:r>
            <a:r>
              <a:rPr lang="en" sz="1520"/>
              <a:t>(</a:t>
            </a:r>
            <a:r>
              <a:rPr lang="en" sz="1520">
                <a:solidFill>
                  <a:srgbClr val="EA9999"/>
                </a:solidFill>
              </a:rPr>
              <a:t>double</a:t>
            </a:r>
            <a:r>
              <a:rPr lang="en" sz="1520"/>
              <a:t> x) method. Does not modify x, but creates a new customer with value x.</a:t>
            </a:r>
            <a:endParaRPr sz="1520"/>
          </a:p>
          <a:p>
            <a:pPr indent="-325119" lvl="1" marL="914400" rtl="0" algn="l">
              <a:lnSpc>
                <a:spcPct val="115000"/>
              </a:lnSpc>
              <a:spcBef>
                <a:spcPts val="0"/>
              </a:spcBef>
              <a:spcAft>
                <a:spcPts val="0"/>
              </a:spcAft>
              <a:buSzPts val="1520"/>
              <a:buChar char="○"/>
            </a:pPr>
            <a:r>
              <a:rPr lang="en" sz="1520">
                <a:solidFill>
                  <a:schemeClr val="dk1"/>
                </a:solidFill>
              </a:rPr>
              <a:t>No modifying</a:t>
            </a:r>
            <a:r>
              <a:rPr lang="en" sz="1520"/>
              <a:t> instance variables!</a:t>
            </a:r>
            <a:endParaRPr sz="1520"/>
          </a:p>
          <a:p>
            <a:pPr indent="-325119" lvl="2" marL="1371600" rtl="0" algn="l">
              <a:lnSpc>
                <a:spcPct val="115000"/>
              </a:lnSpc>
              <a:spcBef>
                <a:spcPts val="0"/>
              </a:spcBef>
              <a:spcAft>
                <a:spcPts val="0"/>
              </a:spcAft>
              <a:buSzPts val="1520"/>
              <a:buChar char="■"/>
            </a:pPr>
            <a:r>
              <a:rPr lang="en" sz="1520"/>
              <a:t>e.g. a </a:t>
            </a:r>
            <a:r>
              <a:rPr lang="en" sz="1520">
                <a:solidFill>
                  <a:srgbClr val="EA9999"/>
                </a:solidFill>
              </a:rPr>
              <a:t>void </a:t>
            </a:r>
            <a:r>
              <a:rPr lang="en" sz="1520">
                <a:solidFill>
                  <a:schemeClr val="dk1"/>
                </a:solidFill>
              </a:rPr>
              <a:t>setX</a:t>
            </a:r>
            <a:r>
              <a:rPr lang="en" sz="1520"/>
              <a:t>(</a:t>
            </a:r>
            <a:r>
              <a:rPr lang="en" sz="1520">
                <a:solidFill>
                  <a:srgbClr val="EA9999"/>
                </a:solidFill>
              </a:rPr>
              <a:t>double</a:t>
            </a:r>
            <a:r>
              <a:rPr lang="en" sz="1520"/>
              <a:t> x) method), that directly modifies </a:t>
            </a:r>
            <a:r>
              <a:rPr lang="en" sz="1520">
                <a:solidFill>
                  <a:schemeClr val="dk1"/>
                </a:solidFill>
              </a:rPr>
              <a:t>this.x</a:t>
            </a:r>
            <a:r>
              <a:rPr lang="en" sz="1520"/>
              <a:t>!</a:t>
            </a:r>
            <a:endParaRPr sz="1520"/>
          </a:p>
          <a:p>
            <a:pPr indent="-325119" lvl="2" marL="1371600" rtl="0" algn="l">
              <a:lnSpc>
                <a:spcPct val="115000"/>
              </a:lnSpc>
              <a:spcBef>
                <a:spcPts val="0"/>
              </a:spcBef>
              <a:spcAft>
                <a:spcPts val="0"/>
              </a:spcAft>
              <a:buSzPts val="1520"/>
              <a:buChar char="■"/>
            </a:pPr>
            <a:r>
              <a:rPr lang="en" sz="1520"/>
              <a:t>We do not change the state of immutable objects once they are created.</a:t>
            </a:r>
            <a:endParaRPr b="1" sz="152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 1 Recap - Concepts - Abstraction/Modularisation</a:t>
            </a:r>
            <a:endParaRPr/>
          </a:p>
        </p:txBody>
      </p:sp>
      <p:sp>
        <p:nvSpPr>
          <p:cNvPr id="218" name="Google Shape;218;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Example of modularisation: </a:t>
            </a:r>
            <a:endParaRPr/>
          </a:p>
          <a:p>
            <a:pPr indent="0" lvl="0" marL="0" rtl="0" algn="l">
              <a:spcBef>
                <a:spcPts val="1200"/>
              </a:spcBef>
              <a:spcAft>
                <a:spcPts val="0"/>
              </a:spcAft>
              <a:buNone/>
            </a:pPr>
            <a:r>
              <a:rPr b="1" lang="en" sz="1500">
                <a:solidFill>
                  <a:schemeClr val="dk1"/>
                </a:solidFill>
                <a:latin typeface="Droid Sans Mono"/>
                <a:ea typeface="Droid Sans Mono"/>
                <a:cs typeface="Droid Sans Mono"/>
                <a:sym typeface="Droid Sans Mono"/>
              </a:rPr>
              <a:t>public</a:t>
            </a:r>
            <a:r>
              <a:rPr lang="en" sz="1500">
                <a:solidFill>
                  <a:schemeClr val="dk1"/>
                </a:solidFill>
                <a:latin typeface="Droid Sans Mono"/>
                <a:ea typeface="Droid Sans Mono"/>
                <a:cs typeface="Droid Sans Mono"/>
                <a:sym typeface="Droid Sans Mono"/>
              </a:rPr>
              <a:t> </a:t>
            </a:r>
            <a:r>
              <a:rPr b="1" lang="en" sz="1500">
                <a:solidFill>
                  <a:schemeClr val="dk1"/>
                </a:solidFill>
                <a:latin typeface="Droid Sans Mono"/>
                <a:ea typeface="Droid Sans Mono"/>
                <a:cs typeface="Droid Sans Mono"/>
                <a:sym typeface="Droid Sans Mono"/>
              </a:rPr>
              <a:t>class</a:t>
            </a:r>
            <a:r>
              <a:rPr lang="en" sz="1500">
                <a:solidFill>
                  <a:schemeClr val="dk1"/>
                </a:solidFill>
                <a:latin typeface="Droid Sans Mono"/>
                <a:ea typeface="Droid Sans Mono"/>
                <a:cs typeface="Droid Sans Mono"/>
                <a:sym typeface="Droid Sans Mono"/>
              </a:rPr>
              <a:t> </a:t>
            </a:r>
            <a:r>
              <a:rPr b="1" lang="en" sz="1500">
                <a:solidFill>
                  <a:schemeClr val="dk1"/>
                </a:solidFill>
                <a:latin typeface="Droid Sans Mono"/>
                <a:ea typeface="Droid Sans Mono"/>
                <a:cs typeface="Droid Sans Mono"/>
                <a:sym typeface="Droid Sans Mono"/>
              </a:rPr>
              <a:t>Server </a:t>
            </a:r>
            <a:r>
              <a:rPr lang="en" sz="1500">
                <a:solidFill>
                  <a:schemeClr val="dk1"/>
                </a:solidFill>
                <a:latin typeface="Droid Sans Mono"/>
                <a:ea typeface="Droid Sans Mono"/>
                <a:cs typeface="Droid Sans Mono"/>
                <a:sym typeface="Droid Sans Mono"/>
              </a:rPr>
              <a:t>{</a:t>
            </a:r>
            <a:endParaRPr sz="1500">
              <a:solidFill>
                <a:schemeClr val="dk1"/>
              </a:solidFill>
              <a:latin typeface="Droid Sans Mono"/>
              <a:ea typeface="Droid Sans Mono"/>
              <a:cs typeface="Droid Sans Mono"/>
              <a:sym typeface="Droid Sans Mono"/>
            </a:endParaRPr>
          </a:p>
          <a:p>
            <a:pPr indent="0" lvl="0" marL="0" rtl="0" algn="l">
              <a:spcBef>
                <a:spcPts val="1200"/>
              </a:spcBef>
              <a:spcAft>
                <a:spcPts val="0"/>
              </a:spcAft>
              <a:buNone/>
            </a:pPr>
            <a:r>
              <a:rPr lang="en" sz="1500">
                <a:solidFill>
                  <a:schemeClr val="dk1"/>
                </a:solidFill>
                <a:latin typeface="Droid Sans Mono"/>
                <a:ea typeface="Droid Sans Mono"/>
                <a:cs typeface="Droid Sans Mono"/>
                <a:sym typeface="Droid Sans Mono"/>
              </a:rPr>
              <a:t>   ...</a:t>
            </a:r>
            <a:endParaRPr sz="1500">
              <a:solidFill>
                <a:schemeClr val="dk1"/>
              </a:solidFill>
              <a:latin typeface="Droid Sans Mono"/>
              <a:ea typeface="Droid Sans Mono"/>
              <a:cs typeface="Droid Sans Mono"/>
              <a:sym typeface="Droid Sans Mono"/>
            </a:endParaRPr>
          </a:p>
          <a:p>
            <a:pPr indent="0" lvl="0" marL="457200" rtl="0" algn="l">
              <a:spcBef>
                <a:spcPts val="1200"/>
              </a:spcBef>
              <a:spcAft>
                <a:spcPts val="0"/>
              </a:spcAft>
              <a:buNone/>
            </a:pPr>
            <a:r>
              <a:rPr lang="en" sz="1500">
                <a:solidFill>
                  <a:schemeClr val="dk1"/>
                </a:solidFill>
                <a:latin typeface="Droid Sans Mono"/>
                <a:ea typeface="Droid Sans Mono"/>
                <a:cs typeface="Droid Sans Mono"/>
                <a:sym typeface="Droid Sans Mono"/>
              </a:rPr>
              <a:t>boolean canServe(double arrivalTime) {</a:t>
            </a:r>
            <a:endParaRPr sz="1500">
              <a:solidFill>
                <a:schemeClr val="dk1"/>
              </a:solidFill>
              <a:latin typeface="Droid Sans Mono"/>
              <a:ea typeface="Droid Sans Mono"/>
              <a:cs typeface="Droid Sans Mono"/>
              <a:sym typeface="Droid Sans Mono"/>
            </a:endParaRPr>
          </a:p>
          <a:p>
            <a:pPr indent="0" lvl="0" marL="457200" rtl="0" algn="l">
              <a:spcBef>
                <a:spcPts val="1200"/>
              </a:spcBef>
              <a:spcAft>
                <a:spcPts val="0"/>
              </a:spcAft>
              <a:buNone/>
            </a:pPr>
            <a:r>
              <a:rPr lang="en" sz="1500">
                <a:solidFill>
                  <a:schemeClr val="dk1"/>
                </a:solidFill>
                <a:latin typeface="Droid Sans Mono"/>
                <a:ea typeface="Droid Sans Mono"/>
                <a:cs typeface="Droid Sans Mono"/>
                <a:sym typeface="Droid Sans Mono"/>
              </a:rPr>
              <a:t>     </a:t>
            </a:r>
            <a:r>
              <a:rPr b="1" lang="en" sz="1500">
                <a:solidFill>
                  <a:schemeClr val="dk1"/>
                </a:solidFill>
                <a:latin typeface="Droid Sans Mono"/>
                <a:ea typeface="Droid Sans Mono"/>
                <a:cs typeface="Droid Sans Mono"/>
                <a:sym typeface="Droid Sans Mono"/>
              </a:rPr>
              <a:t>return</a:t>
            </a:r>
            <a:r>
              <a:rPr lang="en" sz="1500">
                <a:solidFill>
                  <a:schemeClr val="dk1"/>
                </a:solidFill>
                <a:latin typeface="Droid Sans Mono"/>
                <a:ea typeface="Droid Sans Mono"/>
                <a:cs typeface="Droid Sans Mono"/>
                <a:sym typeface="Droid Sans Mono"/>
              </a:rPr>
              <a:t> nextAvailableTime &lt;= arrivalTime;</a:t>
            </a:r>
            <a:endParaRPr sz="1500">
              <a:solidFill>
                <a:schemeClr val="dk1"/>
              </a:solidFill>
              <a:latin typeface="Droid Sans Mono"/>
              <a:ea typeface="Droid Sans Mono"/>
              <a:cs typeface="Droid Sans Mono"/>
              <a:sym typeface="Droid Sans Mono"/>
            </a:endParaRPr>
          </a:p>
          <a:p>
            <a:pPr indent="0" lvl="0" marL="457200" rtl="0" algn="l">
              <a:lnSpc>
                <a:spcPct val="110795"/>
              </a:lnSpc>
              <a:spcBef>
                <a:spcPts val="1200"/>
              </a:spcBef>
              <a:spcAft>
                <a:spcPts val="0"/>
              </a:spcAft>
              <a:buNone/>
            </a:pPr>
            <a:r>
              <a:rPr lang="en" sz="1500">
                <a:solidFill>
                  <a:schemeClr val="dk1"/>
                </a:solidFill>
                <a:latin typeface="Droid Sans Mono"/>
                <a:ea typeface="Droid Sans Mono"/>
                <a:cs typeface="Droid Sans Mono"/>
                <a:sym typeface="Droid Sans Mono"/>
              </a:rPr>
              <a:t>}</a:t>
            </a:r>
            <a:endParaRPr sz="1500">
              <a:solidFill>
                <a:schemeClr val="dk1"/>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lang="en" sz="1500">
                <a:solidFill>
                  <a:schemeClr val="dk1"/>
                </a:solidFill>
                <a:latin typeface="Droid Sans Mono"/>
                <a:ea typeface="Droid Sans Mono"/>
                <a:cs typeface="Droid Sans Mono"/>
                <a:sym typeface="Droid Sans Mono"/>
              </a:rPr>
              <a:t>}</a:t>
            </a:r>
            <a:endParaRPr sz="1500">
              <a:solidFill>
                <a:schemeClr val="dk1"/>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lang="en"/>
              <a:t>You can make use of the above method as necessary instead of repeatedly calling </a:t>
            </a:r>
            <a:r>
              <a:rPr lang="en" sz="1500">
                <a:solidFill>
                  <a:schemeClr val="dk1"/>
                </a:solidFill>
                <a:latin typeface="Droid Sans Mono"/>
                <a:ea typeface="Droid Sans Mono"/>
                <a:cs typeface="Droid Sans Mono"/>
                <a:sym typeface="Droid Sans Mono"/>
              </a:rPr>
              <a:t>nextAvailableTime &lt;= arrivalTime;</a:t>
            </a:r>
            <a:r>
              <a:rPr lang="en">
                <a:solidFill>
                  <a:schemeClr val="dk1"/>
                </a:solidFill>
              </a:rPr>
              <a:t>.</a:t>
            </a:r>
            <a:endParaRPr>
              <a:solidFill>
                <a:schemeClr val="dk1"/>
              </a:solidFill>
            </a:endParaRPr>
          </a:p>
          <a:p>
            <a:pPr indent="0" lvl="0" marL="0" rtl="0" algn="l">
              <a:spcBef>
                <a:spcPts val="0"/>
              </a:spcBef>
              <a:spcAft>
                <a:spcPts val="0"/>
              </a:spcAft>
              <a:buNone/>
            </a:pPr>
            <a:r>
              <a:t/>
            </a:r>
            <a:endParaRPr sz="1600">
              <a:solidFill>
                <a:srgbClr val="333333"/>
              </a:solidFill>
              <a:latin typeface="Droid Sans"/>
              <a:ea typeface="Droid Sans"/>
              <a:cs typeface="Droid Sans"/>
              <a:sym typeface="Droid Sans"/>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Inheritance/Subclassing</a:t>
            </a:r>
            <a:endParaRPr/>
          </a:p>
        </p:txBody>
      </p:sp>
      <p:sp>
        <p:nvSpPr>
          <p:cNvPr id="224" name="Google Shape;224;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56552" lvl="0" marL="457200" rtl="0" algn="l">
              <a:spcBef>
                <a:spcPts val="0"/>
              </a:spcBef>
              <a:spcAft>
                <a:spcPts val="0"/>
              </a:spcAft>
              <a:buSzPct val="100000"/>
              <a:buChar char="●"/>
            </a:pPr>
            <a:r>
              <a:rPr lang="en" sz="2600"/>
              <a:t>A class can be </a:t>
            </a:r>
            <a:r>
              <a:rPr i="1" lang="en" sz="2600">
                <a:solidFill>
                  <a:srgbClr val="EA9999"/>
                </a:solidFill>
              </a:rPr>
              <a:t>derived </a:t>
            </a:r>
            <a:r>
              <a:rPr lang="en" sz="2600"/>
              <a:t>from other classes. This establishes an IS-A relationship between the inherited class and the class itself</a:t>
            </a:r>
            <a:br>
              <a:rPr lang="en" sz="2600"/>
            </a:br>
            <a:endParaRPr sz="2600"/>
          </a:p>
          <a:p>
            <a:pPr indent="-356552" lvl="0" marL="457200" rtl="0" algn="l">
              <a:spcBef>
                <a:spcPts val="0"/>
              </a:spcBef>
              <a:spcAft>
                <a:spcPts val="0"/>
              </a:spcAft>
              <a:buSzPct val="100000"/>
              <a:buChar char="●"/>
            </a:pPr>
            <a:r>
              <a:rPr lang="en" sz="2600"/>
              <a:t>The subclass will be able to reuse the fields and methods of the inherited class without having to rewrite them</a:t>
            </a:r>
            <a:br>
              <a:rPr lang="en" sz="2600"/>
            </a:br>
            <a:endParaRPr sz="2600"/>
          </a:p>
          <a:p>
            <a:pPr indent="-356552" lvl="0" marL="457200" rtl="0" algn="l">
              <a:spcBef>
                <a:spcPts val="0"/>
              </a:spcBef>
              <a:spcAft>
                <a:spcPts val="0"/>
              </a:spcAft>
              <a:buSzPct val="100000"/>
              <a:buChar char="●"/>
            </a:pPr>
            <a:r>
              <a:rPr lang="en" sz="2600"/>
              <a:t>Any method which accepts an object of parent class will also allow an object of child class (Form of Polymorphism)</a:t>
            </a:r>
            <a:endParaRPr sz="2600"/>
          </a:p>
          <a:p>
            <a:pPr indent="0" lvl="0" marL="457200" rtl="0" algn="l">
              <a:spcBef>
                <a:spcPts val="1200"/>
              </a:spcBef>
              <a:spcAft>
                <a:spcPts val="0"/>
              </a:spcAft>
              <a:buNone/>
            </a:pPr>
            <a:r>
              <a:t/>
            </a:r>
            <a:endParaRPr sz="2600"/>
          </a:p>
          <a:p>
            <a:pPr indent="0" lvl="0" marL="457200" rtl="0" algn="l">
              <a:spcBef>
                <a:spcPts val="1200"/>
              </a:spcBef>
              <a:spcAft>
                <a:spcPts val="1200"/>
              </a:spcAft>
              <a:buNone/>
            </a:pPr>
            <a:r>
              <a:t/>
            </a:r>
            <a:endParaRPr sz="2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Inheritance/Subclassing</a:t>
            </a:r>
            <a:endParaRPr/>
          </a:p>
        </p:txBody>
      </p:sp>
      <p:sp>
        <p:nvSpPr>
          <p:cNvPr id="230" name="Google Shape;230;p40"/>
          <p:cNvSpPr/>
          <p:nvPr/>
        </p:nvSpPr>
        <p:spPr>
          <a:xfrm>
            <a:off x="2643750" y="1373625"/>
            <a:ext cx="3735600" cy="1125000"/>
          </a:xfrm>
          <a:prstGeom prst="rect">
            <a:avLst/>
          </a:prstGeom>
          <a:solidFill>
            <a:srgbClr val="EAD1DC"/>
          </a:solidFill>
          <a:ln cap="flat" cmpd="sng" w="9525">
            <a:solidFill>
              <a:srgbClr val="42424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A</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int compute()</a:t>
            </a:r>
            <a:endParaRPr sz="1800">
              <a:latin typeface="Roboto"/>
              <a:ea typeface="Roboto"/>
              <a:cs typeface="Roboto"/>
              <a:sym typeface="Roboto"/>
            </a:endParaRPr>
          </a:p>
        </p:txBody>
      </p:sp>
      <p:cxnSp>
        <p:nvCxnSpPr>
          <p:cNvPr id="231" name="Google Shape;231;p40"/>
          <p:cNvCxnSpPr/>
          <p:nvPr/>
        </p:nvCxnSpPr>
        <p:spPr>
          <a:xfrm>
            <a:off x="2643750" y="1853350"/>
            <a:ext cx="3735600" cy="0"/>
          </a:xfrm>
          <a:prstGeom prst="straightConnector1">
            <a:avLst/>
          </a:prstGeom>
          <a:noFill/>
          <a:ln cap="flat" cmpd="sng" w="19050">
            <a:solidFill>
              <a:srgbClr val="424242"/>
            </a:solidFill>
            <a:prstDash val="solid"/>
            <a:round/>
            <a:headEnd len="med" w="med" type="none"/>
            <a:tailEnd len="med" w="med" type="none"/>
          </a:ln>
        </p:spPr>
      </p:cxnSp>
      <p:sp>
        <p:nvSpPr>
          <p:cNvPr id="232" name="Google Shape;232;p40"/>
          <p:cNvSpPr/>
          <p:nvPr/>
        </p:nvSpPr>
        <p:spPr>
          <a:xfrm>
            <a:off x="3633450" y="3311225"/>
            <a:ext cx="1756200" cy="801600"/>
          </a:xfrm>
          <a:prstGeom prst="rect">
            <a:avLst/>
          </a:prstGeom>
          <a:solidFill>
            <a:srgbClr val="FCE5CD"/>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B</a:t>
            </a:r>
            <a:endParaRPr sz="1800">
              <a:latin typeface="Roboto"/>
              <a:ea typeface="Roboto"/>
              <a:cs typeface="Roboto"/>
              <a:sym typeface="Roboto"/>
            </a:endParaRPr>
          </a:p>
        </p:txBody>
      </p:sp>
      <p:cxnSp>
        <p:nvCxnSpPr>
          <p:cNvPr id="233" name="Google Shape;233;p40"/>
          <p:cNvCxnSpPr>
            <a:stCxn id="232" idx="0"/>
            <a:endCxn id="230" idx="2"/>
          </p:cNvCxnSpPr>
          <p:nvPr/>
        </p:nvCxnSpPr>
        <p:spPr>
          <a:xfrm rot="10800000">
            <a:off x="4511550" y="2498525"/>
            <a:ext cx="0" cy="812700"/>
          </a:xfrm>
          <a:prstGeom prst="straightConnector1">
            <a:avLst/>
          </a:prstGeom>
          <a:noFill/>
          <a:ln cap="flat" cmpd="sng" w="28575">
            <a:solidFill>
              <a:schemeClr val="accent3"/>
            </a:solidFill>
            <a:prstDash val="solid"/>
            <a:round/>
            <a:headEnd len="med" w="med" type="none"/>
            <a:tailEnd len="med" w="med" type="triangle"/>
          </a:ln>
        </p:spPr>
      </p:cxnSp>
      <p:sp>
        <p:nvSpPr>
          <p:cNvPr id="234" name="Google Shape;234;p40"/>
          <p:cNvSpPr txBox="1"/>
          <p:nvPr/>
        </p:nvSpPr>
        <p:spPr>
          <a:xfrm>
            <a:off x="3590550" y="2790475"/>
            <a:ext cx="100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extends</a:t>
            </a:r>
            <a:endParaRPr>
              <a:solidFill>
                <a:schemeClr val="dk1"/>
              </a:solidFill>
              <a:latin typeface="Roboto"/>
              <a:ea typeface="Roboto"/>
              <a:cs typeface="Roboto"/>
              <a:sym typeface="Roboto"/>
            </a:endParaRPr>
          </a:p>
        </p:txBody>
      </p:sp>
      <p:sp>
        <p:nvSpPr>
          <p:cNvPr id="235" name="Google Shape;235;p40"/>
          <p:cNvSpPr txBox="1"/>
          <p:nvPr/>
        </p:nvSpPr>
        <p:spPr>
          <a:xfrm>
            <a:off x="633275" y="4232200"/>
            <a:ext cx="8078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Droid Sans Mono"/>
                <a:ea typeface="Droid Sans Mono"/>
                <a:cs typeface="Droid Sans Mono"/>
                <a:sym typeface="Droid Sans Mono"/>
              </a:rPr>
              <a:t>B</a:t>
            </a:r>
            <a:r>
              <a:rPr lang="en" sz="1600">
                <a:solidFill>
                  <a:schemeClr val="dk1"/>
                </a:solidFill>
                <a:latin typeface="Roboto"/>
                <a:ea typeface="Roboto"/>
                <a:cs typeface="Roboto"/>
                <a:sym typeface="Roboto"/>
              </a:rPr>
              <a:t> (by subclassing </a:t>
            </a:r>
            <a:r>
              <a:rPr lang="en" sz="1600">
                <a:solidFill>
                  <a:schemeClr val="dk1"/>
                </a:solidFill>
                <a:latin typeface="Droid Sans Mono"/>
                <a:ea typeface="Droid Sans Mono"/>
                <a:cs typeface="Droid Sans Mono"/>
                <a:sym typeface="Droid Sans Mono"/>
              </a:rPr>
              <a:t>A</a:t>
            </a:r>
            <a:r>
              <a:rPr lang="en" sz="1600">
                <a:solidFill>
                  <a:schemeClr val="dk1"/>
                </a:solidFill>
                <a:latin typeface="Roboto"/>
                <a:ea typeface="Roboto"/>
                <a:cs typeface="Roboto"/>
                <a:sym typeface="Roboto"/>
              </a:rPr>
              <a:t>) implicitly has access to all non-private attributes and methods in </a:t>
            </a:r>
            <a:r>
              <a:rPr lang="en" sz="1600">
                <a:solidFill>
                  <a:schemeClr val="dk1"/>
                </a:solidFill>
                <a:latin typeface="Droid Sans Mono"/>
                <a:ea typeface="Droid Sans Mono"/>
                <a:cs typeface="Droid Sans Mono"/>
                <a:sym typeface="Droid Sans Mono"/>
              </a:rPr>
              <a:t>A</a:t>
            </a:r>
            <a:endParaRPr sz="1600">
              <a:solidFill>
                <a:schemeClr val="dk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1"/>
          <p:cNvSpPr txBox="1"/>
          <p:nvPr>
            <p:ph type="title"/>
          </p:nvPr>
        </p:nvSpPr>
        <p:spPr>
          <a:xfrm>
            <a:off x="254675" y="125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Inheritance/Subclassing</a:t>
            </a:r>
            <a:endParaRPr/>
          </a:p>
        </p:txBody>
      </p:sp>
      <p:sp>
        <p:nvSpPr>
          <p:cNvPr id="241" name="Google Shape;241;p41"/>
          <p:cNvSpPr txBox="1"/>
          <p:nvPr>
            <p:ph idx="1" type="body"/>
          </p:nvPr>
        </p:nvSpPr>
        <p:spPr>
          <a:xfrm>
            <a:off x="311700" y="805650"/>
            <a:ext cx="2976000" cy="3514500"/>
          </a:xfrm>
          <a:prstGeom prst="rect">
            <a:avLst/>
          </a:prstGeom>
        </p:spPr>
        <p:txBody>
          <a:bodyPr anchorCtr="0" anchor="t" bIns="91425" lIns="91425" spcFirstLastPara="1" rIns="91425" wrap="square" tIns="91425">
            <a:normAutofit lnSpcReduction="10000"/>
          </a:bodyPr>
          <a:lstStyle/>
          <a:p>
            <a:pPr indent="0" lvl="0" marL="0" rtl="0" algn="l">
              <a:lnSpc>
                <a:spcPct val="144886"/>
              </a:lnSpc>
              <a:spcBef>
                <a:spcPts val="0"/>
              </a:spcBef>
              <a:spcAft>
                <a:spcPts val="0"/>
              </a:spcAft>
              <a:buNone/>
            </a:pPr>
            <a:r>
              <a:rPr b="1" lang="en" sz="1400">
                <a:solidFill>
                  <a:schemeClr val="dk1"/>
                </a:solidFill>
                <a:latin typeface="Droid Sans Mono"/>
                <a:ea typeface="Droid Sans Mono"/>
                <a:cs typeface="Droid Sans Mono"/>
                <a:sym typeface="Droid Sans Mono"/>
              </a:rPr>
              <a:t>class</a:t>
            </a:r>
            <a:r>
              <a:rPr lang="en" sz="1400">
                <a:solidFill>
                  <a:schemeClr val="dk1"/>
                </a:solidFill>
                <a:latin typeface="Droid Sans Mono"/>
                <a:ea typeface="Droid Sans Mono"/>
                <a:cs typeface="Droid Sans Mono"/>
                <a:sym typeface="Droid Sans Mono"/>
              </a:rPr>
              <a:t> </a:t>
            </a:r>
            <a:r>
              <a:rPr b="1" lang="en" sz="1400">
                <a:solidFill>
                  <a:schemeClr val="dk1"/>
                </a:solidFill>
                <a:latin typeface="Droid Sans Mono"/>
                <a:ea typeface="Droid Sans Mono"/>
                <a:cs typeface="Droid Sans Mono"/>
                <a:sym typeface="Droid Sans Mono"/>
              </a:rPr>
              <a:t>A</a:t>
            </a:r>
            <a:r>
              <a:rPr lang="en" sz="1400">
                <a:solidFill>
                  <a:schemeClr val="dk1"/>
                </a:solidFill>
                <a:latin typeface="Droid Sans Mono"/>
                <a:ea typeface="Droid Sans Mono"/>
                <a:cs typeface="Droid Sans Mono"/>
                <a:sym typeface="Droid Sans Mono"/>
              </a:rPr>
              <a:t>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    </a:t>
            </a:r>
            <a:r>
              <a:rPr b="1" lang="en" sz="1400">
                <a:solidFill>
                  <a:schemeClr val="dk1"/>
                </a:solidFill>
                <a:latin typeface="Droid Sans Mono"/>
                <a:ea typeface="Droid Sans Mono"/>
                <a:cs typeface="Droid Sans Mono"/>
                <a:sym typeface="Droid Sans Mono"/>
              </a:rPr>
              <a:t>private</a:t>
            </a:r>
            <a:r>
              <a:rPr lang="en" sz="1400">
                <a:solidFill>
                  <a:schemeClr val="dk1"/>
                </a:solidFill>
                <a:latin typeface="Droid Sans Mono"/>
                <a:ea typeface="Droid Sans Mono"/>
                <a:cs typeface="Droid Sans Mono"/>
                <a:sym typeface="Droid Sans Mono"/>
              </a:rPr>
              <a:t> </a:t>
            </a:r>
            <a:r>
              <a:rPr b="1" lang="en" sz="1400">
                <a:solidFill>
                  <a:schemeClr val="dk1"/>
                </a:solidFill>
                <a:latin typeface="Droid Sans Mono"/>
                <a:ea typeface="Droid Sans Mono"/>
                <a:cs typeface="Droid Sans Mono"/>
                <a:sym typeface="Droid Sans Mono"/>
              </a:rPr>
              <a:t>final</a:t>
            </a:r>
            <a:r>
              <a:rPr lang="en" sz="1400">
                <a:solidFill>
                  <a:schemeClr val="dk1"/>
                </a:solidFill>
                <a:latin typeface="Droid Sans Mono"/>
                <a:ea typeface="Droid Sans Mono"/>
                <a:cs typeface="Droid Sans Mono"/>
                <a:sym typeface="Droid Sans Mono"/>
              </a:rPr>
              <a:t> int num;</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    A(int num)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        </a:t>
            </a:r>
            <a:r>
              <a:rPr b="1" lang="en" sz="1400">
                <a:solidFill>
                  <a:schemeClr val="dk1"/>
                </a:solidFill>
                <a:latin typeface="Droid Sans Mono"/>
                <a:ea typeface="Droid Sans Mono"/>
                <a:cs typeface="Droid Sans Mono"/>
                <a:sym typeface="Droid Sans Mono"/>
              </a:rPr>
              <a:t>this</a:t>
            </a:r>
            <a:r>
              <a:rPr lang="en" sz="1400">
                <a:solidFill>
                  <a:schemeClr val="dk1"/>
                </a:solidFill>
                <a:latin typeface="Droid Sans Mono"/>
                <a:ea typeface="Droid Sans Mono"/>
                <a:cs typeface="Droid Sans Mono"/>
                <a:sym typeface="Droid Sans Mono"/>
              </a:rPr>
              <a:t>.num = num;</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    int compute()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        </a:t>
            </a:r>
            <a:r>
              <a:rPr b="1" lang="en" sz="1400">
                <a:solidFill>
                  <a:schemeClr val="dk1"/>
                </a:solidFill>
                <a:latin typeface="Droid Sans Mono"/>
                <a:ea typeface="Droid Sans Mono"/>
                <a:cs typeface="Droid Sans Mono"/>
                <a:sym typeface="Droid Sans Mono"/>
              </a:rPr>
              <a:t>return</a:t>
            </a:r>
            <a:r>
              <a:rPr lang="en" sz="1400">
                <a:solidFill>
                  <a:schemeClr val="dk1"/>
                </a:solidFill>
                <a:latin typeface="Droid Sans Mono"/>
                <a:ea typeface="Droid Sans Mono"/>
                <a:cs typeface="Droid Sans Mono"/>
                <a:sym typeface="Droid Sans Mono"/>
              </a:rPr>
              <a:t> num + num;</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a:t>
            </a:r>
            <a:endParaRPr sz="2000">
              <a:solidFill>
                <a:schemeClr val="dk1"/>
              </a:solidFill>
              <a:latin typeface="Droid Sans Mono"/>
              <a:ea typeface="Droid Sans Mono"/>
              <a:cs typeface="Droid Sans Mono"/>
              <a:sym typeface="Droid Sans Mono"/>
            </a:endParaRPr>
          </a:p>
        </p:txBody>
      </p:sp>
      <p:sp>
        <p:nvSpPr>
          <p:cNvPr id="242" name="Google Shape;242;p41"/>
          <p:cNvSpPr txBox="1"/>
          <p:nvPr>
            <p:ph idx="1" type="body"/>
          </p:nvPr>
        </p:nvSpPr>
        <p:spPr>
          <a:xfrm>
            <a:off x="3755250" y="805650"/>
            <a:ext cx="5200500" cy="3532200"/>
          </a:xfrm>
          <a:prstGeom prst="rect">
            <a:avLst/>
          </a:prstGeom>
        </p:spPr>
        <p:txBody>
          <a:bodyPr anchorCtr="0" anchor="t" bIns="91425" lIns="91425" spcFirstLastPara="1" rIns="91425" wrap="square" tIns="91425">
            <a:normAutofit fontScale="77500" lnSpcReduction="20000"/>
          </a:bodyPr>
          <a:lstStyle/>
          <a:p>
            <a:pPr indent="0" lvl="0" marL="0" rtl="0" algn="l">
              <a:lnSpc>
                <a:spcPct val="144886"/>
              </a:lnSpc>
              <a:spcBef>
                <a:spcPts val="0"/>
              </a:spcBef>
              <a:spcAft>
                <a:spcPts val="0"/>
              </a:spcAft>
              <a:buNone/>
            </a:pPr>
            <a:r>
              <a:rPr b="1" lang="en" sz="1400">
                <a:solidFill>
                  <a:schemeClr val="dk1"/>
                </a:solidFill>
                <a:latin typeface="Droid Sans Mono"/>
                <a:ea typeface="Droid Sans Mono"/>
                <a:cs typeface="Droid Sans Mono"/>
                <a:sym typeface="Droid Sans Mono"/>
              </a:rPr>
              <a:t>class</a:t>
            </a:r>
            <a:r>
              <a:rPr lang="en" sz="1400">
                <a:solidFill>
                  <a:schemeClr val="dk1"/>
                </a:solidFill>
                <a:latin typeface="Droid Sans Mono"/>
                <a:ea typeface="Droid Sans Mono"/>
                <a:cs typeface="Droid Sans Mono"/>
                <a:sym typeface="Droid Sans Mono"/>
              </a:rPr>
              <a:t> </a:t>
            </a:r>
            <a:r>
              <a:rPr b="1" lang="en" sz="1400">
                <a:solidFill>
                  <a:schemeClr val="dk1"/>
                </a:solidFill>
                <a:latin typeface="Droid Sans Mono"/>
                <a:ea typeface="Droid Sans Mono"/>
                <a:cs typeface="Droid Sans Mono"/>
                <a:sym typeface="Droid Sans Mono"/>
              </a:rPr>
              <a:t>B</a:t>
            </a:r>
            <a:r>
              <a:rPr lang="en" sz="1400">
                <a:solidFill>
                  <a:schemeClr val="dk1"/>
                </a:solidFill>
                <a:latin typeface="Droid Sans Mono"/>
                <a:ea typeface="Droid Sans Mono"/>
                <a:cs typeface="Droid Sans Mono"/>
                <a:sym typeface="Droid Sans Mono"/>
              </a:rPr>
              <a:t> </a:t>
            </a:r>
            <a:r>
              <a:rPr b="1" lang="en" sz="1400">
                <a:solidFill>
                  <a:schemeClr val="dk1"/>
                </a:solidFill>
                <a:latin typeface="Droid Sans Mono"/>
                <a:ea typeface="Droid Sans Mono"/>
                <a:cs typeface="Droid Sans Mono"/>
                <a:sym typeface="Droid Sans Mono"/>
              </a:rPr>
              <a:t>extends</a:t>
            </a:r>
            <a:r>
              <a:rPr lang="en" sz="1400">
                <a:solidFill>
                  <a:schemeClr val="dk1"/>
                </a:solidFill>
                <a:latin typeface="Droid Sans Mono"/>
                <a:ea typeface="Droid Sans Mono"/>
                <a:cs typeface="Droid Sans Mono"/>
                <a:sym typeface="Droid Sans Mono"/>
              </a:rPr>
              <a:t> </a:t>
            </a:r>
            <a:r>
              <a:rPr b="1" lang="en" sz="1400">
                <a:solidFill>
                  <a:schemeClr val="dk1"/>
                </a:solidFill>
                <a:latin typeface="Droid Sans Mono"/>
                <a:ea typeface="Droid Sans Mono"/>
                <a:cs typeface="Droid Sans Mono"/>
                <a:sym typeface="Droid Sans Mono"/>
              </a:rPr>
              <a:t>A</a:t>
            </a:r>
            <a:r>
              <a:rPr lang="en" sz="1400">
                <a:solidFill>
                  <a:schemeClr val="dk1"/>
                </a:solidFill>
                <a:latin typeface="Droid Sans Mono"/>
                <a:ea typeface="Droid Sans Mono"/>
                <a:cs typeface="Droid Sans Mono"/>
                <a:sym typeface="Droid Sans Mono"/>
              </a:rPr>
              <a:t>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    </a:t>
            </a:r>
            <a:r>
              <a:rPr lang="en" sz="1400">
                <a:solidFill>
                  <a:schemeClr val="dk1"/>
                </a:solidFill>
                <a:latin typeface="Droid Sans Mono"/>
                <a:ea typeface="Droid Sans Mono"/>
                <a:cs typeface="Droid Sans Mono"/>
                <a:sym typeface="Droid Sans Mono"/>
              </a:rPr>
              <a:t>B(int num)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        super(num); </a:t>
            </a:r>
            <a:r>
              <a:rPr lang="en" sz="1400">
                <a:latin typeface="Droid Sans Mono"/>
                <a:ea typeface="Droid Sans Mono"/>
                <a:cs typeface="Droid Sans Mono"/>
                <a:sym typeface="Droid Sans Mono"/>
              </a:rPr>
              <a:t>//uses A’s constructor to initialize num</a:t>
            </a:r>
            <a:endParaRPr sz="1400">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    @Override</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    int compute()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        </a:t>
            </a:r>
            <a:r>
              <a:rPr i="1" lang="en" sz="1400">
                <a:latin typeface="Droid Sans Mono"/>
                <a:ea typeface="Droid Sans Mono"/>
                <a:cs typeface="Droid Sans Mono"/>
                <a:sym typeface="Droid Sans Mono"/>
              </a:rPr>
              <a:t>/*</a:t>
            </a:r>
            <a:endParaRPr i="1" sz="1400">
              <a:latin typeface="Droid Sans Mono"/>
              <a:ea typeface="Droid Sans Mono"/>
              <a:cs typeface="Droid Sans Mono"/>
              <a:sym typeface="Droid Sans Mono"/>
            </a:endParaRPr>
          </a:p>
          <a:p>
            <a:pPr indent="0" lvl="0" marL="914400" rtl="0" algn="l">
              <a:lnSpc>
                <a:spcPct val="144886"/>
              </a:lnSpc>
              <a:spcBef>
                <a:spcPts val="0"/>
              </a:spcBef>
              <a:spcAft>
                <a:spcPts val="0"/>
              </a:spcAft>
              <a:buNone/>
            </a:pPr>
            <a:r>
              <a:rPr i="1" lang="en" sz="1400">
                <a:latin typeface="Droid Sans Mono"/>
                <a:ea typeface="Droid Sans Mono"/>
                <a:cs typeface="Droid Sans Mono"/>
                <a:sym typeface="Droid Sans Mono"/>
              </a:rPr>
              <a:t>Note that simply calling compute() instead of super.compute() will recursively call B's compute()</a:t>
            </a:r>
            <a:r>
              <a:rPr lang="en" sz="1400">
                <a:latin typeface="Droid Sans Mono"/>
                <a:ea typeface="Droid Sans Mono"/>
                <a:cs typeface="Droid Sans Mono"/>
                <a:sym typeface="Droid Sans Mono"/>
              </a:rPr>
              <a:t> </a:t>
            </a:r>
            <a:r>
              <a:rPr i="1" lang="en" sz="1400">
                <a:latin typeface="Droid Sans Mono"/>
                <a:ea typeface="Droid Sans Mono"/>
                <a:cs typeface="Droid Sans Mono"/>
                <a:sym typeface="Droid Sans Mono"/>
              </a:rPr>
              <a:t>and the program will eventually crash</a:t>
            </a:r>
            <a:endParaRPr i="1" sz="1400">
              <a:latin typeface="Droid Sans Mono"/>
              <a:ea typeface="Droid Sans Mono"/>
              <a:cs typeface="Droid Sans Mono"/>
              <a:sym typeface="Droid Sans Mono"/>
            </a:endParaRPr>
          </a:p>
          <a:p>
            <a:pPr indent="457200" lvl="0" marL="457200" rtl="0" algn="l">
              <a:lnSpc>
                <a:spcPct val="144886"/>
              </a:lnSpc>
              <a:spcBef>
                <a:spcPts val="0"/>
              </a:spcBef>
              <a:spcAft>
                <a:spcPts val="0"/>
              </a:spcAft>
              <a:buNone/>
            </a:pPr>
            <a:r>
              <a:rPr i="1" lang="en" sz="1400">
                <a:latin typeface="Droid Sans Mono"/>
                <a:ea typeface="Droid Sans Mono"/>
                <a:cs typeface="Droid Sans Mono"/>
                <a:sym typeface="Droid Sans Mono"/>
              </a:rPr>
              <a:t>*/</a:t>
            </a:r>
            <a:endParaRPr i="1" sz="1400">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        </a:t>
            </a:r>
            <a:r>
              <a:rPr b="1" lang="en" sz="1400">
                <a:solidFill>
                  <a:schemeClr val="dk1"/>
                </a:solidFill>
                <a:latin typeface="Droid Sans Mono"/>
                <a:ea typeface="Droid Sans Mono"/>
                <a:cs typeface="Droid Sans Mono"/>
                <a:sym typeface="Droid Sans Mono"/>
              </a:rPr>
              <a:t>return</a:t>
            </a:r>
            <a:r>
              <a:rPr lang="en" sz="1400">
                <a:solidFill>
                  <a:schemeClr val="dk1"/>
                </a:solidFill>
                <a:latin typeface="Droid Sans Mono"/>
                <a:ea typeface="Droid Sans Mono"/>
                <a:cs typeface="Droid Sans Mono"/>
                <a:sym typeface="Droid Sans Mono"/>
              </a:rPr>
              <a:t> </a:t>
            </a:r>
            <a:r>
              <a:rPr b="1" lang="en" sz="1400">
                <a:solidFill>
                  <a:schemeClr val="dk1"/>
                </a:solidFill>
                <a:latin typeface="Droid Sans Mono"/>
                <a:ea typeface="Droid Sans Mono"/>
                <a:cs typeface="Droid Sans Mono"/>
                <a:sym typeface="Droid Sans Mono"/>
              </a:rPr>
              <a:t>super</a:t>
            </a:r>
            <a:r>
              <a:rPr lang="en" sz="1400">
                <a:solidFill>
                  <a:schemeClr val="dk1"/>
                </a:solidFill>
                <a:latin typeface="Droid Sans Mono"/>
                <a:ea typeface="Droid Sans Mono"/>
                <a:cs typeface="Droid Sans Mono"/>
                <a:sym typeface="Droid Sans Mono"/>
              </a:rPr>
              <a:t>.compute() + </a:t>
            </a:r>
            <a:r>
              <a:rPr b="1" lang="en" sz="1400">
                <a:solidFill>
                  <a:schemeClr val="dk1"/>
                </a:solidFill>
                <a:latin typeface="Droid Sans Mono"/>
                <a:ea typeface="Droid Sans Mono"/>
                <a:cs typeface="Droid Sans Mono"/>
                <a:sym typeface="Droid Sans Mono"/>
              </a:rPr>
              <a:t>super</a:t>
            </a:r>
            <a:r>
              <a:rPr lang="en" sz="1400">
                <a:solidFill>
                  <a:schemeClr val="dk1"/>
                </a:solidFill>
                <a:latin typeface="Droid Sans Mono"/>
                <a:ea typeface="Droid Sans Mono"/>
                <a:cs typeface="Droid Sans Mono"/>
                <a:sym typeface="Droid Sans Mono"/>
              </a:rPr>
              <a:t>.compute();</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a:t>
            </a:r>
            <a:endParaRPr sz="2500">
              <a:solidFill>
                <a:schemeClr val="dk1"/>
              </a:solidFill>
              <a:latin typeface="Droid Sans Mono"/>
              <a:ea typeface="Droid Sans Mono"/>
              <a:cs typeface="Droid Sans Mono"/>
              <a:sym typeface="Droid Sans Mono"/>
            </a:endParaRPr>
          </a:p>
        </p:txBody>
      </p:sp>
      <p:sp>
        <p:nvSpPr>
          <p:cNvPr id="243" name="Google Shape;243;p41"/>
          <p:cNvSpPr txBox="1"/>
          <p:nvPr/>
        </p:nvSpPr>
        <p:spPr>
          <a:xfrm>
            <a:off x="1257625" y="4216225"/>
            <a:ext cx="67743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Average"/>
                <a:ea typeface="Average"/>
                <a:cs typeface="Average"/>
                <a:sym typeface="Average"/>
              </a:rPr>
              <a:t>Question: </a:t>
            </a:r>
            <a:r>
              <a:rPr lang="en" sz="1700">
                <a:solidFill>
                  <a:schemeClr val="dk1"/>
                </a:solidFill>
                <a:highlight>
                  <a:srgbClr val="333333"/>
                </a:highlight>
                <a:latin typeface="Source Code Pro"/>
                <a:ea typeface="Source Code Pro"/>
                <a:cs typeface="Source Code Pro"/>
                <a:sym typeface="Source Code Pro"/>
              </a:rPr>
              <a:t>B NewObject = new B(2);</a:t>
            </a:r>
            <a:endParaRPr sz="1700">
              <a:solidFill>
                <a:schemeClr val="dk1"/>
              </a:solidFill>
              <a:highlight>
                <a:srgbClr val="333333"/>
              </a:highlight>
              <a:latin typeface="Source Code Pro"/>
              <a:ea typeface="Source Code Pro"/>
              <a:cs typeface="Source Code Pro"/>
              <a:sym typeface="Source Code Pro"/>
            </a:endParaRPr>
          </a:p>
          <a:p>
            <a:pPr indent="0" lvl="0" marL="0" rtl="0" algn="l">
              <a:spcBef>
                <a:spcPts val="0"/>
              </a:spcBef>
              <a:spcAft>
                <a:spcPts val="0"/>
              </a:spcAft>
              <a:buNone/>
            </a:pPr>
            <a:r>
              <a:rPr lang="en" sz="1700">
                <a:solidFill>
                  <a:schemeClr val="dk1"/>
                </a:solidFill>
                <a:latin typeface="Average"/>
                <a:ea typeface="Average"/>
                <a:cs typeface="Average"/>
                <a:sym typeface="Average"/>
              </a:rPr>
              <a:t>When calling </a:t>
            </a:r>
            <a:r>
              <a:rPr lang="en" sz="1700">
                <a:solidFill>
                  <a:schemeClr val="dk1"/>
                </a:solidFill>
                <a:highlight>
                  <a:srgbClr val="333333"/>
                </a:highlight>
                <a:latin typeface="Source Code Pro"/>
                <a:ea typeface="Source Code Pro"/>
                <a:cs typeface="Source Code Pro"/>
                <a:sym typeface="Source Code Pro"/>
              </a:rPr>
              <a:t>NewObject.compute()</a:t>
            </a:r>
            <a:r>
              <a:rPr lang="en" sz="1700">
                <a:solidFill>
                  <a:schemeClr val="dk1"/>
                </a:solidFill>
                <a:latin typeface="Average"/>
                <a:ea typeface="Average"/>
                <a:cs typeface="Average"/>
                <a:sym typeface="Average"/>
              </a:rPr>
              <a:t>, what is the answer?</a:t>
            </a:r>
            <a:endParaRPr sz="1700">
              <a:solidFill>
                <a:schemeClr val="dk1"/>
              </a:solidFill>
              <a:latin typeface="Average"/>
              <a:ea typeface="Average"/>
              <a:cs typeface="Average"/>
              <a:sym typeface="Averag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Inheritance/Subclassing</a:t>
            </a:r>
            <a:endParaRPr/>
          </a:p>
        </p:txBody>
      </p:sp>
      <p:sp>
        <p:nvSpPr>
          <p:cNvPr id="249" name="Google Shape;249;p42"/>
          <p:cNvSpPr txBox="1"/>
          <p:nvPr>
            <p:ph idx="1" type="body"/>
          </p:nvPr>
        </p:nvSpPr>
        <p:spPr>
          <a:xfrm>
            <a:off x="311700" y="1152475"/>
            <a:ext cx="8520600" cy="357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look at some example code!</a:t>
            </a:r>
            <a:endParaRPr/>
          </a:p>
          <a:p>
            <a:pPr indent="0" lvl="0" marL="0" rtl="0" algn="l">
              <a:spcBef>
                <a:spcPts val="1200"/>
              </a:spcBef>
              <a:spcAft>
                <a:spcPts val="0"/>
              </a:spcAft>
              <a:buNone/>
            </a:pPr>
            <a:r>
              <a:rPr lang="en">
                <a:solidFill>
                  <a:schemeClr val="dk1"/>
                </a:solidFill>
                <a:latin typeface="Source Code Pro"/>
                <a:ea typeface="Source Code Pro"/>
                <a:cs typeface="Source Code Pro"/>
                <a:sym typeface="Source Code Pro"/>
              </a:rPr>
              <a:t>A a = new A();</a:t>
            </a:r>
            <a:endParaRPr>
              <a:solidFill>
                <a:schemeClr val="dk1"/>
              </a:solidFill>
              <a:latin typeface="Source Code Pro"/>
              <a:ea typeface="Source Code Pro"/>
              <a:cs typeface="Source Code Pro"/>
              <a:sym typeface="Source Code Pro"/>
            </a:endParaRPr>
          </a:p>
          <a:p>
            <a:pPr indent="0" lvl="0" marL="0" rtl="0" algn="l">
              <a:spcBef>
                <a:spcPts val="1200"/>
              </a:spcBef>
              <a:spcAft>
                <a:spcPts val="0"/>
              </a:spcAft>
              <a:buNone/>
            </a:pPr>
            <a:r>
              <a:rPr lang="en">
                <a:solidFill>
                  <a:schemeClr val="dk1"/>
                </a:solidFill>
                <a:latin typeface="Source Code Pro"/>
                <a:ea typeface="Source Code Pro"/>
                <a:cs typeface="Source Code Pro"/>
                <a:sym typeface="Source Code Pro"/>
              </a:rPr>
              <a:t>A b = new B();</a:t>
            </a:r>
            <a:endParaRPr>
              <a:solidFill>
                <a:schemeClr val="dk1"/>
              </a:solidFill>
              <a:latin typeface="Source Code Pro"/>
              <a:ea typeface="Source Code Pro"/>
              <a:cs typeface="Source Code Pro"/>
              <a:sym typeface="Source Code Pro"/>
            </a:endParaRPr>
          </a:p>
          <a:p>
            <a:pPr indent="0" lvl="0" marL="0" rtl="0" algn="l">
              <a:spcBef>
                <a:spcPts val="1200"/>
              </a:spcBef>
              <a:spcAft>
                <a:spcPts val="0"/>
              </a:spcAft>
              <a:buNone/>
            </a:pPr>
            <a:r>
              <a:rPr lang="en">
                <a:solidFill>
                  <a:schemeClr val="dk1"/>
                </a:solidFill>
                <a:latin typeface="Source Code Pro"/>
                <a:ea typeface="Source Code Pro"/>
                <a:cs typeface="Source Code Pro"/>
                <a:sym typeface="Source Code Pro"/>
              </a:rPr>
              <a:t>A c = new C();</a:t>
            </a:r>
            <a:endParaRPr>
              <a:solidFill>
                <a:schemeClr val="dk1"/>
              </a:solidFill>
              <a:latin typeface="Source Code Pro"/>
              <a:ea typeface="Source Code Pro"/>
              <a:cs typeface="Source Code Pro"/>
              <a:sym typeface="Source Code Pro"/>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Note that they all have the </a:t>
            </a:r>
            <a:endParaRPr/>
          </a:p>
          <a:p>
            <a:pPr indent="0" lvl="0" marL="0" rtl="0" algn="l">
              <a:spcBef>
                <a:spcPts val="1200"/>
              </a:spcBef>
              <a:spcAft>
                <a:spcPts val="1200"/>
              </a:spcAft>
              <a:buNone/>
            </a:pPr>
            <a:r>
              <a:rPr i="1" lang="en">
                <a:solidFill>
                  <a:schemeClr val="dk1"/>
                </a:solidFill>
              </a:rPr>
              <a:t>compile-time</a:t>
            </a:r>
            <a:r>
              <a:rPr lang="en"/>
              <a:t> type A.</a:t>
            </a:r>
            <a:endParaRPr/>
          </a:p>
        </p:txBody>
      </p:sp>
      <p:sp>
        <p:nvSpPr>
          <p:cNvPr id="250" name="Google Shape;250;p42"/>
          <p:cNvSpPr txBox="1"/>
          <p:nvPr>
            <p:ph idx="1" type="body"/>
          </p:nvPr>
        </p:nvSpPr>
        <p:spPr>
          <a:xfrm>
            <a:off x="5210200" y="710000"/>
            <a:ext cx="3838800" cy="4236300"/>
          </a:xfrm>
          <a:prstGeom prst="rect">
            <a:avLst/>
          </a:prstGeom>
        </p:spPr>
        <p:txBody>
          <a:bodyPr anchorCtr="0" anchor="t" bIns="91425" lIns="91425" spcFirstLastPara="1" rIns="91425" wrap="square" tIns="91425">
            <a:normAutofit/>
          </a:bodyPr>
          <a:lstStyle/>
          <a:p>
            <a:pPr indent="0" lvl="0" marL="0" rtl="0" algn="l">
              <a:lnSpc>
                <a:spcPct val="144886"/>
              </a:lnSpc>
              <a:spcBef>
                <a:spcPts val="0"/>
              </a:spcBef>
              <a:spcAft>
                <a:spcPts val="0"/>
              </a:spcAft>
              <a:buNone/>
            </a:pPr>
            <a:r>
              <a:rPr b="1" lang="en" sz="1400">
                <a:solidFill>
                  <a:schemeClr val="dk1"/>
                </a:solidFill>
                <a:latin typeface="Droid Sans Mono"/>
                <a:ea typeface="Droid Sans Mono"/>
                <a:cs typeface="Droid Sans Mono"/>
                <a:sym typeface="Droid Sans Mono"/>
              </a:rPr>
              <a:t>class</a:t>
            </a:r>
            <a:r>
              <a:rPr lang="en" sz="1400">
                <a:solidFill>
                  <a:schemeClr val="dk1"/>
                </a:solidFill>
                <a:latin typeface="Droid Sans Mono"/>
                <a:ea typeface="Droid Sans Mono"/>
                <a:cs typeface="Droid Sans Mono"/>
                <a:sym typeface="Droid Sans Mono"/>
              </a:rPr>
              <a:t> </a:t>
            </a:r>
            <a:r>
              <a:rPr b="1" lang="en" sz="1400">
                <a:solidFill>
                  <a:schemeClr val="dk1"/>
                </a:solidFill>
                <a:latin typeface="Droid Sans Mono"/>
                <a:ea typeface="Droid Sans Mono"/>
                <a:cs typeface="Droid Sans Mono"/>
                <a:sym typeface="Droid Sans Mono"/>
              </a:rPr>
              <a:t>A</a:t>
            </a:r>
            <a:r>
              <a:rPr lang="en" sz="1400">
                <a:solidFill>
                  <a:schemeClr val="dk1"/>
                </a:solidFill>
                <a:latin typeface="Droid Sans Mono"/>
                <a:ea typeface="Droid Sans Mono"/>
                <a:cs typeface="Droid Sans Mono"/>
                <a:sym typeface="Droid Sans Mono"/>
              </a:rPr>
              <a:t>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    int foo() { ...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b="1" lang="en" sz="1400">
                <a:solidFill>
                  <a:schemeClr val="dk1"/>
                </a:solidFill>
                <a:latin typeface="Droid Sans Mono"/>
                <a:ea typeface="Droid Sans Mono"/>
                <a:cs typeface="Droid Sans Mono"/>
                <a:sym typeface="Droid Sans Mono"/>
              </a:rPr>
              <a:t>class</a:t>
            </a:r>
            <a:r>
              <a:rPr lang="en" sz="1400">
                <a:solidFill>
                  <a:schemeClr val="dk1"/>
                </a:solidFill>
                <a:latin typeface="Droid Sans Mono"/>
                <a:ea typeface="Droid Sans Mono"/>
                <a:cs typeface="Droid Sans Mono"/>
                <a:sym typeface="Droid Sans Mono"/>
              </a:rPr>
              <a:t> </a:t>
            </a:r>
            <a:r>
              <a:rPr b="1" lang="en" sz="1400">
                <a:solidFill>
                  <a:schemeClr val="dk1"/>
                </a:solidFill>
                <a:latin typeface="Droid Sans Mono"/>
                <a:ea typeface="Droid Sans Mono"/>
                <a:cs typeface="Droid Sans Mono"/>
                <a:sym typeface="Droid Sans Mono"/>
              </a:rPr>
              <a:t>B</a:t>
            </a:r>
            <a:r>
              <a:rPr lang="en" sz="1400">
                <a:solidFill>
                  <a:schemeClr val="dk1"/>
                </a:solidFill>
                <a:latin typeface="Droid Sans Mono"/>
                <a:ea typeface="Droid Sans Mono"/>
                <a:cs typeface="Droid Sans Mono"/>
                <a:sym typeface="Droid Sans Mono"/>
              </a:rPr>
              <a:t> </a:t>
            </a:r>
            <a:r>
              <a:rPr b="1" lang="en" sz="1400">
                <a:solidFill>
                  <a:schemeClr val="dk1"/>
                </a:solidFill>
                <a:latin typeface="Droid Sans Mono"/>
                <a:ea typeface="Droid Sans Mono"/>
                <a:cs typeface="Droid Sans Mono"/>
                <a:sym typeface="Droid Sans Mono"/>
              </a:rPr>
              <a:t>extends</a:t>
            </a:r>
            <a:r>
              <a:rPr lang="en" sz="1400">
                <a:solidFill>
                  <a:schemeClr val="dk1"/>
                </a:solidFill>
                <a:latin typeface="Droid Sans Mono"/>
                <a:ea typeface="Droid Sans Mono"/>
                <a:cs typeface="Droid Sans Mono"/>
                <a:sym typeface="Droid Sans Mono"/>
              </a:rPr>
              <a:t> A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    int foo() { ...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    int bar() { ...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b="1" lang="en" sz="1400">
                <a:solidFill>
                  <a:schemeClr val="dk1"/>
                </a:solidFill>
                <a:latin typeface="Droid Sans Mono"/>
                <a:ea typeface="Droid Sans Mono"/>
                <a:cs typeface="Droid Sans Mono"/>
                <a:sym typeface="Droid Sans Mono"/>
              </a:rPr>
              <a:t>class</a:t>
            </a:r>
            <a:r>
              <a:rPr lang="en" sz="1400">
                <a:solidFill>
                  <a:schemeClr val="dk1"/>
                </a:solidFill>
                <a:latin typeface="Droid Sans Mono"/>
                <a:ea typeface="Droid Sans Mono"/>
                <a:cs typeface="Droid Sans Mono"/>
                <a:sym typeface="Droid Sans Mono"/>
              </a:rPr>
              <a:t> </a:t>
            </a:r>
            <a:r>
              <a:rPr b="1" lang="en" sz="1400">
                <a:solidFill>
                  <a:schemeClr val="dk1"/>
                </a:solidFill>
                <a:latin typeface="Droid Sans Mono"/>
                <a:ea typeface="Droid Sans Mono"/>
                <a:cs typeface="Droid Sans Mono"/>
                <a:sym typeface="Droid Sans Mono"/>
              </a:rPr>
              <a:t>C</a:t>
            </a:r>
            <a:r>
              <a:rPr lang="en" sz="1400">
                <a:solidFill>
                  <a:schemeClr val="dk1"/>
                </a:solidFill>
                <a:latin typeface="Droid Sans Mono"/>
                <a:ea typeface="Droid Sans Mono"/>
                <a:cs typeface="Droid Sans Mono"/>
                <a:sym typeface="Droid Sans Mono"/>
              </a:rPr>
              <a:t> </a:t>
            </a:r>
            <a:r>
              <a:rPr b="1" lang="en" sz="1400">
                <a:solidFill>
                  <a:schemeClr val="dk1"/>
                </a:solidFill>
                <a:latin typeface="Droid Sans Mono"/>
                <a:ea typeface="Droid Sans Mono"/>
                <a:cs typeface="Droid Sans Mono"/>
                <a:sym typeface="Droid Sans Mono"/>
              </a:rPr>
              <a:t>extends</a:t>
            </a:r>
            <a:r>
              <a:rPr lang="en" sz="1400">
                <a:solidFill>
                  <a:schemeClr val="dk1"/>
                </a:solidFill>
                <a:latin typeface="Droid Sans Mono"/>
                <a:ea typeface="Droid Sans Mono"/>
                <a:cs typeface="Droid Sans Mono"/>
                <a:sym typeface="Droid Sans Mono"/>
              </a:rPr>
              <a:t> A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    int foo() { ...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    int baz() { ...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a:t>
            </a:r>
            <a:endParaRPr sz="1400">
              <a:solidFill>
                <a:schemeClr val="dk1"/>
              </a:solidFill>
              <a:latin typeface="Droid Sans Mono"/>
              <a:ea typeface="Droid Sans Mono"/>
              <a:cs typeface="Droid Sans Mono"/>
              <a:sym typeface="Droid Sans Mon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Inheritance/Subclassing</a:t>
            </a:r>
            <a:endParaRPr/>
          </a:p>
        </p:txBody>
      </p:sp>
      <p:sp>
        <p:nvSpPr>
          <p:cNvPr id="256" name="Google Shape;256;p43"/>
          <p:cNvSpPr txBox="1"/>
          <p:nvPr>
            <p:ph idx="1" type="body"/>
          </p:nvPr>
        </p:nvSpPr>
        <p:spPr>
          <a:xfrm>
            <a:off x="311700" y="1017725"/>
            <a:ext cx="9031800" cy="4788600"/>
          </a:xfrm>
          <a:prstGeom prst="rect">
            <a:avLst/>
          </a:prstGeom>
        </p:spPr>
        <p:txBody>
          <a:bodyPr anchorCtr="0" anchor="t" bIns="91425" lIns="91425" spcFirstLastPara="1" rIns="91425" wrap="square" tIns="91425">
            <a:normAutofit/>
          </a:bodyPr>
          <a:lstStyle/>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A a = </a:t>
            </a:r>
            <a:r>
              <a:rPr b="1" lang="en" sz="1400">
                <a:solidFill>
                  <a:schemeClr val="dk1"/>
                </a:solidFill>
                <a:latin typeface="Droid Sans Mono"/>
                <a:ea typeface="Droid Sans Mono"/>
                <a:cs typeface="Droid Sans Mono"/>
                <a:sym typeface="Droid Sans Mono"/>
              </a:rPr>
              <a:t>new </a:t>
            </a:r>
            <a:r>
              <a:rPr lang="en" sz="1400">
                <a:solidFill>
                  <a:schemeClr val="dk1"/>
                </a:solidFill>
                <a:latin typeface="Droid Sans Mono"/>
                <a:ea typeface="Droid Sans Mono"/>
                <a:cs typeface="Droid Sans Mono"/>
                <a:sym typeface="Droid Sans Mono"/>
              </a:rPr>
              <a:t>A();</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A b = </a:t>
            </a:r>
            <a:r>
              <a:rPr b="1" lang="en" sz="1400">
                <a:solidFill>
                  <a:schemeClr val="dk1"/>
                </a:solidFill>
                <a:latin typeface="Droid Sans Mono"/>
                <a:ea typeface="Droid Sans Mono"/>
                <a:cs typeface="Droid Sans Mono"/>
                <a:sym typeface="Droid Sans Mono"/>
              </a:rPr>
              <a:t>new </a:t>
            </a:r>
            <a:r>
              <a:rPr lang="en" sz="1400">
                <a:solidFill>
                  <a:schemeClr val="dk1"/>
                </a:solidFill>
                <a:latin typeface="Droid Sans Mono"/>
                <a:ea typeface="Droid Sans Mono"/>
                <a:cs typeface="Droid Sans Mono"/>
                <a:sym typeface="Droid Sans Mono"/>
              </a:rPr>
              <a:t>B();</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A c = </a:t>
            </a:r>
            <a:r>
              <a:rPr b="1" lang="en" sz="1400">
                <a:solidFill>
                  <a:schemeClr val="dk1"/>
                </a:solidFill>
                <a:latin typeface="Droid Sans Mono"/>
                <a:ea typeface="Droid Sans Mono"/>
                <a:cs typeface="Droid Sans Mono"/>
                <a:sym typeface="Droid Sans Mono"/>
              </a:rPr>
              <a:t>new </a:t>
            </a:r>
            <a:r>
              <a:rPr lang="en" sz="1400">
                <a:solidFill>
                  <a:schemeClr val="dk1"/>
                </a:solidFill>
                <a:latin typeface="Droid Sans Mono"/>
                <a:ea typeface="Droid Sans Mono"/>
                <a:cs typeface="Droid Sans Mono"/>
                <a:sym typeface="Droid Sans Mono"/>
              </a:rPr>
              <a:t>C();</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a.foo(); </a:t>
            </a:r>
            <a:r>
              <a:rPr i="1" lang="en" sz="1400">
                <a:latin typeface="Droid Sans Mono"/>
                <a:ea typeface="Droid Sans Mono"/>
                <a:cs typeface="Droid Sans Mono"/>
                <a:sym typeface="Droid Sans Mono"/>
              </a:rPr>
              <a:t>// Calls A's foo()</a:t>
            </a:r>
            <a:endParaRPr sz="1400">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b.foo(); </a:t>
            </a:r>
            <a:r>
              <a:rPr i="1" lang="en" sz="1400">
                <a:latin typeface="Droid Sans Mono"/>
                <a:ea typeface="Droid Sans Mono"/>
                <a:cs typeface="Droid Sans Mono"/>
                <a:sym typeface="Droid Sans Mono"/>
              </a:rPr>
              <a:t>// Calls B's foo()</a:t>
            </a:r>
            <a:endParaRPr sz="1400">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c.foo(); </a:t>
            </a:r>
            <a:r>
              <a:rPr i="1" lang="en" sz="1400">
                <a:latin typeface="Droid Sans Mono"/>
                <a:ea typeface="Droid Sans Mono"/>
                <a:cs typeface="Droid Sans Mono"/>
                <a:sym typeface="Droid Sans Mono"/>
              </a:rPr>
              <a:t>// Calls C's foo()</a:t>
            </a:r>
            <a:endParaRPr sz="1400">
              <a:latin typeface="Droid Sans Mono"/>
              <a:ea typeface="Droid Sans Mono"/>
              <a:cs typeface="Droid Sans Mono"/>
              <a:sym typeface="Droid Sans Mono"/>
            </a:endParaRPr>
          </a:p>
          <a:p>
            <a:pPr indent="0" lvl="0" marL="0" rtl="0" algn="l">
              <a:lnSpc>
                <a:spcPct val="144886"/>
              </a:lnSpc>
              <a:spcBef>
                <a:spcPts val="0"/>
              </a:spcBef>
              <a:spcAft>
                <a:spcPts val="0"/>
              </a:spcAft>
              <a:buNone/>
            </a:pPr>
            <a:r>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b</a:t>
            </a:r>
            <a:r>
              <a:rPr lang="en" sz="1400">
                <a:solidFill>
                  <a:schemeClr val="dk1"/>
                </a:solidFill>
                <a:latin typeface="Droid Sans Mono"/>
                <a:ea typeface="Droid Sans Mono"/>
                <a:cs typeface="Droid Sans Mono"/>
                <a:sym typeface="Droid Sans Mono"/>
              </a:rPr>
              <a:t> = c; </a:t>
            </a:r>
            <a:r>
              <a:rPr i="1" lang="en" sz="1400">
                <a:latin typeface="Droid Sans Mono"/>
                <a:ea typeface="Droid Sans Mono"/>
                <a:cs typeface="Droid Sans Mono"/>
                <a:sym typeface="Droid Sans Mono"/>
              </a:rPr>
              <a:t>// Valid</a:t>
            </a:r>
            <a:endParaRPr sz="1400">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a</a:t>
            </a:r>
            <a:r>
              <a:rPr lang="en" sz="1400">
                <a:solidFill>
                  <a:schemeClr val="dk1"/>
                </a:solidFill>
                <a:latin typeface="Droid Sans Mono"/>
                <a:ea typeface="Droid Sans Mono"/>
                <a:cs typeface="Droid Sans Mono"/>
                <a:sym typeface="Droid Sans Mono"/>
              </a:rPr>
              <a:t> = b; </a:t>
            </a:r>
            <a:r>
              <a:rPr i="1" lang="en" sz="1400">
                <a:latin typeface="Droid Sans Mono"/>
                <a:ea typeface="Droid Sans Mono"/>
                <a:cs typeface="Droid Sans Mono"/>
                <a:sym typeface="Droid Sans Mono"/>
              </a:rPr>
              <a:t>// Valid</a:t>
            </a:r>
            <a:endParaRPr sz="1400">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a</a:t>
            </a:r>
            <a:r>
              <a:rPr lang="en" sz="1400">
                <a:solidFill>
                  <a:schemeClr val="dk1"/>
                </a:solidFill>
                <a:latin typeface="Droid Sans Mono"/>
                <a:ea typeface="Droid Sans Mono"/>
                <a:cs typeface="Droid Sans Mono"/>
                <a:sym typeface="Droid Sans Mono"/>
              </a:rPr>
              <a:t> = c; </a:t>
            </a:r>
            <a:r>
              <a:rPr i="1" lang="en" sz="1400">
                <a:latin typeface="Droid Sans Mono"/>
                <a:ea typeface="Droid Sans Mono"/>
                <a:cs typeface="Droid Sans Mono"/>
                <a:sym typeface="Droid Sans Mono"/>
              </a:rPr>
              <a:t>// Valid</a:t>
            </a:r>
            <a:endParaRPr sz="1900">
              <a:latin typeface="Droid Sans Mono"/>
              <a:ea typeface="Droid Sans Mono"/>
              <a:cs typeface="Droid Sans Mono"/>
              <a:sym typeface="Droid Sans Mono"/>
            </a:endParaRPr>
          </a:p>
          <a:p>
            <a:pPr indent="0" lvl="0" marL="0" rtl="0" algn="l">
              <a:lnSpc>
                <a:spcPct val="144886"/>
              </a:lnSpc>
              <a:spcBef>
                <a:spcPts val="0"/>
              </a:spcBef>
              <a:spcAft>
                <a:spcPts val="0"/>
              </a:spcAft>
              <a:buNone/>
            </a:pPr>
            <a:r>
              <a:t/>
            </a:r>
            <a:endParaRPr sz="1600">
              <a:solidFill>
                <a:schemeClr val="dk1"/>
              </a:solidFill>
            </a:endParaRPr>
          </a:p>
          <a:p>
            <a:pPr indent="0" lvl="0" marL="0" rtl="0" algn="l">
              <a:lnSpc>
                <a:spcPct val="144886"/>
              </a:lnSpc>
              <a:spcBef>
                <a:spcPts val="0"/>
              </a:spcBef>
              <a:spcAft>
                <a:spcPts val="0"/>
              </a:spcAft>
              <a:buNone/>
            </a:pPr>
            <a:r>
              <a:t/>
            </a:r>
            <a:endParaRPr sz="1400">
              <a:latin typeface="Droid Sans Mono"/>
              <a:ea typeface="Droid Sans Mono"/>
              <a:cs typeface="Droid Sans Mono"/>
              <a:sym typeface="Droid Sans Mono"/>
            </a:endParaRPr>
          </a:p>
        </p:txBody>
      </p:sp>
      <p:sp>
        <p:nvSpPr>
          <p:cNvPr id="257" name="Google Shape;257;p43"/>
          <p:cNvSpPr txBox="1"/>
          <p:nvPr>
            <p:ph idx="1" type="body"/>
          </p:nvPr>
        </p:nvSpPr>
        <p:spPr>
          <a:xfrm>
            <a:off x="5045250" y="789850"/>
            <a:ext cx="3838800" cy="4236300"/>
          </a:xfrm>
          <a:prstGeom prst="rect">
            <a:avLst/>
          </a:prstGeom>
        </p:spPr>
        <p:txBody>
          <a:bodyPr anchorCtr="0" anchor="t" bIns="91425" lIns="91425" spcFirstLastPara="1" rIns="91425" wrap="square" tIns="91425">
            <a:normAutofit lnSpcReduction="10000"/>
          </a:bodyPr>
          <a:lstStyle/>
          <a:p>
            <a:pPr indent="0" lvl="0" marL="0" rtl="0" algn="l">
              <a:lnSpc>
                <a:spcPct val="144886"/>
              </a:lnSpc>
              <a:spcBef>
                <a:spcPts val="0"/>
              </a:spcBef>
              <a:spcAft>
                <a:spcPts val="0"/>
              </a:spcAft>
              <a:buNone/>
            </a:pPr>
            <a:r>
              <a:rPr b="1" lang="en" sz="1400">
                <a:solidFill>
                  <a:schemeClr val="dk1"/>
                </a:solidFill>
                <a:latin typeface="Droid Sans Mono"/>
                <a:ea typeface="Droid Sans Mono"/>
                <a:cs typeface="Droid Sans Mono"/>
                <a:sym typeface="Droid Sans Mono"/>
              </a:rPr>
              <a:t>class</a:t>
            </a:r>
            <a:r>
              <a:rPr lang="en" sz="1400">
                <a:solidFill>
                  <a:schemeClr val="dk1"/>
                </a:solidFill>
                <a:latin typeface="Droid Sans Mono"/>
                <a:ea typeface="Droid Sans Mono"/>
                <a:cs typeface="Droid Sans Mono"/>
                <a:sym typeface="Droid Sans Mono"/>
              </a:rPr>
              <a:t> </a:t>
            </a:r>
            <a:r>
              <a:rPr b="1" lang="en" sz="1400">
                <a:solidFill>
                  <a:schemeClr val="dk1"/>
                </a:solidFill>
                <a:latin typeface="Droid Sans Mono"/>
                <a:ea typeface="Droid Sans Mono"/>
                <a:cs typeface="Droid Sans Mono"/>
                <a:sym typeface="Droid Sans Mono"/>
              </a:rPr>
              <a:t>A</a:t>
            </a:r>
            <a:r>
              <a:rPr lang="en" sz="1400">
                <a:solidFill>
                  <a:schemeClr val="dk1"/>
                </a:solidFill>
                <a:latin typeface="Droid Sans Mono"/>
                <a:ea typeface="Droid Sans Mono"/>
                <a:cs typeface="Droid Sans Mono"/>
                <a:sym typeface="Droid Sans Mono"/>
              </a:rPr>
              <a:t>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    int foo() { ...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b="1" lang="en" sz="1400">
                <a:solidFill>
                  <a:schemeClr val="dk1"/>
                </a:solidFill>
                <a:latin typeface="Droid Sans Mono"/>
                <a:ea typeface="Droid Sans Mono"/>
                <a:cs typeface="Droid Sans Mono"/>
                <a:sym typeface="Droid Sans Mono"/>
              </a:rPr>
              <a:t>class</a:t>
            </a:r>
            <a:r>
              <a:rPr lang="en" sz="1400">
                <a:solidFill>
                  <a:schemeClr val="dk1"/>
                </a:solidFill>
                <a:latin typeface="Droid Sans Mono"/>
                <a:ea typeface="Droid Sans Mono"/>
                <a:cs typeface="Droid Sans Mono"/>
                <a:sym typeface="Droid Sans Mono"/>
              </a:rPr>
              <a:t> </a:t>
            </a:r>
            <a:r>
              <a:rPr b="1" lang="en" sz="1400">
                <a:solidFill>
                  <a:schemeClr val="dk1"/>
                </a:solidFill>
                <a:latin typeface="Droid Sans Mono"/>
                <a:ea typeface="Droid Sans Mono"/>
                <a:cs typeface="Droid Sans Mono"/>
                <a:sym typeface="Droid Sans Mono"/>
              </a:rPr>
              <a:t>B</a:t>
            </a:r>
            <a:r>
              <a:rPr lang="en" sz="1400">
                <a:solidFill>
                  <a:schemeClr val="dk1"/>
                </a:solidFill>
                <a:latin typeface="Droid Sans Mono"/>
                <a:ea typeface="Droid Sans Mono"/>
                <a:cs typeface="Droid Sans Mono"/>
                <a:sym typeface="Droid Sans Mono"/>
              </a:rPr>
              <a:t> </a:t>
            </a:r>
            <a:r>
              <a:rPr b="1" lang="en" sz="1400">
                <a:solidFill>
                  <a:schemeClr val="dk1"/>
                </a:solidFill>
                <a:latin typeface="Droid Sans Mono"/>
                <a:ea typeface="Droid Sans Mono"/>
                <a:cs typeface="Droid Sans Mono"/>
                <a:sym typeface="Droid Sans Mono"/>
              </a:rPr>
              <a:t>extends</a:t>
            </a:r>
            <a:r>
              <a:rPr lang="en" sz="1400">
                <a:solidFill>
                  <a:schemeClr val="dk1"/>
                </a:solidFill>
                <a:latin typeface="Droid Sans Mono"/>
                <a:ea typeface="Droid Sans Mono"/>
                <a:cs typeface="Droid Sans Mono"/>
                <a:sym typeface="Droid Sans Mono"/>
              </a:rPr>
              <a:t> A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    int foo() { ...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    int bar() { ...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b="1" lang="en" sz="1400">
                <a:solidFill>
                  <a:schemeClr val="dk1"/>
                </a:solidFill>
                <a:latin typeface="Droid Sans Mono"/>
                <a:ea typeface="Droid Sans Mono"/>
                <a:cs typeface="Droid Sans Mono"/>
                <a:sym typeface="Droid Sans Mono"/>
              </a:rPr>
              <a:t>class</a:t>
            </a:r>
            <a:r>
              <a:rPr lang="en" sz="1400">
                <a:solidFill>
                  <a:schemeClr val="dk1"/>
                </a:solidFill>
                <a:latin typeface="Droid Sans Mono"/>
                <a:ea typeface="Droid Sans Mono"/>
                <a:cs typeface="Droid Sans Mono"/>
                <a:sym typeface="Droid Sans Mono"/>
              </a:rPr>
              <a:t> </a:t>
            </a:r>
            <a:r>
              <a:rPr b="1" lang="en" sz="1400">
                <a:solidFill>
                  <a:schemeClr val="dk1"/>
                </a:solidFill>
                <a:latin typeface="Droid Sans Mono"/>
                <a:ea typeface="Droid Sans Mono"/>
                <a:cs typeface="Droid Sans Mono"/>
                <a:sym typeface="Droid Sans Mono"/>
              </a:rPr>
              <a:t>C</a:t>
            </a:r>
            <a:r>
              <a:rPr lang="en" sz="1400">
                <a:solidFill>
                  <a:schemeClr val="dk1"/>
                </a:solidFill>
                <a:latin typeface="Droid Sans Mono"/>
                <a:ea typeface="Droid Sans Mono"/>
                <a:cs typeface="Droid Sans Mono"/>
                <a:sym typeface="Droid Sans Mono"/>
              </a:rPr>
              <a:t> </a:t>
            </a:r>
            <a:r>
              <a:rPr b="1" lang="en" sz="1400">
                <a:solidFill>
                  <a:schemeClr val="dk1"/>
                </a:solidFill>
                <a:latin typeface="Droid Sans Mono"/>
                <a:ea typeface="Droid Sans Mono"/>
                <a:cs typeface="Droid Sans Mono"/>
                <a:sym typeface="Droid Sans Mono"/>
              </a:rPr>
              <a:t>extends</a:t>
            </a:r>
            <a:r>
              <a:rPr lang="en" sz="1400">
                <a:solidFill>
                  <a:schemeClr val="dk1"/>
                </a:solidFill>
                <a:latin typeface="Droid Sans Mono"/>
                <a:ea typeface="Droid Sans Mono"/>
                <a:cs typeface="Droid Sans Mono"/>
                <a:sym typeface="Droid Sans Mono"/>
              </a:rPr>
              <a:t> A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    int foo() { ...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    int baz() { ...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t/>
            </a:r>
            <a:endParaRPr b="1" sz="1400">
              <a:solidFill>
                <a:schemeClr val="dk1"/>
              </a:solidFill>
              <a:latin typeface="Droid Sans Mono"/>
              <a:ea typeface="Droid Sans Mono"/>
              <a:cs typeface="Droid Sans Mono"/>
              <a:sym typeface="Droid Sans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Self Exercise 1 Recap - Imports</a:t>
            </a:r>
            <a:endParaRPr/>
          </a:p>
        </p:txBody>
      </p:sp>
      <p:sp>
        <p:nvSpPr>
          <p:cNvPr id="89" name="Google Shape;89;p17"/>
          <p:cNvSpPr txBox="1"/>
          <p:nvPr>
            <p:ph idx="1" type="body"/>
          </p:nvPr>
        </p:nvSpPr>
        <p:spPr>
          <a:xfrm>
            <a:off x="311700" y="1152475"/>
            <a:ext cx="8520600" cy="3817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rgbClr val="9CFF9C"/>
                </a:solidFill>
                <a:latin typeface="Source Code Pro"/>
                <a:ea typeface="Source Code Pro"/>
                <a:cs typeface="Source Code Pro"/>
                <a:sym typeface="Source Code Pro"/>
              </a:rPr>
              <a:t>import </a:t>
            </a:r>
            <a:r>
              <a:rPr lang="en">
                <a:solidFill>
                  <a:srgbClr val="00FFFF"/>
                </a:solidFill>
                <a:latin typeface="Source Code Pro"/>
                <a:ea typeface="Source Code Pro"/>
                <a:cs typeface="Source Code Pro"/>
                <a:sym typeface="Source Code Pro"/>
              </a:rPr>
              <a:t>java.lang.*;</a:t>
            </a:r>
            <a:endParaRPr>
              <a:solidFill>
                <a:srgbClr val="00FFFF"/>
              </a:solidFill>
              <a:latin typeface="Source Code Pro"/>
              <a:ea typeface="Source Code Pro"/>
              <a:cs typeface="Source Code Pro"/>
              <a:sym typeface="Source Code Pro"/>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Note that these libraries are automatically imported! </a:t>
            </a:r>
            <a:endParaRPr/>
          </a:p>
          <a:p>
            <a:pPr indent="0" lvl="0" marL="0" rtl="0" algn="l">
              <a:spcBef>
                <a:spcPts val="1200"/>
              </a:spcBef>
              <a:spcAft>
                <a:spcPts val="0"/>
              </a:spcAft>
              <a:buNone/>
            </a:pPr>
            <a:r>
              <a:rPr lang="en"/>
              <a:t>As a result, you do not need to import them in your java file. </a:t>
            </a:r>
            <a:endParaRPr/>
          </a:p>
          <a:p>
            <a:pPr indent="0" lvl="0" marL="0" rtl="0" algn="l">
              <a:spcBef>
                <a:spcPts val="1200"/>
              </a:spcBef>
              <a:spcAft>
                <a:spcPts val="0"/>
              </a:spcAft>
              <a:buNone/>
            </a:pPr>
            <a:r>
              <a:rPr b="1" lang="en">
                <a:solidFill>
                  <a:schemeClr val="dk1"/>
                </a:solidFill>
              </a:rPr>
              <a:t>Notable libraries (java API):</a:t>
            </a:r>
            <a:endParaRPr b="1">
              <a:solidFill>
                <a:schemeClr val="dk1"/>
              </a:solidFill>
            </a:endParaRPr>
          </a:p>
          <a:p>
            <a:pPr indent="0" lvl="0" marL="0" rtl="0" algn="l">
              <a:spcBef>
                <a:spcPts val="1200"/>
              </a:spcBef>
              <a:spcAft>
                <a:spcPts val="0"/>
              </a:spcAft>
              <a:buNone/>
            </a:pPr>
            <a:r>
              <a:rPr lang="en">
                <a:solidFill>
                  <a:srgbClr val="00FFFF"/>
                </a:solidFill>
                <a:latin typeface="Source Code Pro"/>
                <a:ea typeface="Source Code Pro"/>
                <a:cs typeface="Source Code Pro"/>
                <a:sym typeface="Source Code Pro"/>
              </a:rPr>
              <a:t>java.lang.Math;</a:t>
            </a:r>
            <a:endParaRPr>
              <a:solidFill>
                <a:srgbClr val="00FFFF"/>
              </a:solidFill>
              <a:latin typeface="Source Code Pro"/>
              <a:ea typeface="Source Code Pro"/>
              <a:cs typeface="Source Code Pro"/>
              <a:sym typeface="Source Code Pro"/>
            </a:endParaRPr>
          </a:p>
          <a:p>
            <a:pPr indent="0" lvl="0" marL="0" rtl="0" algn="l">
              <a:spcBef>
                <a:spcPts val="1200"/>
              </a:spcBef>
              <a:spcAft>
                <a:spcPts val="0"/>
              </a:spcAft>
              <a:buNone/>
            </a:pPr>
            <a:r>
              <a:rPr lang="en">
                <a:solidFill>
                  <a:srgbClr val="00FFFF"/>
                </a:solidFill>
                <a:latin typeface="Source Code Pro"/>
                <a:ea typeface="Source Code Pro"/>
                <a:cs typeface="Source Code Pro"/>
                <a:sym typeface="Source Code Pro"/>
              </a:rPr>
              <a:t>java.lang.Integer;</a:t>
            </a:r>
            <a:endParaRPr>
              <a:solidFill>
                <a:srgbClr val="00FFFF"/>
              </a:solidFill>
              <a:latin typeface="Source Code Pro"/>
              <a:ea typeface="Source Code Pro"/>
              <a:cs typeface="Source Code Pro"/>
              <a:sym typeface="Source Code Pro"/>
            </a:endParaRPr>
          </a:p>
          <a:p>
            <a:pPr indent="0" lvl="0" marL="0" rtl="0" algn="l">
              <a:spcBef>
                <a:spcPts val="1200"/>
              </a:spcBef>
              <a:spcAft>
                <a:spcPts val="0"/>
              </a:spcAft>
              <a:buNone/>
            </a:pPr>
            <a:r>
              <a:rPr lang="en">
                <a:solidFill>
                  <a:srgbClr val="00FFFF"/>
                </a:solidFill>
                <a:latin typeface="Source Code Pro"/>
                <a:ea typeface="Source Code Pro"/>
                <a:cs typeface="Source Code Pro"/>
                <a:sym typeface="Source Code Pro"/>
              </a:rPr>
              <a:t>java.lang.Boolean;</a:t>
            </a:r>
            <a:endParaRPr>
              <a:solidFill>
                <a:srgbClr val="00FFFF"/>
              </a:solidFill>
              <a:latin typeface="Source Code Pro"/>
              <a:ea typeface="Source Code Pro"/>
              <a:cs typeface="Source Code Pro"/>
              <a:sym typeface="Source Code Pro"/>
            </a:endParaRPr>
          </a:p>
          <a:p>
            <a:pPr indent="0" lvl="0" marL="0" rtl="0" algn="l">
              <a:spcBef>
                <a:spcPts val="1200"/>
              </a:spcBef>
              <a:spcAft>
                <a:spcPts val="1200"/>
              </a:spcAft>
              <a:buNone/>
            </a:pPr>
            <a:r>
              <a:rPr lang="en"/>
              <a: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Inheritance/Subclassing</a:t>
            </a:r>
            <a:endParaRPr/>
          </a:p>
        </p:txBody>
      </p:sp>
      <p:sp>
        <p:nvSpPr>
          <p:cNvPr id="263" name="Google Shape;263;p44"/>
          <p:cNvSpPr txBox="1"/>
          <p:nvPr>
            <p:ph idx="1" type="body"/>
          </p:nvPr>
        </p:nvSpPr>
        <p:spPr>
          <a:xfrm>
            <a:off x="311700" y="1152475"/>
            <a:ext cx="4321800" cy="3669600"/>
          </a:xfrm>
          <a:prstGeom prst="rect">
            <a:avLst/>
          </a:prstGeom>
        </p:spPr>
        <p:txBody>
          <a:bodyPr anchorCtr="0" anchor="t" bIns="91425" lIns="91425" spcFirstLastPara="1" rIns="91425" wrap="square" tIns="91425">
            <a:normAutofit fontScale="92500"/>
          </a:bodyPr>
          <a:lstStyle/>
          <a:p>
            <a:pPr indent="0" lvl="0" marL="0" rtl="0" algn="l">
              <a:lnSpc>
                <a:spcPct val="144886"/>
              </a:lnSpc>
              <a:spcBef>
                <a:spcPts val="0"/>
              </a:spcBef>
              <a:spcAft>
                <a:spcPts val="0"/>
              </a:spcAft>
              <a:buNone/>
            </a:pPr>
            <a:r>
              <a:rPr lang="en" sz="1600"/>
              <a:t>Some example scenarios:</a:t>
            </a:r>
            <a:endParaRPr sz="1600"/>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A a = </a:t>
            </a:r>
            <a:r>
              <a:rPr b="1" lang="en" sz="1400">
                <a:solidFill>
                  <a:schemeClr val="dk1"/>
                </a:solidFill>
                <a:latin typeface="Droid Sans Mono"/>
                <a:ea typeface="Droid Sans Mono"/>
                <a:cs typeface="Droid Sans Mono"/>
                <a:sym typeface="Droid Sans Mono"/>
              </a:rPr>
              <a:t>new</a:t>
            </a:r>
            <a:r>
              <a:rPr lang="en" sz="1400">
                <a:solidFill>
                  <a:schemeClr val="dk1"/>
                </a:solidFill>
                <a:latin typeface="Droid Sans Mono"/>
                <a:ea typeface="Droid Sans Mono"/>
                <a:cs typeface="Droid Sans Mono"/>
                <a:sym typeface="Droid Sans Mono"/>
              </a:rPr>
              <a:t> A();</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A b = </a:t>
            </a:r>
            <a:r>
              <a:rPr b="1" lang="en" sz="1400">
                <a:solidFill>
                  <a:schemeClr val="dk1"/>
                </a:solidFill>
                <a:latin typeface="Droid Sans Mono"/>
                <a:ea typeface="Droid Sans Mono"/>
                <a:cs typeface="Droid Sans Mono"/>
                <a:sym typeface="Droid Sans Mono"/>
              </a:rPr>
              <a:t>new</a:t>
            </a:r>
            <a:r>
              <a:rPr lang="en" sz="1400">
                <a:solidFill>
                  <a:schemeClr val="dk1"/>
                </a:solidFill>
                <a:latin typeface="Droid Sans Mono"/>
                <a:ea typeface="Droid Sans Mono"/>
                <a:cs typeface="Droid Sans Mono"/>
                <a:sym typeface="Droid Sans Mono"/>
              </a:rPr>
              <a:t> B();</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A c = </a:t>
            </a:r>
            <a:r>
              <a:rPr b="1" lang="en" sz="1400">
                <a:solidFill>
                  <a:schemeClr val="dk1"/>
                </a:solidFill>
                <a:latin typeface="Droid Sans Mono"/>
                <a:ea typeface="Droid Sans Mono"/>
                <a:cs typeface="Droid Sans Mono"/>
                <a:sym typeface="Droid Sans Mono"/>
              </a:rPr>
              <a:t>new</a:t>
            </a:r>
            <a:r>
              <a:rPr lang="en" sz="1400">
                <a:solidFill>
                  <a:schemeClr val="dk1"/>
                </a:solidFill>
                <a:latin typeface="Droid Sans Mono"/>
                <a:ea typeface="Droid Sans Mono"/>
                <a:cs typeface="Droid Sans Mono"/>
                <a:sym typeface="Droid Sans Mono"/>
              </a:rPr>
              <a:t> C();</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i="1" lang="en" sz="1400">
                <a:latin typeface="Droid Sans Mono"/>
                <a:ea typeface="Droid Sans Mono"/>
                <a:cs typeface="Droid Sans Mono"/>
                <a:sym typeface="Droid Sans Mono"/>
              </a:rPr>
              <a:t>// The variables b and c are of type A,</a:t>
            </a:r>
            <a:endParaRPr sz="1400">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i="1" lang="en" sz="1400">
                <a:latin typeface="Droid Sans Mono"/>
                <a:ea typeface="Droid Sans Mono"/>
                <a:cs typeface="Droid Sans Mono"/>
                <a:sym typeface="Droid Sans Mono"/>
              </a:rPr>
              <a:t>// and the methods bar() and baz() don't exist in A</a:t>
            </a:r>
            <a:endParaRPr sz="1400">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b.bar(); </a:t>
            </a:r>
            <a:r>
              <a:rPr i="1" lang="en" sz="1400">
                <a:latin typeface="Droid Sans Mono"/>
                <a:ea typeface="Droid Sans Mono"/>
                <a:cs typeface="Droid Sans Mono"/>
                <a:sym typeface="Droid Sans Mono"/>
              </a:rPr>
              <a:t>// Invalid (compile error)</a:t>
            </a:r>
            <a:endParaRPr sz="1400">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c.baz(); </a:t>
            </a:r>
            <a:r>
              <a:rPr i="1" lang="en" sz="1400">
                <a:latin typeface="Droid Sans Mono"/>
                <a:ea typeface="Droid Sans Mono"/>
                <a:cs typeface="Droid Sans Mono"/>
                <a:sym typeface="Droid Sans Mono"/>
              </a:rPr>
              <a:t>// Invalid (compile error)</a:t>
            </a:r>
            <a:endParaRPr sz="1400">
              <a:latin typeface="Droid Sans Mono"/>
              <a:ea typeface="Droid Sans Mono"/>
              <a:cs typeface="Droid Sans Mono"/>
              <a:sym typeface="Droid Sans Mono"/>
            </a:endParaRPr>
          </a:p>
          <a:p>
            <a:pPr indent="0" lvl="0" marL="0" rtl="0" algn="l">
              <a:lnSpc>
                <a:spcPct val="144886"/>
              </a:lnSpc>
              <a:spcBef>
                <a:spcPts val="0"/>
              </a:spcBef>
              <a:spcAft>
                <a:spcPts val="0"/>
              </a:spcAft>
              <a:buNone/>
            </a:pPr>
            <a:r>
              <a:t/>
            </a:r>
            <a:endParaRPr sz="1600"/>
          </a:p>
          <a:p>
            <a:pPr indent="0" lvl="0" marL="0" rtl="0" algn="l">
              <a:lnSpc>
                <a:spcPct val="144886"/>
              </a:lnSpc>
              <a:spcBef>
                <a:spcPts val="0"/>
              </a:spcBef>
              <a:spcAft>
                <a:spcPts val="0"/>
              </a:spcAft>
              <a:buNone/>
            </a:pPr>
            <a:r>
              <a:t/>
            </a:r>
            <a:endParaRPr sz="1400">
              <a:latin typeface="Droid Sans Mono"/>
              <a:ea typeface="Droid Sans Mono"/>
              <a:cs typeface="Droid Sans Mono"/>
              <a:sym typeface="Droid Sans Mono"/>
            </a:endParaRPr>
          </a:p>
        </p:txBody>
      </p:sp>
      <p:sp>
        <p:nvSpPr>
          <p:cNvPr id="264" name="Google Shape;264;p44"/>
          <p:cNvSpPr txBox="1"/>
          <p:nvPr>
            <p:ph idx="1" type="body"/>
          </p:nvPr>
        </p:nvSpPr>
        <p:spPr>
          <a:xfrm>
            <a:off x="4993500" y="687200"/>
            <a:ext cx="3838800" cy="4236300"/>
          </a:xfrm>
          <a:prstGeom prst="rect">
            <a:avLst/>
          </a:prstGeom>
        </p:spPr>
        <p:txBody>
          <a:bodyPr anchorCtr="0" anchor="t" bIns="91425" lIns="91425" spcFirstLastPara="1" rIns="91425" wrap="square" tIns="91425">
            <a:normAutofit/>
          </a:bodyPr>
          <a:lstStyle/>
          <a:p>
            <a:pPr indent="0" lvl="0" marL="0" rtl="0" algn="l">
              <a:lnSpc>
                <a:spcPct val="144886"/>
              </a:lnSpc>
              <a:spcBef>
                <a:spcPts val="0"/>
              </a:spcBef>
              <a:spcAft>
                <a:spcPts val="0"/>
              </a:spcAft>
              <a:buNone/>
            </a:pPr>
            <a:r>
              <a:rPr b="1" lang="en" sz="1400">
                <a:solidFill>
                  <a:schemeClr val="dk1"/>
                </a:solidFill>
                <a:latin typeface="Droid Sans Mono"/>
                <a:ea typeface="Droid Sans Mono"/>
                <a:cs typeface="Droid Sans Mono"/>
                <a:sym typeface="Droid Sans Mono"/>
              </a:rPr>
              <a:t>class</a:t>
            </a:r>
            <a:r>
              <a:rPr lang="en" sz="1400">
                <a:solidFill>
                  <a:schemeClr val="dk1"/>
                </a:solidFill>
                <a:latin typeface="Droid Sans Mono"/>
                <a:ea typeface="Droid Sans Mono"/>
                <a:cs typeface="Droid Sans Mono"/>
                <a:sym typeface="Droid Sans Mono"/>
              </a:rPr>
              <a:t> </a:t>
            </a:r>
            <a:r>
              <a:rPr b="1" lang="en" sz="1400">
                <a:solidFill>
                  <a:schemeClr val="dk1"/>
                </a:solidFill>
                <a:latin typeface="Droid Sans Mono"/>
                <a:ea typeface="Droid Sans Mono"/>
                <a:cs typeface="Droid Sans Mono"/>
                <a:sym typeface="Droid Sans Mono"/>
              </a:rPr>
              <a:t>A</a:t>
            </a:r>
            <a:r>
              <a:rPr lang="en" sz="1400">
                <a:solidFill>
                  <a:schemeClr val="dk1"/>
                </a:solidFill>
                <a:latin typeface="Droid Sans Mono"/>
                <a:ea typeface="Droid Sans Mono"/>
                <a:cs typeface="Droid Sans Mono"/>
                <a:sym typeface="Droid Sans Mono"/>
              </a:rPr>
              <a:t>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    int foo() { ...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b="1" lang="en" sz="1400">
                <a:solidFill>
                  <a:schemeClr val="dk1"/>
                </a:solidFill>
                <a:latin typeface="Droid Sans Mono"/>
                <a:ea typeface="Droid Sans Mono"/>
                <a:cs typeface="Droid Sans Mono"/>
                <a:sym typeface="Droid Sans Mono"/>
              </a:rPr>
              <a:t>class</a:t>
            </a:r>
            <a:r>
              <a:rPr lang="en" sz="1400">
                <a:solidFill>
                  <a:schemeClr val="dk1"/>
                </a:solidFill>
                <a:latin typeface="Droid Sans Mono"/>
                <a:ea typeface="Droid Sans Mono"/>
                <a:cs typeface="Droid Sans Mono"/>
                <a:sym typeface="Droid Sans Mono"/>
              </a:rPr>
              <a:t> </a:t>
            </a:r>
            <a:r>
              <a:rPr b="1" lang="en" sz="1400">
                <a:solidFill>
                  <a:schemeClr val="dk1"/>
                </a:solidFill>
                <a:latin typeface="Droid Sans Mono"/>
                <a:ea typeface="Droid Sans Mono"/>
                <a:cs typeface="Droid Sans Mono"/>
                <a:sym typeface="Droid Sans Mono"/>
              </a:rPr>
              <a:t>B</a:t>
            </a:r>
            <a:r>
              <a:rPr lang="en" sz="1400">
                <a:solidFill>
                  <a:schemeClr val="dk1"/>
                </a:solidFill>
                <a:latin typeface="Droid Sans Mono"/>
                <a:ea typeface="Droid Sans Mono"/>
                <a:cs typeface="Droid Sans Mono"/>
                <a:sym typeface="Droid Sans Mono"/>
              </a:rPr>
              <a:t> </a:t>
            </a:r>
            <a:r>
              <a:rPr b="1" lang="en" sz="1400">
                <a:solidFill>
                  <a:schemeClr val="dk1"/>
                </a:solidFill>
                <a:latin typeface="Droid Sans Mono"/>
                <a:ea typeface="Droid Sans Mono"/>
                <a:cs typeface="Droid Sans Mono"/>
                <a:sym typeface="Droid Sans Mono"/>
              </a:rPr>
              <a:t>extends</a:t>
            </a:r>
            <a:r>
              <a:rPr lang="en" sz="1400">
                <a:solidFill>
                  <a:schemeClr val="dk1"/>
                </a:solidFill>
                <a:latin typeface="Droid Sans Mono"/>
                <a:ea typeface="Droid Sans Mono"/>
                <a:cs typeface="Droid Sans Mono"/>
                <a:sym typeface="Droid Sans Mono"/>
              </a:rPr>
              <a:t> A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    int foo() { ...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    int bar() { ...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b="1" lang="en" sz="1400">
                <a:solidFill>
                  <a:schemeClr val="dk1"/>
                </a:solidFill>
                <a:latin typeface="Droid Sans Mono"/>
                <a:ea typeface="Droid Sans Mono"/>
                <a:cs typeface="Droid Sans Mono"/>
                <a:sym typeface="Droid Sans Mono"/>
              </a:rPr>
              <a:t>class</a:t>
            </a:r>
            <a:r>
              <a:rPr lang="en" sz="1400">
                <a:solidFill>
                  <a:schemeClr val="dk1"/>
                </a:solidFill>
                <a:latin typeface="Droid Sans Mono"/>
                <a:ea typeface="Droid Sans Mono"/>
                <a:cs typeface="Droid Sans Mono"/>
                <a:sym typeface="Droid Sans Mono"/>
              </a:rPr>
              <a:t> </a:t>
            </a:r>
            <a:r>
              <a:rPr b="1" lang="en" sz="1400">
                <a:solidFill>
                  <a:schemeClr val="dk1"/>
                </a:solidFill>
                <a:latin typeface="Droid Sans Mono"/>
                <a:ea typeface="Droid Sans Mono"/>
                <a:cs typeface="Droid Sans Mono"/>
                <a:sym typeface="Droid Sans Mono"/>
              </a:rPr>
              <a:t>C</a:t>
            </a:r>
            <a:r>
              <a:rPr lang="en" sz="1400">
                <a:solidFill>
                  <a:schemeClr val="dk1"/>
                </a:solidFill>
                <a:latin typeface="Droid Sans Mono"/>
                <a:ea typeface="Droid Sans Mono"/>
                <a:cs typeface="Droid Sans Mono"/>
                <a:sym typeface="Droid Sans Mono"/>
              </a:rPr>
              <a:t> </a:t>
            </a:r>
            <a:r>
              <a:rPr b="1" lang="en" sz="1400">
                <a:solidFill>
                  <a:schemeClr val="dk1"/>
                </a:solidFill>
                <a:latin typeface="Droid Sans Mono"/>
                <a:ea typeface="Droid Sans Mono"/>
                <a:cs typeface="Droid Sans Mono"/>
                <a:sym typeface="Droid Sans Mono"/>
              </a:rPr>
              <a:t>extends</a:t>
            </a:r>
            <a:r>
              <a:rPr lang="en" sz="1400">
                <a:solidFill>
                  <a:schemeClr val="dk1"/>
                </a:solidFill>
                <a:latin typeface="Droid Sans Mono"/>
                <a:ea typeface="Droid Sans Mono"/>
                <a:cs typeface="Droid Sans Mono"/>
                <a:sym typeface="Droid Sans Mono"/>
              </a:rPr>
              <a:t> A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    int foo() { ...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    int baz() { ...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a:t>
            </a:r>
            <a:endParaRPr sz="1400">
              <a:solidFill>
                <a:schemeClr val="dk1"/>
              </a:solidFill>
              <a:latin typeface="Droid Sans Mono"/>
              <a:ea typeface="Droid Sans Mono"/>
              <a:cs typeface="Droid Sans Mono"/>
              <a:sym typeface="Droid Sans Mon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5"/>
          <p:cNvSpPr txBox="1"/>
          <p:nvPr>
            <p:ph type="title"/>
          </p:nvPr>
        </p:nvSpPr>
        <p:spPr>
          <a:xfrm>
            <a:off x="254675" y="125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Inheritance/Subclassing</a:t>
            </a:r>
            <a:endParaRPr/>
          </a:p>
        </p:txBody>
      </p:sp>
      <p:sp>
        <p:nvSpPr>
          <p:cNvPr id="270" name="Google Shape;270;p45"/>
          <p:cNvSpPr txBox="1"/>
          <p:nvPr>
            <p:ph idx="1" type="body"/>
          </p:nvPr>
        </p:nvSpPr>
        <p:spPr>
          <a:xfrm>
            <a:off x="311700" y="805650"/>
            <a:ext cx="2565300" cy="2864700"/>
          </a:xfrm>
          <a:prstGeom prst="rect">
            <a:avLst/>
          </a:prstGeom>
        </p:spPr>
        <p:txBody>
          <a:bodyPr anchorCtr="0" anchor="t" bIns="91425" lIns="91425" spcFirstLastPara="1" rIns="91425" wrap="square" tIns="91425">
            <a:normAutofit fontScale="85000" lnSpcReduction="20000"/>
          </a:bodyPr>
          <a:lstStyle/>
          <a:p>
            <a:pPr indent="0" lvl="0" marL="0" rtl="0" algn="l">
              <a:lnSpc>
                <a:spcPct val="144886"/>
              </a:lnSpc>
              <a:spcBef>
                <a:spcPts val="0"/>
              </a:spcBef>
              <a:spcAft>
                <a:spcPts val="0"/>
              </a:spcAft>
              <a:buNone/>
            </a:pPr>
            <a:r>
              <a:rPr b="1" lang="en" sz="1400">
                <a:solidFill>
                  <a:schemeClr val="dk1"/>
                </a:solidFill>
                <a:latin typeface="Droid Sans Mono"/>
                <a:ea typeface="Droid Sans Mono"/>
                <a:cs typeface="Droid Sans Mono"/>
                <a:sym typeface="Droid Sans Mono"/>
              </a:rPr>
              <a:t>class</a:t>
            </a:r>
            <a:r>
              <a:rPr lang="en" sz="1400">
                <a:solidFill>
                  <a:schemeClr val="dk1"/>
                </a:solidFill>
                <a:latin typeface="Droid Sans Mono"/>
                <a:ea typeface="Droid Sans Mono"/>
                <a:cs typeface="Droid Sans Mono"/>
                <a:sym typeface="Droid Sans Mono"/>
              </a:rPr>
              <a:t> </a:t>
            </a:r>
            <a:r>
              <a:rPr b="1" lang="en" sz="1400">
                <a:solidFill>
                  <a:schemeClr val="dk1"/>
                </a:solidFill>
                <a:latin typeface="Droid Sans Mono"/>
                <a:ea typeface="Droid Sans Mono"/>
                <a:cs typeface="Droid Sans Mono"/>
                <a:sym typeface="Droid Sans Mono"/>
              </a:rPr>
              <a:t>A</a:t>
            </a:r>
            <a:r>
              <a:rPr lang="en" sz="1400">
                <a:solidFill>
                  <a:schemeClr val="dk1"/>
                </a:solidFill>
                <a:latin typeface="Droid Sans Mono"/>
                <a:ea typeface="Droid Sans Mono"/>
                <a:cs typeface="Droid Sans Mono"/>
                <a:sym typeface="Droid Sans Mono"/>
              </a:rPr>
              <a:t>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    </a:t>
            </a:r>
            <a:r>
              <a:rPr b="1" lang="en" sz="1400">
                <a:solidFill>
                  <a:schemeClr val="dk1"/>
                </a:solidFill>
                <a:latin typeface="Droid Sans Mono"/>
                <a:ea typeface="Droid Sans Mono"/>
                <a:cs typeface="Droid Sans Mono"/>
                <a:sym typeface="Droid Sans Mono"/>
              </a:rPr>
              <a:t>private</a:t>
            </a:r>
            <a:r>
              <a:rPr lang="en" sz="1400">
                <a:solidFill>
                  <a:schemeClr val="dk1"/>
                </a:solidFill>
                <a:latin typeface="Droid Sans Mono"/>
                <a:ea typeface="Droid Sans Mono"/>
                <a:cs typeface="Droid Sans Mono"/>
                <a:sym typeface="Droid Sans Mono"/>
              </a:rPr>
              <a:t> </a:t>
            </a:r>
            <a:r>
              <a:rPr b="1" lang="en" sz="1400">
                <a:solidFill>
                  <a:schemeClr val="dk1"/>
                </a:solidFill>
                <a:latin typeface="Droid Sans Mono"/>
                <a:ea typeface="Droid Sans Mono"/>
                <a:cs typeface="Droid Sans Mono"/>
                <a:sym typeface="Droid Sans Mono"/>
              </a:rPr>
              <a:t>final</a:t>
            </a:r>
            <a:r>
              <a:rPr lang="en" sz="1400">
                <a:solidFill>
                  <a:schemeClr val="dk1"/>
                </a:solidFill>
                <a:latin typeface="Droid Sans Mono"/>
                <a:ea typeface="Droid Sans Mono"/>
                <a:cs typeface="Droid Sans Mono"/>
                <a:sym typeface="Droid Sans Mono"/>
              </a:rPr>
              <a:t> int num;</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    A(int num)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        </a:t>
            </a:r>
            <a:r>
              <a:rPr b="1" lang="en" sz="1400">
                <a:solidFill>
                  <a:schemeClr val="dk1"/>
                </a:solidFill>
                <a:latin typeface="Droid Sans Mono"/>
                <a:ea typeface="Droid Sans Mono"/>
                <a:cs typeface="Droid Sans Mono"/>
                <a:sym typeface="Droid Sans Mono"/>
              </a:rPr>
              <a:t>this</a:t>
            </a:r>
            <a:r>
              <a:rPr lang="en" sz="1400">
                <a:solidFill>
                  <a:schemeClr val="dk1"/>
                </a:solidFill>
                <a:latin typeface="Droid Sans Mono"/>
                <a:ea typeface="Droid Sans Mono"/>
                <a:cs typeface="Droid Sans Mono"/>
                <a:sym typeface="Droid Sans Mono"/>
              </a:rPr>
              <a:t>.num = num;</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    int compute()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        </a:t>
            </a:r>
            <a:r>
              <a:rPr b="1" lang="en" sz="1400">
                <a:solidFill>
                  <a:schemeClr val="dk1"/>
                </a:solidFill>
                <a:latin typeface="Droid Sans Mono"/>
                <a:ea typeface="Droid Sans Mono"/>
                <a:cs typeface="Droid Sans Mono"/>
                <a:sym typeface="Droid Sans Mono"/>
              </a:rPr>
              <a:t>return</a:t>
            </a:r>
            <a:r>
              <a:rPr lang="en" sz="1400">
                <a:solidFill>
                  <a:schemeClr val="dk1"/>
                </a:solidFill>
                <a:latin typeface="Droid Sans Mono"/>
                <a:ea typeface="Droid Sans Mono"/>
                <a:cs typeface="Droid Sans Mono"/>
                <a:sym typeface="Droid Sans Mono"/>
              </a:rPr>
              <a:t> num + num;</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a:t>
            </a:r>
            <a:endParaRPr sz="2000">
              <a:solidFill>
                <a:schemeClr val="dk1"/>
              </a:solidFill>
              <a:latin typeface="Droid Sans Mono"/>
              <a:ea typeface="Droid Sans Mono"/>
              <a:cs typeface="Droid Sans Mono"/>
              <a:sym typeface="Droid Sans Mono"/>
            </a:endParaRPr>
          </a:p>
        </p:txBody>
      </p:sp>
      <p:sp>
        <p:nvSpPr>
          <p:cNvPr id="271" name="Google Shape;271;p45"/>
          <p:cNvSpPr txBox="1"/>
          <p:nvPr>
            <p:ph idx="1" type="body"/>
          </p:nvPr>
        </p:nvSpPr>
        <p:spPr>
          <a:xfrm>
            <a:off x="3755250" y="805650"/>
            <a:ext cx="4504800" cy="2864700"/>
          </a:xfrm>
          <a:prstGeom prst="rect">
            <a:avLst/>
          </a:prstGeom>
        </p:spPr>
        <p:txBody>
          <a:bodyPr anchorCtr="0" anchor="t" bIns="91425" lIns="91425" spcFirstLastPara="1" rIns="91425" wrap="square" tIns="91425">
            <a:normAutofit fontScale="62500" lnSpcReduction="20000"/>
          </a:bodyPr>
          <a:lstStyle/>
          <a:p>
            <a:pPr indent="0" lvl="0" marL="0" rtl="0" algn="l">
              <a:lnSpc>
                <a:spcPct val="144886"/>
              </a:lnSpc>
              <a:spcBef>
                <a:spcPts val="0"/>
              </a:spcBef>
              <a:spcAft>
                <a:spcPts val="0"/>
              </a:spcAft>
              <a:buNone/>
            </a:pPr>
            <a:r>
              <a:rPr b="1" lang="en" sz="1400">
                <a:solidFill>
                  <a:schemeClr val="dk1"/>
                </a:solidFill>
                <a:latin typeface="Droid Sans Mono"/>
                <a:ea typeface="Droid Sans Mono"/>
                <a:cs typeface="Droid Sans Mono"/>
                <a:sym typeface="Droid Sans Mono"/>
              </a:rPr>
              <a:t>class</a:t>
            </a:r>
            <a:r>
              <a:rPr lang="en" sz="1400">
                <a:solidFill>
                  <a:schemeClr val="dk1"/>
                </a:solidFill>
                <a:latin typeface="Droid Sans Mono"/>
                <a:ea typeface="Droid Sans Mono"/>
                <a:cs typeface="Droid Sans Mono"/>
                <a:sym typeface="Droid Sans Mono"/>
              </a:rPr>
              <a:t> </a:t>
            </a:r>
            <a:r>
              <a:rPr b="1" lang="en" sz="1400">
                <a:solidFill>
                  <a:schemeClr val="dk1"/>
                </a:solidFill>
                <a:latin typeface="Droid Sans Mono"/>
                <a:ea typeface="Droid Sans Mono"/>
                <a:cs typeface="Droid Sans Mono"/>
                <a:sym typeface="Droid Sans Mono"/>
              </a:rPr>
              <a:t>B</a:t>
            </a:r>
            <a:r>
              <a:rPr lang="en" sz="1400">
                <a:solidFill>
                  <a:schemeClr val="dk1"/>
                </a:solidFill>
                <a:latin typeface="Droid Sans Mono"/>
                <a:ea typeface="Droid Sans Mono"/>
                <a:cs typeface="Droid Sans Mono"/>
                <a:sym typeface="Droid Sans Mono"/>
              </a:rPr>
              <a:t> </a:t>
            </a:r>
            <a:r>
              <a:rPr b="1" lang="en" sz="1400">
                <a:solidFill>
                  <a:schemeClr val="dk1"/>
                </a:solidFill>
                <a:latin typeface="Droid Sans Mono"/>
                <a:ea typeface="Droid Sans Mono"/>
                <a:cs typeface="Droid Sans Mono"/>
                <a:sym typeface="Droid Sans Mono"/>
              </a:rPr>
              <a:t>extends</a:t>
            </a:r>
            <a:r>
              <a:rPr lang="en" sz="1400">
                <a:solidFill>
                  <a:schemeClr val="dk1"/>
                </a:solidFill>
                <a:latin typeface="Droid Sans Mono"/>
                <a:ea typeface="Droid Sans Mono"/>
                <a:cs typeface="Droid Sans Mono"/>
                <a:sym typeface="Droid Sans Mono"/>
              </a:rPr>
              <a:t> </a:t>
            </a:r>
            <a:r>
              <a:rPr b="1" lang="en" sz="1400">
                <a:solidFill>
                  <a:schemeClr val="dk1"/>
                </a:solidFill>
                <a:latin typeface="Droid Sans Mono"/>
                <a:ea typeface="Droid Sans Mono"/>
                <a:cs typeface="Droid Sans Mono"/>
                <a:sym typeface="Droid Sans Mono"/>
              </a:rPr>
              <a:t>A</a:t>
            </a:r>
            <a:r>
              <a:rPr lang="en" sz="1400">
                <a:solidFill>
                  <a:schemeClr val="dk1"/>
                </a:solidFill>
                <a:latin typeface="Droid Sans Mono"/>
                <a:ea typeface="Droid Sans Mono"/>
                <a:cs typeface="Droid Sans Mono"/>
                <a:sym typeface="Droid Sans Mono"/>
              </a:rPr>
              <a:t>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    B(int num)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        super(num); </a:t>
            </a:r>
            <a:r>
              <a:rPr lang="en" sz="1400">
                <a:latin typeface="Droid Sans Mono"/>
                <a:ea typeface="Droid Sans Mono"/>
                <a:cs typeface="Droid Sans Mono"/>
                <a:sym typeface="Droid Sans Mono"/>
              </a:rPr>
              <a:t>//uses A’s constructor to initialize num</a:t>
            </a:r>
            <a:endParaRPr sz="1400">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    @Override</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    int compute()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        </a:t>
            </a:r>
            <a:r>
              <a:rPr i="1" lang="en" sz="1400">
                <a:latin typeface="Droid Sans Mono"/>
                <a:ea typeface="Droid Sans Mono"/>
                <a:cs typeface="Droid Sans Mono"/>
                <a:sym typeface="Droid Sans Mono"/>
              </a:rPr>
              <a:t>/*</a:t>
            </a:r>
            <a:endParaRPr i="1" sz="1400">
              <a:latin typeface="Droid Sans Mono"/>
              <a:ea typeface="Droid Sans Mono"/>
              <a:cs typeface="Droid Sans Mono"/>
              <a:sym typeface="Droid Sans Mono"/>
            </a:endParaRPr>
          </a:p>
          <a:p>
            <a:pPr indent="0" lvl="0" marL="914400" rtl="0" algn="l">
              <a:lnSpc>
                <a:spcPct val="144886"/>
              </a:lnSpc>
              <a:spcBef>
                <a:spcPts val="0"/>
              </a:spcBef>
              <a:spcAft>
                <a:spcPts val="0"/>
              </a:spcAft>
              <a:buNone/>
            </a:pPr>
            <a:r>
              <a:rPr i="1" lang="en" sz="1400">
                <a:latin typeface="Droid Sans Mono"/>
                <a:ea typeface="Droid Sans Mono"/>
                <a:cs typeface="Droid Sans Mono"/>
                <a:sym typeface="Droid Sans Mono"/>
              </a:rPr>
              <a:t>Note that simply calling compute() instead of super.compute() will recursively call B's compute()</a:t>
            </a:r>
            <a:r>
              <a:rPr lang="en" sz="1400">
                <a:latin typeface="Droid Sans Mono"/>
                <a:ea typeface="Droid Sans Mono"/>
                <a:cs typeface="Droid Sans Mono"/>
                <a:sym typeface="Droid Sans Mono"/>
              </a:rPr>
              <a:t> </a:t>
            </a:r>
            <a:r>
              <a:rPr i="1" lang="en" sz="1400">
                <a:latin typeface="Droid Sans Mono"/>
                <a:ea typeface="Droid Sans Mono"/>
                <a:cs typeface="Droid Sans Mono"/>
                <a:sym typeface="Droid Sans Mono"/>
              </a:rPr>
              <a:t>and the program will eventually crash</a:t>
            </a:r>
            <a:endParaRPr i="1" sz="1400">
              <a:latin typeface="Droid Sans Mono"/>
              <a:ea typeface="Droid Sans Mono"/>
              <a:cs typeface="Droid Sans Mono"/>
              <a:sym typeface="Droid Sans Mono"/>
            </a:endParaRPr>
          </a:p>
          <a:p>
            <a:pPr indent="457200" lvl="0" marL="457200" rtl="0" algn="l">
              <a:lnSpc>
                <a:spcPct val="144886"/>
              </a:lnSpc>
              <a:spcBef>
                <a:spcPts val="0"/>
              </a:spcBef>
              <a:spcAft>
                <a:spcPts val="0"/>
              </a:spcAft>
              <a:buNone/>
            </a:pPr>
            <a:r>
              <a:rPr i="1" lang="en" sz="1400">
                <a:latin typeface="Droid Sans Mono"/>
                <a:ea typeface="Droid Sans Mono"/>
                <a:cs typeface="Droid Sans Mono"/>
                <a:sym typeface="Droid Sans Mono"/>
              </a:rPr>
              <a:t>*/</a:t>
            </a:r>
            <a:endParaRPr i="1" sz="1400">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        </a:t>
            </a:r>
            <a:r>
              <a:rPr b="1" lang="en" sz="1400">
                <a:solidFill>
                  <a:schemeClr val="dk1"/>
                </a:solidFill>
                <a:latin typeface="Droid Sans Mono"/>
                <a:ea typeface="Droid Sans Mono"/>
                <a:cs typeface="Droid Sans Mono"/>
                <a:sym typeface="Droid Sans Mono"/>
              </a:rPr>
              <a:t>return</a:t>
            </a:r>
            <a:r>
              <a:rPr lang="en" sz="1400">
                <a:solidFill>
                  <a:schemeClr val="dk1"/>
                </a:solidFill>
                <a:latin typeface="Droid Sans Mono"/>
                <a:ea typeface="Droid Sans Mono"/>
                <a:cs typeface="Droid Sans Mono"/>
                <a:sym typeface="Droid Sans Mono"/>
              </a:rPr>
              <a:t> </a:t>
            </a:r>
            <a:r>
              <a:rPr b="1" lang="en" sz="1400">
                <a:solidFill>
                  <a:schemeClr val="dk1"/>
                </a:solidFill>
                <a:latin typeface="Droid Sans Mono"/>
                <a:ea typeface="Droid Sans Mono"/>
                <a:cs typeface="Droid Sans Mono"/>
                <a:sym typeface="Droid Sans Mono"/>
              </a:rPr>
              <a:t>super</a:t>
            </a:r>
            <a:r>
              <a:rPr lang="en" sz="1400">
                <a:solidFill>
                  <a:schemeClr val="dk1"/>
                </a:solidFill>
                <a:latin typeface="Droid Sans Mono"/>
                <a:ea typeface="Droid Sans Mono"/>
                <a:cs typeface="Droid Sans Mono"/>
                <a:sym typeface="Droid Sans Mono"/>
              </a:rPr>
              <a:t>.compute() + </a:t>
            </a:r>
            <a:r>
              <a:rPr b="1" lang="en" sz="1400">
                <a:solidFill>
                  <a:schemeClr val="dk1"/>
                </a:solidFill>
                <a:latin typeface="Droid Sans Mono"/>
                <a:ea typeface="Droid Sans Mono"/>
                <a:cs typeface="Droid Sans Mono"/>
                <a:sym typeface="Droid Sans Mono"/>
              </a:rPr>
              <a:t>super</a:t>
            </a:r>
            <a:r>
              <a:rPr lang="en" sz="1400">
                <a:solidFill>
                  <a:schemeClr val="dk1"/>
                </a:solidFill>
                <a:latin typeface="Droid Sans Mono"/>
                <a:ea typeface="Droid Sans Mono"/>
                <a:cs typeface="Droid Sans Mono"/>
                <a:sym typeface="Droid Sans Mono"/>
              </a:rPr>
              <a:t>.compute();</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    }</a:t>
            </a:r>
            <a:endParaRPr sz="1400">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sz="1400">
                <a:solidFill>
                  <a:schemeClr val="dk1"/>
                </a:solidFill>
                <a:latin typeface="Droid Sans Mono"/>
                <a:ea typeface="Droid Sans Mono"/>
                <a:cs typeface="Droid Sans Mono"/>
                <a:sym typeface="Droid Sans Mono"/>
              </a:rPr>
              <a:t>}</a:t>
            </a:r>
            <a:endParaRPr sz="2500">
              <a:solidFill>
                <a:schemeClr val="dk1"/>
              </a:solidFill>
              <a:latin typeface="Droid Sans Mono"/>
              <a:ea typeface="Droid Sans Mono"/>
              <a:cs typeface="Droid Sans Mono"/>
              <a:sym typeface="Droid Sans Mono"/>
            </a:endParaRPr>
          </a:p>
        </p:txBody>
      </p:sp>
      <p:sp>
        <p:nvSpPr>
          <p:cNvPr id="272" name="Google Shape;272;p45"/>
          <p:cNvSpPr txBox="1"/>
          <p:nvPr/>
        </p:nvSpPr>
        <p:spPr>
          <a:xfrm>
            <a:off x="1127825" y="3360875"/>
            <a:ext cx="67743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Average"/>
                <a:ea typeface="Average"/>
                <a:cs typeface="Average"/>
                <a:sym typeface="Average"/>
              </a:rPr>
              <a:t>Question: </a:t>
            </a:r>
            <a:endParaRPr sz="1700">
              <a:solidFill>
                <a:schemeClr val="dk1"/>
              </a:solidFill>
              <a:latin typeface="Average"/>
              <a:ea typeface="Average"/>
              <a:cs typeface="Average"/>
              <a:sym typeface="Average"/>
            </a:endParaRPr>
          </a:p>
          <a:p>
            <a:pPr indent="0" lvl="0" marL="0" rtl="0" algn="l">
              <a:spcBef>
                <a:spcPts val="0"/>
              </a:spcBef>
              <a:spcAft>
                <a:spcPts val="0"/>
              </a:spcAft>
              <a:buNone/>
            </a:pPr>
            <a:r>
              <a:rPr lang="en" sz="1700">
                <a:solidFill>
                  <a:schemeClr val="dk1"/>
                </a:solidFill>
                <a:highlight>
                  <a:srgbClr val="333333"/>
                </a:highlight>
                <a:latin typeface="Source Code Pro"/>
                <a:ea typeface="Source Code Pro"/>
                <a:cs typeface="Source Code Pro"/>
                <a:sym typeface="Source Code Pro"/>
              </a:rPr>
              <a:t>A a  = new A(2);</a:t>
            </a:r>
            <a:endParaRPr sz="1700">
              <a:solidFill>
                <a:schemeClr val="dk1"/>
              </a:solidFill>
              <a:highlight>
                <a:srgbClr val="333333"/>
              </a:highlight>
              <a:latin typeface="Source Code Pro"/>
              <a:ea typeface="Source Code Pro"/>
              <a:cs typeface="Source Code Pro"/>
              <a:sym typeface="Source Code Pro"/>
            </a:endParaRPr>
          </a:p>
          <a:p>
            <a:pPr indent="0" lvl="0" marL="0" rtl="0" algn="l">
              <a:spcBef>
                <a:spcPts val="0"/>
              </a:spcBef>
              <a:spcAft>
                <a:spcPts val="0"/>
              </a:spcAft>
              <a:buNone/>
            </a:pPr>
            <a:r>
              <a:rPr lang="en" sz="1700">
                <a:solidFill>
                  <a:schemeClr val="dk1"/>
                </a:solidFill>
                <a:highlight>
                  <a:srgbClr val="333333"/>
                </a:highlight>
                <a:latin typeface="Source Code Pro"/>
                <a:ea typeface="Source Code Pro"/>
                <a:cs typeface="Source Code Pro"/>
                <a:sym typeface="Source Code Pro"/>
              </a:rPr>
              <a:t>A b = new B(2)</a:t>
            </a:r>
            <a:r>
              <a:rPr lang="en" sz="1700">
                <a:solidFill>
                  <a:schemeClr val="dk1"/>
                </a:solidFill>
                <a:highlight>
                  <a:srgbClr val="333333"/>
                </a:highlight>
                <a:latin typeface="Source Code Pro"/>
                <a:ea typeface="Source Code Pro"/>
                <a:cs typeface="Source Code Pro"/>
                <a:sym typeface="Source Code Pro"/>
              </a:rPr>
              <a:t>;</a:t>
            </a:r>
            <a:endParaRPr sz="1700">
              <a:solidFill>
                <a:schemeClr val="dk1"/>
              </a:solidFill>
              <a:highlight>
                <a:srgbClr val="333333"/>
              </a:highlight>
              <a:latin typeface="Source Code Pro"/>
              <a:ea typeface="Source Code Pro"/>
              <a:cs typeface="Source Code Pro"/>
              <a:sym typeface="Source Code Pro"/>
            </a:endParaRPr>
          </a:p>
          <a:p>
            <a:pPr indent="0" lvl="0" marL="0" rtl="0" algn="l">
              <a:spcBef>
                <a:spcPts val="0"/>
              </a:spcBef>
              <a:spcAft>
                <a:spcPts val="0"/>
              </a:spcAft>
              <a:buNone/>
            </a:pPr>
            <a:r>
              <a:rPr lang="en" sz="1700">
                <a:solidFill>
                  <a:schemeClr val="dk1"/>
                </a:solidFill>
                <a:latin typeface="Average"/>
                <a:ea typeface="Average"/>
                <a:cs typeface="Average"/>
                <a:sym typeface="Average"/>
              </a:rPr>
              <a:t>When calling </a:t>
            </a:r>
            <a:r>
              <a:rPr lang="en" sz="1700">
                <a:solidFill>
                  <a:schemeClr val="dk1"/>
                </a:solidFill>
                <a:highlight>
                  <a:srgbClr val="333333"/>
                </a:highlight>
                <a:latin typeface="Source Code Pro"/>
                <a:ea typeface="Source Code Pro"/>
                <a:cs typeface="Source Code Pro"/>
                <a:sym typeface="Source Code Pro"/>
              </a:rPr>
              <a:t>a</a:t>
            </a:r>
            <a:r>
              <a:rPr lang="en" sz="1700">
                <a:solidFill>
                  <a:schemeClr val="dk1"/>
                </a:solidFill>
                <a:highlight>
                  <a:srgbClr val="333333"/>
                </a:highlight>
                <a:latin typeface="Source Code Pro"/>
                <a:ea typeface="Source Code Pro"/>
                <a:cs typeface="Source Code Pro"/>
                <a:sym typeface="Source Code Pro"/>
              </a:rPr>
              <a:t>.compute()</a:t>
            </a:r>
            <a:r>
              <a:rPr lang="en" sz="1700">
                <a:solidFill>
                  <a:schemeClr val="dk1"/>
                </a:solidFill>
                <a:latin typeface="Average"/>
                <a:ea typeface="Average"/>
                <a:cs typeface="Average"/>
                <a:sym typeface="Average"/>
              </a:rPr>
              <a:t>, what is the answer? </a:t>
            </a:r>
            <a:endParaRPr sz="1700">
              <a:solidFill>
                <a:schemeClr val="dk1"/>
              </a:solidFill>
              <a:latin typeface="Average"/>
              <a:ea typeface="Average"/>
              <a:cs typeface="Average"/>
              <a:sym typeface="Average"/>
            </a:endParaRPr>
          </a:p>
          <a:p>
            <a:pPr indent="0" lvl="0" marL="0" rtl="0" algn="l">
              <a:spcBef>
                <a:spcPts val="0"/>
              </a:spcBef>
              <a:spcAft>
                <a:spcPts val="0"/>
              </a:spcAft>
              <a:buNone/>
            </a:pPr>
            <a:r>
              <a:rPr lang="en" sz="1700">
                <a:solidFill>
                  <a:schemeClr val="dk1"/>
                </a:solidFill>
                <a:latin typeface="Average"/>
                <a:ea typeface="Average"/>
                <a:cs typeface="Average"/>
                <a:sym typeface="Average"/>
              </a:rPr>
              <a:t>What about </a:t>
            </a:r>
            <a:r>
              <a:rPr lang="en" sz="1700">
                <a:solidFill>
                  <a:schemeClr val="dk1"/>
                </a:solidFill>
                <a:highlight>
                  <a:srgbClr val="333333"/>
                </a:highlight>
                <a:latin typeface="Source Code Pro"/>
                <a:ea typeface="Source Code Pro"/>
                <a:cs typeface="Source Code Pro"/>
                <a:sym typeface="Source Code Pro"/>
              </a:rPr>
              <a:t>b.compute()?</a:t>
            </a:r>
            <a:endParaRPr sz="1700">
              <a:solidFill>
                <a:schemeClr val="dk1"/>
              </a:solidFill>
              <a:highlight>
                <a:srgbClr val="333333"/>
              </a:highlight>
              <a:latin typeface="Source Code Pro"/>
              <a:ea typeface="Source Code Pro"/>
              <a:cs typeface="Source Code Pro"/>
              <a:sym typeface="Source Code Pr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Interfaces</a:t>
            </a:r>
            <a:endParaRPr/>
          </a:p>
        </p:txBody>
      </p:sp>
      <p:sp>
        <p:nvSpPr>
          <p:cNvPr id="278" name="Google Shape;278;p46"/>
          <p:cNvSpPr txBox="1"/>
          <p:nvPr>
            <p:ph idx="1" type="body"/>
          </p:nvPr>
        </p:nvSpPr>
        <p:spPr>
          <a:xfrm>
            <a:off x="311700" y="9243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Interfaces provide a contract which specifies some form of behaviour (usually in the form of methods) that implementing objects must conform to</a:t>
            </a:r>
            <a:endParaRPr/>
          </a:p>
        </p:txBody>
      </p:sp>
      <p:sp>
        <p:nvSpPr>
          <p:cNvPr id="279" name="Google Shape;279;p46"/>
          <p:cNvSpPr/>
          <p:nvPr/>
        </p:nvSpPr>
        <p:spPr>
          <a:xfrm>
            <a:off x="5310975" y="1771150"/>
            <a:ext cx="3122400" cy="1380000"/>
          </a:xfrm>
          <a:prstGeom prst="rect">
            <a:avLst/>
          </a:prstGeom>
          <a:solidFill>
            <a:srgbClr val="EAD1D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Shape</a:t>
            </a:r>
            <a:endParaRPr sz="1800">
              <a:latin typeface="Roboto"/>
              <a:ea typeface="Roboto"/>
              <a:cs typeface="Roboto"/>
              <a:sym typeface="Roboto"/>
            </a:endParaRPr>
          </a:p>
          <a:p>
            <a:pPr indent="0" lvl="0" marL="0" rtl="0" algn="ctr">
              <a:spcBef>
                <a:spcPts val="0"/>
              </a:spcBef>
              <a:spcAft>
                <a:spcPts val="0"/>
              </a:spcAft>
              <a:buNone/>
            </a:pPr>
            <a:r>
              <a:rPr lang="en" sz="1800">
                <a:latin typeface="Roboto"/>
                <a:ea typeface="Roboto"/>
                <a:cs typeface="Roboto"/>
                <a:sym typeface="Roboto"/>
              </a:rPr>
              <a:t>&lt;&lt;interface&gt;&gt;</a:t>
            </a:r>
            <a:endParaRPr sz="1800">
              <a:latin typeface="Roboto"/>
              <a:ea typeface="Roboto"/>
              <a:cs typeface="Roboto"/>
              <a:sym typeface="Roboto"/>
            </a:endParaRPr>
          </a:p>
          <a:p>
            <a:pPr indent="0" lvl="0" marL="0" rtl="0" algn="ctr">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double getArea()</a:t>
            </a:r>
            <a:endParaRPr sz="1800">
              <a:latin typeface="Roboto"/>
              <a:ea typeface="Roboto"/>
              <a:cs typeface="Roboto"/>
              <a:sym typeface="Roboto"/>
            </a:endParaRPr>
          </a:p>
        </p:txBody>
      </p:sp>
      <p:cxnSp>
        <p:nvCxnSpPr>
          <p:cNvPr id="280" name="Google Shape;280;p46"/>
          <p:cNvCxnSpPr>
            <a:stCxn id="279" idx="1"/>
            <a:endCxn id="279" idx="3"/>
          </p:cNvCxnSpPr>
          <p:nvPr/>
        </p:nvCxnSpPr>
        <p:spPr>
          <a:xfrm>
            <a:off x="5310975" y="2461150"/>
            <a:ext cx="3122400" cy="0"/>
          </a:xfrm>
          <a:prstGeom prst="straightConnector1">
            <a:avLst/>
          </a:prstGeom>
          <a:noFill/>
          <a:ln cap="flat" cmpd="sng" w="19050">
            <a:solidFill>
              <a:schemeClr val="dk2"/>
            </a:solidFill>
            <a:prstDash val="solid"/>
            <a:round/>
            <a:headEnd len="med" w="med" type="none"/>
            <a:tailEnd len="med" w="med" type="none"/>
          </a:ln>
        </p:spPr>
      </p:cxnSp>
      <p:sp>
        <p:nvSpPr>
          <p:cNvPr id="281" name="Google Shape;281;p46"/>
          <p:cNvSpPr/>
          <p:nvPr/>
        </p:nvSpPr>
        <p:spPr>
          <a:xfrm>
            <a:off x="4725575" y="4015350"/>
            <a:ext cx="1756200" cy="8016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Circle</a:t>
            </a:r>
            <a:endParaRPr sz="1800">
              <a:latin typeface="Roboto"/>
              <a:ea typeface="Roboto"/>
              <a:cs typeface="Roboto"/>
              <a:sym typeface="Roboto"/>
            </a:endParaRPr>
          </a:p>
        </p:txBody>
      </p:sp>
      <p:sp>
        <p:nvSpPr>
          <p:cNvPr id="282" name="Google Shape;282;p46"/>
          <p:cNvSpPr/>
          <p:nvPr/>
        </p:nvSpPr>
        <p:spPr>
          <a:xfrm>
            <a:off x="7168525" y="4015350"/>
            <a:ext cx="1756200" cy="8016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Square</a:t>
            </a:r>
            <a:endParaRPr sz="1800">
              <a:latin typeface="Roboto"/>
              <a:ea typeface="Roboto"/>
              <a:cs typeface="Roboto"/>
              <a:sym typeface="Roboto"/>
            </a:endParaRPr>
          </a:p>
        </p:txBody>
      </p:sp>
      <p:cxnSp>
        <p:nvCxnSpPr>
          <p:cNvPr id="283" name="Google Shape;283;p46"/>
          <p:cNvCxnSpPr>
            <a:stCxn id="281" idx="0"/>
            <a:endCxn id="279" idx="2"/>
          </p:cNvCxnSpPr>
          <p:nvPr/>
        </p:nvCxnSpPr>
        <p:spPr>
          <a:xfrm rot="-5400000">
            <a:off x="5805725" y="2949000"/>
            <a:ext cx="864300" cy="1268400"/>
          </a:xfrm>
          <a:prstGeom prst="bentConnector3">
            <a:avLst>
              <a:gd fmla="val 49994" name="adj1"/>
            </a:avLst>
          </a:prstGeom>
          <a:noFill/>
          <a:ln cap="flat" cmpd="sng" w="28575">
            <a:solidFill>
              <a:schemeClr val="dk2"/>
            </a:solidFill>
            <a:prstDash val="dash"/>
            <a:round/>
            <a:headEnd len="med" w="med" type="none"/>
            <a:tailEnd len="med" w="med" type="triangle"/>
          </a:ln>
        </p:spPr>
      </p:cxnSp>
      <p:cxnSp>
        <p:nvCxnSpPr>
          <p:cNvPr id="284" name="Google Shape;284;p46"/>
          <p:cNvCxnSpPr>
            <a:stCxn id="282" idx="0"/>
            <a:endCxn id="279" idx="2"/>
          </p:cNvCxnSpPr>
          <p:nvPr/>
        </p:nvCxnSpPr>
        <p:spPr>
          <a:xfrm flipH="1" rot="5400000">
            <a:off x="7027225" y="2995950"/>
            <a:ext cx="864300" cy="1174500"/>
          </a:xfrm>
          <a:prstGeom prst="bentConnector3">
            <a:avLst>
              <a:gd fmla="val 49994" name="adj1"/>
            </a:avLst>
          </a:prstGeom>
          <a:noFill/>
          <a:ln cap="flat" cmpd="sng" w="28575">
            <a:solidFill>
              <a:schemeClr val="dk2"/>
            </a:solidFill>
            <a:prstDash val="dash"/>
            <a:round/>
            <a:headEnd len="med" w="med" type="none"/>
            <a:tailEnd len="med" w="med" type="triangle"/>
          </a:ln>
        </p:spPr>
      </p:cxnSp>
      <p:sp>
        <p:nvSpPr>
          <p:cNvPr id="285" name="Google Shape;285;p46"/>
          <p:cNvSpPr/>
          <p:nvPr/>
        </p:nvSpPr>
        <p:spPr>
          <a:xfrm>
            <a:off x="358975" y="2091700"/>
            <a:ext cx="1533300" cy="7389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Client</a:t>
            </a:r>
            <a:endParaRPr sz="1800">
              <a:latin typeface="Roboto"/>
              <a:ea typeface="Roboto"/>
              <a:cs typeface="Roboto"/>
              <a:sym typeface="Roboto"/>
            </a:endParaRPr>
          </a:p>
        </p:txBody>
      </p:sp>
      <p:cxnSp>
        <p:nvCxnSpPr>
          <p:cNvPr id="286" name="Google Shape;286;p46"/>
          <p:cNvCxnSpPr>
            <a:stCxn id="285" idx="3"/>
            <a:endCxn id="279" idx="1"/>
          </p:cNvCxnSpPr>
          <p:nvPr/>
        </p:nvCxnSpPr>
        <p:spPr>
          <a:xfrm>
            <a:off x="1892275" y="2461150"/>
            <a:ext cx="3418800" cy="0"/>
          </a:xfrm>
          <a:prstGeom prst="straightConnector1">
            <a:avLst/>
          </a:prstGeom>
          <a:noFill/>
          <a:ln cap="flat" cmpd="sng" w="28575">
            <a:solidFill>
              <a:schemeClr val="dk2"/>
            </a:solidFill>
            <a:prstDash val="solid"/>
            <a:round/>
            <a:headEnd len="med" w="med" type="none"/>
            <a:tailEnd len="med" w="med" type="triangle"/>
          </a:ln>
        </p:spPr>
      </p:cxnSp>
      <p:sp>
        <p:nvSpPr>
          <p:cNvPr id="287" name="Google Shape;287;p46"/>
          <p:cNvSpPr txBox="1"/>
          <p:nvPr/>
        </p:nvSpPr>
        <p:spPr>
          <a:xfrm>
            <a:off x="6941875" y="3151150"/>
            <a:ext cx="117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implements</a:t>
            </a:r>
            <a:endParaRPr>
              <a:solidFill>
                <a:schemeClr val="dk1"/>
              </a:solidFill>
              <a:latin typeface="Roboto"/>
              <a:ea typeface="Roboto"/>
              <a:cs typeface="Roboto"/>
              <a:sym typeface="Roboto"/>
            </a:endParaRPr>
          </a:p>
        </p:txBody>
      </p:sp>
      <p:sp>
        <p:nvSpPr>
          <p:cNvPr id="288" name="Google Shape;288;p46"/>
          <p:cNvSpPr txBox="1"/>
          <p:nvPr/>
        </p:nvSpPr>
        <p:spPr>
          <a:xfrm>
            <a:off x="1974025" y="2448550"/>
            <a:ext cx="33315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Droid Sans Mono"/>
                <a:ea typeface="Droid Sans Mono"/>
                <a:cs typeface="Droid Sans Mono"/>
                <a:sym typeface="Droid Sans Mono"/>
              </a:rPr>
              <a:t>Client</a:t>
            </a:r>
            <a:r>
              <a:rPr lang="en" sz="1600">
                <a:solidFill>
                  <a:schemeClr val="dk1"/>
                </a:solidFill>
                <a:latin typeface="Roboto"/>
                <a:ea typeface="Roboto"/>
                <a:cs typeface="Roboto"/>
                <a:sym typeface="Roboto"/>
              </a:rPr>
              <a:t> </a:t>
            </a:r>
            <a:r>
              <a:rPr lang="en" sz="1600">
                <a:solidFill>
                  <a:schemeClr val="accent3"/>
                </a:solidFill>
                <a:latin typeface="Roboto"/>
                <a:ea typeface="Roboto"/>
                <a:cs typeface="Roboto"/>
                <a:sym typeface="Roboto"/>
              </a:rPr>
              <a:t>knows about the</a:t>
            </a:r>
            <a:r>
              <a:rPr lang="en" sz="1600">
                <a:solidFill>
                  <a:schemeClr val="dk1"/>
                </a:solidFill>
                <a:latin typeface="Roboto"/>
                <a:ea typeface="Roboto"/>
                <a:cs typeface="Roboto"/>
                <a:sym typeface="Roboto"/>
              </a:rPr>
              <a:t> </a:t>
            </a:r>
            <a:r>
              <a:rPr lang="en" sz="1600">
                <a:solidFill>
                  <a:schemeClr val="dk1"/>
                </a:solidFill>
                <a:latin typeface="Droid Sans Mono"/>
                <a:ea typeface="Droid Sans Mono"/>
                <a:cs typeface="Droid Sans Mono"/>
                <a:sym typeface="Droid Sans Mono"/>
              </a:rPr>
              <a:t>Shape</a:t>
            </a:r>
            <a:r>
              <a:rPr lang="en" sz="1600">
                <a:solidFill>
                  <a:schemeClr val="dk1"/>
                </a:solidFill>
                <a:latin typeface="Roboto"/>
                <a:ea typeface="Roboto"/>
                <a:cs typeface="Roboto"/>
                <a:sym typeface="Roboto"/>
              </a:rPr>
              <a:t> </a:t>
            </a:r>
            <a:r>
              <a:rPr lang="en" sz="1600">
                <a:solidFill>
                  <a:schemeClr val="accent3"/>
                </a:solidFill>
                <a:latin typeface="Roboto"/>
                <a:ea typeface="Roboto"/>
                <a:cs typeface="Roboto"/>
                <a:sym typeface="Roboto"/>
              </a:rPr>
              <a:t>contract - All implementing classes have the</a:t>
            </a:r>
            <a:r>
              <a:rPr lang="en" sz="1600">
                <a:solidFill>
                  <a:schemeClr val="dk1"/>
                </a:solidFill>
                <a:latin typeface="Roboto"/>
                <a:ea typeface="Roboto"/>
                <a:cs typeface="Roboto"/>
                <a:sym typeface="Roboto"/>
              </a:rPr>
              <a:t> </a:t>
            </a:r>
            <a:r>
              <a:rPr lang="en" sz="1600">
                <a:solidFill>
                  <a:schemeClr val="dk1"/>
                </a:solidFill>
                <a:latin typeface="Droid Sans Mono"/>
                <a:ea typeface="Droid Sans Mono"/>
                <a:cs typeface="Droid Sans Mono"/>
                <a:sym typeface="Droid Sans Mono"/>
              </a:rPr>
              <a:t>getArea</a:t>
            </a:r>
            <a:r>
              <a:rPr lang="en" sz="1600">
                <a:solidFill>
                  <a:schemeClr val="dk1"/>
                </a:solidFill>
                <a:latin typeface="Roboto"/>
                <a:ea typeface="Roboto"/>
                <a:cs typeface="Roboto"/>
                <a:sym typeface="Roboto"/>
              </a:rPr>
              <a:t> </a:t>
            </a:r>
            <a:r>
              <a:rPr lang="en" sz="1600">
                <a:solidFill>
                  <a:schemeClr val="accent3"/>
                </a:solidFill>
                <a:latin typeface="Roboto"/>
                <a:ea typeface="Roboto"/>
                <a:cs typeface="Roboto"/>
                <a:sym typeface="Roboto"/>
              </a:rPr>
              <a:t>method</a:t>
            </a:r>
            <a:endParaRPr sz="1600">
              <a:solidFill>
                <a:schemeClr val="accent3"/>
              </a:solidFill>
              <a:latin typeface="Roboto"/>
              <a:ea typeface="Roboto"/>
              <a:cs typeface="Roboto"/>
              <a:sym typeface="Roboto"/>
            </a:endParaRPr>
          </a:p>
        </p:txBody>
      </p:sp>
      <p:sp>
        <p:nvSpPr>
          <p:cNvPr id="289" name="Google Shape;289;p46"/>
          <p:cNvSpPr txBox="1"/>
          <p:nvPr/>
        </p:nvSpPr>
        <p:spPr>
          <a:xfrm>
            <a:off x="358975" y="3954450"/>
            <a:ext cx="3582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3"/>
                </a:solidFill>
                <a:latin typeface="Roboto"/>
                <a:ea typeface="Roboto"/>
                <a:cs typeface="Roboto"/>
                <a:sym typeface="Roboto"/>
              </a:rPr>
              <a:t>* For this and all diagrams that follow, we are not strictly following UML notation</a:t>
            </a:r>
            <a:endParaRPr sz="1600">
              <a:solidFill>
                <a:schemeClr val="accent3"/>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Interfaces</a:t>
            </a:r>
            <a:endParaRPr/>
          </a:p>
        </p:txBody>
      </p:sp>
      <p:sp>
        <p:nvSpPr>
          <p:cNvPr id="295" name="Google Shape;295;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Java allows for multiple inheritance through </a:t>
            </a:r>
            <a:r>
              <a:rPr b="1" i="1" lang="en"/>
              <a:t>interfaces</a:t>
            </a:r>
            <a:endParaRPr b="1" i="1"/>
          </a:p>
        </p:txBody>
      </p:sp>
      <p:sp>
        <p:nvSpPr>
          <p:cNvPr id="296" name="Google Shape;296;p47"/>
          <p:cNvSpPr/>
          <p:nvPr/>
        </p:nvSpPr>
        <p:spPr>
          <a:xfrm>
            <a:off x="1143175" y="1771150"/>
            <a:ext cx="3122400" cy="1380000"/>
          </a:xfrm>
          <a:prstGeom prst="rect">
            <a:avLst/>
          </a:prstGeom>
          <a:solidFill>
            <a:srgbClr val="EAD1D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Shape</a:t>
            </a:r>
            <a:endParaRPr sz="1800">
              <a:latin typeface="Roboto"/>
              <a:ea typeface="Roboto"/>
              <a:cs typeface="Roboto"/>
              <a:sym typeface="Roboto"/>
            </a:endParaRPr>
          </a:p>
          <a:p>
            <a:pPr indent="0" lvl="0" marL="0" rtl="0" algn="ctr">
              <a:spcBef>
                <a:spcPts val="0"/>
              </a:spcBef>
              <a:spcAft>
                <a:spcPts val="0"/>
              </a:spcAft>
              <a:buNone/>
            </a:pPr>
            <a:r>
              <a:rPr lang="en" sz="1800">
                <a:latin typeface="Roboto"/>
                <a:ea typeface="Roboto"/>
                <a:cs typeface="Roboto"/>
                <a:sym typeface="Roboto"/>
              </a:rPr>
              <a:t>&lt;&lt;interface&gt;&gt;</a:t>
            </a:r>
            <a:endParaRPr sz="1800">
              <a:latin typeface="Roboto"/>
              <a:ea typeface="Roboto"/>
              <a:cs typeface="Roboto"/>
              <a:sym typeface="Roboto"/>
            </a:endParaRPr>
          </a:p>
          <a:p>
            <a:pPr indent="0" lvl="0" marL="0" rtl="0" algn="ctr">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double getArea()</a:t>
            </a:r>
            <a:endParaRPr sz="1800">
              <a:latin typeface="Roboto"/>
              <a:ea typeface="Roboto"/>
              <a:cs typeface="Roboto"/>
              <a:sym typeface="Roboto"/>
            </a:endParaRPr>
          </a:p>
        </p:txBody>
      </p:sp>
      <p:cxnSp>
        <p:nvCxnSpPr>
          <p:cNvPr id="297" name="Google Shape;297;p47"/>
          <p:cNvCxnSpPr>
            <a:stCxn id="296" idx="1"/>
            <a:endCxn id="296" idx="3"/>
          </p:cNvCxnSpPr>
          <p:nvPr/>
        </p:nvCxnSpPr>
        <p:spPr>
          <a:xfrm>
            <a:off x="1143175" y="2461150"/>
            <a:ext cx="3122400" cy="0"/>
          </a:xfrm>
          <a:prstGeom prst="straightConnector1">
            <a:avLst/>
          </a:prstGeom>
          <a:noFill/>
          <a:ln cap="flat" cmpd="sng" w="19050">
            <a:solidFill>
              <a:schemeClr val="dk2"/>
            </a:solidFill>
            <a:prstDash val="solid"/>
            <a:round/>
            <a:headEnd len="med" w="med" type="none"/>
            <a:tailEnd len="med" w="med" type="none"/>
          </a:ln>
        </p:spPr>
      </p:cxnSp>
      <p:sp>
        <p:nvSpPr>
          <p:cNvPr id="298" name="Google Shape;298;p47"/>
          <p:cNvSpPr/>
          <p:nvPr/>
        </p:nvSpPr>
        <p:spPr>
          <a:xfrm>
            <a:off x="3633325" y="4015350"/>
            <a:ext cx="1756200" cy="8016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ColoredCircle</a:t>
            </a:r>
            <a:endParaRPr sz="1800">
              <a:latin typeface="Roboto"/>
              <a:ea typeface="Roboto"/>
              <a:cs typeface="Roboto"/>
              <a:sym typeface="Roboto"/>
            </a:endParaRPr>
          </a:p>
        </p:txBody>
      </p:sp>
      <p:sp>
        <p:nvSpPr>
          <p:cNvPr id="299" name="Google Shape;299;p47"/>
          <p:cNvSpPr/>
          <p:nvPr/>
        </p:nvSpPr>
        <p:spPr>
          <a:xfrm>
            <a:off x="4780350" y="1771150"/>
            <a:ext cx="3122400" cy="1380000"/>
          </a:xfrm>
          <a:prstGeom prst="rect">
            <a:avLst/>
          </a:prstGeom>
          <a:solidFill>
            <a:srgbClr val="EAD1D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Colorable</a:t>
            </a:r>
            <a:endParaRPr sz="1800">
              <a:latin typeface="Roboto"/>
              <a:ea typeface="Roboto"/>
              <a:cs typeface="Roboto"/>
              <a:sym typeface="Roboto"/>
            </a:endParaRPr>
          </a:p>
          <a:p>
            <a:pPr indent="0" lvl="0" marL="0" rtl="0" algn="ctr">
              <a:spcBef>
                <a:spcPts val="0"/>
              </a:spcBef>
              <a:spcAft>
                <a:spcPts val="0"/>
              </a:spcAft>
              <a:buNone/>
            </a:pPr>
            <a:r>
              <a:rPr lang="en" sz="1800">
                <a:latin typeface="Roboto"/>
                <a:ea typeface="Roboto"/>
                <a:cs typeface="Roboto"/>
                <a:sym typeface="Roboto"/>
              </a:rPr>
              <a:t>&lt;&lt;interface&gt;&gt;</a:t>
            </a:r>
            <a:endParaRPr sz="1800">
              <a:latin typeface="Roboto"/>
              <a:ea typeface="Roboto"/>
              <a:cs typeface="Roboto"/>
              <a:sym typeface="Roboto"/>
            </a:endParaRPr>
          </a:p>
          <a:p>
            <a:pPr indent="0" lvl="0" marL="0" rtl="0" algn="ctr">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String getColor()</a:t>
            </a:r>
            <a:endParaRPr sz="1800">
              <a:latin typeface="Roboto"/>
              <a:ea typeface="Roboto"/>
              <a:cs typeface="Roboto"/>
              <a:sym typeface="Roboto"/>
            </a:endParaRPr>
          </a:p>
        </p:txBody>
      </p:sp>
      <p:cxnSp>
        <p:nvCxnSpPr>
          <p:cNvPr id="300" name="Google Shape;300;p47"/>
          <p:cNvCxnSpPr>
            <a:stCxn id="299" idx="1"/>
            <a:endCxn id="299" idx="3"/>
          </p:cNvCxnSpPr>
          <p:nvPr/>
        </p:nvCxnSpPr>
        <p:spPr>
          <a:xfrm>
            <a:off x="4780350" y="2461150"/>
            <a:ext cx="3122400" cy="0"/>
          </a:xfrm>
          <a:prstGeom prst="straightConnector1">
            <a:avLst/>
          </a:prstGeom>
          <a:noFill/>
          <a:ln cap="flat" cmpd="sng" w="19050">
            <a:solidFill>
              <a:schemeClr val="dk2"/>
            </a:solidFill>
            <a:prstDash val="solid"/>
            <a:round/>
            <a:headEnd len="med" w="med" type="none"/>
            <a:tailEnd len="med" w="med" type="none"/>
          </a:ln>
        </p:spPr>
      </p:cxnSp>
      <p:cxnSp>
        <p:nvCxnSpPr>
          <p:cNvPr id="301" name="Google Shape;301;p47"/>
          <p:cNvCxnSpPr>
            <a:stCxn id="298" idx="0"/>
            <a:endCxn id="296" idx="2"/>
          </p:cNvCxnSpPr>
          <p:nvPr/>
        </p:nvCxnSpPr>
        <p:spPr>
          <a:xfrm flipH="1" rot="5400000">
            <a:off x="3175675" y="2679600"/>
            <a:ext cx="864300" cy="1807200"/>
          </a:xfrm>
          <a:prstGeom prst="bentConnector3">
            <a:avLst>
              <a:gd fmla="val 49994" name="adj1"/>
            </a:avLst>
          </a:prstGeom>
          <a:noFill/>
          <a:ln cap="flat" cmpd="sng" w="28575">
            <a:solidFill>
              <a:schemeClr val="dk2"/>
            </a:solidFill>
            <a:prstDash val="dash"/>
            <a:round/>
            <a:headEnd len="med" w="med" type="none"/>
            <a:tailEnd len="med" w="med" type="triangle"/>
          </a:ln>
        </p:spPr>
      </p:cxnSp>
      <p:cxnSp>
        <p:nvCxnSpPr>
          <p:cNvPr id="302" name="Google Shape;302;p47"/>
          <p:cNvCxnSpPr>
            <a:stCxn id="298" idx="0"/>
            <a:endCxn id="299" idx="2"/>
          </p:cNvCxnSpPr>
          <p:nvPr/>
        </p:nvCxnSpPr>
        <p:spPr>
          <a:xfrm rot="-5400000">
            <a:off x="4994275" y="2668200"/>
            <a:ext cx="864300" cy="1830000"/>
          </a:xfrm>
          <a:prstGeom prst="bentConnector3">
            <a:avLst>
              <a:gd fmla="val 49994" name="adj1"/>
            </a:avLst>
          </a:prstGeom>
          <a:noFill/>
          <a:ln cap="flat" cmpd="sng" w="28575">
            <a:solidFill>
              <a:schemeClr val="dk2"/>
            </a:solidFill>
            <a:prstDash val="dash"/>
            <a:round/>
            <a:headEnd len="med" w="med" type="none"/>
            <a:tailEnd len="med" w="med" type="triangle"/>
          </a:ln>
        </p:spPr>
      </p:cxnSp>
      <p:sp>
        <p:nvSpPr>
          <p:cNvPr id="303" name="Google Shape;303;p47"/>
          <p:cNvSpPr txBox="1"/>
          <p:nvPr/>
        </p:nvSpPr>
        <p:spPr>
          <a:xfrm>
            <a:off x="3730825" y="3151150"/>
            <a:ext cx="156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implements</a:t>
            </a:r>
            <a:endParaRPr>
              <a:solidFill>
                <a:schemeClr val="dk1"/>
              </a:solidFill>
              <a:latin typeface="Roboto"/>
              <a:ea typeface="Roboto"/>
              <a:cs typeface="Roboto"/>
              <a:sym typeface="Roboto"/>
            </a:endParaRPr>
          </a:p>
        </p:txBody>
      </p:sp>
      <p:sp>
        <p:nvSpPr>
          <p:cNvPr id="304" name="Google Shape;304;p47"/>
          <p:cNvSpPr txBox="1"/>
          <p:nvPr/>
        </p:nvSpPr>
        <p:spPr>
          <a:xfrm>
            <a:off x="5743125" y="3954450"/>
            <a:ext cx="3066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Droid Sans Mono"/>
                <a:ea typeface="Droid Sans Mono"/>
                <a:cs typeface="Droid Sans Mono"/>
                <a:sym typeface="Droid Sans Mono"/>
              </a:rPr>
              <a:t>ColoredCircle</a:t>
            </a:r>
            <a:r>
              <a:rPr lang="en" sz="1600">
                <a:solidFill>
                  <a:schemeClr val="dk1"/>
                </a:solidFill>
                <a:latin typeface="Roboto"/>
                <a:ea typeface="Roboto"/>
                <a:cs typeface="Roboto"/>
                <a:sym typeface="Roboto"/>
              </a:rPr>
              <a:t> </a:t>
            </a:r>
            <a:r>
              <a:rPr lang="en" sz="1600">
                <a:solidFill>
                  <a:schemeClr val="accent3"/>
                </a:solidFill>
                <a:latin typeface="Roboto"/>
                <a:ea typeface="Roboto"/>
                <a:cs typeface="Roboto"/>
                <a:sym typeface="Roboto"/>
              </a:rPr>
              <a:t>must implement both</a:t>
            </a:r>
            <a:r>
              <a:rPr lang="en" sz="1600">
                <a:solidFill>
                  <a:schemeClr val="dk1"/>
                </a:solidFill>
                <a:latin typeface="Roboto"/>
                <a:ea typeface="Roboto"/>
                <a:cs typeface="Roboto"/>
                <a:sym typeface="Roboto"/>
              </a:rPr>
              <a:t> </a:t>
            </a:r>
            <a:r>
              <a:rPr lang="en" sz="1600">
                <a:solidFill>
                  <a:schemeClr val="dk1"/>
                </a:solidFill>
                <a:latin typeface="Droid Sans Mono"/>
                <a:ea typeface="Droid Sans Mono"/>
                <a:cs typeface="Droid Sans Mono"/>
                <a:sym typeface="Droid Sans Mono"/>
              </a:rPr>
              <a:t>getArea</a:t>
            </a:r>
            <a:r>
              <a:rPr lang="en" sz="1600">
                <a:solidFill>
                  <a:schemeClr val="dk1"/>
                </a:solidFill>
                <a:latin typeface="Roboto"/>
                <a:ea typeface="Roboto"/>
                <a:cs typeface="Roboto"/>
                <a:sym typeface="Roboto"/>
              </a:rPr>
              <a:t> </a:t>
            </a:r>
            <a:r>
              <a:rPr lang="en" sz="1600">
                <a:solidFill>
                  <a:schemeClr val="accent3"/>
                </a:solidFill>
                <a:latin typeface="Roboto"/>
                <a:ea typeface="Roboto"/>
                <a:cs typeface="Roboto"/>
                <a:sym typeface="Roboto"/>
              </a:rPr>
              <a:t>and </a:t>
            </a:r>
            <a:r>
              <a:rPr lang="en" sz="1600">
                <a:solidFill>
                  <a:schemeClr val="dk1"/>
                </a:solidFill>
                <a:latin typeface="Droid Sans Mono"/>
                <a:ea typeface="Droid Sans Mono"/>
                <a:cs typeface="Droid Sans Mono"/>
                <a:sym typeface="Droid Sans Mono"/>
              </a:rPr>
              <a:t>getColor</a:t>
            </a:r>
            <a:endParaRPr sz="1600">
              <a:solidFill>
                <a:schemeClr val="dk1"/>
              </a:solidFill>
              <a:latin typeface="Droid Sans Mono"/>
              <a:ea typeface="Droid Sans Mono"/>
              <a:cs typeface="Droid Sans Mono"/>
              <a:sym typeface="Droid Sans Mon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Interfaces</a:t>
            </a:r>
            <a:endParaRPr/>
          </a:p>
        </p:txBody>
      </p:sp>
      <p:sp>
        <p:nvSpPr>
          <p:cNvPr id="310" name="Google Shape;310;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Interface methods are </a:t>
            </a:r>
            <a:r>
              <a:rPr lang="en">
                <a:solidFill>
                  <a:schemeClr val="dk1"/>
                </a:solidFill>
                <a:latin typeface="Droid Sans Mono"/>
                <a:ea typeface="Droid Sans Mono"/>
                <a:cs typeface="Droid Sans Mono"/>
                <a:sym typeface="Droid Sans Mono"/>
              </a:rPr>
              <a:t>public</a:t>
            </a:r>
            <a:r>
              <a:rPr lang="en">
                <a:solidFill>
                  <a:schemeClr val="dk1"/>
                </a:solidFill>
              </a:rPr>
              <a:t> </a:t>
            </a:r>
            <a:r>
              <a:rPr lang="en"/>
              <a:t>and </a:t>
            </a:r>
            <a:r>
              <a:rPr lang="en">
                <a:solidFill>
                  <a:schemeClr val="dk1"/>
                </a:solidFill>
                <a:latin typeface="Droid Sans Mono"/>
                <a:ea typeface="Droid Sans Mono"/>
                <a:cs typeface="Droid Sans Mono"/>
                <a:sym typeface="Droid Sans Mono"/>
              </a:rPr>
              <a:t>abstract</a:t>
            </a:r>
            <a:r>
              <a:rPr lang="en">
                <a:solidFill>
                  <a:schemeClr val="dk1"/>
                </a:solidFill>
              </a:rPr>
              <a:t> </a:t>
            </a:r>
            <a:r>
              <a:rPr lang="en"/>
              <a:t>by default (do not need to use those two keywords when declaring interface methods)</a:t>
            </a:r>
            <a:endParaRPr/>
          </a:p>
          <a:p>
            <a:pPr indent="0" lvl="0" marL="0" rtl="0" algn="l">
              <a:spcBef>
                <a:spcPts val="1200"/>
              </a:spcBef>
              <a:spcAft>
                <a:spcPts val="1200"/>
              </a:spcAft>
              <a:buNone/>
            </a:pPr>
            <a:r>
              <a:rPr lang="en"/>
              <a:t>Can use the </a:t>
            </a:r>
            <a:r>
              <a:rPr lang="en">
                <a:solidFill>
                  <a:schemeClr val="dk1"/>
                </a:solidFill>
                <a:latin typeface="Droid Sans Mono"/>
                <a:ea typeface="Droid Sans Mono"/>
                <a:cs typeface="Droid Sans Mono"/>
                <a:sym typeface="Droid Sans Mono"/>
              </a:rPr>
              <a:t>default</a:t>
            </a:r>
            <a:r>
              <a:rPr lang="en">
                <a:solidFill>
                  <a:schemeClr val="dk1"/>
                </a:solidFill>
              </a:rPr>
              <a:t> </a:t>
            </a:r>
            <a:r>
              <a:rPr lang="en"/>
              <a:t>keyword to provide concrete implementations of methods in interfaces (FYI only but do NOT use this in CS2030)</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 Classes</a:t>
            </a:r>
            <a:endParaRPr/>
          </a:p>
        </p:txBody>
      </p:sp>
      <p:sp>
        <p:nvSpPr>
          <p:cNvPr id="316" name="Google Shape;316;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 classes also specify some form of behaviour subclasses must conform to</a:t>
            </a:r>
            <a:endParaRPr/>
          </a:p>
          <a:p>
            <a:pPr indent="0" lvl="0" marL="0" rtl="0" algn="l">
              <a:spcBef>
                <a:spcPts val="1200"/>
              </a:spcBef>
              <a:spcAft>
                <a:spcPts val="1200"/>
              </a:spcAft>
              <a:buNone/>
            </a:pPr>
            <a:r>
              <a:rPr lang="en"/>
              <a:t>Methods in abstract classes are concrete by default (must provide an implementation inside the abstract class itself)</a:t>
            </a:r>
            <a:endParaRPr/>
          </a:p>
        </p:txBody>
      </p:sp>
      <p:sp>
        <p:nvSpPr>
          <p:cNvPr id="317" name="Google Shape;317;p49"/>
          <p:cNvSpPr/>
          <p:nvPr/>
        </p:nvSpPr>
        <p:spPr>
          <a:xfrm>
            <a:off x="5105400" y="2115050"/>
            <a:ext cx="3735600" cy="12963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i="1" lang="en" sz="1800">
                <a:solidFill>
                  <a:schemeClr val="dk1"/>
                </a:solidFill>
                <a:latin typeface="Roboto"/>
                <a:ea typeface="Roboto"/>
                <a:cs typeface="Roboto"/>
                <a:sym typeface="Roboto"/>
              </a:rPr>
              <a:t>A</a:t>
            </a:r>
            <a:endParaRPr i="1" sz="1800">
              <a:solidFill>
                <a:schemeClr val="dk1"/>
              </a:solidFill>
              <a:latin typeface="Roboto"/>
              <a:ea typeface="Roboto"/>
              <a:cs typeface="Roboto"/>
              <a:sym typeface="Roboto"/>
            </a:endParaRPr>
          </a:p>
          <a:p>
            <a:pPr indent="0" lvl="0" marL="0" rtl="0" algn="ctr">
              <a:spcBef>
                <a:spcPts val="0"/>
              </a:spcBef>
              <a:spcAft>
                <a:spcPts val="0"/>
              </a:spcAft>
              <a:buNone/>
            </a:pPr>
            <a:r>
              <a:rPr lang="en" sz="1800">
                <a:solidFill>
                  <a:schemeClr val="dk1"/>
                </a:solidFill>
                <a:latin typeface="Roboto"/>
                <a:ea typeface="Roboto"/>
                <a:cs typeface="Roboto"/>
                <a:sym typeface="Roboto"/>
              </a:rPr>
              <a:t>&lt;&lt;abstract class&gt;&gt;</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abstract int foo()</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int bar() { return 1; }</a:t>
            </a:r>
            <a:endParaRPr sz="1800">
              <a:solidFill>
                <a:schemeClr val="dk1"/>
              </a:solidFill>
              <a:latin typeface="Roboto"/>
              <a:ea typeface="Roboto"/>
              <a:cs typeface="Roboto"/>
              <a:sym typeface="Roboto"/>
            </a:endParaRPr>
          </a:p>
        </p:txBody>
      </p:sp>
      <p:cxnSp>
        <p:nvCxnSpPr>
          <p:cNvPr id="318" name="Google Shape;318;p49"/>
          <p:cNvCxnSpPr>
            <a:stCxn id="317" idx="1"/>
          </p:cNvCxnSpPr>
          <p:nvPr/>
        </p:nvCxnSpPr>
        <p:spPr>
          <a:xfrm>
            <a:off x="5105400" y="2763200"/>
            <a:ext cx="3735600" cy="0"/>
          </a:xfrm>
          <a:prstGeom prst="straightConnector1">
            <a:avLst/>
          </a:prstGeom>
          <a:noFill/>
          <a:ln cap="flat" cmpd="sng" w="19050">
            <a:solidFill>
              <a:schemeClr val="dk2"/>
            </a:solidFill>
            <a:prstDash val="solid"/>
            <a:round/>
            <a:headEnd len="med" w="med" type="none"/>
            <a:tailEnd len="med" w="med" type="none"/>
          </a:ln>
        </p:spPr>
      </p:cxnSp>
      <p:sp>
        <p:nvSpPr>
          <p:cNvPr id="319" name="Google Shape;319;p49"/>
          <p:cNvSpPr/>
          <p:nvPr/>
        </p:nvSpPr>
        <p:spPr>
          <a:xfrm>
            <a:off x="6095100" y="4052650"/>
            <a:ext cx="1756200" cy="8016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C</a:t>
            </a:r>
            <a:endParaRPr sz="1800">
              <a:latin typeface="Roboto"/>
              <a:ea typeface="Roboto"/>
              <a:cs typeface="Roboto"/>
              <a:sym typeface="Roboto"/>
            </a:endParaRPr>
          </a:p>
        </p:txBody>
      </p:sp>
      <p:cxnSp>
        <p:nvCxnSpPr>
          <p:cNvPr id="320" name="Google Shape;320;p49"/>
          <p:cNvCxnSpPr>
            <a:stCxn id="319" idx="0"/>
            <a:endCxn id="317" idx="2"/>
          </p:cNvCxnSpPr>
          <p:nvPr/>
        </p:nvCxnSpPr>
        <p:spPr>
          <a:xfrm rot="10800000">
            <a:off x="6973200" y="3411250"/>
            <a:ext cx="0" cy="641400"/>
          </a:xfrm>
          <a:prstGeom prst="straightConnector1">
            <a:avLst/>
          </a:prstGeom>
          <a:noFill/>
          <a:ln cap="flat" cmpd="sng" w="28575">
            <a:solidFill>
              <a:schemeClr val="dk2"/>
            </a:solidFill>
            <a:prstDash val="solid"/>
            <a:round/>
            <a:headEnd len="med" w="med" type="none"/>
            <a:tailEnd len="med" w="med" type="triangle"/>
          </a:ln>
        </p:spPr>
      </p:cxnSp>
      <p:sp>
        <p:nvSpPr>
          <p:cNvPr id="321" name="Google Shape;321;p49"/>
          <p:cNvSpPr txBox="1"/>
          <p:nvPr/>
        </p:nvSpPr>
        <p:spPr>
          <a:xfrm>
            <a:off x="6052200" y="3531900"/>
            <a:ext cx="100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extends</a:t>
            </a:r>
            <a:endParaRPr>
              <a:solidFill>
                <a:schemeClr val="dk1"/>
              </a:solidFill>
              <a:latin typeface="Roboto"/>
              <a:ea typeface="Roboto"/>
              <a:cs typeface="Roboto"/>
              <a:sym typeface="Roboto"/>
            </a:endParaRPr>
          </a:p>
        </p:txBody>
      </p:sp>
      <p:sp>
        <p:nvSpPr>
          <p:cNvPr id="322" name="Google Shape;322;p49"/>
          <p:cNvSpPr txBox="1"/>
          <p:nvPr/>
        </p:nvSpPr>
        <p:spPr>
          <a:xfrm>
            <a:off x="906300" y="3020600"/>
            <a:ext cx="34848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Source Code Pro"/>
                <a:ea typeface="Source Code Pro"/>
                <a:cs typeface="Source Code Pro"/>
                <a:sym typeface="Source Code Pro"/>
              </a:rPr>
              <a:t>A</a:t>
            </a:r>
            <a:r>
              <a:rPr lang="en" sz="1800">
                <a:solidFill>
                  <a:schemeClr val="lt2"/>
                </a:solidFill>
                <a:latin typeface="Average"/>
                <a:ea typeface="Average"/>
                <a:cs typeface="Average"/>
                <a:sym typeface="Average"/>
              </a:rPr>
              <a:t> provides a concrete </a:t>
            </a:r>
            <a:r>
              <a:rPr lang="en" sz="1800">
                <a:solidFill>
                  <a:schemeClr val="dk1"/>
                </a:solidFill>
                <a:latin typeface="Source Code Pro"/>
                <a:ea typeface="Source Code Pro"/>
                <a:cs typeface="Source Code Pro"/>
                <a:sym typeface="Source Code Pro"/>
              </a:rPr>
              <a:t>bar</a:t>
            </a:r>
            <a:r>
              <a:rPr lang="en" sz="1800">
                <a:solidFill>
                  <a:schemeClr val="lt2"/>
                </a:solidFill>
                <a:latin typeface="Source Code Pro"/>
                <a:ea typeface="Source Code Pro"/>
                <a:cs typeface="Source Code Pro"/>
                <a:sym typeface="Source Code Pro"/>
              </a:rPr>
              <a:t> </a:t>
            </a:r>
            <a:r>
              <a:rPr lang="en" sz="1800">
                <a:solidFill>
                  <a:schemeClr val="lt2"/>
                </a:solidFill>
                <a:latin typeface="Average"/>
                <a:ea typeface="Average"/>
                <a:cs typeface="Average"/>
                <a:sym typeface="Average"/>
              </a:rPr>
              <a:t>method and an abstract </a:t>
            </a:r>
            <a:r>
              <a:rPr lang="en" sz="1800">
                <a:solidFill>
                  <a:schemeClr val="dk1"/>
                </a:solidFill>
                <a:latin typeface="Source Code Pro"/>
                <a:ea typeface="Source Code Pro"/>
                <a:cs typeface="Source Code Pro"/>
                <a:sym typeface="Source Code Pro"/>
              </a:rPr>
              <a:t>foo</a:t>
            </a:r>
            <a:r>
              <a:rPr lang="en" sz="1800">
                <a:solidFill>
                  <a:schemeClr val="lt2"/>
                </a:solidFill>
                <a:latin typeface="Source Code Pro"/>
                <a:ea typeface="Source Code Pro"/>
                <a:cs typeface="Source Code Pro"/>
                <a:sym typeface="Source Code Pro"/>
              </a:rPr>
              <a:t> </a:t>
            </a:r>
            <a:r>
              <a:rPr lang="en" sz="1800">
                <a:solidFill>
                  <a:schemeClr val="lt2"/>
                </a:solidFill>
                <a:latin typeface="Average"/>
                <a:ea typeface="Average"/>
                <a:cs typeface="Average"/>
                <a:sym typeface="Average"/>
              </a:rPr>
              <a:t>method which concrete subclasses must implement</a:t>
            </a:r>
            <a:endParaRPr sz="1800">
              <a:solidFill>
                <a:schemeClr val="lt2"/>
              </a:solidFill>
              <a:latin typeface="Average"/>
              <a:ea typeface="Average"/>
              <a:cs typeface="Average"/>
              <a:sym typeface="Average"/>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 Classes</a:t>
            </a:r>
            <a:endParaRPr/>
          </a:p>
        </p:txBody>
      </p:sp>
      <p:sp>
        <p:nvSpPr>
          <p:cNvPr id="328" name="Google Shape;328;p50"/>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Java does not allow for multiple inheritance through classes, so subclasses can only extend from one class</a:t>
            </a:r>
            <a:endParaRPr/>
          </a:p>
        </p:txBody>
      </p:sp>
      <p:sp>
        <p:nvSpPr>
          <p:cNvPr id="329" name="Google Shape;329;p50"/>
          <p:cNvSpPr/>
          <p:nvPr/>
        </p:nvSpPr>
        <p:spPr>
          <a:xfrm>
            <a:off x="1143175" y="1771150"/>
            <a:ext cx="3122400" cy="13800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i="1" lang="en" sz="1800">
                <a:solidFill>
                  <a:schemeClr val="dk1"/>
                </a:solidFill>
                <a:latin typeface="Roboto"/>
                <a:ea typeface="Roboto"/>
                <a:cs typeface="Roboto"/>
                <a:sym typeface="Roboto"/>
              </a:rPr>
              <a:t>A</a:t>
            </a:r>
            <a:endParaRPr i="1" sz="1800">
              <a:solidFill>
                <a:schemeClr val="dk1"/>
              </a:solidFill>
              <a:latin typeface="Roboto"/>
              <a:ea typeface="Roboto"/>
              <a:cs typeface="Roboto"/>
              <a:sym typeface="Roboto"/>
            </a:endParaRPr>
          </a:p>
          <a:p>
            <a:pPr indent="0" lvl="0" marL="0" rtl="0" algn="ctr">
              <a:spcBef>
                <a:spcPts val="0"/>
              </a:spcBef>
              <a:spcAft>
                <a:spcPts val="0"/>
              </a:spcAft>
              <a:buNone/>
            </a:pPr>
            <a:r>
              <a:rPr lang="en" sz="1800">
                <a:solidFill>
                  <a:schemeClr val="dk1"/>
                </a:solidFill>
                <a:latin typeface="Roboto"/>
                <a:ea typeface="Roboto"/>
                <a:cs typeface="Roboto"/>
                <a:sym typeface="Roboto"/>
              </a:rPr>
              <a:t>&lt;&lt;abstract class&gt;&gt;</a:t>
            </a:r>
            <a:endParaRPr sz="1800">
              <a:solidFill>
                <a:schemeClr val="dk1"/>
              </a:solidFill>
              <a:latin typeface="Roboto"/>
              <a:ea typeface="Roboto"/>
              <a:cs typeface="Roboto"/>
              <a:sym typeface="Roboto"/>
            </a:endParaRPr>
          </a:p>
          <a:p>
            <a:pPr indent="0" lvl="0" marL="0" rtl="0" algn="ctr">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abstract int foo()</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cxnSp>
        <p:nvCxnSpPr>
          <p:cNvPr id="330" name="Google Shape;330;p50"/>
          <p:cNvCxnSpPr>
            <a:stCxn id="329" idx="1"/>
            <a:endCxn id="329" idx="3"/>
          </p:cNvCxnSpPr>
          <p:nvPr/>
        </p:nvCxnSpPr>
        <p:spPr>
          <a:xfrm>
            <a:off x="1143175" y="2461150"/>
            <a:ext cx="3122400" cy="0"/>
          </a:xfrm>
          <a:prstGeom prst="straightConnector1">
            <a:avLst/>
          </a:prstGeom>
          <a:noFill/>
          <a:ln cap="flat" cmpd="sng" w="19050">
            <a:solidFill>
              <a:schemeClr val="dk2"/>
            </a:solidFill>
            <a:prstDash val="solid"/>
            <a:round/>
            <a:headEnd len="med" w="med" type="none"/>
            <a:tailEnd len="med" w="med" type="none"/>
          </a:ln>
        </p:spPr>
      </p:cxnSp>
      <p:sp>
        <p:nvSpPr>
          <p:cNvPr id="331" name="Google Shape;331;p50"/>
          <p:cNvSpPr/>
          <p:nvPr/>
        </p:nvSpPr>
        <p:spPr>
          <a:xfrm>
            <a:off x="3633325" y="4015350"/>
            <a:ext cx="1756200" cy="8016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C</a:t>
            </a:r>
            <a:endParaRPr sz="1800">
              <a:latin typeface="Roboto"/>
              <a:ea typeface="Roboto"/>
              <a:cs typeface="Roboto"/>
              <a:sym typeface="Roboto"/>
            </a:endParaRPr>
          </a:p>
        </p:txBody>
      </p:sp>
      <p:sp>
        <p:nvSpPr>
          <p:cNvPr id="332" name="Google Shape;332;p50"/>
          <p:cNvSpPr/>
          <p:nvPr/>
        </p:nvSpPr>
        <p:spPr>
          <a:xfrm>
            <a:off x="4780350" y="1771150"/>
            <a:ext cx="3122400" cy="13800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i="1" lang="en" sz="1800">
                <a:solidFill>
                  <a:schemeClr val="dk1"/>
                </a:solidFill>
                <a:latin typeface="Roboto"/>
                <a:ea typeface="Roboto"/>
                <a:cs typeface="Roboto"/>
                <a:sym typeface="Roboto"/>
              </a:rPr>
              <a:t>B</a:t>
            </a:r>
            <a:endParaRPr i="1" sz="1800">
              <a:solidFill>
                <a:schemeClr val="dk1"/>
              </a:solidFill>
              <a:latin typeface="Roboto"/>
              <a:ea typeface="Roboto"/>
              <a:cs typeface="Roboto"/>
              <a:sym typeface="Roboto"/>
            </a:endParaRPr>
          </a:p>
          <a:p>
            <a:pPr indent="0" lvl="0" marL="0" rtl="0" algn="ctr">
              <a:spcBef>
                <a:spcPts val="0"/>
              </a:spcBef>
              <a:spcAft>
                <a:spcPts val="0"/>
              </a:spcAft>
              <a:buNone/>
            </a:pPr>
            <a:r>
              <a:rPr lang="en" sz="1800">
                <a:solidFill>
                  <a:schemeClr val="dk1"/>
                </a:solidFill>
                <a:latin typeface="Roboto"/>
                <a:ea typeface="Roboto"/>
                <a:cs typeface="Roboto"/>
                <a:sym typeface="Roboto"/>
              </a:rPr>
              <a:t>&lt;&lt;abstract class&gt;&gt;</a:t>
            </a:r>
            <a:endParaRPr sz="1800">
              <a:solidFill>
                <a:schemeClr val="dk1"/>
              </a:solidFill>
              <a:latin typeface="Roboto"/>
              <a:ea typeface="Roboto"/>
              <a:cs typeface="Roboto"/>
              <a:sym typeface="Roboto"/>
            </a:endParaRPr>
          </a:p>
          <a:p>
            <a:pPr indent="0" lvl="0" marL="0" rtl="0" algn="ctr">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abstract int bar()</a:t>
            </a:r>
            <a:endParaRPr sz="1800">
              <a:solidFill>
                <a:schemeClr val="dk1"/>
              </a:solidFill>
              <a:latin typeface="Roboto"/>
              <a:ea typeface="Roboto"/>
              <a:cs typeface="Roboto"/>
              <a:sym typeface="Roboto"/>
            </a:endParaRPr>
          </a:p>
        </p:txBody>
      </p:sp>
      <p:cxnSp>
        <p:nvCxnSpPr>
          <p:cNvPr id="333" name="Google Shape;333;p50"/>
          <p:cNvCxnSpPr>
            <a:stCxn id="332" idx="1"/>
            <a:endCxn id="332" idx="3"/>
          </p:cNvCxnSpPr>
          <p:nvPr/>
        </p:nvCxnSpPr>
        <p:spPr>
          <a:xfrm>
            <a:off x="4780350" y="2461150"/>
            <a:ext cx="3122400" cy="0"/>
          </a:xfrm>
          <a:prstGeom prst="straightConnector1">
            <a:avLst/>
          </a:prstGeom>
          <a:noFill/>
          <a:ln cap="flat" cmpd="sng" w="19050">
            <a:solidFill>
              <a:schemeClr val="dk2"/>
            </a:solidFill>
            <a:prstDash val="solid"/>
            <a:round/>
            <a:headEnd len="med" w="med" type="none"/>
            <a:tailEnd len="med" w="med" type="none"/>
          </a:ln>
        </p:spPr>
      </p:cxnSp>
      <p:cxnSp>
        <p:nvCxnSpPr>
          <p:cNvPr id="334" name="Google Shape;334;p50"/>
          <p:cNvCxnSpPr>
            <a:stCxn id="331" idx="0"/>
            <a:endCxn id="329" idx="2"/>
          </p:cNvCxnSpPr>
          <p:nvPr/>
        </p:nvCxnSpPr>
        <p:spPr>
          <a:xfrm flipH="1" rot="5400000">
            <a:off x="3175675" y="2679600"/>
            <a:ext cx="864300" cy="1807200"/>
          </a:xfrm>
          <a:prstGeom prst="bentConnector3">
            <a:avLst>
              <a:gd fmla="val 49994" name="adj1"/>
            </a:avLst>
          </a:prstGeom>
          <a:noFill/>
          <a:ln cap="flat" cmpd="sng" w="28575">
            <a:solidFill>
              <a:schemeClr val="dk2"/>
            </a:solidFill>
            <a:prstDash val="solid"/>
            <a:round/>
            <a:headEnd len="med" w="med" type="none"/>
            <a:tailEnd len="med" w="med" type="triangle"/>
          </a:ln>
        </p:spPr>
      </p:cxnSp>
      <p:cxnSp>
        <p:nvCxnSpPr>
          <p:cNvPr id="335" name="Google Shape;335;p50"/>
          <p:cNvCxnSpPr>
            <a:stCxn id="331" idx="0"/>
            <a:endCxn id="332" idx="2"/>
          </p:cNvCxnSpPr>
          <p:nvPr/>
        </p:nvCxnSpPr>
        <p:spPr>
          <a:xfrm rot="-5400000">
            <a:off x="4994275" y="2668200"/>
            <a:ext cx="864300" cy="1830000"/>
          </a:xfrm>
          <a:prstGeom prst="bentConnector3">
            <a:avLst>
              <a:gd fmla="val 49994" name="adj1"/>
            </a:avLst>
          </a:prstGeom>
          <a:noFill/>
          <a:ln cap="flat" cmpd="sng" w="28575">
            <a:solidFill>
              <a:schemeClr val="dk2"/>
            </a:solidFill>
            <a:prstDash val="solid"/>
            <a:round/>
            <a:headEnd len="med" w="med" type="none"/>
            <a:tailEnd len="med" w="med" type="triangle"/>
          </a:ln>
        </p:spPr>
      </p:cxnSp>
      <p:sp>
        <p:nvSpPr>
          <p:cNvPr id="336" name="Google Shape;336;p50"/>
          <p:cNvSpPr txBox="1"/>
          <p:nvPr/>
        </p:nvSpPr>
        <p:spPr>
          <a:xfrm>
            <a:off x="3730825" y="3151150"/>
            <a:ext cx="156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extends</a:t>
            </a:r>
            <a:endParaRPr>
              <a:solidFill>
                <a:schemeClr val="dk1"/>
              </a:solidFill>
              <a:latin typeface="Roboto"/>
              <a:ea typeface="Roboto"/>
              <a:cs typeface="Roboto"/>
              <a:sym typeface="Roboto"/>
            </a:endParaRPr>
          </a:p>
        </p:txBody>
      </p:sp>
      <p:sp>
        <p:nvSpPr>
          <p:cNvPr id="337" name="Google Shape;337;p50"/>
          <p:cNvSpPr txBox="1"/>
          <p:nvPr/>
        </p:nvSpPr>
        <p:spPr>
          <a:xfrm>
            <a:off x="5743125" y="3954450"/>
            <a:ext cx="3066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highlight>
                  <a:schemeClr val="accent1"/>
                </a:highlight>
                <a:latin typeface="Roboto"/>
                <a:ea typeface="Roboto"/>
                <a:cs typeface="Roboto"/>
                <a:sym typeface="Roboto"/>
              </a:rPr>
              <a:t>Compile error!</a:t>
            </a:r>
            <a:endParaRPr sz="1800">
              <a:solidFill>
                <a:schemeClr val="dk1"/>
              </a:solidFill>
              <a:highlight>
                <a:schemeClr val="accent1"/>
              </a:highlight>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Order of Declaration (Interfaces and SuperClasses)</a:t>
            </a:r>
            <a:endParaRPr/>
          </a:p>
        </p:txBody>
      </p:sp>
      <p:sp>
        <p:nvSpPr>
          <p:cNvPr id="343" name="Google Shape;343;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solidFill>
                  <a:schemeClr val="dk1"/>
                </a:solidFill>
                <a:latin typeface="Droid Sans Mono"/>
                <a:ea typeface="Droid Sans Mono"/>
                <a:cs typeface="Droid Sans Mono"/>
                <a:sym typeface="Droid Sans Mono"/>
              </a:rPr>
              <a:t>public</a:t>
            </a:r>
            <a:r>
              <a:rPr lang="en">
                <a:solidFill>
                  <a:schemeClr val="dk1"/>
                </a:solidFill>
                <a:latin typeface="Droid Sans Mono"/>
                <a:ea typeface="Droid Sans Mono"/>
                <a:cs typeface="Droid Sans Mono"/>
                <a:sym typeface="Droid Sans Mono"/>
              </a:rPr>
              <a:t> </a:t>
            </a:r>
            <a:r>
              <a:rPr b="1" lang="en">
                <a:solidFill>
                  <a:schemeClr val="dk1"/>
                </a:solidFill>
                <a:latin typeface="Droid Sans Mono"/>
                <a:ea typeface="Droid Sans Mono"/>
                <a:cs typeface="Droid Sans Mono"/>
                <a:sym typeface="Droid Sans Mono"/>
              </a:rPr>
              <a:t>class</a:t>
            </a:r>
            <a:r>
              <a:rPr lang="en">
                <a:solidFill>
                  <a:schemeClr val="dk1"/>
                </a:solidFill>
                <a:latin typeface="Droid Sans Mono"/>
                <a:ea typeface="Droid Sans Mono"/>
                <a:cs typeface="Droid Sans Mono"/>
                <a:sym typeface="Droid Sans Mono"/>
              </a:rPr>
              <a:t> </a:t>
            </a:r>
            <a:r>
              <a:rPr b="1" lang="en">
                <a:solidFill>
                  <a:schemeClr val="dk1"/>
                </a:solidFill>
                <a:latin typeface="Droid Sans Mono"/>
                <a:ea typeface="Droid Sans Mono"/>
                <a:cs typeface="Droid Sans Mono"/>
                <a:sym typeface="Droid Sans Mono"/>
              </a:rPr>
              <a:t>A</a:t>
            </a:r>
            <a:r>
              <a:rPr lang="en">
                <a:solidFill>
                  <a:schemeClr val="dk1"/>
                </a:solidFill>
                <a:latin typeface="Droid Sans Mono"/>
                <a:ea typeface="Droid Sans Mono"/>
                <a:cs typeface="Droid Sans Mono"/>
                <a:sym typeface="Droid Sans Mono"/>
              </a:rPr>
              <a:t> </a:t>
            </a:r>
            <a:r>
              <a:rPr b="1" lang="en">
                <a:solidFill>
                  <a:schemeClr val="dk1"/>
                </a:solidFill>
                <a:latin typeface="Droid Sans Mono"/>
                <a:ea typeface="Droid Sans Mono"/>
                <a:cs typeface="Droid Sans Mono"/>
                <a:sym typeface="Droid Sans Mono"/>
              </a:rPr>
              <a:t>extends</a:t>
            </a:r>
            <a:r>
              <a:rPr lang="en">
                <a:solidFill>
                  <a:schemeClr val="dk1"/>
                </a:solidFill>
                <a:latin typeface="Droid Sans Mono"/>
                <a:ea typeface="Droid Sans Mono"/>
                <a:cs typeface="Droid Sans Mono"/>
                <a:sym typeface="Droid Sans Mono"/>
              </a:rPr>
              <a:t> B </a:t>
            </a:r>
            <a:r>
              <a:rPr b="1" lang="en">
                <a:solidFill>
                  <a:schemeClr val="dk1"/>
                </a:solidFill>
                <a:latin typeface="Droid Sans Mono"/>
                <a:ea typeface="Droid Sans Mono"/>
                <a:cs typeface="Droid Sans Mono"/>
                <a:sym typeface="Droid Sans Mono"/>
              </a:rPr>
              <a:t>implements</a:t>
            </a:r>
            <a:r>
              <a:rPr lang="en">
                <a:solidFill>
                  <a:schemeClr val="dk1"/>
                </a:solidFill>
                <a:latin typeface="Droid Sans Mono"/>
                <a:ea typeface="Droid Sans Mono"/>
                <a:cs typeface="Droid Sans Mono"/>
                <a:sym typeface="Droid Sans Mono"/>
              </a:rPr>
              <a:t> C, D, E {</a:t>
            </a:r>
            <a:endParaRPr>
              <a:solidFill>
                <a:schemeClr val="dk1"/>
              </a:solidFill>
              <a:latin typeface="Droid Sans Mono"/>
              <a:ea typeface="Droid Sans Mono"/>
              <a:cs typeface="Droid Sans Mono"/>
              <a:sym typeface="Droid Sans Mono"/>
            </a:endParaRPr>
          </a:p>
          <a:p>
            <a:pPr indent="0" lvl="0" marL="0" rtl="0" algn="l">
              <a:spcBef>
                <a:spcPts val="1200"/>
              </a:spcBef>
              <a:spcAft>
                <a:spcPts val="0"/>
              </a:spcAft>
              <a:buNone/>
            </a:pPr>
            <a:r>
              <a:rPr lang="en">
                <a:latin typeface="Droid Sans Mono"/>
                <a:ea typeface="Droid Sans Mono"/>
                <a:cs typeface="Droid Sans Mono"/>
                <a:sym typeface="Droid Sans Mono"/>
              </a:rPr>
              <a:t>    </a:t>
            </a:r>
            <a:r>
              <a:rPr i="1" lang="en">
                <a:latin typeface="Droid Sans Mono"/>
                <a:ea typeface="Droid Sans Mono"/>
                <a:cs typeface="Droid Sans Mono"/>
                <a:sym typeface="Droid Sans Mono"/>
              </a:rPr>
              <a:t>// Code</a:t>
            </a:r>
            <a:endParaRPr>
              <a:latin typeface="Droid Sans Mono"/>
              <a:ea typeface="Droid Sans Mono"/>
              <a:cs typeface="Droid Sans Mono"/>
              <a:sym typeface="Droid Sans Mono"/>
            </a:endParaRPr>
          </a:p>
          <a:p>
            <a:pPr indent="0" lvl="0" marL="0" rtl="0" algn="l">
              <a:lnSpc>
                <a:spcPct val="110795"/>
              </a:lnSpc>
              <a:spcBef>
                <a:spcPts val="1200"/>
              </a:spcBef>
              <a:spcAft>
                <a:spcPts val="0"/>
              </a:spcAft>
              <a:buNone/>
            </a:pPr>
            <a:r>
              <a:rPr lang="en">
                <a:solidFill>
                  <a:schemeClr val="dk1"/>
                </a:solidFill>
                <a:latin typeface="Droid Sans Mono"/>
                <a:ea typeface="Droid Sans Mono"/>
                <a:cs typeface="Droid Sans Mono"/>
                <a:sym typeface="Droid Sans Mono"/>
              </a:rPr>
              <a:t>}</a:t>
            </a:r>
            <a:endParaRPr>
              <a:solidFill>
                <a:schemeClr val="dk1"/>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t/>
            </a:r>
            <a:endParaRPr>
              <a:solidFill>
                <a:srgbClr val="666666"/>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lang="en"/>
              <a:t>Superclass followed by interface(s). You can remember the ordering by using the keywords in alphabetical order (</a:t>
            </a:r>
            <a:r>
              <a:rPr b="1" lang="en" u="sng">
                <a:solidFill>
                  <a:schemeClr val="dk1"/>
                </a:solidFill>
                <a:latin typeface="Droid Sans Mono"/>
                <a:ea typeface="Droid Sans Mono"/>
                <a:cs typeface="Droid Sans Mono"/>
                <a:sym typeface="Droid Sans Mono"/>
              </a:rPr>
              <a:t>e</a:t>
            </a:r>
            <a:r>
              <a:rPr lang="en">
                <a:solidFill>
                  <a:schemeClr val="dk1"/>
                </a:solidFill>
                <a:latin typeface="Droid Sans Mono"/>
                <a:ea typeface="Droid Sans Mono"/>
                <a:cs typeface="Droid Sans Mono"/>
                <a:sym typeface="Droid Sans Mono"/>
              </a:rPr>
              <a:t>xtends</a:t>
            </a:r>
            <a:r>
              <a:rPr lang="en"/>
              <a:t> before </a:t>
            </a:r>
            <a:r>
              <a:rPr b="1" lang="en" u="sng">
                <a:solidFill>
                  <a:schemeClr val="dk1"/>
                </a:solidFill>
                <a:latin typeface="Droid Sans Mono"/>
                <a:ea typeface="Droid Sans Mono"/>
                <a:cs typeface="Droid Sans Mono"/>
                <a:sym typeface="Droid Sans Mono"/>
              </a:rPr>
              <a:t>i</a:t>
            </a:r>
            <a:r>
              <a:rPr lang="en">
                <a:solidFill>
                  <a:schemeClr val="dk1"/>
                </a:solidFill>
                <a:latin typeface="Droid Sans Mono"/>
                <a:ea typeface="Droid Sans Mono"/>
                <a:cs typeface="Droid Sans Mono"/>
                <a:sym typeface="Droid Sans Mono"/>
              </a:rPr>
              <a:t>mplements</a:t>
            </a:r>
            <a:r>
              <a:rPr lang="en"/>
              <a:t>)</a:t>
            </a:r>
            <a:endParaRPr/>
          </a:p>
          <a:p>
            <a:pPr indent="0" lvl="0" marL="0" rtl="0" algn="l">
              <a:lnSpc>
                <a:spcPct val="110795"/>
              </a:lnSpc>
              <a:spcBef>
                <a:spcPts val="0"/>
              </a:spcBef>
              <a:spcAft>
                <a:spcPts val="0"/>
              </a:spcAft>
              <a:buNone/>
            </a:pPr>
            <a:r>
              <a:t/>
            </a:r>
            <a:endParaRPr/>
          </a:p>
          <a:p>
            <a:pPr indent="0" lvl="0" marL="0" rtl="0" algn="l">
              <a:lnSpc>
                <a:spcPct val="110795"/>
              </a:lnSpc>
              <a:spcBef>
                <a:spcPts val="0"/>
              </a:spcBef>
              <a:spcAft>
                <a:spcPts val="0"/>
              </a:spcAft>
              <a:buNone/>
            </a:pPr>
            <a:r>
              <a:rPr lang="en"/>
              <a:t>Interfaces are separated with commas</a:t>
            </a:r>
            <a:endParaRPr/>
          </a:p>
          <a:p>
            <a:pPr indent="0" lvl="0" marL="0" rtl="0" algn="l">
              <a:lnSpc>
                <a:spcPct val="110795"/>
              </a:lnSpc>
              <a:spcBef>
                <a:spcPts val="0"/>
              </a:spcBef>
              <a:spcAft>
                <a:spcPts val="0"/>
              </a:spcAft>
              <a:buNone/>
            </a:pPr>
            <a:r>
              <a:t/>
            </a:r>
            <a:endParaRPr/>
          </a:p>
          <a:p>
            <a:pPr indent="0" lvl="0" marL="0" rtl="0" algn="l">
              <a:lnSpc>
                <a:spcPct val="110795"/>
              </a:lnSpc>
              <a:spcBef>
                <a:spcPts val="0"/>
              </a:spcBef>
              <a:spcAft>
                <a:spcPts val="0"/>
              </a:spcAft>
              <a:buNone/>
            </a:pPr>
            <a:r>
              <a:rPr lang="en"/>
              <a:t>Use the </a:t>
            </a:r>
            <a:r>
              <a:rPr lang="en">
                <a:solidFill>
                  <a:schemeClr val="dk1"/>
                </a:solidFill>
                <a:latin typeface="Droid Sans Mono"/>
                <a:ea typeface="Droid Sans Mono"/>
                <a:cs typeface="Droid Sans Mono"/>
                <a:sym typeface="Droid Sans Mono"/>
              </a:rPr>
              <a:t>@Override</a:t>
            </a:r>
            <a:r>
              <a:rPr lang="en"/>
              <a:t> tag to ensure that you are overriding/implementing methods properly (compile error if there are mistakes in the code/not actually overriding a parent/interface method)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 2: Task</a:t>
            </a:r>
            <a:endParaRPr/>
          </a:p>
        </p:txBody>
      </p:sp>
      <p:sp>
        <p:nvSpPr>
          <p:cNvPr id="349" name="Google Shape;349;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10795"/>
              </a:lnSpc>
              <a:spcBef>
                <a:spcPts val="0"/>
              </a:spcBef>
              <a:spcAft>
                <a:spcPts val="0"/>
              </a:spcAft>
              <a:buNone/>
            </a:pPr>
            <a:r>
              <a:rPr lang="en"/>
              <a:t>In this lab, we introduce another </a:t>
            </a:r>
            <a:r>
              <a:rPr b="1" lang="en"/>
              <a:t>DONE </a:t>
            </a:r>
            <a:r>
              <a:rPr lang="en"/>
              <a:t>event, such that the event sequence for serving a customer becomes:</a:t>
            </a:r>
            <a:endParaRPr/>
          </a:p>
          <a:p>
            <a:pPr indent="0" lvl="0" marL="0" rtl="0" algn="l">
              <a:lnSpc>
                <a:spcPct val="110795"/>
              </a:lnSpc>
              <a:spcBef>
                <a:spcPts val="0"/>
              </a:spcBef>
              <a:spcAft>
                <a:spcPts val="0"/>
              </a:spcAft>
              <a:buNone/>
            </a:pPr>
            <a:r>
              <a:t/>
            </a:r>
            <a:endParaRPr/>
          </a:p>
          <a:p>
            <a:pPr indent="0" lvl="0" marL="0" rtl="0" algn="l">
              <a:lnSpc>
                <a:spcPct val="110795"/>
              </a:lnSpc>
              <a:spcBef>
                <a:spcPts val="0"/>
              </a:spcBef>
              <a:spcAft>
                <a:spcPts val="0"/>
              </a:spcAft>
              <a:buNone/>
            </a:pPr>
            <a:r>
              <a:rPr b="1" lang="en"/>
              <a:t>ARRIVE </a:t>
            </a:r>
            <a:r>
              <a:rPr lang="en"/>
              <a:t>→ </a:t>
            </a:r>
            <a:r>
              <a:rPr b="1" lang="en"/>
              <a:t>SERVE </a:t>
            </a:r>
            <a:r>
              <a:rPr lang="en"/>
              <a:t>→ after some time... → </a:t>
            </a:r>
            <a:r>
              <a:rPr b="1" lang="en"/>
              <a:t>DONE</a:t>
            </a:r>
            <a:endParaRPr b="1"/>
          </a:p>
          <a:p>
            <a:pPr indent="0" lvl="0" marL="0" rtl="0" algn="l">
              <a:lnSpc>
                <a:spcPct val="110795"/>
              </a:lnSpc>
              <a:spcBef>
                <a:spcPts val="0"/>
              </a:spcBef>
              <a:spcAft>
                <a:spcPts val="0"/>
              </a:spcAft>
              <a:buNone/>
            </a:pPr>
            <a:r>
              <a:t/>
            </a:r>
            <a:endParaRPr/>
          </a:p>
          <a:p>
            <a:pPr indent="0" lvl="0" marL="0" rtl="0" algn="l">
              <a:lnSpc>
                <a:spcPct val="110795"/>
              </a:lnSpc>
              <a:spcBef>
                <a:spcPts val="0"/>
              </a:spcBef>
              <a:spcAft>
                <a:spcPts val="0"/>
              </a:spcAft>
              <a:buNone/>
            </a:pPr>
            <a:r>
              <a:rPr lang="en"/>
              <a:t>Notice that the </a:t>
            </a:r>
            <a:r>
              <a:rPr b="1" lang="en"/>
              <a:t>SERVE </a:t>
            </a:r>
            <a:r>
              <a:rPr lang="en"/>
              <a:t>event depicts the start of service, which follows right after </a:t>
            </a:r>
            <a:r>
              <a:rPr b="1" lang="en"/>
              <a:t>ARRIVE </a:t>
            </a:r>
            <a:r>
              <a:rPr lang="en"/>
              <a:t>(assuming the server is available), and the </a:t>
            </a:r>
            <a:r>
              <a:rPr b="1" lang="en"/>
              <a:t>DONE </a:t>
            </a:r>
            <a:r>
              <a:rPr lang="en"/>
              <a:t>event occurs sometime in future.</a:t>
            </a:r>
            <a:endParaRPr/>
          </a:p>
          <a:p>
            <a:pPr indent="0" lvl="0" marL="0" rtl="0" algn="l">
              <a:lnSpc>
                <a:spcPct val="110795"/>
              </a:lnSpc>
              <a:spcBef>
                <a:spcPts val="0"/>
              </a:spcBef>
              <a:spcAft>
                <a:spcPts val="0"/>
              </a:spcAft>
              <a:buNone/>
            </a:pPr>
            <a:r>
              <a:t/>
            </a:r>
            <a:endParaRPr/>
          </a:p>
          <a:p>
            <a:pPr indent="0" lvl="0" marL="0" rtl="0" algn="l">
              <a:lnSpc>
                <a:spcPct val="110795"/>
              </a:lnSpc>
              <a:spcBef>
                <a:spcPts val="0"/>
              </a:spcBef>
              <a:spcAft>
                <a:spcPts val="0"/>
              </a:spcAft>
              <a:buNone/>
            </a:pPr>
            <a:r>
              <a:rPr lang="en"/>
              <a:t>Processing events in the right way requires the use of an event priority queue.</a:t>
            </a:r>
            <a:endParaRPr/>
          </a:p>
          <a:p>
            <a:pPr indent="0" lvl="0" marL="0" rtl="0" algn="l">
              <a:lnSpc>
                <a:spcPct val="110795"/>
              </a:lnSpc>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 Priority Queue (Preamble)</a:t>
            </a:r>
            <a:endParaRPr/>
          </a:p>
        </p:txBody>
      </p:sp>
      <p:sp>
        <p:nvSpPr>
          <p:cNvPr id="355" name="Google Shape;355;p53"/>
          <p:cNvSpPr txBox="1"/>
          <p:nvPr>
            <p:ph idx="1" type="body"/>
          </p:nvPr>
        </p:nvSpPr>
        <p:spPr>
          <a:xfrm>
            <a:off x="311700" y="1305125"/>
            <a:ext cx="8520600" cy="3416400"/>
          </a:xfrm>
          <a:prstGeom prst="rect">
            <a:avLst/>
          </a:prstGeom>
        </p:spPr>
        <p:txBody>
          <a:bodyPr anchorCtr="0" anchor="t" bIns="91425" lIns="91425" spcFirstLastPara="1" rIns="91425" wrap="square" tIns="91425">
            <a:normAutofit/>
          </a:bodyPr>
          <a:lstStyle/>
          <a:p>
            <a:pPr indent="0" lvl="0" marL="0" rtl="0" algn="l">
              <a:lnSpc>
                <a:spcPct val="110795"/>
              </a:lnSpc>
              <a:spcBef>
                <a:spcPts val="0"/>
              </a:spcBef>
              <a:spcAft>
                <a:spcPts val="0"/>
              </a:spcAft>
              <a:buNone/>
            </a:pPr>
            <a:r>
              <a:rPr lang="en"/>
              <a:t>Imagine that we have a PQ of integers and define </a:t>
            </a:r>
            <a:r>
              <a:rPr b="1" lang="en"/>
              <a:t>highest priority</a:t>
            </a:r>
            <a:r>
              <a:rPr lang="en"/>
              <a:t> to be the biggest integer</a:t>
            </a:r>
            <a:endParaRPr/>
          </a:p>
          <a:p>
            <a:pPr indent="0" lvl="0" marL="0" rtl="0" algn="l">
              <a:lnSpc>
                <a:spcPct val="110795"/>
              </a:lnSpc>
              <a:spcBef>
                <a:spcPts val="0"/>
              </a:spcBef>
              <a:spcAft>
                <a:spcPts val="0"/>
              </a:spcAft>
              <a:buNone/>
            </a:pPr>
            <a:r>
              <a:t/>
            </a:r>
            <a:endParaRPr/>
          </a:p>
          <a:p>
            <a:pPr indent="0" lvl="0" marL="0" rtl="0" algn="l">
              <a:lnSpc>
                <a:spcPct val="110795"/>
              </a:lnSpc>
              <a:spcBef>
                <a:spcPts val="0"/>
              </a:spcBef>
              <a:spcAft>
                <a:spcPts val="0"/>
              </a:spcAft>
              <a:buNone/>
            </a:pPr>
            <a:r>
              <a:rPr lang="en"/>
              <a:t>We insert the integers 1, 2, 3, 4, 5 into the above PQ</a:t>
            </a:r>
            <a:endParaRPr/>
          </a:p>
          <a:p>
            <a:pPr indent="0" lvl="0" marL="0" rtl="0" algn="l">
              <a:lnSpc>
                <a:spcPct val="110795"/>
              </a:lnSpc>
              <a:spcBef>
                <a:spcPts val="0"/>
              </a:spcBef>
              <a:spcAft>
                <a:spcPts val="0"/>
              </a:spcAft>
              <a:buNone/>
            </a:pPr>
            <a:r>
              <a:t/>
            </a:r>
            <a:endParaRPr/>
          </a:p>
          <a:p>
            <a:pPr indent="0" lvl="0" marL="0" rtl="0" algn="l">
              <a:lnSpc>
                <a:spcPct val="110795"/>
              </a:lnSpc>
              <a:spcBef>
                <a:spcPts val="0"/>
              </a:spcBef>
              <a:spcAft>
                <a:spcPts val="0"/>
              </a:spcAft>
              <a:buNone/>
            </a:pPr>
            <a:r>
              <a:rPr lang="en"/>
              <a:t>Regardless of the order of insertion, 5 will be the first element in the PQ</a:t>
            </a:r>
            <a:endParaRPr/>
          </a:p>
        </p:txBody>
      </p:sp>
      <p:sp>
        <p:nvSpPr>
          <p:cNvPr id="356" name="Google Shape;356;p53"/>
          <p:cNvSpPr/>
          <p:nvPr/>
        </p:nvSpPr>
        <p:spPr>
          <a:xfrm>
            <a:off x="3285550" y="3520900"/>
            <a:ext cx="471000" cy="4329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357" name="Google Shape;357;p53"/>
          <p:cNvSpPr/>
          <p:nvPr/>
        </p:nvSpPr>
        <p:spPr>
          <a:xfrm>
            <a:off x="3756550" y="3520900"/>
            <a:ext cx="1782600" cy="4329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Other integers...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Anti-Patterns/Malpractices</a:t>
            </a:r>
            <a:endParaRPr/>
          </a:p>
        </p:txBody>
      </p:sp>
      <p:sp>
        <p:nvSpPr>
          <p:cNvPr id="95" name="Google Shape;95;p18"/>
          <p:cNvSpPr txBox="1"/>
          <p:nvPr>
            <p:ph idx="1" type="body"/>
          </p:nvPr>
        </p:nvSpPr>
        <p:spPr>
          <a:xfrm>
            <a:off x="311700" y="1152475"/>
            <a:ext cx="8520600" cy="3681000"/>
          </a:xfrm>
          <a:prstGeom prst="rect">
            <a:avLst/>
          </a:prstGeom>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None/>
            </a:pPr>
            <a:r>
              <a:rPr lang="en"/>
              <a:t>God object. If you have one class that does everything, you might want to ask yourself if you can delegate the jobs to other classes instead. </a:t>
            </a:r>
            <a:endParaRPr/>
          </a:p>
          <a:p>
            <a:pPr indent="0" lvl="0" marL="0" rtl="0" algn="l">
              <a:lnSpc>
                <a:spcPct val="115000"/>
              </a:lnSpc>
              <a:spcBef>
                <a:spcPts val="1200"/>
              </a:spcBef>
              <a:spcAft>
                <a:spcPts val="0"/>
              </a:spcAft>
              <a:buNone/>
            </a:pPr>
            <a:r>
              <a:rPr lang="en"/>
              <a:t>Remember to adhere to</a:t>
            </a:r>
            <a:r>
              <a:rPr lang="en">
                <a:solidFill>
                  <a:schemeClr val="dk1"/>
                </a:solidFill>
              </a:rPr>
              <a:t> </a:t>
            </a:r>
            <a:r>
              <a:rPr b="1" lang="en">
                <a:solidFill>
                  <a:schemeClr val="dk1"/>
                </a:solidFill>
              </a:rPr>
              <a:t>Single Responsibility Principle</a:t>
            </a:r>
            <a:r>
              <a:rPr lang="en"/>
              <a:t>. This applies to methods as well.</a:t>
            </a:r>
            <a:endParaRPr/>
          </a:p>
          <a:p>
            <a:pPr indent="0" lvl="0" marL="0" rtl="0" algn="l">
              <a:lnSpc>
                <a:spcPct val="115000"/>
              </a:lnSpc>
              <a:spcBef>
                <a:spcPts val="1200"/>
              </a:spcBef>
              <a:spcAft>
                <a:spcPts val="0"/>
              </a:spcAft>
              <a:buNone/>
            </a:pPr>
            <a:r>
              <a:rPr lang="en"/>
              <a:t>Violating</a:t>
            </a:r>
            <a:r>
              <a:rPr b="1" lang="en"/>
              <a:t> </a:t>
            </a:r>
            <a:r>
              <a:rPr b="1" lang="en">
                <a:solidFill>
                  <a:schemeClr val="dk1"/>
                </a:solidFill>
              </a:rPr>
              <a:t>Tell-Don’t-Ask Principle</a:t>
            </a:r>
            <a:r>
              <a:rPr lang="en"/>
              <a:t>. Having unnecessary getters are good indication of violating the principle. If you can get the class to do it for you, create a method in the class instead. Common violations:</a:t>
            </a:r>
            <a:endParaRPr/>
          </a:p>
          <a:p>
            <a:pPr indent="-334327" lvl="0" marL="457200" rtl="0" algn="l">
              <a:lnSpc>
                <a:spcPct val="115000"/>
              </a:lnSpc>
              <a:spcBef>
                <a:spcPts val="1200"/>
              </a:spcBef>
              <a:spcAft>
                <a:spcPts val="0"/>
              </a:spcAft>
              <a:buSzPct val="100000"/>
              <a:buChar char="-"/>
            </a:pPr>
            <a:r>
              <a:rPr lang="en">
                <a:solidFill>
                  <a:schemeClr val="dk1"/>
                </a:solidFill>
              </a:rPr>
              <a:t>Shop class calling getters</a:t>
            </a:r>
            <a:r>
              <a:rPr lang="en"/>
              <a:t> in </a:t>
            </a:r>
            <a:r>
              <a:rPr lang="en">
                <a:latin typeface="Source Code Pro"/>
                <a:ea typeface="Source Code Pro"/>
                <a:cs typeface="Source Code Pro"/>
                <a:sym typeface="Source Code Pro"/>
              </a:rPr>
              <a:t>Server</a:t>
            </a:r>
            <a:r>
              <a:rPr lang="en"/>
              <a:t> </a:t>
            </a:r>
            <a:r>
              <a:rPr lang="en"/>
              <a:t>and </a:t>
            </a:r>
            <a:r>
              <a:rPr lang="en">
                <a:latin typeface="Source Code Pro"/>
                <a:ea typeface="Source Code Pro"/>
                <a:cs typeface="Source Code Pro"/>
                <a:sym typeface="Source Code Pro"/>
              </a:rPr>
              <a:t>Customer</a:t>
            </a:r>
            <a:r>
              <a:rPr lang="en"/>
              <a:t> classes to check if server is free to serve the customer. Instead, a better design would be to tell </a:t>
            </a:r>
            <a:r>
              <a:rPr lang="en">
                <a:latin typeface="Source Code Pro"/>
                <a:ea typeface="Source Code Pro"/>
                <a:cs typeface="Source Code Pro"/>
                <a:sym typeface="Source Code Pro"/>
              </a:rPr>
              <a:t>Server </a:t>
            </a:r>
            <a:r>
              <a:rPr lang="en"/>
              <a:t>class to check if </a:t>
            </a:r>
            <a:r>
              <a:rPr lang="en">
                <a:latin typeface="Source Code Pro"/>
                <a:ea typeface="Source Code Pro"/>
                <a:cs typeface="Source Code Pro"/>
                <a:sym typeface="Source Code Pro"/>
              </a:rPr>
              <a:t>Customer</a:t>
            </a:r>
            <a:r>
              <a:rPr lang="en"/>
              <a:t> can be served.</a:t>
            </a:r>
            <a:endParaRPr/>
          </a:p>
          <a:p>
            <a:pPr indent="-334327" lvl="0" marL="457200" rtl="0" algn="l">
              <a:lnSpc>
                <a:spcPct val="115000"/>
              </a:lnSpc>
              <a:spcBef>
                <a:spcPts val="0"/>
              </a:spcBef>
              <a:spcAft>
                <a:spcPts val="0"/>
              </a:spcAft>
              <a:buSzPct val="100000"/>
              <a:buChar char="-"/>
            </a:pPr>
            <a:r>
              <a:rPr lang="en">
                <a:solidFill>
                  <a:schemeClr val="dk1"/>
                </a:solidFill>
              </a:rPr>
              <a:t>Some getters are necessary,</a:t>
            </a:r>
            <a:r>
              <a:rPr lang="en"/>
              <a:t> e.g. </a:t>
            </a:r>
            <a:r>
              <a:rPr lang="en">
                <a:latin typeface="Source Code Pro"/>
                <a:ea typeface="Source Code Pro"/>
                <a:cs typeface="Source Code Pro"/>
                <a:sym typeface="Source Code Pro"/>
              </a:rPr>
              <a:t>get()</a:t>
            </a:r>
            <a:r>
              <a:rPr lang="en"/>
              <a:t> in </a:t>
            </a:r>
            <a:r>
              <a:rPr lang="en">
                <a:latin typeface="Source Code Pro"/>
                <a:ea typeface="Source Code Pro"/>
                <a:cs typeface="Source Code Pro"/>
                <a:sym typeface="Source Code Pro"/>
              </a:rPr>
              <a:t>ImList</a:t>
            </a:r>
            <a:r>
              <a:rPr lang="en"/>
              <a:t>,  or complex objects like </a:t>
            </a:r>
            <a:r>
              <a:rPr lang="en">
                <a:latin typeface="Source Code Pro"/>
                <a:ea typeface="Source Code Pro"/>
                <a:cs typeface="Source Code Pro"/>
                <a:sym typeface="Source Code Pro"/>
              </a:rPr>
              <a:t>Customer</a:t>
            </a:r>
            <a:r>
              <a:rPr lang="en"/>
              <a:t> (</a:t>
            </a:r>
            <a:r>
              <a:rPr lang="en">
                <a:latin typeface="Source Code Pro"/>
                <a:ea typeface="Source Code Pro"/>
                <a:cs typeface="Source Code Pro"/>
                <a:sym typeface="Source Code Pro"/>
              </a:rPr>
              <a:t>getServiceTime()</a:t>
            </a:r>
            <a:r>
              <a:rPr lang="en"/>
              <a:t> etc) will need getters to be functional</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 Priority Queue (Preamble)</a:t>
            </a:r>
            <a:endParaRPr/>
          </a:p>
        </p:txBody>
      </p:sp>
      <p:sp>
        <p:nvSpPr>
          <p:cNvPr id="363" name="Google Shape;363;p54"/>
          <p:cNvSpPr txBox="1"/>
          <p:nvPr>
            <p:ph idx="1" type="body"/>
          </p:nvPr>
        </p:nvSpPr>
        <p:spPr>
          <a:xfrm>
            <a:off x="311700" y="1072675"/>
            <a:ext cx="8520600" cy="3416400"/>
          </a:xfrm>
          <a:prstGeom prst="rect">
            <a:avLst/>
          </a:prstGeom>
        </p:spPr>
        <p:txBody>
          <a:bodyPr anchorCtr="0" anchor="t" bIns="91425" lIns="91425" spcFirstLastPara="1" rIns="91425" wrap="square" tIns="91425">
            <a:normAutofit/>
          </a:bodyPr>
          <a:lstStyle/>
          <a:p>
            <a:pPr indent="0" lvl="0" marL="0" rtl="0" algn="l">
              <a:lnSpc>
                <a:spcPct val="110795"/>
              </a:lnSpc>
              <a:spcBef>
                <a:spcPts val="0"/>
              </a:spcBef>
              <a:spcAft>
                <a:spcPts val="0"/>
              </a:spcAft>
              <a:buNone/>
            </a:pPr>
            <a:r>
              <a:rPr lang="en"/>
              <a:t>As the name priority </a:t>
            </a:r>
            <a:r>
              <a:rPr b="1" lang="en"/>
              <a:t>queue</a:t>
            </a:r>
            <a:r>
              <a:rPr lang="en"/>
              <a:t> implies, the data structure is a queue, so we remove elements from the front</a:t>
            </a:r>
            <a:endParaRPr/>
          </a:p>
          <a:p>
            <a:pPr indent="0" lvl="0" marL="0" rtl="0" algn="l">
              <a:lnSpc>
                <a:spcPct val="110795"/>
              </a:lnSpc>
              <a:spcBef>
                <a:spcPts val="0"/>
              </a:spcBef>
              <a:spcAft>
                <a:spcPts val="0"/>
              </a:spcAft>
              <a:buNone/>
            </a:pPr>
            <a:r>
              <a:t/>
            </a:r>
            <a:endParaRPr/>
          </a:p>
          <a:p>
            <a:pPr indent="0" lvl="0" marL="0" rtl="0" algn="l">
              <a:lnSpc>
                <a:spcPct val="110795"/>
              </a:lnSpc>
              <a:spcBef>
                <a:spcPts val="0"/>
              </a:spcBef>
              <a:spcAft>
                <a:spcPts val="0"/>
              </a:spcAft>
              <a:buNone/>
            </a:pPr>
            <a:r>
              <a:rPr lang="en"/>
              <a:t>Now, we remove 5 from the PQ</a:t>
            </a:r>
            <a:endParaRPr/>
          </a:p>
          <a:p>
            <a:pPr indent="0" lvl="0" marL="0" rtl="0" algn="l">
              <a:lnSpc>
                <a:spcPct val="110795"/>
              </a:lnSpc>
              <a:spcBef>
                <a:spcPts val="0"/>
              </a:spcBef>
              <a:spcAft>
                <a:spcPts val="0"/>
              </a:spcAft>
              <a:buNone/>
            </a:pPr>
            <a:r>
              <a:t/>
            </a:r>
            <a:endParaRPr/>
          </a:p>
          <a:p>
            <a:pPr indent="0" lvl="0" marL="0" rtl="0" algn="l">
              <a:lnSpc>
                <a:spcPct val="110795"/>
              </a:lnSpc>
              <a:spcBef>
                <a:spcPts val="0"/>
              </a:spcBef>
              <a:spcAft>
                <a:spcPts val="0"/>
              </a:spcAft>
              <a:buNone/>
            </a:pPr>
            <a:r>
              <a:rPr lang="en"/>
              <a:t>4 will now be at the front of the PQ</a:t>
            </a:r>
            <a:endParaRPr/>
          </a:p>
        </p:txBody>
      </p:sp>
      <p:sp>
        <p:nvSpPr>
          <p:cNvPr id="364" name="Google Shape;364;p54"/>
          <p:cNvSpPr/>
          <p:nvPr/>
        </p:nvSpPr>
        <p:spPr>
          <a:xfrm>
            <a:off x="3205700" y="3355675"/>
            <a:ext cx="471000" cy="4329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365" name="Google Shape;365;p54"/>
          <p:cNvSpPr/>
          <p:nvPr/>
        </p:nvSpPr>
        <p:spPr>
          <a:xfrm>
            <a:off x="3676700" y="3355675"/>
            <a:ext cx="1782600" cy="4329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Other integers...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 Priority Queue (Preamble)</a:t>
            </a:r>
            <a:endParaRPr/>
          </a:p>
        </p:txBody>
      </p:sp>
      <p:sp>
        <p:nvSpPr>
          <p:cNvPr id="371" name="Google Shape;371;p55"/>
          <p:cNvSpPr txBox="1"/>
          <p:nvPr>
            <p:ph idx="1" type="body"/>
          </p:nvPr>
        </p:nvSpPr>
        <p:spPr>
          <a:xfrm>
            <a:off x="311700" y="1620075"/>
            <a:ext cx="8520600" cy="3416400"/>
          </a:xfrm>
          <a:prstGeom prst="rect">
            <a:avLst/>
          </a:prstGeom>
        </p:spPr>
        <p:txBody>
          <a:bodyPr anchorCtr="0" anchor="t" bIns="91425" lIns="91425" spcFirstLastPara="1" rIns="91425" wrap="square" tIns="91425">
            <a:normAutofit/>
          </a:bodyPr>
          <a:lstStyle/>
          <a:p>
            <a:pPr indent="0" lvl="0" marL="0" rtl="0" algn="l">
              <a:lnSpc>
                <a:spcPct val="110795"/>
              </a:lnSpc>
              <a:spcBef>
                <a:spcPts val="0"/>
              </a:spcBef>
              <a:spcAft>
                <a:spcPts val="0"/>
              </a:spcAft>
              <a:buNone/>
            </a:pPr>
            <a:r>
              <a:rPr lang="en"/>
              <a:t>Note: Elements in the PQ are </a:t>
            </a:r>
            <a:r>
              <a:rPr b="1" lang="en"/>
              <a:t>NOT</a:t>
            </a:r>
            <a:r>
              <a:rPr lang="en"/>
              <a:t> necessarily in sorted order; a PQ only guarantees that the first element is the </a:t>
            </a:r>
            <a:r>
              <a:rPr b="1" lang="en"/>
              <a:t>highest priority</a:t>
            </a:r>
            <a:r>
              <a:rPr lang="en"/>
              <a:t> one</a:t>
            </a:r>
            <a:endParaRPr/>
          </a:p>
          <a:p>
            <a:pPr indent="0" lvl="0" marL="0" rtl="0" algn="l">
              <a:lnSpc>
                <a:spcPct val="110795"/>
              </a:lnSpc>
              <a:spcBef>
                <a:spcPts val="0"/>
              </a:spcBef>
              <a:spcAft>
                <a:spcPts val="0"/>
              </a:spcAft>
              <a:buNone/>
            </a:pPr>
            <a:r>
              <a:t/>
            </a:r>
            <a:endParaRPr/>
          </a:p>
          <a:p>
            <a:pPr indent="0" lvl="0" marL="0" rtl="0" algn="l">
              <a:lnSpc>
                <a:spcPct val="110795"/>
              </a:lnSpc>
              <a:spcBef>
                <a:spcPts val="0"/>
              </a:spcBef>
              <a:spcAft>
                <a:spcPts val="0"/>
              </a:spcAft>
              <a:buNone/>
            </a:pPr>
            <a:r>
              <a:rPr b="1" lang="en">
                <a:solidFill>
                  <a:schemeClr val="dk1"/>
                </a:solidFill>
                <a:latin typeface="Droid Sans Mono"/>
                <a:ea typeface="Droid Sans Mono"/>
                <a:cs typeface="Droid Sans Mono"/>
                <a:sym typeface="Droid Sans Mono"/>
              </a:rPr>
              <a:t>for</a:t>
            </a:r>
            <a:r>
              <a:rPr lang="en">
                <a:solidFill>
                  <a:schemeClr val="dk1"/>
                </a:solidFill>
                <a:latin typeface="Droid Sans Mono"/>
                <a:ea typeface="Droid Sans Mono"/>
                <a:cs typeface="Droid Sans Mono"/>
                <a:sym typeface="Droid Sans Mono"/>
              </a:rPr>
              <a:t> (Element e : pq) {</a:t>
            </a:r>
            <a:endParaRPr>
              <a:solidFill>
                <a:schemeClr val="dk1"/>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lang="en">
                <a:solidFill>
                  <a:schemeClr val="dk2"/>
                </a:solidFill>
                <a:latin typeface="Droid Sans Mono"/>
                <a:ea typeface="Droid Sans Mono"/>
                <a:cs typeface="Droid Sans Mono"/>
                <a:sym typeface="Droid Sans Mono"/>
              </a:rPr>
              <a:t>  </a:t>
            </a:r>
            <a:r>
              <a:rPr i="1" lang="en">
                <a:solidFill>
                  <a:schemeClr val="dk2"/>
                </a:solidFill>
                <a:latin typeface="Droid Sans Mono"/>
                <a:ea typeface="Droid Sans Mono"/>
                <a:cs typeface="Droid Sans Mono"/>
                <a:sym typeface="Droid Sans Mono"/>
              </a:rPr>
              <a:t>// The elements may not necessarily be in sorted order!</a:t>
            </a:r>
            <a:endParaRPr i="1">
              <a:solidFill>
                <a:schemeClr val="dk2"/>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a:solidFill>
                  <a:schemeClr val="dk1"/>
                </a:solidFill>
                <a:latin typeface="Droid Sans Mono"/>
                <a:ea typeface="Droid Sans Mono"/>
                <a:cs typeface="Droid Sans Mono"/>
                <a:sym typeface="Droid Sans Mono"/>
              </a:rPr>
              <a:t>}</a:t>
            </a:r>
            <a:endParaRPr>
              <a:solidFill>
                <a:schemeClr val="dk1"/>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t/>
            </a:r>
            <a:endParaRPr/>
          </a:p>
          <a:p>
            <a:pPr indent="0" lvl="0" marL="0" rtl="0" algn="l">
              <a:lnSpc>
                <a:spcPct val="110795"/>
              </a:lnSpc>
              <a:spcBef>
                <a:spcPts val="0"/>
              </a:spcBef>
              <a:spcAft>
                <a:spcPts val="0"/>
              </a:spcAft>
              <a:buNone/>
            </a:pPr>
            <a:r>
              <a:rPr lang="en"/>
              <a:t>So, how do we define </a:t>
            </a:r>
            <a:r>
              <a:rPr b="1" lang="en"/>
              <a:t>highest priority</a:t>
            </a:r>
            <a:r>
              <a:rPr lang="en"/>
              <a:t>?</a:t>
            </a:r>
            <a:endParaRPr/>
          </a:p>
        </p:txBody>
      </p:sp>
      <p:sp>
        <p:nvSpPr>
          <p:cNvPr id="372" name="Google Shape;372;p55"/>
          <p:cNvSpPr/>
          <p:nvPr/>
        </p:nvSpPr>
        <p:spPr>
          <a:xfrm>
            <a:off x="3331150" y="1051125"/>
            <a:ext cx="471000" cy="4329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373" name="Google Shape;373;p55"/>
          <p:cNvSpPr/>
          <p:nvPr/>
        </p:nvSpPr>
        <p:spPr>
          <a:xfrm>
            <a:off x="3802150" y="1051125"/>
            <a:ext cx="1782600" cy="4329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Other integers...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 Comparator</a:t>
            </a:r>
            <a:endParaRPr/>
          </a:p>
        </p:txBody>
      </p:sp>
      <p:sp>
        <p:nvSpPr>
          <p:cNvPr id="379" name="Google Shape;379;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10795"/>
              </a:lnSpc>
              <a:spcBef>
                <a:spcPts val="0"/>
              </a:spcBef>
              <a:spcAft>
                <a:spcPts val="0"/>
              </a:spcAft>
              <a:buNone/>
            </a:pPr>
            <a:r>
              <a:rPr lang="en"/>
              <a:t>Use </a:t>
            </a:r>
            <a:r>
              <a:rPr lang="en">
                <a:solidFill>
                  <a:srgbClr val="9AD7FF"/>
                </a:solidFill>
                <a:latin typeface="Droid Sans Mono"/>
                <a:ea typeface="Droid Sans Mono"/>
                <a:cs typeface="Droid Sans Mono"/>
                <a:sym typeface="Droid Sans Mono"/>
              </a:rPr>
              <a:t>Comparator</a:t>
            </a:r>
            <a:r>
              <a:rPr lang="en">
                <a:solidFill>
                  <a:srgbClr val="9AD7FF"/>
                </a:solidFill>
              </a:rPr>
              <a:t> </a:t>
            </a:r>
            <a:r>
              <a:rPr lang="en"/>
              <a:t>for ordering</a:t>
            </a:r>
            <a:endParaRPr/>
          </a:p>
          <a:p>
            <a:pPr indent="0" lvl="0" marL="0" rtl="0" algn="l">
              <a:lnSpc>
                <a:spcPct val="110795"/>
              </a:lnSpc>
              <a:spcBef>
                <a:spcPts val="0"/>
              </a:spcBef>
              <a:spcAft>
                <a:spcPts val="0"/>
              </a:spcAft>
              <a:buNone/>
            </a:pPr>
            <a:r>
              <a:t/>
            </a:r>
            <a:endParaRPr/>
          </a:p>
          <a:p>
            <a:pPr indent="0" lvl="0" marL="0" rtl="0" algn="l">
              <a:lnSpc>
                <a:spcPct val="110795"/>
              </a:lnSpc>
              <a:spcBef>
                <a:spcPts val="0"/>
              </a:spcBef>
              <a:spcAft>
                <a:spcPts val="0"/>
              </a:spcAft>
              <a:buNone/>
            </a:pPr>
            <a:r>
              <a:rPr lang="en"/>
              <a:t>A </a:t>
            </a:r>
            <a:r>
              <a:rPr b="1" lang="en">
                <a:solidFill>
                  <a:srgbClr val="9AD7FF"/>
                </a:solidFill>
                <a:latin typeface="Droid Sans Mono"/>
                <a:ea typeface="Droid Sans Mono"/>
                <a:cs typeface="Droid Sans Mono"/>
                <a:sym typeface="Droid Sans Mono"/>
              </a:rPr>
              <a:t>Comparator</a:t>
            </a:r>
            <a:r>
              <a:rPr lang="en">
                <a:solidFill>
                  <a:srgbClr val="9AD7FF"/>
                </a:solidFill>
              </a:rPr>
              <a:t> </a:t>
            </a:r>
            <a:r>
              <a:rPr b="1" lang="en"/>
              <a:t>compares the two specified objects</a:t>
            </a:r>
            <a:r>
              <a:rPr lang="en"/>
              <a:t> for relative ordering </a:t>
            </a:r>
            <a:endParaRPr/>
          </a:p>
          <a:p>
            <a:pPr indent="0" lvl="0" marL="0" rtl="0" algn="l">
              <a:lnSpc>
                <a:spcPct val="110795"/>
              </a:lnSpc>
              <a:spcBef>
                <a:spcPts val="0"/>
              </a:spcBef>
              <a:spcAft>
                <a:spcPts val="0"/>
              </a:spcAft>
              <a:buNone/>
            </a:pPr>
            <a:r>
              <a:t/>
            </a:r>
            <a:endParaRPr/>
          </a:p>
          <a:p>
            <a:pPr indent="0" lvl="0" marL="0" rtl="0" algn="l">
              <a:lnSpc>
                <a:spcPct val="110795"/>
              </a:lnSpc>
              <a:spcBef>
                <a:spcPts val="0"/>
              </a:spcBef>
              <a:spcAft>
                <a:spcPts val="0"/>
              </a:spcAft>
              <a:buNone/>
            </a:pPr>
            <a:r>
              <a:rPr lang="en"/>
              <a:t>From the Java API:</a:t>
            </a:r>
            <a:endParaRPr/>
          </a:p>
          <a:p>
            <a:pPr indent="0" lvl="0" marL="0" rtl="0" algn="l">
              <a:lnSpc>
                <a:spcPct val="110795"/>
              </a:lnSpc>
              <a:spcBef>
                <a:spcPts val="0"/>
              </a:spcBef>
              <a:spcAft>
                <a:spcPts val="0"/>
              </a:spcAft>
              <a:buNone/>
            </a:pPr>
            <a:r>
              <a:rPr lang="en">
                <a:solidFill>
                  <a:srgbClr val="EA9999"/>
                </a:solidFill>
                <a:latin typeface="Droid Sans Mono"/>
                <a:ea typeface="Droid Sans Mono"/>
                <a:cs typeface="Droid Sans Mono"/>
                <a:sym typeface="Droid Sans Mono"/>
              </a:rPr>
              <a:t>int </a:t>
            </a:r>
            <a:r>
              <a:rPr lang="en">
                <a:solidFill>
                  <a:srgbClr val="9AD7FF"/>
                </a:solidFill>
                <a:latin typeface="Droid Sans Mono"/>
                <a:ea typeface="Droid Sans Mono"/>
                <a:cs typeface="Droid Sans Mono"/>
                <a:sym typeface="Droid Sans Mono"/>
              </a:rPr>
              <a:t>compare</a:t>
            </a:r>
            <a:r>
              <a:rPr lang="en">
                <a:solidFill>
                  <a:schemeClr val="dk1"/>
                </a:solidFill>
                <a:latin typeface="Droid Sans Mono"/>
                <a:ea typeface="Droid Sans Mono"/>
                <a:cs typeface="Droid Sans Mono"/>
                <a:sym typeface="Droid Sans Mono"/>
              </a:rPr>
              <a:t>(T o1, T o2)</a:t>
            </a:r>
            <a:endParaRPr>
              <a:solidFill>
                <a:schemeClr val="dk1"/>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t/>
            </a:r>
            <a:endParaRPr/>
          </a:p>
          <a:p>
            <a:pPr indent="0" lvl="0" marL="0" rtl="0" algn="l">
              <a:lnSpc>
                <a:spcPct val="150000"/>
              </a:lnSpc>
              <a:spcBef>
                <a:spcPts val="0"/>
              </a:spcBef>
              <a:spcAft>
                <a:spcPts val="0"/>
              </a:spcAft>
              <a:buNone/>
            </a:pPr>
            <a:r>
              <a:rPr lang="en"/>
              <a:t>Compares object o1 with object o2 for order. Returns a </a:t>
            </a:r>
            <a:endParaRPr/>
          </a:p>
          <a:p>
            <a:pPr indent="-342900" lvl="0" marL="457200" rtl="0" algn="l">
              <a:lnSpc>
                <a:spcPct val="150000"/>
              </a:lnSpc>
              <a:spcBef>
                <a:spcPts val="0"/>
              </a:spcBef>
              <a:spcAft>
                <a:spcPts val="0"/>
              </a:spcAft>
              <a:buSzPts val="1800"/>
              <a:buChar char="-"/>
            </a:pPr>
            <a:r>
              <a:rPr lang="en"/>
              <a:t>negative integer (less than). </a:t>
            </a:r>
            <a:r>
              <a:rPr b="1" i="1" lang="en"/>
              <a:t>PRIORITIZED</a:t>
            </a:r>
            <a:r>
              <a:rPr lang="en"/>
              <a:t>. </a:t>
            </a:r>
            <a:r>
              <a:rPr b="1" i="1" lang="en"/>
              <a:t>PQ is ascending by default.</a:t>
            </a:r>
            <a:endParaRPr b="1" i="1"/>
          </a:p>
          <a:p>
            <a:pPr indent="-342900" lvl="0" marL="457200" rtl="0" algn="l">
              <a:lnSpc>
                <a:spcPct val="150000"/>
              </a:lnSpc>
              <a:spcBef>
                <a:spcPts val="0"/>
              </a:spcBef>
              <a:spcAft>
                <a:spcPts val="0"/>
              </a:spcAft>
              <a:buSzPts val="1800"/>
              <a:buChar char="-"/>
            </a:pPr>
            <a:r>
              <a:rPr lang="en"/>
              <a:t>Zero (equal to)</a:t>
            </a:r>
            <a:endParaRPr/>
          </a:p>
          <a:p>
            <a:pPr indent="-342900" lvl="0" marL="457200" rtl="0" algn="l">
              <a:lnSpc>
                <a:spcPct val="150000"/>
              </a:lnSpc>
              <a:spcBef>
                <a:spcPts val="0"/>
              </a:spcBef>
              <a:spcAft>
                <a:spcPts val="0"/>
              </a:spcAft>
              <a:buSzPts val="1800"/>
              <a:buChar char="-"/>
            </a:pPr>
            <a:r>
              <a:rPr lang="en"/>
              <a:t>positive integer (greater than) than object o2.</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 Comparator</a:t>
            </a:r>
            <a:endParaRPr/>
          </a:p>
        </p:txBody>
      </p:sp>
      <p:sp>
        <p:nvSpPr>
          <p:cNvPr id="385" name="Google Shape;385;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0795"/>
              </a:lnSpc>
              <a:spcBef>
                <a:spcPts val="0"/>
              </a:spcBef>
              <a:spcAft>
                <a:spcPts val="0"/>
              </a:spcAft>
              <a:buNone/>
            </a:pPr>
            <a:r>
              <a:rPr b="1" lang="en">
                <a:solidFill>
                  <a:srgbClr val="9CFF9C"/>
                </a:solidFill>
                <a:latin typeface="Droid Sans Mono"/>
                <a:ea typeface="Droid Sans Mono"/>
                <a:cs typeface="Droid Sans Mono"/>
                <a:sym typeface="Droid Sans Mono"/>
              </a:rPr>
              <a:t>class</a:t>
            </a:r>
            <a:r>
              <a:rPr lang="en">
                <a:solidFill>
                  <a:srgbClr val="9CFF9C"/>
                </a:solidFill>
                <a:latin typeface="Droid Sans Mono"/>
                <a:ea typeface="Droid Sans Mono"/>
                <a:cs typeface="Droid Sans Mono"/>
                <a:sym typeface="Droid Sans Mono"/>
              </a:rPr>
              <a:t> </a:t>
            </a:r>
            <a:r>
              <a:rPr b="1" lang="en">
                <a:solidFill>
                  <a:srgbClr val="9AD7FF"/>
                </a:solidFill>
                <a:latin typeface="Droid Sans Mono"/>
                <a:ea typeface="Droid Sans Mono"/>
                <a:cs typeface="Droid Sans Mono"/>
                <a:sym typeface="Droid Sans Mono"/>
              </a:rPr>
              <a:t>Person</a:t>
            </a:r>
            <a:r>
              <a:rPr lang="en">
                <a:solidFill>
                  <a:srgbClr val="9AD7FF"/>
                </a:solidFill>
                <a:latin typeface="Droid Sans Mono"/>
                <a:ea typeface="Droid Sans Mono"/>
                <a:cs typeface="Droid Sans Mono"/>
                <a:sym typeface="Droid Sans Mono"/>
              </a:rPr>
              <a:t> </a:t>
            </a:r>
            <a:r>
              <a:rPr lang="en">
                <a:solidFill>
                  <a:schemeClr val="dk1"/>
                </a:solidFill>
                <a:latin typeface="Droid Sans Mono"/>
                <a:ea typeface="Droid Sans Mono"/>
                <a:cs typeface="Droid Sans Mono"/>
                <a:sym typeface="Droid Sans Mono"/>
              </a:rPr>
              <a:t>{</a:t>
            </a:r>
            <a:endParaRPr>
              <a:solidFill>
                <a:schemeClr val="dk1"/>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lang="en">
                <a:solidFill>
                  <a:schemeClr val="dk1"/>
                </a:solidFill>
                <a:latin typeface="Droid Sans Mono"/>
                <a:ea typeface="Droid Sans Mono"/>
                <a:cs typeface="Droid Sans Mono"/>
                <a:sym typeface="Droid Sans Mono"/>
              </a:rPr>
              <a:t>    </a:t>
            </a:r>
            <a:r>
              <a:rPr lang="en">
                <a:solidFill>
                  <a:srgbClr val="EA9999"/>
                </a:solidFill>
                <a:latin typeface="Droid Sans Mono"/>
                <a:ea typeface="Droid Sans Mono"/>
                <a:cs typeface="Droid Sans Mono"/>
                <a:sym typeface="Droid Sans Mono"/>
              </a:rPr>
              <a:t>int </a:t>
            </a:r>
            <a:r>
              <a:rPr lang="en">
                <a:solidFill>
                  <a:schemeClr val="dk1"/>
                </a:solidFill>
                <a:latin typeface="Droid Sans Mono"/>
                <a:ea typeface="Droid Sans Mono"/>
                <a:cs typeface="Droid Sans Mono"/>
                <a:sym typeface="Droid Sans Mono"/>
              </a:rPr>
              <a:t>age;</a:t>
            </a:r>
            <a:endParaRPr>
              <a:solidFill>
                <a:schemeClr val="dk1"/>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lang="en">
                <a:solidFill>
                  <a:schemeClr val="dk1"/>
                </a:solidFill>
                <a:latin typeface="Droid Sans Mono"/>
                <a:ea typeface="Droid Sans Mono"/>
                <a:cs typeface="Droid Sans Mono"/>
                <a:sym typeface="Droid Sans Mono"/>
              </a:rPr>
              <a:t>    </a:t>
            </a:r>
            <a:r>
              <a:rPr lang="en">
                <a:solidFill>
                  <a:srgbClr val="EA9999"/>
                </a:solidFill>
                <a:latin typeface="Droid Sans Mono"/>
                <a:ea typeface="Droid Sans Mono"/>
                <a:cs typeface="Droid Sans Mono"/>
                <a:sym typeface="Droid Sans Mono"/>
              </a:rPr>
              <a:t>String </a:t>
            </a:r>
            <a:r>
              <a:rPr lang="en">
                <a:solidFill>
                  <a:schemeClr val="dk1"/>
                </a:solidFill>
                <a:latin typeface="Droid Sans Mono"/>
                <a:ea typeface="Droid Sans Mono"/>
                <a:cs typeface="Droid Sans Mono"/>
                <a:sym typeface="Droid Sans Mono"/>
              </a:rPr>
              <a:t>name;</a:t>
            </a:r>
            <a:endParaRPr>
              <a:solidFill>
                <a:schemeClr val="dk1"/>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t/>
            </a:r>
            <a:endParaRPr>
              <a:solidFill>
                <a:schemeClr val="dk1"/>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lang="en">
                <a:latin typeface="Droid Sans Mono"/>
                <a:ea typeface="Droid Sans Mono"/>
                <a:cs typeface="Droid Sans Mono"/>
                <a:sym typeface="Droid Sans Mono"/>
              </a:rPr>
              <a:t>    </a:t>
            </a:r>
            <a:r>
              <a:rPr i="1" lang="en">
                <a:latin typeface="Droid Sans Mono"/>
                <a:ea typeface="Droid Sans Mono"/>
                <a:cs typeface="Droid Sans Mono"/>
                <a:sym typeface="Droid Sans Mono"/>
              </a:rPr>
              <a:t>// Other code here</a:t>
            </a:r>
            <a:endParaRPr>
              <a:latin typeface="Droid Sans Mono"/>
              <a:ea typeface="Droid Sans Mono"/>
              <a:cs typeface="Droid Sans Mono"/>
              <a:sym typeface="Droid Sans Mono"/>
            </a:endParaRPr>
          </a:p>
          <a:p>
            <a:pPr indent="0" lvl="0" marL="0" rtl="0" algn="l">
              <a:lnSpc>
                <a:spcPct val="110795"/>
              </a:lnSpc>
              <a:spcBef>
                <a:spcPts val="0"/>
              </a:spcBef>
              <a:spcAft>
                <a:spcPts val="0"/>
              </a:spcAft>
              <a:buNone/>
            </a:pPr>
            <a:r>
              <a:t/>
            </a:r>
            <a:endParaRPr>
              <a:solidFill>
                <a:schemeClr val="dk1"/>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lang="en">
                <a:solidFill>
                  <a:schemeClr val="dk1"/>
                </a:solidFill>
                <a:latin typeface="Droid Sans Mono"/>
                <a:ea typeface="Droid Sans Mono"/>
                <a:cs typeface="Droid Sans Mono"/>
                <a:sym typeface="Droid Sans Mono"/>
              </a:rPr>
              <a:t>}</a:t>
            </a:r>
            <a:endParaRPr>
              <a:solidFill>
                <a:schemeClr val="dk1"/>
              </a:solidFill>
            </a:endParaRPr>
          </a:p>
          <a:p>
            <a:pPr indent="0" lvl="0" marL="0" rtl="0" algn="l">
              <a:lnSpc>
                <a:spcPct val="110795"/>
              </a:lnSpc>
              <a:spcBef>
                <a:spcPts val="0"/>
              </a:spcBef>
              <a:spcAft>
                <a:spcPts val="0"/>
              </a:spcAft>
              <a:buNone/>
            </a:pPr>
            <a:r>
              <a:t/>
            </a:r>
            <a:endParaRPr/>
          </a:p>
          <a:p>
            <a:pPr indent="0" lvl="0" marL="0" rtl="0" algn="l">
              <a:lnSpc>
                <a:spcPct val="110795"/>
              </a:lnSpc>
              <a:spcBef>
                <a:spcPts val="0"/>
              </a:spcBef>
              <a:spcAft>
                <a:spcPts val="0"/>
              </a:spcAft>
              <a:buNone/>
            </a:pPr>
            <a:r>
              <a:rPr lang="en"/>
              <a:t>Imagine that we have a </a:t>
            </a:r>
            <a:r>
              <a:rPr b="1" lang="en">
                <a:solidFill>
                  <a:srgbClr val="9AD7FF"/>
                </a:solidFill>
                <a:latin typeface="Droid Sans Mono"/>
                <a:ea typeface="Droid Sans Mono"/>
                <a:cs typeface="Droid Sans Mono"/>
                <a:sym typeface="Droid Sans Mono"/>
              </a:rPr>
              <a:t>Person</a:t>
            </a:r>
            <a:r>
              <a:rPr lang="en">
                <a:solidFill>
                  <a:srgbClr val="9AD7FF"/>
                </a:solidFill>
              </a:rPr>
              <a:t> </a:t>
            </a:r>
            <a:r>
              <a:rPr lang="en"/>
              <a:t>class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 AgeComparator</a:t>
            </a:r>
            <a:endParaRPr/>
          </a:p>
        </p:txBody>
      </p:sp>
      <p:sp>
        <p:nvSpPr>
          <p:cNvPr id="391" name="Google Shape;391;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0795"/>
              </a:lnSpc>
              <a:spcBef>
                <a:spcPts val="0"/>
              </a:spcBef>
              <a:spcAft>
                <a:spcPts val="0"/>
              </a:spcAft>
              <a:buNone/>
            </a:pPr>
            <a:r>
              <a:rPr b="1" lang="en">
                <a:solidFill>
                  <a:srgbClr val="9CFF9C"/>
                </a:solidFill>
                <a:latin typeface="Droid Sans Mono"/>
                <a:ea typeface="Droid Sans Mono"/>
                <a:cs typeface="Droid Sans Mono"/>
                <a:sym typeface="Droid Sans Mono"/>
              </a:rPr>
              <a:t>class</a:t>
            </a:r>
            <a:r>
              <a:rPr lang="en">
                <a:solidFill>
                  <a:srgbClr val="9CFF9C"/>
                </a:solidFill>
                <a:latin typeface="Droid Sans Mono"/>
                <a:ea typeface="Droid Sans Mono"/>
                <a:cs typeface="Droid Sans Mono"/>
                <a:sym typeface="Droid Sans Mono"/>
              </a:rPr>
              <a:t> </a:t>
            </a:r>
            <a:r>
              <a:rPr b="1" lang="en">
                <a:solidFill>
                  <a:srgbClr val="9AD7FF"/>
                </a:solidFill>
                <a:latin typeface="Droid Sans Mono"/>
                <a:ea typeface="Droid Sans Mono"/>
                <a:cs typeface="Droid Sans Mono"/>
                <a:sym typeface="Droid Sans Mono"/>
              </a:rPr>
              <a:t>AgeComparator</a:t>
            </a:r>
            <a:r>
              <a:rPr lang="en">
                <a:solidFill>
                  <a:srgbClr val="9AD7FF"/>
                </a:solidFill>
                <a:latin typeface="Droid Sans Mono"/>
                <a:ea typeface="Droid Sans Mono"/>
                <a:cs typeface="Droid Sans Mono"/>
                <a:sym typeface="Droid Sans Mono"/>
              </a:rPr>
              <a:t> </a:t>
            </a:r>
            <a:r>
              <a:rPr b="1" lang="en">
                <a:solidFill>
                  <a:srgbClr val="9CFF9C"/>
                </a:solidFill>
                <a:latin typeface="Droid Sans Mono"/>
                <a:ea typeface="Droid Sans Mono"/>
                <a:cs typeface="Droid Sans Mono"/>
                <a:sym typeface="Droid Sans Mono"/>
              </a:rPr>
              <a:t>implements</a:t>
            </a:r>
            <a:r>
              <a:rPr lang="en">
                <a:solidFill>
                  <a:schemeClr val="dk1"/>
                </a:solidFill>
                <a:latin typeface="Droid Sans Mono"/>
                <a:ea typeface="Droid Sans Mono"/>
                <a:cs typeface="Droid Sans Mono"/>
                <a:sym typeface="Droid Sans Mono"/>
              </a:rPr>
              <a:t> Comparator&lt;Person&gt; {</a:t>
            </a:r>
            <a:endParaRPr>
              <a:solidFill>
                <a:schemeClr val="dk1"/>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lang="en">
                <a:latin typeface="Droid Sans Mono"/>
                <a:ea typeface="Droid Sans Mono"/>
                <a:cs typeface="Droid Sans Mono"/>
                <a:sym typeface="Droid Sans Mono"/>
              </a:rPr>
              <a:t>    </a:t>
            </a:r>
            <a:r>
              <a:rPr i="1" lang="en">
                <a:latin typeface="Droid Sans Mono"/>
                <a:ea typeface="Droid Sans Mono"/>
                <a:cs typeface="Droid Sans Mono"/>
                <a:sym typeface="Droid Sans Mono"/>
              </a:rPr>
              <a:t>// Sort by age in ascending order</a:t>
            </a:r>
            <a:endParaRPr>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lang="en">
                <a:solidFill>
                  <a:schemeClr val="dk1"/>
                </a:solidFill>
                <a:latin typeface="Droid Sans Mono"/>
                <a:ea typeface="Droid Sans Mono"/>
                <a:cs typeface="Droid Sans Mono"/>
                <a:sym typeface="Droid Sans Mono"/>
              </a:rPr>
              <a:t>    </a:t>
            </a:r>
            <a:r>
              <a:rPr b="1" lang="en">
                <a:solidFill>
                  <a:srgbClr val="9CFF9C"/>
                </a:solidFill>
                <a:latin typeface="Droid Sans Mono"/>
                <a:ea typeface="Droid Sans Mono"/>
                <a:cs typeface="Droid Sans Mono"/>
                <a:sym typeface="Droid Sans Mono"/>
              </a:rPr>
              <a:t>public</a:t>
            </a:r>
            <a:r>
              <a:rPr lang="en">
                <a:solidFill>
                  <a:srgbClr val="9CFF9C"/>
                </a:solidFill>
                <a:latin typeface="Droid Sans Mono"/>
                <a:ea typeface="Droid Sans Mono"/>
                <a:cs typeface="Droid Sans Mono"/>
                <a:sym typeface="Droid Sans Mono"/>
              </a:rPr>
              <a:t> </a:t>
            </a:r>
            <a:r>
              <a:rPr lang="en">
                <a:solidFill>
                  <a:srgbClr val="EA9999"/>
                </a:solidFill>
                <a:latin typeface="Droid Sans Mono"/>
                <a:ea typeface="Droid Sans Mono"/>
                <a:cs typeface="Droid Sans Mono"/>
                <a:sym typeface="Droid Sans Mono"/>
              </a:rPr>
              <a:t>int </a:t>
            </a:r>
            <a:r>
              <a:rPr lang="en">
                <a:solidFill>
                  <a:srgbClr val="9AD7FF"/>
                </a:solidFill>
                <a:latin typeface="Droid Sans Mono"/>
                <a:ea typeface="Droid Sans Mono"/>
                <a:cs typeface="Droid Sans Mono"/>
                <a:sym typeface="Droid Sans Mono"/>
              </a:rPr>
              <a:t>compare</a:t>
            </a:r>
            <a:r>
              <a:rPr lang="en">
                <a:solidFill>
                  <a:schemeClr val="dk1"/>
                </a:solidFill>
                <a:latin typeface="Droid Sans Mono"/>
                <a:ea typeface="Droid Sans Mono"/>
                <a:cs typeface="Droid Sans Mono"/>
                <a:sym typeface="Droid Sans Mono"/>
              </a:rPr>
              <a:t>(Person p1, Person p2) {</a:t>
            </a:r>
            <a:endParaRPr>
              <a:solidFill>
                <a:schemeClr val="dk1"/>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lang="en">
                <a:solidFill>
                  <a:schemeClr val="dk1"/>
                </a:solidFill>
                <a:latin typeface="Droid Sans Mono"/>
                <a:ea typeface="Droid Sans Mono"/>
                <a:cs typeface="Droid Sans Mono"/>
                <a:sym typeface="Droid Sans Mono"/>
              </a:rPr>
              <a:t>        </a:t>
            </a:r>
            <a:r>
              <a:rPr b="1" lang="en">
                <a:solidFill>
                  <a:srgbClr val="9CFF9C"/>
                </a:solidFill>
                <a:latin typeface="Droid Sans Mono"/>
                <a:ea typeface="Droid Sans Mono"/>
                <a:cs typeface="Droid Sans Mono"/>
                <a:sym typeface="Droid Sans Mono"/>
              </a:rPr>
              <a:t>return</a:t>
            </a:r>
            <a:r>
              <a:rPr lang="en">
                <a:solidFill>
                  <a:srgbClr val="9CFF9C"/>
                </a:solidFill>
                <a:latin typeface="Droid Sans Mono"/>
                <a:ea typeface="Droid Sans Mono"/>
                <a:cs typeface="Droid Sans Mono"/>
                <a:sym typeface="Droid Sans Mono"/>
              </a:rPr>
              <a:t> </a:t>
            </a:r>
            <a:r>
              <a:rPr lang="en">
                <a:solidFill>
                  <a:schemeClr val="dk1"/>
                </a:solidFill>
                <a:latin typeface="Droid Sans Mono"/>
                <a:ea typeface="Droid Sans Mono"/>
                <a:cs typeface="Droid Sans Mono"/>
                <a:sym typeface="Droid Sans Mono"/>
              </a:rPr>
              <a:t>p1.age - p2.age;</a:t>
            </a:r>
            <a:endParaRPr>
              <a:solidFill>
                <a:schemeClr val="dk1"/>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lang="en">
                <a:solidFill>
                  <a:schemeClr val="dk1"/>
                </a:solidFill>
                <a:latin typeface="Droid Sans Mono"/>
                <a:ea typeface="Droid Sans Mono"/>
                <a:cs typeface="Droid Sans Mono"/>
                <a:sym typeface="Droid Sans Mono"/>
              </a:rPr>
              <a:t>    }</a:t>
            </a:r>
            <a:endParaRPr>
              <a:solidFill>
                <a:schemeClr val="dk1"/>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lang="en">
                <a:solidFill>
                  <a:schemeClr val="dk1"/>
                </a:solidFill>
                <a:latin typeface="Droid Sans Mono"/>
                <a:ea typeface="Droid Sans Mono"/>
                <a:cs typeface="Droid Sans Mono"/>
                <a:sym typeface="Droid Sans Mono"/>
              </a:rPr>
              <a:t>}</a:t>
            </a:r>
            <a:endParaRPr b="1">
              <a:solidFill>
                <a:schemeClr val="dk1"/>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t/>
            </a:r>
            <a:endParaRPr/>
          </a:p>
          <a:p>
            <a:pPr indent="0" lvl="0" marL="0" rtl="0" algn="l">
              <a:lnSpc>
                <a:spcPct val="110795"/>
              </a:lnSpc>
              <a:spcBef>
                <a:spcPts val="0"/>
              </a:spcBef>
              <a:spcAft>
                <a:spcPts val="0"/>
              </a:spcAft>
              <a:buNone/>
            </a:pPr>
            <a:r>
              <a:rPr lang="en"/>
              <a:t>We use a separate class to implement </a:t>
            </a:r>
            <a:r>
              <a:rPr b="1" lang="en">
                <a:solidFill>
                  <a:srgbClr val="9AD7FF"/>
                </a:solidFill>
                <a:latin typeface="Droid Sans Mono"/>
                <a:ea typeface="Droid Sans Mono"/>
                <a:cs typeface="Droid Sans Mono"/>
                <a:sym typeface="Droid Sans Mono"/>
              </a:rPr>
              <a:t>Comparator</a:t>
            </a:r>
            <a:endParaRPr>
              <a:solidFill>
                <a:srgbClr val="9AD7FF"/>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 NameComparator</a:t>
            </a:r>
            <a:endParaRPr/>
          </a:p>
        </p:txBody>
      </p:sp>
      <p:sp>
        <p:nvSpPr>
          <p:cNvPr id="397" name="Google Shape;397;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0795"/>
              </a:lnSpc>
              <a:spcBef>
                <a:spcPts val="0"/>
              </a:spcBef>
              <a:spcAft>
                <a:spcPts val="0"/>
              </a:spcAft>
              <a:buNone/>
            </a:pPr>
            <a:r>
              <a:rPr b="1" lang="en">
                <a:solidFill>
                  <a:srgbClr val="9CFF9C"/>
                </a:solidFill>
                <a:latin typeface="Droid Sans Mono"/>
                <a:ea typeface="Droid Sans Mono"/>
                <a:cs typeface="Droid Sans Mono"/>
                <a:sym typeface="Droid Sans Mono"/>
              </a:rPr>
              <a:t>class</a:t>
            </a:r>
            <a:r>
              <a:rPr lang="en">
                <a:solidFill>
                  <a:srgbClr val="9CFF9C"/>
                </a:solidFill>
                <a:latin typeface="Droid Sans Mono"/>
                <a:ea typeface="Droid Sans Mono"/>
                <a:cs typeface="Droid Sans Mono"/>
                <a:sym typeface="Droid Sans Mono"/>
              </a:rPr>
              <a:t> </a:t>
            </a:r>
            <a:r>
              <a:rPr b="1" lang="en">
                <a:solidFill>
                  <a:srgbClr val="9AD7FF"/>
                </a:solidFill>
                <a:latin typeface="Droid Sans Mono"/>
                <a:ea typeface="Droid Sans Mono"/>
                <a:cs typeface="Droid Sans Mono"/>
                <a:sym typeface="Droid Sans Mono"/>
              </a:rPr>
              <a:t>NameComparator</a:t>
            </a:r>
            <a:r>
              <a:rPr lang="en">
                <a:solidFill>
                  <a:srgbClr val="9AD7FF"/>
                </a:solidFill>
                <a:latin typeface="Droid Sans Mono"/>
                <a:ea typeface="Droid Sans Mono"/>
                <a:cs typeface="Droid Sans Mono"/>
                <a:sym typeface="Droid Sans Mono"/>
              </a:rPr>
              <a:t> </a:t>
            </a:r>
            <a:r>
              <a:rPr b="1" lang="en">
                <a:solidFill>
                  <a:srgbClr val="9CFF9C"/>
                </a:solidFill>
                <a:latin typeface="Droid Sans Mono"/>
                <a:ea typeface="Droid Sans Mono"/>
                <a:cs typeface="Droid Sans Mono"/>
                <a:sym typeface="Droid Sans Mono"/>
              </a:rPr>
              <a:t>implements</a:t>
            </a:r>
            <a:r>
              <a:rPr lang="en">
                <a:solidFill>
                  <a:srgbClr val="9CFF9C"/>
                </a:solidFill>
                <a:latin typeface="Droid Sans Mono"/>
                <a:ea typeface="Droid Sans Mono"/>
                <a:cs typeface="Droid Sans Mono"/>
                <a:sym typeface="Droid Sans Mono"/>
              </a:rPr>
              <a:t> </a:t>
            </a:r>
            <a:r>
              <a:rPr lang="en">
                <a:solidFill>
                  <a:schemeClr val="dk1"/>
                </a:solidFill>
                <a:latin typeface="Droid Sans Mono"/>
                <a:ea typeface="Droid Sans Mono"/>
                <a:cs typeface="Droid Sans Mono"/>
                <a:sym typeface="Droid Sans Mono"/>
              </a:rPr>
              <a:t>Comparator&lt;Person&gt; {</a:t>
            </a:r>
            <a:endParaRPr>
              <a:solidFill>
                <a:schemeClr val="dk1"/>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lang="en">
                <a:latin typeface="Droid Sans Mono"/>
                <a:ea typeface="Droid Sans Mono"/>
                <a:cs typeface="Droid Sans Mono"/>
                <a:sym typeface="Droid Sans Mono"/>
              </a:rPr>
              <a:t>    </a:t>
            </a:r>
            <a:r>
              <a:rPr i="1" lang="en">
                <a:latin typeface="Droid Sans Mono"/>
                <a:ea typeface="Droid Sans Mono"/>
                <a:cs typeface="Droid Sans Mono"/>
                <a:sym typeface="Droid Sans Mono"/>
              </a:rPr>
              <a:t>// Sort by name in ascending order</a:t>
            </a:r>
            <a:endParaRPr>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lang="en">
                <a:solidFill>
                  <a:schemeClr val="dk1"/>
                </a:solidFill>
                <a:latin typeface="Droid Sans Mono"/>
                <a:ea typeface="Droid Sans Mono"/>
                <a:cs typeface="Droid Sans Mono"/>
                <a:sym typeface="Droid Sans Mono"/>
              </a:rPr>
              <a:t>    </a:t>
            </a:r>
            <a:r>
              <a:rPr b="1" lang="en">
                <a:solidFill>
                  <a:srgbClr val="9CFF9C"/>
                </a:solidFill>
                <a:latin typeface="Droid Sans Mono"/>
                <a:ea typeface="Droid Sans Mono"/>
                <a:cs typeface="Droid Sans Mono"/>
                <a:sym typeface="Droid Sans Mono"/>
              </a:rPr>
              <a:t>public</a:t>
            </a:r>
            <a:r>
              <a:rPr lang="en">
                <a:solidFill>
                  <a:srgbClr val="9CFF9C"/>
                </a:solidFill>
                <a:latin typeface="Droid Sans Mono"/>
                <a:ea typeface="Droid Sans Mono"/>
                <a:cs typeface="Droid Sans Mono"/>
                <a:sym typeface="Droid Sans Mono"/>
              </a:rPr>
              <a:t> </a:t>
            </a:r>
            <a:r>
              <a:rPr lang="en">
                <a:solidFill>
                  <a:srgbClr val="EA9999"/>
                </a:solidFill>
                <a:latin typeface="Droid Sans Mono"/>
                <a:ea typeface="Droid Sans Mono"/>
                <a:cs typeface="Droid Sans Mono"/>
                <a:sym typeface="Droid Sans Mono"/>
              </a:rPr>
              <a:t>int </a:t>
            </a:r>
            <a:r>
              <a:rPr lang="en">
                <a:solidFill>
                  <a:srgbClr val="9AD7FF"/>
                </a:solidFill>
                <a:latin typeface="Droid Sans Mono"/>
                <a:ea typeface="Droid Sans Mono"/>
                <a:cs typeface="Droid Sans Mono"/>
                <a:sym typeface="Droid Sans Mono"/>
              </a:rPr>
              <a:t>compare</a:t>
            </a:r>
            <a:r>
              <a:rPr lang="en">
                <a:solidFill>
                  <a:schemeClr val="dk1"/>
                </a:solidFill>
                <a:latin typeface="Droid Sans Mono"/>
                <a:ea typeface="Droid Sans Mono"/>
                <a:cs typeface="Droid Sans Mono"/>
                <a:sym typeface="Droid Sans Mono"/>
              </a:rPr>
              <a:t>(Person p1, Person p2) {</a:t>
            </a:r>
            <a:endParaRPr>
              <a:solidFill>
                <a:schemeClr val="dk1"/>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lang="en">
                <a:solidFill>
                  <a:schemeClr val="dk1"/>
                </a:solidFill>
                <a:latin typeface="Droid Sans Mono"/>
                <a:ea typeface="Droid Sans Mono"/>
                <a:cs typeface="Droid Sans Mono"/>
                <a:sym typeface="Droid Sans Mono"/>
              </a:rPr>
              <a:t>        </a:t>
            </a:r>
            <a:r>
              <a:rPr b="1" lang="en">
                <a:solidFill>
                  <a:srgbClr val="9CFF9C"/>
                </a:solidFill>
                <a:latin typeface="Droid Sans Mono"/>
                <a:ea typeface="Droid Sans Mono"/>
                <a:cs typeface="Droid Sans Mono"/>
                <a:sym typeface="Droid Sans Mono"/>
              </a:rPr>
              <a:t>return</a:t>
            </a:r>
            <a:r>
              <a:rPr lang="en">
                <a:solidFill>
                  <a:srgbClr val="9CFF9C"/>
                </a:solidFill>
                <a:latin typeface="Droid Sans Mono"/>
                <a:ea typeface="Droid Sans Mono"/>
                <a:cs typeface="Droid Sans Mono"/>
                <a:sym typeface="Droid Sans Mono"/>
              </a:rPr>
              <a:t> </a:t>
            </a:r>
            <a:r>
              <a:rPr lang="en">
                <a:solidFill>
                  <a:schemeClr val="dk1"/>
                </a:solidFill>
                <a:latin typeface="Droid Sans Mono"/>
                <a:ea typeface="Droid Sans Mono"/>
                <a:cs typeface="Droid Sans Mono"/>
                <a:sym typeface="Droid Sans Mono"/>
              </a:rPr>
              <a:t>p1.name.compareTo(p2.name);</a:t>
            </a:r>
            <a:endParaRPr>
              <a:solidFill>
                <a:schemeClr val="dk1"/>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lang="en">
                <a:solidFill>
                  <a:schemeClr val="dk1"/>
                </a:solidFill>
                <a:latin typeface="Droid Sans Mono"/>
                <a:ea typeface="Droid Sans Mono"/>
                <a:cs typeface="Droid Sans Mono"/>
                <a:sym typeface="Droid Sans Mono"/>
              </a:rPr>
              <a:t>    }</a:t>
            </a:r>
            <a:endParaRPr>
              <a:solidFill>
                <a:schemeClr val="dk1"/>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lang="en">
                <a:solidFill>
                  <a:schemeClr val="dk1"/>
                </a:solidFill>
                <a:latin typeface="Droid Sans Mono"/>
                <a:ea typeface="Droid Sans Mono"/>
                <a:cs typeface="Droid Sans Mono"/>
                <a:sym typeface="Droid Sans Mono"/>
              </a:rPr>
              <a:t>}</a:t>
            </a:r>
            <a:endParaRPr b="1">
              <a:solidFill>
                <a:schemeClr val="dk1"/>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t/>
            </a:r>
            <a:endParaRPr/>
          </a:p>
          <a:p>
            <a:pPr indent="0" lvl="0" marL="0" rtl="0" algn="l">
              <a:lnSpc>
                <a:spcPct val="110795"/>
              </a:lnSpc>
              <a:spcBef>
                <a:spcPts val="0"/>
              </a:spcBef>
              <a:spcAft>
                <a:spcPts val="0"/>
              </a:spcAft>
              <a:buNone/>
            </a:pPr>
            <a:r>
              <a:rPr lang="en"/>
              <a:t>We can create different </a:t>
            </a:r>
            <a:r>
              <a:rPr b="1" lang="en">
                <a:solidFill>
                  <a:srgbClr val="9AD7FF"/>
                </a:solidFill>
                <a:latin typeface="Droid Sans Mono"/>
                <a:ea typeface="Droid Sans Mono"/>
                <a:cs typeface="Droid Sans Mono"/>
                <a:sym typeface="Droid Sans Mono"/>
              </a:rPr>
              <a:t>Comparator</a:t>
            </a:r>
            <a:r>
              <a:rPr b="1" lang="en">
                <a:solidFill>
                  <a:srgbClr val="9AD7FF"/>
                </a:solidFill>
              </a:rPr>
              <a:t> </a:t>
            </a:r>
            <a:r>
              <a:rPr lang="en"/>
              <a:t>classes to compare different things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 AgeNameComparator</a:t>
            </a:r>
            <a:endParaRPr/>
          </a:p>
        </p:txBody>
      </p:sp>
      <p:sp>
        <p:nvSpPr>
          <p:cNvPr id="403" name="Google Shape;403;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lnSpc>
                <a:spcPct val="110795"/>
              </a:lnSpc>
              <a:spcBef>
                <a:spcPts val="0"/>
              </a:spcBef>
              <a:spcAft>
                <a:spcPts val="0"/>
              </a:spcAft>
              <a:buNone/>
            </a:pPr>
            <a:r>
              <a:rPr b="1" lang="en">
                <a:solidFill>
                  <a:srgbClr val="9CFF9C"/>
                </a:solidFill>
                <a:latin typeface="Droid Sans Mono"/>
                <a:ea typeface="Droid Sans Mono"/>
                <a:cs typeface="Droid Sans Mono"/>
                <a:sym typeface="Droid Sans Mono"/>
              </a:rPr>
              <a:t>class</a:t>
            </a:r>
            <a:r>
              <a:rPr lang="en">
                <a:solidFill>
                  <a:srgbClr val="9CFF9C"/>
                </a:solidFill>
                <a:latin typeface="Droid Sans Mono"/>
                <a:ea typeface="Droid Sans Mono"/>
                <a:cs typeface="Droid Sans Mono"/>
                <a:sym typeface="Droid Sans Mono"/>
              </a:rPr>
              <a:t> </a:t>
            </a:r>
            <a:r>
              <a:rPr b="1" lang="en">
                <a:solidFill>
                  <a:srgbClr val="9AD7FF"/>
                </a:solidFill>
                <a:latin typeface="Droid Sans Mono"/>
                <a:ea typeface="Droid Sans Mono"/>
                <a:cs typeface="Droid Sans Mono"/>
                <a:sym typeface="Droid Sans Mono"/>
              </a:rPr>
              <a:t>AgeNameComparator</a:t>
            </a:r>
            <a:r>
              <a:rPr lang="en">
                <a:solidFill>
                  <a:srgbClr val="9AD7FF"/>
                </a:solidFill>
                <a:latin typeface="Droid Sans Mono"/>
                <a:ea typeface="Droid Sans Mono"/>
                <a:cs typeface="Droid Sans Mono"/>
                <a:sym typeface="Droid Sans Mono"/>
              </a:rPr>
              <a:t> </a:t>
            </a:r>
            <a:r>
              <a:rPr b="1" lang="en">
                <a:solidFill>
                  <a:srgbClr val="9CFF9C"/>
                </a:solidFill>
                <a:latin typeface="Droid Sans Mono"/>
                <a:ea typeface="Droid Sans Mono"/>
                <a:cs typeface="Droid Sans Mono"/>
                <a:sym typeface="Droid Sans Mono"/>
              </a:rPr>
              <a:t>implements</a:t>
            </a:r>
            <a:r>
              <a:rPr lang="en">
                <a:solidFill>
                  <a:srgbClr val="9CFF9C"/>
                </a:solidFill>
                <a:latin typeface="Droid Sans Mono"/>
                <a:ea typeface="Droid Sans Mono"/>
                <a:cs typeface="Droid Sans Mono"/>
                <a:sym typeface="Droid Sans Mono"/>
              </a:rPr>
              <a:t> </a:t>
            </a:r>
            <a:r>
              <a:rPr lang="en">
                <a:solidFill>
                  <a:schemeClr val="dk1"/>
                </a:solidFill>
                <a:latin typeface="Droid Sans Mono"/>
                <a:ea typeface="Droid Sans Mono"/>
                <a:cs typeface="Droid Sans Mono"/>
                <a:sym typeface="Droid Sans Mono"/>
              </a:rPr>
              <a:t>Comparator&lt;Person&gt; {</a:t>
            </a:r>
            <a:endParaRPr>
              <a:solidFill>
                <a:schemeClr val="dk1"/>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lang="en">
                <a:latin typeface="Droid Sans Mono"/>
                <a:ea typeface="Droid Sans Mono"/>
                <a:cs typeface="Droid Sans Mono"/>
                <a:sym typeface="Droid Sans Mono"/>
              </a:rPr>
              <a:t>    </a:t>
            </a:r>
            <a:r>
              <a:rPr i="1" lang="en">
                <a:latin typeface="Droid Sans Mono"/>
                <a:ea typeface="Droid Sans Mono"/>
                <a:cs typeface="Droid Sans Mono"/>
                <a:sym typeface="Droid Sans Mono"/>
              </a:rPr>
              <a:t>// Sort by age in ascending order</a:t>
            </a:r>
            <a:endParaRPr>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lang="en">
                <a:solidFill>
                  <a:schemeClr val="dk1"/>
                </a:solidFill>
                <a:latin typeface="Droid Sans Mono"/>
                <a:ea typeface="Droid Sans Mono"/>
                <a:cs typeface="Droid Sans Mono"/>
                <a:sym typeface="Droid Sans Mono"/>
              </a:rPr>
              <a:t>    </a:t>
            </a:r>
            <a:r>
              <a:rPr b="1" lang="en">
                <a:solidFill>
                  <a:srgbClr val="9CFF9C"/>
                </a:solidFill>
                <a:latin typeface="Droid Sans Mono"/>
                <a:ea typeface="Droid Sans Mono"/>
                <a:cs typeface="Droid Sans Mono"/>
                <a:sym typeface="Droid Sans Mono"/>
              </a:rPr>
              <a:t>public</a:t>
            </a:r>
            <a:r>
              <a:rPr lang="en">
                <a:solidFill>
                  <a:srgbClr val="9CFF9C"/>
                </a:solidFill>
                <a:latin typeface="Droid Sans Mono"/>
                <a:ea typeface="Droid Sans Mono"/>
                <a:cs typeface="Droid Sans Mono"/>
                <a:sym typeface="Droid Sans Mono"/>
              </a:rPr>
              <a:t> </a:t>
            </a:r>
            <a:r>
              <a:rPr lang="en">
                <a:solidFill>
                  <a:srgbClr val="EA9999"/>
                </a:solidFill>
                <a:latin typeface="Droid Sans Mono"/>
                <a:ea typeface="Droid Sans Mono"/>
                <a:cs typeface="Droid Sans Mono"/>
                <a:sym typeface="Droid Sans Mono"/>
              </a:rPr>
              <a:t>int </a:t>
            </a:r>
            <a:r>
              <a:rPr lang="en">
                <a:solidFill>
                  <a:srgbClr val="9AD7FF"/>
                </a:solidFill>
                <a:latin typeface="Droid Sans Mono"/>
                <a:ea typeface="Droid Sans Mono"/>
                <a:cs typeface="Droid Sans Mono"/>
                <a:sym typeface="Droid Sans Mono"/>
              </a:rPr>
              <a:t>compare</a:t>
            </a:r>
            <a:r>
              <a:rPr lang="en">
                <a:solidFill>
                  <a:schemeClr val="dk1"/>
                </a:solidFill>
                <a:latin typeface="Droid Sans Mono"/>
                <a:ea typeface="Droid Sans Mono"/>
                <a:cs typeface="Droid Sans Mono"/>
                <a:sym typeface="Droid Sans Mono"/>
              </a:rPr>
              <a:t>(Person p1, Person p2) {</a:t>
            </a:r>
            <a:endParaRPr>
              <a:solidFill>
                <a:schemeClr val="dk1"/>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lang="en">
                <a:solidFill>
                  <a:schemeClr val="dk1"/>
                </a:solidFill>
                <a:latin typeface="Droid Sans Mono"/>
                <a:ea typeface="Droid Sans Mono"/>
                <a:cs typeface="Droid Sans Mono"/>
                <a:sym typeface="Droid Sans Mono"/>
              </a:rPr>
              <a:t>		</a:t>
            </a:r>
            <a:r>
              <a:rPr lang="en">
                <a:solidFill>
                  <a:srgbClr val="EA9999"/>
                </a:solidFill>
                <a:latin typeface="Droid Sans Mono"/>
                <a:ea typeface="Droid Sans Mono"/>
                <a:cs typeface="Droid Sans Mono"/>
                <a:sym typeface="Droid Sans Mono"/>
              </a:rPr>
              <a:t>if </a:t>
            </a:r>
            <a:r>
              <a:rPr lang="en">
                <a:solidFill>
                  <a:schemeClr val="dk1"/>
                </a:solidFill>
                <a:latin typeface="Droid Sans Mono"/>
                <a:ea typeface="Droid Sans Mono"/>
                <a:cs typeface="Droid Sans Mono"/>
                <a:sym typeface="Droid Sans Mono"/>
              </a:rPr>
              <a:t>(p1.age == p2.age) {</a:t>
            </a:r>
            <a:endParaRPr>
              <a:solidFill>
                <a:schemeClr val="dk1"/>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i="1" lang="en">
                <a:solidFill>
                  <a:schemeClr val="dk1"/>
                </a:solidFill>
                <a:latin typeface="Droid Sans Mono"/>
                <a:ea typeface="Droid Sans Mono"/>
                <a:cs typeface="Droid Sans Mono"/>
                <a:sym typeface="Droid Sans Mono"/>
              </a:rPr>
              <a:t>			</a:t>
            </a:r>
            <a:r>
              <a:rPr i="1" lang="en">
                <a:latin typeface="Droid Sans Mono"/>
                <a:ea typeface="Droid Sans Mono"/>
                <a:cs typeface="Droid Sans Mono"/>
                <a:sym typeface="Droid Sans Mono"/>
              </a:rPr>
              <a:t>//Sort by name if age is the same</a:t>
            </a:r>
            <a:endParaRPr i="1">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lang="en">
                <a:solidFill>
                  <a:schemeClr val="dk1"/>
                </a:solidFill>
                <a:latin typeface="Droid Sans Mono"/>
                <a:ea typeface="Droid Sans Mono"/>
                <a:cs typeface="Droid Sans Mono"/>
                <a:sym typeface="Droid Sans Mono"/>
              </a:rPr>
              <a:t>        	</a:t>
            </a:r>
            <a:r>
              <a:rPr b="1" lang="en">
                <a:solidFill>
                  <a:schemeClr val="dk1"/>
                </a:solidFill>
                <a:latin typeface="Droid Sans Mono"/>
                <a:ea typeface="Droid Sans Mono"/>
                <a:cs typeface="Droid Sans Mono"/>
                <a:sym typeface="Droid Sans Mono"/>
              </a:rPr>
              <a:t>return</a:t>
            </a:r>
            <a:r>
              <a:rPr lang="en">
                <a:solidFill>
                  <a:schemeClr val="dk1"/>
                </a:solidFill>
                <a:latin typeface="Droid Sans Mono"/>
                <a:ea typeface="Droid Sans Mono"/>
                <a:cs typeface="Droid Sans Mono"/>
                <a:sym typeface="Droid Sans Mono"/>
              </a:rPr>
              <a:t> p1.name.compareTo(p2.name);</a:t>
            </a:r>
            <a:endParaRPr>
              <a:solidFill>
                <a:schemeClr val="dk1"/>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lang="en">
                <a:solidFill>
                  <a:schemeClr val="dk1"/>
                </a:solidFill>
                <a:latin typeface="Droid Sans Mono"/>
                <a:ea typeface="Droid Sans Mono"/>
                <a:cs typeface="Droid Sans Mono"/>
                <a:sym typeface="Droid Sans Mono"/>
              </a:rPr>
              <a:t> 		} </a:t>
            </a:r>
            <a:r>
              <a:rPr lang="en">
                <a:solidFill>
                  <a:srgbClr val="EA9999"/>
                </a:solidFill>
                <a:latin typeface="Droid Sans Mono"/>
                <a:ea typeface="Droid Sans Mono"/>
                <a:cs typeface="Droid Sans Mono"/>
                <a:sym typeface="Droid Sans Mono"/>
              </a:rPr>
              <a:t>else </a:t>
            </a:r>
            <a:r>
              <a:rPr lang="en">
                <a:solidFill>
                  <a:schemeClr val="dk1"/>
                </a:solidFill>
                <a:latin typeface="Droid Sans Mono"/>
                <a:ea typeface="Droid Sans Mono"/>
                <a:cs typeface="Droid Sans Mono"/>
                <a:sym typeface="Droid Sans Mono"/>
              </a:rPr>
              <a:t>{</a:t>
            </a:r>
            <a:endParaRPr>
              <a:solidFill>
                <a:schemeClr val="dk1"/>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lang="en">
                <a:solidFill>
                  <a:schemeClr val="dk1"/>
                </a:solidFill>
                <a:latin typeface="Droid Sans Mono"/>
                <a:ea typeface="Droid Sans Mono"/>
                <a:cs typeface="Droid Sans Mono"/>
                <a:sym typeface="Droid Sans Mono"/>
              </a:rPr>
              <a:t>			</a:t>
            </a:r>
            <a:r>
              <a:rPr b="1" lang="en">
                <a:solidFill>
                  <a:schemeClr val="dk1"/>
                </a:solidFill>
                <a:latin typeface="Droid Sans Mono"/>
                <a:ea typeface="Droid Sans Mono"/>
                <a:cs typeface="Droid Sans Mono"/>
                <a:sym typeface="Droid Sans Mono"/>
              </a:rPr>
              <a:t>return</a:t>
            </a:r>
            <a:r>
              <a:rPr lang="en">
                <a:solidFill>
                  <a:schemeClr val="dk1"/>
                </a:solidFill>
                <a:latin typeface="Droid Sans Mono"/>
                <a:ea typeface="Droid Sans Mono"/>
                <a:cs typeface="Droid Sans Mono"/>
                <a:sym typeface="Droid Sans Mono"/>
              </a:rPr>
              <a:t> p1.age - p2.age;</a:t>
            </a:r>
            <a:endParaRPr>
              <a:solidFill>
                <a:schemeClr val="dk1"/>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lang="en">
                <a:solidFill>
                  <a:schemeClr val="dk1"/>
                </a:solidFill>
                <a:latin typeface="Droid Sans Mono"/>
                <a:ea typeface="Droid Sans Mono"/>
                <a:cs typeface="Droid Sans Mono"/>
                <a:sym typeface="Droid Sans Mono"/>
              </a:rPr>
              <a:t>		}</a:t>
            </a:r>
            <a:endParaRPr>
              <a:solidFill>
                <a:schemeClr val="dk1"/>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lang="en">
                <a:solidFill>
                  <a:schemeClr val="dk1"/>
                </a:solidFill>
                <a:latin typeface="Droid Sans Mono"/>
                <a:ea typeface="Droid Sans Mono"/>
                <a:cs typeface="Droid Sans Mono"/>
                <a:sym typeface="Droid Sans Mono"/>
              </a:rPr>
              <a:t>    }</a:t>
            </a:r>
            <a:endParaRPr>
              <a:solidFill>
                <a:schemeClr val="dk1"/>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lang="en">
                <a:solidFill>
                  <a:schemeClr val="dk1"/>
                </a:solidFill>
                <a:latin typeface="Droid Sans Mono"/>
                <a:ea typeface="Droid Sans Mono"/>
                <a:cs typeface="Droid Sans Mono"/>
                <a:sym typeface="Droid Sans Mono"/>
              </a:rPr>
              <a:t>}</a:t>
            </a:r>
            <a:endParaRPr b="1">
              <a:solidFill>
                <a:schemeClr val="dk1"/>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t/>
            </a:r>
            <a:endParaRPr/>
          </a:p>
          <a:p>
            <a:pPr indent="0" lvl="0" marL="0" rtl="0" algn="l">
              <a:lnSpc>
                <a:spcPct val="110795"/>
              </a:lnSpc>
              <a:spcBef>
                <a:spcPts val="0"/>
              </a:spcBef>
              <a:spcAft>
                <a:spcPts val="0"/>
              </a:spcAft>
              <a:buNone/>
            </a:pPr>
            <a:r>
              <a:rPr lang="en" sz="2016"/>
              <a:t>We can create different </a:t>
            </a:r>
            <a:r>
              <a:rPr b="1" lang="en" sz="2016">
                <a:solidFill>
                  <a:srgbClr val="9AD7FF"/>
                </a:solidFill>
                <a:latin typeface="Droid Sans Mono"/>
                <a:ea typeface="Droid Sans Mono"/>
                <a:cs typeface="Droid Sans Mono"/>
                <a:sym typeface="Droid Sans Mono"/>
              </a:rPr>
              <a:t>Comparator</a:t>
            </a:r>
            <a:r>
              <a:rPr b="1" lang="en" sz="2016">
                <a:solidFill>
                  <a:srgbClr val="9AD7FF"/>
                </a:solidFill>
              </a:rPr>
              <a:t> </a:t>
            </a:r>
            <a:r>
              <a:rPr lang="en" sz="2016"/>
              <a:t>classes to compare different things, or even multiple attributes at once</a:t>
            </a:r>
            <a:endParaRPr sz="2016"/>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 Immutable PriorityQueue (Instantiation)</a:t>
            </a:r>
            <a:endParaRPr/>
          </a:p>
        </p:txBody>
      </p:sp>
      <p:sp>
        <p:nvSpPr>
          <p:cNvPr id="409" name="Google Shape;409;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0795"/>
              </a:lnSpc>
              <a:spcBef>
                <a:spcPts val="0"/>
              </a:spcBef>
              <a:spcAft>
                <a:spcPts val="0"/>
              </a:spcAft>
              <a:buNone/>
            </a:pPr>
            <a:r>
              <a:rPr i="1" lang="en">
                <a:solidFill>
                  <a:srgbClr val="9AD7FF"/>
                </a:solidFill>
                <a:latin typeface="Droid Sans Mono"/>
                <a:ea typeface="Droid Sans Mono"/>
                <a:cs typeface="Droid Sans Mono"/>
                <a:sym typeface="Droid Sans Mono"/>
              </a:rPr>
              <a:t>// AComparator implements Comparator (the PQ will use AComparator for ordering)</a:t>
            </a:r>
            <a:endParaRPr>
              <a:solidFill>
                <a:srgbClr val="9AD7FF"/>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a:solidFill>
                  <a:schemeClr val="dk1"/>
                </a:solidFill>
                <a:latin typeface="Droid Sans Mono"/>
                <a:ea typeface="Droid Sans Mono"/>
                <a:cs typeface="Droid Sans Mono"/>
                <a:sym typeface="Droid Sans Mono"/>
              </a:rPr>
              <a:t>PQ&lt;A&gt; pq = </a:t>
            </a:r>
            <a:r>
              <a:rPr b="1" lang="en">
                <a:solidFill>
                  <a:srgbClr val="9CFF9C"/>
                </a:solidFill>
                <a:latin typeface="Droid Sans Mono"/>
                <a:ea typeface="Droid Sans Mono"/>
                <a:cs typeface="Droid Sans Mono"/>
                <a:sym typeface="Droid Sans Mono"/>
              </a:rPr>
              <a:t>new</a:t>
            </a:r>
            <a:r>
              <a:rPr lang="en">
                <a:solidFill>
                  <a:srgbClr val="9CFF9C"/>
                </a:solidFill>
                <a:latin typeface="Droid Sans Mono"/>
                <a:ea typeface="Droid Sans Mono"/>
                <a:cs typeface="Droid Sans Mono"/>
                <a:sym typeface="Droid Sans Mono"/>
              </a:rPr>
              <a:t> </a:t>
            </a:r>
            <a:r>
              <a:rPr lang="en">
                <a:solidFill>
                  <a:schemeClr val="dk1"/>
                </a:solidFill>
                <a:latin typeface="Droid Sans Mono"/>
                <a:ea typeface="Droid Sans Mono"/>
                <a:cs typeface="Droid Sans Mono"/>
                <a:sym typeface="Droid Sans Mono"/>
              </a:rPr>
              <a:t>PQ&lt;&gt;(</a:t>
            </a:r>
            <a:r>
              <a:rPr b="1" lang="en">
                <a:solidFill>
                  <a:srgbClr val="9CFF9C"/>
                </a:solidFill>
                <a:latin typeface="Droid Sans Mono"/>
                <a:ea typeface="Droid Sans Mono"/>
                <a:cs typeface="Droid Sans Mono"/>
                <a:sym typeface="Droid Sans Mono"/>
              </a:rPr>
              <a:t>new</a:t>
            </a:r>
            <a:r>
              <a:rPr lang="en">
                <a:solidFill>
                  <a:schemeClr val="dk1"/>
                </a:solidFill>
                <a:latin typeface="Droid Sans Mono"/>
                <a:ea typeface="Droid Sans Mono"/>
                <a:cs typeface="Droid Sans Mono"/>
                <a:sym typeface="Droid Sans Mono"/>
              </a:rPr>
              <a:t> AComparator());</a:t>
            </a:r>
            <a:endParaRPr>
              <a:solidFill>
                <a:schemeClr val="dk1"/>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t/>
            </a:r>
            <a:endParaRPr>
              <a:solidFill>
                <a:srgbClr val="666666"/>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lang="en"/>
              <a:t>Difference between Java PriorityQueue vs immutable PQ:</a:t>
            </a:r>
            <a:endParaRPr/>
          </a:p>
          <a:p>
            <a:pPr indent="-342900" lvl="0" marL="457200" rtl="0" algn="l">
              <a:lnSpc>
                <a:spcPct val="110795"/>
              </a:lnSpc>
              <a:spcBef>
                <a:spcPts val="0"/>
              </a:spcBef>
              <a:spcAft>
                <a:spcPts val="0"/>
              </a:spcAft>
              <a:buSzPts val="1800"/>
              <a:buChar char="●"/>
            </a:pPr>
            <a:r>
              <a:rPr lang="en"/>
              <a:t>Java PriorityQueue allows you to mutate the list without changes.</a:t>
            </a:r>
            <a:endParaRPr/>
          </a:p>
          <a:p>
            <a:pPr indent="-342900" lvl="0" marL="457200" rtl="0" algn="l">
              <a:lnSpc>
                <a:spcPct val="110795"/>
              </a:lnSpc>
              <a:spcBef>
                <a:spcPts val="0"/>
              </a:spcBef>
              <a:spcAft>
                <a:spcPts val="0"/>
              </a:spcAft>
              <a:buSzPts val="1800"/>
              <a:buChar char="●"/>
            </a:pPr>
            <a:r>
              <a:rPr lang="en"/>
              <a:t>Immutable PQ returns a Pair object when polled, first attribute storing the item removed from PQ, second item storing the modified PQ.</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 Priority Queue (Useful API Methods)</a:t>
            </a:r>
            <a:endParaRPr/>
          </a:p>
        </p:txBody>
      </p:sp>
      <p:sp>
        <p:nvSpPr>
          <p:cNvPr id="415" name="Google Shape;415;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0795"/>
              </a:lnSpc>
              <a:spcBef>
                <a:spcPts val="0"/>
              </a:spcBef>
              <a:spcAft>
                <a:spcPts val="0"/>
              </a:spcAft>
              <a:buNone/>
            </a:pPr>
            <a:r>
              <a:rPr i="1" lang="en">
                <a:solidFill>
                  <a:srgbClr val="9AD7FF"/>
                </a:solidFill>
                <a:latin typeface="Droid Sans Mono"/>
                <a:ea typeface="Droid Sans Mono"/>
                <a:cs typeface="Droid Sans Mono"/>
                <a:sym typeface="Droid Sans Mono"/>
              </a:rPr>
              <a:t>// Get the first element (removed from the PQ)</a:t>
            </a:r>
            <a:endParaRPr>
              <a:solidFill>
                <a:srgbClr val="9AD7FF"/>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lang="en">
                <a:solidFill>
                  <a:schemeClr val="lt2"/>
                </a:solidFill>
                <a:latin typeface="Droid Sans Mono"/>
                <a:ea typeface="Droid Sans Mono"/>
                <a:cs typeface="Droid Sans Mono"/>
                <a:sym typeface="Droid Sans Mono"/>
              </a:rPr>
              <a:t>Pair&lt;A, PQ&lt;A&gt;&gt; pair</a:t>
            </a:r>
            <a:r>
              <a:rPr lang="en">
                <a:solidFill>
                  <a:srgbClr val="333333"/>
                </a:solidFill>
                <a:latin typeface="Droid Sans Mono"/>
                <a:ea typeface="Droid Sans Mono"/>
                <a:cs typeface="Droid Sans Mono"/>
                <a:sym typeface="Droid Sans Mono"/>
              </a:rPr>
              <a:t> </a:t>
            </a:r>
            <a:r>
              <a:rPr lang="en">
                <a:solidFill>
                  <a:schemeClr val="dk1"/>
                </a:solidFill>
                <a:latin typeface="Droid Sans Mono"/>
                <a:ea typeface="Droid Sans Mono"/>
                <a:cs typeface="Droid Sans Mono"/>
                <a:sym typeface="Droid Sans Mono"/>
              </a:rPr>
              <a:t>= </a:t>
            </a:r>
            <a:r>
              <a:rPr lang="en">
                <a:solidFill>
                  <a:schemeClr val="lt2"/>
                </a:solidFill>
                <a:latin typeface="Droid Sans Mono"/>
                <a:ea typeface="Droid Sans Mono"/>
                <a:cs typeface="Droid Sans Mono"/>
                <a:sym typeface="Droid Sans Mono"/>
              </a:rPr>
              <a:t>pq</a:t>
            </a:r>
            <a:r>
              <a:rPr lang="en">
                <a:solidFill>
                  <a:schemeClr val="dk1"/>
                </a:solidFill>
                <a:latin typeface="Droid Sans Mono"/>
                <a:ea typeface="Droid Sans Mono"/>
                <a:cs typeface="Droid Sans Mono"/>
                <a:sym typeface="Droid Sans Mono"/>
              </a:rPr>
              <a:t>.</a:t>
            </a:r>
            <a:r>
              <a:rPr lang="en">
                <a:solidFill>
                  <a:srgbClr val="9CFF9C"/>
                </a:solidFill>
                <a:latin typeface="Droid Sans Mono"/>
                <a:ea typeface="Droid Sans Mono"/>
                <a:cs typeface="Droid Sans Mono"/>
                <a:sym typeface="Droid Sans Mono"/>
              </a:rPr>
              <a:t>poll</a:t>
            </a:r>
            <a:r>
              <a:rPr lang="en">
                <a:solidFill>
                  <a:schemeClr val="dk1"/>
                </a:solidFill>
                <a:latin typeface="Droid Sans Mono"/>
                <a:ea typeface="Droid Sans Mono"/>
                <a:cs typeface="Droid Sans Mono"/>
                <a:sym typeface="Droid Sans Mono"/>
              </a:rPr>
              <a:t>();</a:t>
            </a:r>
            <a:endParaRPr>
              <a:solidFill>
                <a:schemeClr val="dk1"/>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lang="en">
                <a:solidFill>
                  <a:schemeClr val="lt2"/>
                </a:solidFill>
                <a:latin typeface="Droid Sans Mono"/>
                <a:ea typeface="Droid Sans Mono"/>
                <a:cs typeface="Droid Sans Mono"/>
                <a:sym typeface="Droid Sans Mono"/>
              </a:rPr>
              <a:t>A a = pair.first();</a:t>
            </a:r>
            <a:endParaRPr>
              <a:solidFill>
                <a:schemeClr val="lt2"/>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lang="en">
                <a:solidFill>
                  <a:schemeClr val="lt2"/>
                </a:solidFill>
                <a:latin typeface="Droid Sans Mono"/>
                <a:ea typeface="Droid Sans Mono"/>
                <a:cs typeface="Droid Sans Mono"/>
                <a:sym typeface="Droid Sans Mono"/>
              </a:rPr>
              <a:t>pq = pair.second();</a:t>
            </a:r>
            <a:endParaRPr>
              <a:solidFill>
                <a:schemeClr val="lt2"/>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t/>
            </a:r>
            <a:endParaRPr>
              <a:solidFill>
                <a:srgbClr val="333333"/>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i="1" lang="en">
                <a:solidFill>
                  <a:srgbClr val="9AD7FF"/>
                </a:solidFill>
                <a:latin typeface="Droid Sans Mono"/>
                <a:ea typeface="Droid Sans Mono"/>
                <a:cs typeface="Droid Sans Mono"/>
                <a:sym typeface="Droid Sans Mono"/>
              </a:rPr>
              <a:t>// Add a new element (pq.add is an alternative)</a:t>
            </a:r>
            <a:endParaRPr>
              <a:solidFill>
                <a:srgbClr val="9AD7FF"/>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lang="en">
                <a:solidFill>
                  <a:schemeClr val="lt2"/>
                </a:solidFill>
                <a:latin typeface="Droid Sans Mono"/>
                <a:ea typeface="Droid Sans Mono"/>
                <a:cs typeface="Droid Sans Mono"/>
                <a:sym typeface="Droid Sans Mono"/>
              </a:rPr>
              <a:t>PQ&lt;A&gt; pq = pq</a:t>
            </a:r>
            <a:r>
              <a:rPr lang="en">
                <a:solidFill>
                  <a:schemeClr val="dk1"/>
                </a:solidFill>
                <a:latin typeface="Droid Sans Mono"/>
                <a:ea typeface="Droid Sans Mono"/>
                <a:cs typeface="Droid Sans Mono"/>
                <a:sym typeface="Droid Sans Mono"/>
              </a:rPr>
              <a:t>.</a:t>
            </a:r>
            <a:r>
              <a:rPr lang="en">
                <a:solidFill>
                  <a:srgbClr val="9CFF9C"/>
                </a:solidFill>
                <a:latin typeface="Droid Sans Mono"/>
                <a:ea typeface="Droid Sans Mono"/>
                <a:cs typeface="Droid Sans Mono"/>
                <a:sym typeface="Droid Sans Mono"/>
              </a:rPr>
              <a:t>add</a:t>
            </a:r>
            <a:r>
              <a:rPr lang="en">
                <a:solidFill>
                  <a:schemeClr val="dk1"/>
                </a:solidFill>
                <a:latin typeface="Droid Sans Mono"/>
                <a:ea typeface="Droid Sans Mono"/>
                <a:cs typeface="Droid Sans Mono"/>
                <a:sym typeface="Droid Sans Mono"/>
              </a:rPr>
              <a:t>(</a:t>
            </a:r>
            <a:r>
              <a:rPr b="1" lang="en">
                <a:solidFill>
                  <a:srgbClr val="9CFF9C"/>
                </a:solidFill>
                <a:latin typeface="Droid Sans Mono"/>
                <a:ea typeface="Droid Sans Mono"/>
                <a:cs typeface="Droid Sans Mono"/>
                <a:sym typeface="Droid Sans Mono"/>
              </a:rPr>
              <a:t>new</a:t>
            </a:r>
            <a:r>
              <a:rPr lang="en">
                <a:solidFill>
                  <a:srgbClr val="333333"/>
                </a:solidFill>
                <a:latin typeface="Droid Sans Mono"/>
                <a:ea typeface="Droid Sans Mono"/>
                <a:cs typeface="Droid Sans Mono"/>
                <a:sym typeface="Droid Sans Mono"/>
              </a:rPr>
              <a:t> </a:t>
            </a:r>
            <a:r>
              <a:rPr lang="en">
                <a:solidFill>
                  <a:schemeClr val="lt2"/>
                </a:solidFill>
                <a:latin typeface="Droid Sans Mono"/>
                <a:ea typeface="Droid Sans Mono"/>
                <a:cs typeface="Droid Sans Mono"/>
                <a:sym typeface="Droid Sans Mono"/>
              </a:rPr>
              <a:t>A</a:t>
            </a:r>
            <a:r>
              <a:rPr lang="en">
                <a:solidFill>
                  <a:schemeClr val="dk1"/>
                </a:solidFill>
                <a:latin typeface="Droid Sans Mono"/>
                <a:ea typeface="Droid Sans Mono"/>
                <a:cs typeface="Droid Sans Mono"/>
                <a:sym typeface="Droid Sans Mono"/>
              </a:rPr>
              <a:t>());</a:t>
            </a:r>
            <a:endParaRPr>
              <a:solidFill>
                <a:schemeClr val="dk1"/>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t/>
            </a:r>
            <a:endParaRPr>
              <a:solidFill>
                <a:srgbClr val="333333"/>
              </a:solidFill>
              <a:latin typeface="Droid Sans Mono"/>
              <a:ea typeface="Droid Sans Mono"/>
              <a:cs typeface="Droid Sans Mono"/>
              <a:sym typeface="Droid Sans Mono"/>
            </a:endParaRPr>
          </a:p>
          <a:p>
            <a:pPr indent="0" lvl="0" marL="0" rtl="0" algn="l">
              <a:lnSpc>
                <a:spcPct val="110795"/>
              </a:lnSpc>
              <a:spcBef>
                <a:spcPts val="0"/>
              </a:spcBef>
              <a:spcAft>
                <a:spcPts val="0"/>
              </a:spcAft>
              <a:buNone/>
            </a:pPr>
            <a:r>
              <a:rPr i="1" lang="en">
                <a:solidFill>
                  <a:srgbClr val="9AD7FF"/>
                </a:solidFill>
                <a:latin typeface="Droid Sans Mono"/>
                <a:ea typeface="Droid Sans Mono"/>
                <a:cs typeface="Droid Sans Mono"/>
                <a:sym typeface="Droid Sans Mono"/>
              </a:rPr>
              <a:t>// Check whether the PQ is empty</a:t>
            </a:r>
            <a:endParaRPr>
              <a:solidFill>
                <a:srgbClr val="9AD7FF"/>
              </a:solidFill>
              <a:latin typeface="Droid Sans Mono"/>
              <a:ea typeface="Droid Sans Mono"/>
              <a:cs typeface="Droid Sans Mono"/>
              <a:sym typeface="Droid Sans Mono"/>
            </a:endParaRPr>
          </a:p>
          <a:p>
            <a:pPr indent="0" lvl="0" marL="0" rtl="0" algn="l">
              <a:lnSpc>
                <a:spcPct val="144886"/>
              </a:lnSpc>
              <a:spcBef>
                <a:spcPts val="0"/>
              </a:spcBef>
              <a:spcAft>
                <a:spcPts val="0"/>
              </a:spcAft>
              <a:buNone/>
            </a:pPr>
            <a:r>
              <a:rPr lang="en">
                <a:solidFill>
                  <a:srgbClr val="EA9999"/>
                </a:solidFill>
                <a:latin typeface="Droid Sans Mono"/>
                <a:ea typeface="Droid Sans Mono"/>
                <a:cs typeface="Droid Sans Mono"/>
                <a:sym typeface="Droid Sans Mono"/>
              </a:rPr>
              <a:t>boolean </a:t>
            </a:r>
            <a:r>
              <a:rPr lang="en">
                <a:solidFill>
                  <a:schemeClr val="lt2"/>
                </a:solidFill>
                <a:latin typeface="Droid Sans Mono"/>
                <a:ea typeface="Droid Sans Mono"/>
                <a:cs typeface="Droid Sans Mono"/>
                <a:sym typeface="Droid Sans Mono"/>
              </a:rPr>
              <a:t>isEmpty</a:t>
            </a:r>
            <a:r>
              <a:rPr lang="en">
                <a:solidFill>
                  <a:srgbClr val="333333"/>
                </a:solidFill>
                <a:latin typeface="Droid Sans Mono"/>
                <a:ea typeface="Droid Sans Mono"/>
                <a:cs typeface="Droid Sans Mono"/>
                <a:sym typeface="Droid Sans Mono"/>
              </a:rPr>
              <a:t> </a:t>
            </a:r>
            <a:r>
              <a:rPr lang="en">
                <a:solidFill>
                  <a:schemeClr val="dk1"/>
                </a:solidFill>
                <a:latin typeface="Droid Sans Mono"/>
                <a:ea typeface="Droid Sans Mono"/>
                <a:cs typeface="Droid Sans Mono"/>
                <a:sym typeface="Droid Sans Mono"/>
              </a:rPr>
              <a:t>= </a:t>
            </a:r>
            <a:r>
              <a:rPr lang="en">
                <a:solidFill>
                  <a:schemeClr val="lt2"/>
                </a:solidFill>
                <a:latin typeface="Droid Sans Mono"/>
                <a:ea typeface="Droid Sans Mono"/>
                <a:cs typeface="Droid Sans Mono"/>
                <a:sym typeface="Droid Sans Mono"/>
              </a:rPr>
              <a:t>pq</a:t>
            </a:r>
            <a:r>
              <a:rPr lang="en">
                <a:solidFill>
                  <a:schemeClr val="dk1"/>
                </a:solidFill>
                <a:latin typeface="Droid Sans Mono"/>
                <a:ea typeface="Droid Sans Mono"/>
                <a:cs typeface="Droid Sans Mono"/>
                <a:sym typeface="Droid Sans Mono"/>
              </a:rPr>
              <a:t>.</a:t>
            </a:r>
            <a:r>
              <a:rPr lang="en">
                <a:solidFill>
                  <a:srgbClr val="9CFF9C"/>
                </a:solidFill>
                <a:latin typeface="Droid Sans Mono"/>
                <a:ea typeface="Droid Sans Mono"/>
                <a:cs typeface="Droid Sans Mono"/>
                <a:sym typeface="Droid Sans Mono"/>
              </a:rPr>
              <a:t>isEmpty</a:t>
            </a:r>
            <a:r>
              <a:rPr lang="en">
                <a:solidFill>
                  <a:schemeClr val="dk1"/>
                </a:solidFill>
                <a:latin typeface="Droid Sans Mono"/>
                <a:ea typeface="Droid Sans Mono"/>
                <a:cs typeface="Droid Sans Mono"/>
                <a:sym typeface="Droid Sans Mono"/>
              </a:rPr>
              <a:t>();</a:t>
            </a:r>
            <a:endParaRPr sz="2500">
              <a:solidFill>
                <a:schemeClr val="dk1"/>
              </a:solidFill>
              <a:latin typeface="Droid Sans Mono"/>
              <a:ea typeface="Droid Sans Mono"/>
              <a:cs typeface="Droid Sans Mono"/>
              <a:sym typeface="Droid Sans Mon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3"/>
          <p:cNvSpPr txBox="1"/>
          <p:nvPr>
            <p:ph type="title"/>
          </p:nvPr>
        </p:nvSpPr>
        <p:spPr>
          <a:xfrm>
            <a:off x="597525" y="166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 2: PQ illustration</a:t>
            </a:r>
            <a:endParaRPr/>
          </a:p>
        </p:txBody>
      </p:sp>
      <p:sp>
        <p:nvSpPr>
          <p:cNvPr id="421" name="Google Shape;421;p63"/>
          <p:cNvSpPr/>
          <p:nvPr/>
        </p:nvSpPr>
        <p:spPr>
          <a:xfrm>
            <a:off x="2224425" y="803025"/>
            <a:ext cx="6019200" cy="97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3"/>
          <p:cNvSpPr/>
          <p:nvPr/>
        </p:nvSpPr>
        <p:spPr>
          <a:xfrm>
            <a:off x="2224425" y="803025"/>
            <a:ext cx="752400" cy="978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Arrive (C1)</a:t>
            </a:r>
            <a:endParaRPr/>
          </a:p>
          <a:p>
            <a:pPr indent="0" lvl="0" marL="0" rtl="0" algn="ctr">
              <a:spcBef>
                <a:spcPts val="0"/>
              </a:spcBef>
              <a:spcAft>
                <a:spcPts val="0"/>
              </a:spcAft>
              <a:buNone/>
            </a:pPr>
            <a:r>
              <a:rPr lang="en"/>
              <a:t>1.0</a:t>
            </a:r>
            <a:endParaRPr/>
          </a:p>
        </p:txBody>
      </p:sp>
      <p:sp>
        <p:nvSpPr>
          <p:cNvPr id="423" name="Google Shape;423;p63"/>
          <p:cNvSpPr txBox="1"/>
          <p:nvPr>
            <p:ph idx="1" type="body"/>
          </p:nvPr>
        </p:nvSpPr>
        <p:spPr>
          <a:xfrm>
            <a:off x="900375" y="913175"/>
            <a:ext cx="874500" cy="932400"/>
          </a:xfrm>
          <a:prstGeom prst="rect">
            <a:avLst/>
          </a:prstGeom>
        </p:spPr>
        <p:txBody>
          <a:bodyPr anchorCtr="0" anchor="t" bIns="91425" lIns="91425" spcFirstLastPara="1" rIns="91425" wrap="square" tIns="91425">
            <a:normAutofit/>
          </a:bodyPr>
          <a:lstStyle/>
          <a:p>
            <a:pPr indent="0" lvl="0" marL="0" rtl="0" algn="l">
              <a:lnSpc>
                <a:spcPct val="110795"/>
              </a:lnSpc>
              <a:spcBef>
                <a:spcPts val="0"/>
              </a:spcBef>
              <a:spcAft>
                <a:spcPts val="0"/>
              </a:spcAft>
              <a:buNone/>
            </a:pPr>
            <a:r>
              <a:rPr lang="en"/>
              <a:t>Initial PQ:</a:t>
            </a:r>
            <a:endParaRPr/>
          </a:p>
        </p:txBody>
      </p:sp>
      <p:sp>
        <p:nvSpPr>
          <p:cNvPr id="424" name="Google Shape;424;p63"/>
          <p:cNvSpPr/>
          <p:nvPr/>
        </p:nvSpPr>
        <p:spPr>
          <a:xfrm>
            <a:off x="2976825" y="803025"/>
            <a:ext cx="752400" cy="978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Arrive (C2)</a:t>
            </a:r>
            <a:endParaRPr/>
          </a:p>
          <a:p>
            <a:pPr indent="0" lvl="0" marL="0" rtl="0" algn="ctr">
              <a:spcBef>
                <a:spcPts val="0"/>
              </a:spcBef>
              <a:spcAft>
                <a:spcPts val="0"/>
              </a:spcAft>
              <a:buNone/>
            </a:pPr>
            <a:r>
              <a:rPr lang="en"/>
              <a:t>2.0</a:t>
            </a:r>
            <a:endParaRPr/>
          </a:p>
        </p:txBody>
      </p:sp>
      <p:sp>
        <p:nvSpPr>
          <p:cNvPr id="425" name="Google Shape;425;p63"/>
          <p:cNvSpPr/>
          <p:nvPr/>
        </p:nvSpPr>
        <p:spPr>
          <a:xfrm>
            <a:off x="3729225" y="803025"/>
            <a:ext cx="752400" cy="978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Arrive (C3)</a:t>
            </a:r>
            <a:endParaRPr/>
          </a:p>
          <a:p>
            <a:pPr indent="0" lvl="0" marL="0" rtl="0" algn="ctr">
              <a:spcBef>
                <a:spcPts val="0"/>
              </a:spcBef>
              <a:spcAft>
                <a:spcPts val="0"/>
              </a:spcAft>
              <a:buNone/>
            </a:pPr>
            <a:r>
              <a:rPr lang="en"/>
              <a:t>3.0</a:t>
            </a:r>
            <a:endParaRPr/>
          </a:p>
        </p:txBody>
      </p:sp>
      <p:sp>
        <p:nvSpPr>
          <p:cNvPr id="426" name="Google Shape;426;p63"/>
          <p:cNvSpPr/>
          <p:nvPr/>
        </p:nvSpPr>
        <p:spPr>
          <a:xfrm>
            <a:off x="4481625" y="803025"/>
            <a:ext cx="752400" cy="978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Arrive (C4)</a:t>
            </a:r>
            <a:endParaRPr/>
          </a:p>
          <a:p>
            <a:pPr indent="0" lvl="0" marL="0" rtl="0" algn="ctr">
              <a:spcBef>
                <a:spcPts val="0"/>
              </a:spcBef>
              <a:spcAft>
                <a:spcPts val="0"/>
              </a:spcAft>
              <a:buNone/>
            </a:pPr>
            <a:r>
              <a:rPr lang="en"/>
              <a:t>4.0</a:t>
            </a:r>
            <a:endParaRPr/>
          </a:p>
        </p:txBody>
      </p:sp>
      <p:sp>
        <p:nvSpPr>
          <p:cNvPr id="427" name="Google Shape;427;p63"/>
          <p:cNvSpPr/>
          <p:nvPr/>
        </p:nvSpPr>
        <p:spPr>
          <a:xfrm>
            <a:off x="5234025" y="803025"/>
            <a:ext cx="752400" cy="978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Arrive (C5)</a:t>
            </a:r>
            <a:endParaRPr/>
          </a:p>
          <a:p>
            <a:pPr indent="0" lvl="0" marL="0" rtl="0" algn="ctr">
              <a:spcBef>
                <a:spcPts val="0"/>
              </a:spcBef>
              <a:spcAft>
                <a:spcPts val="0"/>
              </a:spcAft>
              <a:buNone/>
            </a:pPr>
            <a:r>
              <a:rPr lang="en"/>
              <a:t>5.0</a:t>
            </a:r>
            <a:endParaRPr/>
          </a:p>
        </p:txBody>
      </p:sp>
      <p:sp>
        <p:nvSpPr>
          <p:cNvPr id="428" name="Google Shape;428;p63"/>
          <p:cNvSpPr/>
          <p:nvPr/>
        </p:nvSpPr>
        <p:spPr>
          <a:xfrm>
            <a:off x="5986425" y="803025"/>
            <a:ext cx="752400" cy="978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Arrive (C6)</a:t>
            </a:r>
            <a:endParaRPr/>
          </a:p>
          <a:p>
            <a:pPr indent="0" lvl="0" marL="0" rtl="0" algn="ctr">
              <a:spcBef>
                <a:spcPts val="0"/>
              </a:spcBef>
              <a:spcAft>
                <a:spcPts val="0"/>
              </a:spcAft>
              <a:buNone/>
            </a:pPr>
            <a:r>
              <a:rPr lang="en"/>
              <a:t>6.0</a:t>
            </a:r>
            <a:endParaRPr/>
          </a:p>
        </p:txBody>
      </p:sp>
      <p:sp>
        <p:nvSpPr>
          <p:cNvPr id="429" name="Google Shape;429;p63"/>
          <p:cNvSpPr/>
          <p:nvPr/>
        </p:nvSpPr>
        <p:spPr>
          <a:xfrm>
            <a:off x="6738825" y="803025"/>
            <a:ext cx="752400" cy="978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Arrive (C7)</a:t>
            </a:r>
            <a:endParaRPr/>
          </a:p>
          <a:p>
            <a:pPr indent="0" lvl="0" marL="0" rtl="0" algn="ctr">
              <a:spcBef>
                <a:spcPts val="0"/>
              </a:spcBef>
              <a:spcAft>
                <a:spcPts val="0"/>
              </a:spcAft>
              <a:buNone/>
            </a:pPr>
            <a:r>
              <a:rPr lang="en"/>
              <a:t>8.0</a:t>
            </a:r>
            <a:endParaRPr/>
          </a:p>
        </p:txBody>
      </p:sp>
      <p:sp>
        <p:nvSpPr>
          <p:cNvPr id="430" name="Google Shape;430;p63"/>
          <p:cNvSpPr txBox="1"/>
          <p:nvPr>
            <p:ph idx="1" type="body"/>
          </p:nvPr>
        </p:nvSpPr>
        <p:spPr>
          <a:xfrm>
            <a:off x="900375" y="1809125"/>
            <a:ext cx="1237200" cy="1051800"/>
          </a:xfrm>
          <a:prstGeom prst="rect">
            <a:avLst/>
          </a:prstGeom>
        </p:spPr>
        <p:txBody>
          <a:bodyPr anchorCtr="0" anchor="t" bIns="91425" lIns="91425" spcFirstLastPara="1" rIns="91425" wrap="square" tIns="91425">
            <a:normAutofit lnSpcReduction="10000"/>
          </a:bodyPr>
          <a:lstStyle/>
          <a:p>
            <a:pPr indent="0" lvl="0" marL="0" rtl="0" algn="l">
              <a:lnSpc>
                <a:spcPct val="110795"/>
              </a:lnSpc>
              <a:spcBef>
                <a:spcPts val="0"/>
              </a:spcBef>
              <a:spcAft>
                <a:spcPts val="0"/>
              </a:spcAft>
              <a:buNone/>
            </a:pPr>
            <a:r>
              <a:rPr lang="en"/>
              <a:t>Execute Arrive (C1):</a:t>
            </a:r>
            <a:endParaRPr/>
          </a:p>
        </p:txBody>
      </p:sp>
      <p:sp>
        <p:nvSpPr>
          <p:cNvPr id="431" name="Google Shape;431;p63"/>
          <p:cNvSpPr txBox="1"/>
          <p:nvPr>
            <p:ph idx="1" type="body"/>
          </p:nvPr>
        </p:nvSpPr>
        <p:spPr>
          <a:xfrm>
            <a:off x="900375" y="2857625"/>
            <a:ext cx="1237200" cy="1051800"/>
          </a:xfrm>
          <a:prstGeom prst="rect">
            <a:avLst/>
          </a:prstGeom>
        </p:spPr>
        <p:txBody>
          <a:bodyPr anchorCtr="0" anchor="t" bIns="91425" lIns="91425" spcFirstLastPara="1" rIns="91425" wrap="square" tIns="91425">
            <a:normAutofit lnSpcReduction="10000"/>
          </a:bodyPr>
          <a:lstStyle/>
          <a:p>
            <a:pPr indent="0" lvl="0" marL="0" rtl="0" algn="l">
              <a:lnSpc>
                <a:spcPct val="110795"/>
              </a:lnSpc>
              <a:spcBef>
                <a:spcPts val="0"/>
              </a:spcBef>
              <a:spcAft>
                <a:spcPts val="0"/>
              </a:spcAft>
              <a:buNone/>
            </a:pPr>
            <a:r>
              <a:rPr lang="en"/>
              <a:t>Execute Serve (C1):</a:t>
            </a:r>
            <a:endParaRPr/>
          </a:p>
        </p:txBody>
      </p:sp>
      <p:sp>
        <p:nvSpPr>
          <p:cNvPr id="432" name="Google Shape;432;p63"/>
          <p:cNvSpPr/>
          <p:nvPr/>
        </p:nvSpPr>
        <p:spPr>
          <a:xfrm>
            <a:off x="2224425" y="1845575"/>
            <a:ext cx="6019200" cy="97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3"/>
          <p:cNvSpPr/>
          <p:nvPr/>
        </p:nvSpPr>
        <p:spPr>
          <a:xfrm>
            <a:off x="2224425" y="1845575"/>
            <a:ext cx="752400" cy="9789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Serve (C1)</a:t>
            </a:r>
            <a:endParaRPr/>
          </a:p>
          <a:p>
            <a:pPr indent="0" lvl="0" marL="0" rtl="0" algn="ctr">
              <a:spcBef>
                <a:spcPts val="0"/>
              </a:spcBef>
              <a:spcAft>
                <a:spcPts val="0"/>
              </a:spcAft>
              <a:buNone/>
            </a:pPr>
            <a:r>
              <a:rPr lang="en"/>
              <a:t>1.0</a:t>
            </a:r>
            <a:endParaRPr/>
          </a:p>
        </p:txBody>
      </p:sp>
      <p:sp>
        <p:nvSpPr>
          <p:cNvPr id="434" name="Google Shape;434;p63"/>
          <p:cNvSpPr/>
          <p:nvPr/>
        </p:nvSpPr>
        <p:spPr>
          <a:xfrm>
            <a:off x="2976825" y="1845575"/>
            <a:ext cx="752400" cy="978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Arrive (C2)</a:t>
            </a:r>
            <a:endParaRPr/>
          </a:p>
          <a:p>
            <a:pPr indent="0" lvl="0" marL="0" rtl="0" algn="ctr">
              <a:spcBef>
                <a:spcPts val="0"/>
              </a:spcBef>
              <a:spcAft>
                <a:spcPts val="0"/>
              </a:spcAft>
              <a:buNone/>
            </a:pPr>
            <a:r>
              <a:rPr lang="en"/>
              <a:t>2.0</a:t>
            </a:r>
            <a:endParaRPr/>
          </a:p>
        </p:txBody>
      </p:sp>
      <p:sp>
        <p:nvSpPr>
          <p:cNvPr id="435" name="Google Shape;435;p63"/>
          <p:cNvSpPr/>
          <p:nvPr/>
        </p:nvSpPr>
        <p:spPr>
          <a:xfrm>
            <a:off x="3729225" y="1845575"/>
            <a:ext cx="752400" cy="978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Arrive (C3)</a:t>
            </a:r>
            <a:endParaRPr/>
          </a:p>
          <a:p>
            <a:pPr indent="0" lvl="0" marL="0" rtl="0" algn="ctr">
              <a:spcBef>
                <a:spcPts val="0"/>
              </a:spcBef>
              <a:spcAft>
                <a:spcPts val="0"/>
              </a:spcAft>
              <a:buNone/>
            </a:pPr>
            <a:r>
              <a:rPr lang="en"/>
              <a:t>3.0</a:t>
            </a:r>
            <a:endParaRPr/>
          </a:p>
        </p:txBody>
      </p:sp>
      <p:sp>
        <p:nvSpPr>
          <p:cNvPr id="436" name="Google Shape;436;p63"/>
          <p:cNvSpPr/>
          <p:nvPr/>
        </p:nvSpPr>
        <p:spPr>
          <a:xfrm>
            <a:off x="4481625" y="1845575"/>
            <a:ext cx="752400" cy="978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Arrive (C4)</a:t>
            </a:r>
            <a:endParaRPr/>
          </a:p>
          <a:p>
            <a:pPr indent="0" lvl="0" marL="0" rtl="0" algn="ctr">
              <a:spcBef>
                <a:spcPts val="0"/>
              </a:spcBef>
              <a:spcAft>
                <a:spcPts val="0"/>
              </a:spcAft>
              <a:buNone/>
            </a:pPr>
            <a:r>
              <a:rPr lang="en"/>
              <a:t>4.0</a:t>
            </a:r>
            <a:endParaRPr/>
          </a:p>
        </p:txBody>
      </p:sp>
      <p:sp>
        <p:nvSpPr>
          <p:cNvPr id="437" name="Google Shape;437;p63"/>
          <p:cNvSpPr/>
          <p:nvPr/>
        </p:nvSpPr>
        <p:spPr>
          <a:xfrm>
            <a:off x="5234025" y="1845575"/>
            <a:ext cx="752400" cy="978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Arrive (C5)</a:t>
            </a:r>
            <a:endParaRPr/>
          </a:p>
          <a:p>
            <a:pPr indent="0" lvl="0" marL="0" rtl="0" algn="ctr">
              <a:spcBef>
                <a:spcPts val="0"/>
              </a:spcBef>
              <a:spcAft>
                <a:spcPts val="0"/>
              </a:spcAft>
              <a:buNone/>
            </a:pPr>
            <a:r>
              <a:rPr lang="en"/>
              <a:t>5.0</a:t>
            </a:r>
            <a:endParaRPr/>
          </a:p>
        </p:txBody>
      </p:sp>
      <p:sp>
        <p:nvSpPr>
          <p:cNvPr id="438" name="Google Shape;438;p63"/>
          <p:cNvSpPr/>
          <p:nvPr/>
        </p:nvSpPr>
        <p:spPr>
          <a:xfrm>
            <a:off x="5986425" y="1845575"/>
            <a:ext cx="752400" cy="978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Arrive (C6)</a:t>
            </a:r>
            <a:endParaRPr/>
          </a:p>
          <a:p>
            <a:pPr indent="0" lvl="0" marL="0" rtl="0" algn="ctr">
              <a:spcBef>
                <a:spcPts val="0"/>
              </a:spcBef>
              <a:spcAft>
                <a:spcPts val="0"/>
              </a:spcAft>
              <a:buNone/>
            </a:pPr>
            <a:r>
              <a:rPr lang="en"/>
              <a:t>6.0</a:t>
            </a:r>
            <a:endParaRPr/>
          </a:p>
        </p:txBody>
      </p:sp>
      <p:sp>
        <p:nvSpPr>
          <p:cNvPr id="439" name="Google Shape;439;p63"/>
          <p:cNvSpPr/>
          <p:nvPr/>
        </p:nvSpPr>
        <p:spPr>
          <a:xfrm>
            <a:off x="6738825" y="1845575"/>
            <a:ext cx="752400" cy="978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Arrive (C7)</a:t>
            </a:r>
            <a:endParaRPr/>
          </a:p>
          <a:p>
            <a:pPr indent="0" lvl="0" marL="0" rtl="0" algn="ctr">
              <a:spcBef>
                <a:spcPts val="0"/>
              </a:spcBef>
              <a:spcAft>
                <a:spcPts val="0"/>
              </a:spcAft>
              <a:buNone/>
            </a:pPr>
            <a:r>
              <a:rPr lang="en"/>
              <a:t>8.0</a:t>
            </a:r>
            <a:endParaRPr/>
          </a:p>
        </p:txBody>
      </p:sp>
      <p:sp>
        <p:nvSpPr>
          <p:cNvPr id="440" name="Google Shape;440;p63"/>
          <p:cNvSpPr/>
          <p:nvPr/>
        </p:nvSpPr>
        <p:spPr>
          <a:xfrm>
            <a:off x="2224425" y="2894075"/>
            <a:ext cx="6019200" cy="97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3"/>
          <p:cNvSpPr/>
          <p:nvPr/>
        </p:nvSpPr>
        <p:spPr>
          <a:xfrm>
            <a:off x="2224425" y="2894075"/>
            <a:ext cx="752400" cy="9789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Done (C1)</a:t>
            </a:r>
            <a:endParaRPr/>
          </a:p>
          <a:p>
            <a:pPr indent="0" lvl="0" marL="0" rtl="0" algn="ctr">
              <a:spcBef>
                <a:spcPts val="0"/>
              </a:spcBef>
              <a:spcAft>
                <a:spcPts val="0"/>
              </a:spcAft>
              <a:buNone/>
            </a:pPr>
            <a:r>
              <a:rPr lang="en"/>
              <a:t>2.0</a:t>
            </a:r>
            <a:endParaRPr/>
          </a:p>
        </p:txBody>
      </p:sp>
      <p:sp>
        <p:nvSpPr>
          <p:cNvPr id="442" name="Google Shape;442;p63"/>
          <p:cNvSpPr/>
          <p:nvPr/>
        </p:nvSpPr>
        <p:spPr>
          <a:xfrm>
            <a:off x="2976825" y="2894075"/>
            <a:ext cx="752400" cy="978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Arrive (C2)</a:t>
            </a:r>
            <a:endParaRPr/>
          </a:p>
          <a:p>
            <a:pPr indent="0" lvl="0" marL="0" rtl="0" algn="ctr">
              <a:spcBef>
                <a:spcPts val="0"/>
              </a:spcBef>
              <a:spcAft>
                <a:spcPts val="0"/>
              </a:spcAft>
              <a:buNone/>
            </a:pPr>
            <a:r>
              <a:rPr lang="en"/>
              <a:t>2.0</a:t>
            </a:r>
            <a:endParaRPr/>
          </a:p>
        </p:txBody>
      </p:sp>
      <p:sp>
        <p:nvSpPr>
          <p:cNvPr id="443" name="Google Shape;443;p63"/>
          <p:cNvSpPr/>
          <p:nvPr/>
        </p:nvSpPr>
        <p:spPr>
          <a:xfrm>
            <a:off x="3729225" y="2894075"/>
            <a:ext cx="752400" cy="978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Arrive (C3)</a:t>
            </a:r>
            <a:endParaRPr/>
          </a:p>
          <a:p>
            <a:pPr indent="0" lvl="0" marL="0" rtl="0" algn="ctr">
              <a:spcBef>
                <a:spcPts val="0"/>
              </a:spcBef>
              <a:spcAft>
                <a:spcPts val="0"/>
              </a:spcAft>
              <a:buNone/>
            </a:pPr>
            <a:r>
              <a:rPr lang="en"/>
              <a:t>3.0</a:t>
            </a:r>
            <a:endParaRPr/>
          </a:p>
        </p:txBody>
      </p:sp>
      <p:sp>
        <p:nvSpPr>
          <p:cNvPr id="444" name="Google Shape;444;p63"/>
          <p:cNvSpPr/>
          <p:nvPr/>
        </p:nvSpPr>
        <p:spPr>
          <a:xfrm>
            <a:off x="4481625" y="2894075"/>
            <a:ext cx="752400" cy="978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Arrive (C4)</a:t>
            </a:r>
            <a:endParaRPr/>
          </a:p>
          <a:p>
            <a:pPr indent="0" lvl="0" marL="0" rtl="0" algn="ctr">
              <a:spcBef>
                <a:spcPts val="0"/>
              </a:spcBef>
              <a:spcAft>
                <a:spcPts val="0"/>
              </a:spcAft>
              <a:buNone/>
            </a:pPr>
            <a:r>
              <a:rPr lang="en"/>
              <a:t>4.0</a:t>
            </a:r>
            <a:endParaRPr/>
          </a:p>
        </p:txBody>
      </p:sp>
      <p:sp>
        <p:nvSpPr>
          <p:cNvPr id="445" name="Google Shape;445;p63"/>
          <p:cNvSpPr/>
          <p:nvPr/>
        </p:nvSpPr>
        <p:spPr>
          <a:xfrm>
            <a:off x="5234025" y="2894075"/>
            <a:ext cx="752400" cy="978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Arrive (C5)</a:t>
            </a:r>
            <a:endParaRPr/>
          </a:p>
          <a:p>
            <a:pPr indent="0" lvl="0" marL="0" rtl="0" algn="ctr">
              <a:spcBef>
                <a:spcPts val="0"/>
              </a:spcBef>
              <a:spcAft>
                <a:spcPts val="0"/>
              </a:spcAft>
              <a:buNone/>
            </a:pPr>
            <a:r>
              <a:rPr lang="en"/>
              <a:t>5.0</a:t>
            </a:r>
            <a:endParaRPr/>
          </a:p>
        </p:txBody>
      </p:sp>
      <p:sp>
        <p:nvSpPr>
          <p:cNvPr id="446" name="Google Shape;446;p63"/>
          <p:cNvSpPr/>
          <p:nvPr/>
        </p:nvSpPr>
        <p:spPr>
          <a:xfrm>
            <a:off x="5986425" y="2894075"/>
            <a:ext cx="752400" cy="978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Arrive (C6)</a:t>
            </a:r>
            <a:endParaRPr/>
          </a:p>
          <a:p>
            <a:pPr indent="0" lvl="0" marL="0" rtl="0" algn="ctr">
              <a:spcBef>
                <a:spcPts val="0"/>
              </a:spcBef>
              <a:spcAft>
                <a:spcPts val="0"/>
              </a:spcAft>
              <a:buNone/>
            </a:pPr>
            <a:r>
              <a:rPr lang="en"/>
              <a:t>6.0</a:t>
            </a:r>
            <a:endParaRPr/>
          </a:p>
        </p:txBody>
      </p:sp>
      <p:sp>
        <p:nvSpPr>
          <p:cNvPr id="447" name="Google Shape;447;p63"/>
          <p:cNvSpPr/>
          <p:nvPr/>
        </p:nvSpPr>
        <p:spPr>
          <a:xfrm>
            <a:off x="6738825" y="2894075"/>
            <a:ext cx="752400" cy="978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Arrive (C7)</a:t>
            </a:r>
            <a:endParaRPr/>
          </a:p>
          <a:p>
            <a:pPr indent="0" lvl="0" marL="0" rtl="0" algn="ctr">
              <a:spcBef>
                <a:spcPts val="0"/>
              </a:spcBef>
              <a:spcAft>
                <a:spcPts val="0"/>
              </a:spcAft>
              <a:buNone/>
            </a:pPr>
            <a:r>
              <a:rPr lang="en"/>
              <a:t>8.0</a:t>
            </a:r>
            <a:endParaRPr/>
          </a:p>
        </p:txBody>
      </p:sp>
      <p:sp>
        <p:nvSpPr>
          <p:cNvPr id="448" name="Google Shape;448;p63"/>
          <p:cNvSpPr txBox="1"/>
          <p:nvPr>
            <p:ph idx="1" type="body"/>
          </p:nvPr>
        </p:nvSpPr>
        <p:spPr>
          <a:xfrm>
            <a:off x="900375" y="3909425"/>
            <a:ext cx="1237200" cy="1051800"/>
          </a:xfrm>
          <a:prstGeom prst="rect">
            <a:avLst/>
          </a:prstGeom>
        </p:spPr>
        <p:txBody>
          <a:bodyPr anchorCtr="0" anchor="t" bIns="91425" lIns="91425" spcFirstLastPara="1" rIns="91425" wrap="square" tIns="91425">
            <a:normAutofit lnSpcReduction="10000"/>
          </a:bodyPr>
          <a:lstStyle/>
          <a:p>
            <a:pPr indent="0" lvl="0" marL="0" rtl="0" algn="l">
              <a:lnSpc>
                <a:spcPct val="110795"/>
              </a:lnSpc>
              <a:spcBef>
                <a:spcPts val="0"/>
              </a:spcBef>
              <a:spcAft>
                <a:spcPts val="0"/>
              </a:spcAft>
              <a:buNone/>
            </a:pPr>
            <a:r>
              <a:rPr lang="en"/>
              <a:t>Execute Done (C1):</a:t>
            </a:r>
            <a:endParaRPr/>
          </a:p>
        </p:txBody>
      </p:sp>
      <p:sp>
        <p:nvSpPr>
          <p:cNvPr id="449" name="Google Shape;449;p63"/>
          <p:cNvSpPr/>
          <p:nvPr/>
        </p:nvSpPr>
        <p:spPr>
          <a:xfrm>
            <a:off x="2224425" y="3945875"/>
            <a:ext cx="6019200" cy="97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63"/>
          <p:cNvSpPr/>
          <p:nvPr/>
        </p:nvSpPr>
        <p:spPr>
          <a:xfrm>
            <a:off x="2224425" y="3942575"/>
            <a:ext cx="752400" cy="978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Arrive (C2)</a:t>
            </a:r>
            <a:endParaRPr/>
          </a:p>
          <a:p>
            <a:pPr indent="0" lvl="0" marL="0" rtl="0" algn="ctr">
              <a:spcBef>
                <a:spcPts val="0"/>
              </a:spcBef>
              <a:spcAft>
                <a:spcPts val="0"/>
              </a:spcAft>
              <a:buNone/>
            </a:pPr>
            <a:r>
              <a:rPr lang="en"/>
              <a:t>2.0</a:t>
            </a:r>
            <a:endParaRPr/>
          </a:p>
        </p:txBody>
      </p:sp>
      <p:sp>
        <p:nvSpPr>
          <p:cNvPr id="451" name="Google Shape;451;p63"/>
          <p:cNvSpPr/>
          <p:nvPr/>
        </p:nvSpPr>
        <p:spPr>
          <a:xfrm>
            <a:off x="2976825" y="3942575"/>
            <a:ext cx="752400" cy="978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Arrive (C3)</a:t>
            </a:r>
            <a:endParaRPr/>
          </a:p>
          <a:p>
            <a:pPr indent="0" lvl="0" marL="0" rtl="0" algn="ctr">
              <a:spcBef>
                <a:spcPts val="0"/>
              </a:spcBef>
              <a:spcAft>
                <a:spcPts val="0"/>
              </a:spcAft>
              <a:buNone/>
            </a:pPr>
            <a:r>
              <a:rPr lang="en"/>
              <a:t>3.0</a:t>
            </a:r>
            <a:endParaRPr/>
          </a:p>
        </p:txBody>
      </p:sp>
      <p:sp>
        <p:nvSpPr>
          <p:cNvPr id="452" name="Google Shape;452;p63"/>
          <p:cNvSpPr/>
          <p:nvPr/>
        </p:nvSpPr>
        <p:spPr>
          <a:xfrm>
            <a:off x="3729225" y="3942575"/>
            <a:ext cx="752400" cy="978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Arrive (C4)</a:t>
            </a:r>
            <a:endParaRPr/>
          </a:p>
          <a:p>
            <a:pPr indent="0" lvl="0" marL="0" rtl="0" algn="ctr">
              <a:spcBef>
                <a:spcPts val="0"/>
              </a:spcBef>
              <a:spcAft>
                <a:spcPts val="0"/>
              </a:spcAft>
              <a:buNone/>
            </a:pPr>
            <a:r>
              <a:rPr lang="en"/>
              <a:t>4.0</a:t>
            </a:r>
            <a:endParaRPr/>
          </a:p>
        </p:txBody>
      </p:sp>
      <p:sp>
        <p:nvSpPr>
          <p:cNvPr id="453" name="Google Shape;453;p63"/>
          <p:cNvSpPr/>
          <p:nvPr/>
        </p:nvSpPr>
        <p:spPr>
          <a:xfrm>
            <a:off x="4481625" y="3942575"/>
            <a:ext cx="752400" cy="978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Arrive (C5)</a:t>
            </a:r>
            <a:endParaRPr/>
          </a:p>
          <a:p>
            <a:pPr indent="0" lvl="0" marL="0" rtl="0" algn="ctr">
              <a:spcBef>
                <a:spcPts val="0"/>
              </a:spcBef>
              <a:spcAft>
                <a:spcPts val="0"/>
              </a:spcAft>
              <a:buNone/>
            </a:pPr>
            <a:r>
              <a:rPr lang="en"/>
              <a:t>5.0</a:t>
            </a:r>
            <a:endParaRPr/>
          </a:p>
        </p:txBody>
      </p:sp>
      <p:sp>
        <p:nvSpPr>
          <p:cNvPr id="454" name="Google Shape;454;p63"/>
          <p:cNvSpPr/>
          <p:nvPr/>
        </p:nvSpPr>
        <p:spPr>
          <a:xfrm>
            <a:off x="5234025" y="3942575"/>
            <a:ext cx="752400" cy="978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Arrive (C6)</a:t>
            </a:r>
            <a:endParaRPr/>
          </a:p>
          <a:p>
            <a:pPr indent="0" lvl="0" marL="0" rtl="0" algn="ctr">
              <a:spcBef>
                <a:spcPts val="0"/>
              </a:spcBef>
              <a:spcAft>
                <a:spcPts val="0"/>
              </a:spcAft>
              <a:buNone/>
            </a:pPr>
            <a:r>
              <a:rPr lang="en"/>
              <a:t>6.0</a:t>
            </a:r>
            <a:endParaRPr/>
          </a:p>
        </p:txBody>
      </p:sp>
      <p:sp>
        <p:nvSpPr>
          <p:cNvPr id="455" name="Google Shape;455;p63"/>
          <p:cNvSpPr/>
          <p:nvPr/>
        </p:nvSpPr>
        <p:spPr>
          <a:xfrm>
            <a:off x="5986425" y="3942575"/>
            <a:ext cx="752400" cy="978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Arrive (C7)</a:t>
            </a:r>
            <a:endParaRPr/>
          </a:p>
          <a:p>
            <a:pPr indent="0" lvl="0" marL="0" rtl="0" algn="ctr">
              <a:spcBef>
                <a:spcPts val="0"/>
              </a:spcBef>
              <a:spcAft>
                <a:spcPts val="0"/>
              </a:spcAft>
              <a:buNone/>
            </a:pPr>
            <a:r>
              <a:rPr lang="en"/>
              <a:t>8.0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Feedback from Lab 1 - String formatting</a:t>
            </a:r>
            <a:endParaRPr/>
          </a:p>
        </p:txBody>
      </p:sp>
      <p:sp>
        <p:nvSpPr>
          <p:cNvPr id="101" name="Google Shape;101;p19"/>
          <p:cNvSpPr txBox="1"/>
          <p:nvPr>
            <p:ph idx="1" type="body"/>
          </p:nvPr>
        </p:nvSpPr>
        <p:spPr>
          <a:xfrm>
            <a:off x="311700" y="1152475"/>
            <a:ext cx="8520600" cy="3867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String formatting for toString() method</a:t>
            </a:r>
            <a:endParaRPr/>
          </a:p>
          <a:p>
            <a:pPr indent="-342900" lvl="1" marL="914400" rtl="0" algn="l">
              <a:spcBef>
                <a:spcPts val="0"/>
              </a:spcBef>
              <a:spcAft>
                <a:spcPts val="0"/>
              </a:spcAft>
              <a:buSzPts val="1800"/>
              <a:buChar char="○"/>
            </a:pPr>
            <a:r>
              <a:rPr lang="en" sz="1800">
                <a:solidFill>
                  <a:srgbClr val="EA9999"/>
                </a:solidFill>
              </a:rPr>
              <a:t>Do not break up your String</a:t>
            </a:r>
            <a:r>
              <a:rPr lang="en" sz="1800"/>
              <a:t> and </a:t>
            </a:r>
            <a:r>
              <a:rPr lang="en" sz="1800">
                <a:solidFill>
                  <a:srgbClr val="9CFF9C"/>
                </a:solidFill>
              </a:rPr>
              <a:t>use multiple String.format()</a:t>
            </a:r>
            <a:r>
              <a:rPr lang="en" sz="1800"/>
              <a:t> to just convert int to your desired format</a:t>
            </a:r>
            <a:endParaRPr sz="1800"/>
          </a:p>
          <a:p>
            <a:pPr indent="-342900" lvl="0" marL="457200" rtl="0" algn="l">
              <a:spcBef>
                <a:spcPts val="0"/>
              </a:spcBef>
              <a:spcAft>
                <a:spcPts val="0"/>
              </a:spcAft>
              <a:buSzPts val="1800"/>
              <a:buChar char="●"/>
            </a:pPr>
            <a:r>
              <a:rPr b="1" lang="en" sz="1800"/>
              <a:t>For example:</a:t>
            </a:r>
            <a:endParaRPr b="1" sz="1800"/>
          </a:p>
          <a:p>
            <a:pPr indent="0" lvl="0" marL="0" rtl="0" algn="l">
              <a:lnSpc>
                <a:spcPct val="100000"/>
              </a:lnSpc>
              <a:spcBef>
                <a:spcPts val="1200"/>
              </a:spcBef>
              <a:spcAft>
                <a:spcPts val="0"/>
              </a:spcAft>
              <a:buNone/>
            </a:pPr>
            <a:r>
              <a:rPr lang="en">
                <a:solidFill>
                  <a:srgbClr val="EA9999"/>
                </a:solidFill>
              </a:rPr>
              <a:t>//Bad </a:t>
            </a:r>
            <a:endParaRPr>
              <a:solidFill>
                <a:srgbClr val="EA9999"/>
              </a:solidFill>
            </a:endParaRPr>
          </a:p>
          <a:p>
            <a:pPr indent="0" lvl="0" marL="0" rtl="0" algn="l">
              <a:lnSpc>
                <a:spcPct val="100000"/>
              </a:lnSpc>
              <a:spcBef>
                <a:spcPts val="1200"/>
              </a:spcBef>
              <a:spcAft>
                <a:spcPts val="0"/>
              </a:spcAft>
              <a:buNone/>
            </a:pPr>
            <a:r>
              <a:rPr lang="en"/>
              <a:t>return "point (" + String.format("%.3f", this.x) + ", " + String.format("%.3f", this.y) + ")";</a:t>
            </a:r>
            <a:endParaRPr/>
          </a:p>
          <a:p>
            <a:pPr indent="0" lvl="0" marL="0" rtl="0" algn="l">
              <a:lnSpc>
                <a:spcPct val="100000"/>
              </a:lnSpc>
              <a:spcBef>
                <a:spcPts val="1200"/>
              </a:spcBef>
              <a:spcAft>
                <a:spcPts val="0"/>
              </a:spcAft>
              <a:buNone/>
            </a:pPr>
            <a:r>
              <a:rPr lang="en">
                <a:solidFill>
                  <a:srgbClr val="9CFF9C"/>
                </a:solidFill>
              </a:rPr>
              <a:t>//Good</a:t>
            </a:r>
            <a:endParaRPr>
              <a:solidFill>
                <a:srgbClr val="9CFF9C"/>
              </a:solidFill>
            </a:endParaRPr>
          </a:p>
          <a:p>
            <a:pPr indent="0" lvl="0" marL="0" rtl="0" algn="l">
              <a:lnSpc>
                <a:spcPct val="100000"/>
              </a:lnSpc>
              <a:spcBef>
                <a:spcPts val="1200"/>
              </a:spcBef>
              <a:spcAft>
                <a:spcPts val="1200"/>
              </a:spcAft>
              <a:buNone/>
            </a:pPr>
            <a:r>
              <a:rPr lang="en"/>
              <a:t>return String.format(“point (%.3f., %.3f)”, this.x , this.y);</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4"/>
          <p:cNvSpPr txBox="1"/>
          <p:nvPr>
            <p:ph type="title"/>
          </p:nvPr>
        </p:nvSpPr>
        <p:spPr>
          <a:xfrm>
            <a:off x="311700" y="195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 2: PQ illustration</a:t>
            </a:r>
            <a:endParaRPr/>
          </a:p>
        </p:txBody>
      </p:sp>
      <p:sp>
        <p:nvSpPr>
          <p:cNvPr id="461" name="Google Shape;461;p64"/>
          <p:cNvSpPr/>
          <p:nvPr/>
        </p:nvSpPr>
        <p:spPr>
          <a:xfrm>
            <a:off x="2224425" y="840850"/>
            <a:ext cx="6019200" cy="97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4"/>
          <p:cNvSpPr/>
          <p:nvPr/>
        </p:nvSpPr>
        <p:spPr>
          <a:xfrm>
            <a:off x="2224425" y="840850"/>
            <a:ext cx="752400" cy="9789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Serve (C2)</a:t>
            </a:r>
            <a:endParaRPr/>
          </a:p>
          <a:p>
            <a:pPr indent="0" lvl="0" marL="0" rtl="0" algn="ctr">
              <a:spcBef>
                <a:spcPts val="0"/>
              </a:spcBef>
              <a:spcAft>
                <a:spcPts val="0"/>
              </a:spcAft>
              <a:buNone/>
            </a:pPr>
            <a:r>
              <a:rPr lang="en"/>
              <a:t>2.0</a:t>
            </a:r>
            <a:endParaRPr/>
          </a:p>
        </p:txBody>
      </p:sp>
      <p:sp>
        <p:nvSpPr>
          <p:cNvPr id="463" name="Google Shape;463;p64"/>
          <p:cNvSpPr/>
          <p:nvPr/>
        </p:nvSpPr>
        <p:spPr>
          <a:xfrm>
            <a:off x="2976825" y="840850"/>
            <a:ext cx="752400" cy="978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Arrive (C3)</a:t>
            </a:r>
            <a:endParaRPr/>
          </a:p>
          <a:p>
            <a:pPr indent="0" lvl="0" marL="0" rtl="0" algn="ctr">
              <a:spcBef>
                <a:spcPts val="0"/>
              </a:spcBef>
              <a:spcAft>
                <a:spcPts val="0"/>
              </a:spcAft>
              <a:buNone/>
            </a:pPr>
            <a:r>
              <a:rPr lang="en"/>
              <a:t>3.0</a:t>
            </a:r>
            <a:endParaRPr/>
          </a:p>
        </p:txBody>
      </p:sp>
      <p:sp>
        <p:nvSpPr>
          <p:cNvPr id="464" name="Google Shape;464;p64"/>
          <p:cNvSpPr/>
          <p:nvPr/>
        </p:nvSpPr>
        <p:spPr>
          <a:xfrm>
            <a:off x="3729225" y="840850"/>
            <a:ext cx="752400" cy="978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Arrive (C4)</a:t>
            </a:r>
            <a:endParaRPr/>
          </a:p>
          <a:p>
            <a:pPr indent="0" lvl="0" marL="0" rtl="0" algn="ctr">
              <a:spcBef>
                <a:spcPts val="0"/>
              </a:spcBef>
              <a:spcAft>
                <a:spcPts val="0"/>
              </a:spcAft>
              <a:buNone/>
            </a:pPr>
            <a:r>
              <a:rPr lang="en"/>
              <a:t>4.0</a:t>
            </a:r>
            <a:endParaRPr/>
          </a:p>
        </p:txBody>
      </p:sp>
      <p:sp>
        <p:nvSpPr>
          <p:cNvPr id="465" name="Google Shape;465;p64"/>
          <p:cNvSpPr/>
          <p:nvPr/>
        </p:nvSpPr>
        <p:spPr>
          <a:xfrm>
            <a:off x="4481625" y="840850"/>
            <a:ext cx="752400" cy="978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Arrive (C5)</a:t>
            </a:r>
            <a:endParaRPr/>
          </a:p>
          <a:p>
            <a:pPr indent="0" lvl="0" marL="0" rtl="0" algn="ctr">
              <a:spcBef>
                <a:spcPts val="0"/>
              </a:spcBef>
              <a:spcAft>
                <a:spcPts val="0"/>
              </a:spcAft>
              <a:buNone/>
            </a:pPr>
            <a:r>
              <a:rPr lang="en"/>
              <a:t>5.0</a:t>
            </a:r>
            <a:endParaRPr/>
          </a:p>
        </p:txBody>
      </p:sp>
      <p:sp>
        <p:nvSpPr>
          <p:cNvPr id="466" name="Google Shape;466;p64"/>
          <p:cNvSpPr/>
          <p:nvPr/>
        </p:nvSpPr>
        <p:spPr>
          <a:xfrm>
            <a:off x="5234025" y="840850"/>
            <a:ext cx="752400" cy="978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Arrive (C6)</a:t>
            </a:r>
            <a:endParaRPr/>
          </a:p>
          <a:p>
            <a:pPr indent="0" lvl="0" marL="0" rtl="0" algn="ctr">
              <a:spcBef>
                <a:spcPts val="0"/>
              </a:spcBef>
              <a:spcAft>
                <a:spcPts val="0"/>
              </a:spcAft>
              <a:buNone/>
            </a:pPr>
            <a:r>
              <a:rPr lang="en"/>
              <a:t>6.0</a:t>
            </a:r>
            <a:endParaRPr/>
          </a:p>
        </p:txBody>
      </p:sp>
      <p:sp>
        <p:nvSpPr>
          <p:cNvPr id="467" name="Google Shape;467;p64"/>
          <p:cNvSpPr/>
          <p:nvPr/>
        </p:nvSpPr>
        <p:spPr>
          <a:xfrm>
            <a:off x="5986425" y="840850"/>
            <a:ext cx="752400" cy="978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Arrive (C7)</a:t>
            </a:r>
            <a:endParaRPr/>
          </a:p>
          <a:p>
            <a:pPr indent="0" lvl="0" marL="0" rtl="0" algn="ctr">
              <a:spcBef>
                <a:spcPts val="0"/>
              </a:spcBef>
              <a:spcAft>
                <a:spcPts val="0"/>
              </a:spcAft>
              <a:buNone/>
            </a:pPr>
            <a:r>
              <a:rPr lang="en"/>
              <a:t>8.0</a:t>
            </a:r>
            <a:endParaRPr/>
          </a:p>
        </p:txBody>
      </p:sp>
      <p:sp>
        <p:nvSpPr>
          <p:cNvPr id="468" name="Google Shape;468;p64"/>
          <p:cNvSpPr txBox="1"/>
          <p:nvPr>
            <p:ph idx="1" type="body"/>
          </p:nvPr>
        </p:nvSpPr>
        <p:spPr>
          <a:xfrm>
            <a:off x="900375" y="1892650"/>
            <a:ext cx="1007400" cy="1051800"/>
          </a:xfrm>
          <a:prstGeom prst="rect">
            <a:avLst/>
          </a:prstGeom>
        </p:spPr>
        <p:txBody>
          <a:bodyPr anchorCtr="0" anchor="t" bIns="91425" lIns="91425" spcFirstLastPara="1" rIns="91425" wrap="square" tIns="91425">
            <a:normAutofit lnSpcReduction="10000"/>
          </a:bodyPr>
          <a:lstStyle/>
          <a:p>
            <a:pPr indent="0" lvl="0" marL="0" rtl="0" algn="l">
              <a:lnSpc>
                <a:spcPct val="110795"/>
              </a:lnSpc>
              <a:spcBef>
                <a:spcPts val="0"/>
              </a:spcBef>
              <a:spcAft>
                <a:spcPts val="0"/>
              </a:spcAft>
              <a:buNone/>
            </a:pPr>
            <a:r>
              <a:rPr lang="en"/>
              <a:t>Execute</a:t>
            </a:r>
            <a:endParaRPr/>
          </a:p>
          <a:p>
            <a:pPr indent="0" lvl="0" marL="0" rtl="0" algn="l">
              <a:lnSpc>
                <a:spcPct val="110795"/>
              </a:lnSpc>
              <a:spcBef>
                <a:spcPts val="0"/>
              </a:spcBef>
              <a:spcAft>
                <a:spcPts val="0"/>
              </a:spcAft>
              <a:buNone/>
            </a:pPr>
            <a:r>
              <a:rPr lang="en"/>
              <a:t>Serve (C2):</a:t>
            </a:r>
            <a:endParaRPr/>
          </a:p>
        </p:txBody>
      </p:sp>
      <p:sp>
        <p:nvSpPr>
          <p:cNvPr id="469" name="Google Shape;469;p64"/>
          <p:cNvSpPr txBox="1"/>
          <p:nvPr>
            <p:ph idx="1" type="body"/>
          </p:nvPr>
        </p:nvSpPr>
        <p:spPr>
          <a:xfrm>
            <a:off x="900375" y="2908000"/>
            <a:ext cx="1237200" cy="1287000"/>
          </a:xfrm>
          <a:prstGeom prst="rect">
            <a:avLst/>
          </a:prstGeom>
        </p:spPr>
        <p:txBody>
          <a:bodyPr anchorCtr="0" anchor="t" bIns="91425" lIns="91425" spcFirstLastPara="1" rIns="91425" wrap="square" tIns="91425">
            <a:normAutofit lnSpcReduction="10000"/>
          </a:bodyPr>
          <a:lstStyle/>
          <a:p>
            <a:pPr indent="0" lvl="0" marL="0" rtl="0" algn="l">
              <a:lnSpc>
                <a:spcPct val="110795"/>
              </a:lnSpc>
              <a:spcBef>
                <a:spcPts val="0"/>
              </a:spcBef>
              <a:spcAft>
                <a:spcPts val="0"/>
              </a:spcAft>
              <a:buNone/>
            </a:pPr>
            <a:r>
              <a:rPr lang="en"/>
              <a:t>Execute</a:t>
            </a:r>
            <a:endParaRPr/>
          </a:p>
          <a:p>
            <a:pPr indent="0" lvl="0" marL="0" rtl="0" algn="l">
              <a:lnSpc>
                <a:spcPct val="110795"/>
              </a:lnSpc>
              <a:spcBef>
                <a:spcPts val="0"/>
              </a:spcBef>
              <a:spcAft>
                <a:spcPts val="0"/>
              </a:spcAft>
              <a:buNone/>
            </a:pPr>
            <a:r>
              <a:rPr lang="en"/>
              <a:t>Arrive (C3):</a:t>
            </a:r>
            <a:endParaRPr/>
          </a:p>
          <a:p>
            <a:pPr indent="0" lvl="0" marL="0" rtl="0" algn="l">
              <a:lnSpc>
                <a:spcPct val="110795"/>
              </a:lnSpc>
              <a:spcBef>
                <a:spcPts val="0"/>
              </a:spcBef>
              <a:spcAft>
                <a:spcPts val="0"/>
              </a:spcAft>
              <a:buNone/>
            </a:pPr>
            <a:r>
              <a:t/>
            </a:r>
            <a:endParaRPr/>
          </a:p>
        </p:txBody>
      </p:sp>
      <p:sp>
        <p:nvSpPr>
          <p:cNvPr id="470" name="Google Shape;470;p64"/>
          <p:cNvSpPr txBox="1"/>
          <p:nvPr>
            <p:ph idx="1" type="body"/>
          </p:nvPr>
        </p:nvSpPr>
        <p:spPr>
          <a:xfrm>
            <a:off x="900375" y="804400"/>
            <a:ext cx="1237200" cy="1051800"/>
          </a:xfrm>
          <a:prstGeom prst="rect">
            <a:avLst/>
          </a:prstGeom>
        </p:spPr>
        <p:txBody>
          <a:bodyPr anchorCtr="0" anchor="t" bIns="91425" lIns="91425" spcFirstLastPara="1" rIns="91425" wrap="square" tIns="91425">
            <a:normAutofit lnSpcReduction="10000"/>
          </a:bodyPr>
          <a:lstStyle/>
          <a:p>
            <a:pPr indent="0" lvl="0" marL="0" rtl="0" algn="l">
              <a:lnSpc>
                <a:spcPct val="110795"/>
              </a:lnSpc>
              <a:spcBef>
                <a:spcPts val="0"/>
              </a:spcBef>
              <a:spcAft>
                <a:spcPts val="0"/>
              </a:spcAft>
              <a:buNone/>
            </a:pPr>
            <a:r>
              <a:rPr lang="en"/>
              <a:t>Execute Arrive (C2):</a:t>
            </a:r>
            <a:endParaRPr/>
          </a:p>
        </p:txBody>
      </p:sp>
      <p:sp>
        <p:nvSpPr>
          <p:cNvPr id="471" name="Google Shape;471;p64"/>
          <p:cNvSpPr/>
          <p:nvPr/>
        </p:nvSpPr>
        <p:spPr>
          <a:xfrm>
            <a:off x="2224425" y="1892650"/>
            <a:ext cx="6019200" cy="97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64"/>
          <p:cNvSpPr/>
          <p:nvPr/>
        </p:nvSpPr>
        <p:spPr>
          <a:xfrm>
            <a:off x="2976825" y="1892650"/>
            <a:ext cx="752400" cy="9789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Done</a:t>
            </a:r>
            <a:endParaRPr/>
          </a:p>
          <a:p>
            <a:pPr indent="0" lvl="0" marL="0" rtl="0" algn="ctr">
              <a:spcBef>
                <a:spcPts val="0"/>
              </a:spcBef>
              <a:spcAft>
                <a:spcPts val="0"/>
              </a:spcAft>
              <a:buNone/>
            </a:pPr>
            <a:r>
              <a:rPr lang="en"/>
              <a:t>(C2)</a:t>
            </a:r>
            <a:endParaRPr/>
          </a:p>
          <a:p>
            <a:pPr indent="0" lvl="0" marL="0" rtl="0" algn="ctr">
              <a:spcBef>
                <a:spcPts val="0"/>
              </a:spcBef>
              <a:spcAft>
                <a:spcPts val="0"/>
              </a:spcAft>
              <a:buNone/>
            </a:pPr>
            <a:r>
              <a:rPr lang="en"/>
              <a:t>4.0</a:t>
            </a:r>
            <a:endParaRPr/>
          </a:p>
        </p:txBody>
      </p:sp>
      <p:sp>
        <p:nvSpPr>
          <p:cNvPr id="473" name="Google Shape;473;p64"/>
          <p:cNvSpPr/>
          <p:nvPr/>
        </p:nvSpPr>
        <p:spPr>
          <a:xfrm>
            <a:off x="2224425" y="1892650"/>
            <a:ext cx="752400" cy="978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Arrive (C3)</a:t>
            </a:r>
            <a:endParaRPr/>
          </a:p>
          <a:p>
            <a:pPr indent="0" lvl="0" marL="0" rtl="0" algn="ctr">
              <a:spcBef>
                <a:spcPts val="0"/>
              </a:spcBef>
              <a:spcAft>
                <a:spcPts val="0"/>
              </a:spcAft>
              <a:buNone/>
            </a:pPr>
            <a:r>
              <a:rPr lang="en"/>
              <a:t>3.0</a:t>
            </a:r>
            <a:endParaRPr/>
          </a:p>
        </p:txBody>
      </p:sp>
      <p:sp>
        <p:nvSpPr>
          <p:cNvPr id="474" name="Google Shape;474;p64"/>
          <p:cNvSpPr/>
          <p:nvPr/>
        </p:nvSpPr>
        <p:spPr>
          <a:xfrm>
            <a:off x="3729225" y="1892650"/>
            <a:ext cx="752400" cy="978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Arrive (C4)</a:t>
            </a:r>
            <a:endParaRPr/>
          </a:p>
          <a:p>
            <a:pPr indent="0" lvl="0" marL="0" rtl="0" algn="ctr">
              <a:spcBef>
                <a:spcPts val="0"/>
              </a:spcBef>
              <a:spcAft>
                <a:spcPts val="0"/>
              </a:spcAft>
              <a:buNone/>
            </a:pPr>
            <a:r>
              <a:rPr lang="en"/>
              <a:t>4.0</a:t>
            </a:r>
            <a:endParaRPr/>
          </a:p>
        </p:txBody>
      </p:sp>
      <p:sp>
        <p:nvSpPr>
          <p:cNvPr id="475" name="Google Shape;475;p64"/>
          <p:cNvSpPr/>
          <p:nvPr/>
        </p:nvSpPr>
        <p:spPr>
          <a:xfrm>
            <a:off x="4481625" y="1892650"/>
            <a:ext cx="752400" cy="978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Arrive (C5)</a:t>
            </a:r>
            <a:endParaRPr/>
          </a:p>
          <a:p>
            <a:pPr indent="0" lvl="0" marL="0" rtl="0" algn="ctr">
              <a:spcBef>
                <a:spcPts val="0"/>
              </a:spcBef>
              <a:spcAft>
                <a:spcPts val="0"/>
              </a:spcAft>
              <a:buNone/>
            </a:pPr>
            <a:r>
              <a:rPr lang="en"/>
              <a:t>5.0</a:t>
            </a:r>
            <a:endParaRPr/>
          </a:p>
        </p:txBody>
      </p:sp>
      <p:sp>
        <p:nvSpPr>
          <p:cNvPr id="476" name="Google Shape;476;p64"/>
          <p:cNvSpPr/>
          <p:nvPr/>
        </p:nvSpPr>
        <p:spPr>
          <a:xfrm>
            <a:off x="5234025" y="1892650"/>
            <a:ext cx="752400" cy="978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Arrive (C6)</a:t>
            </a:r>
            <a:endParaRPr/>
          </a:p>
          <a:p>
            <a:pPr indent="0" lvl="0" marL="0" rtl="0" algn="ctr">
              <a:spcBef>
                <a:spcPts val="0"/>
              </a:spcBef>
              <a:spcAft>
                <a:spcPts val="0"/>
              </a:spcAft>
              <a:buNone/>
            </a:pPr>
            <a:r>
              <a:rPr lang="en"/>
              <a:t>6.0</a:t>
            </a:r>
            <a:endParaRPr/>
          </a:p>
        </p:txBody>
      </p:sp>
      <p:sp>
        <p:nvSpPr>
          <p:cNvPr id="477" name="Google Shape;477;p64"/>
          <p:cNvSpPr/>
          <p:nvPr/>
        </p:nvSpPr>
        <p:spPr>
          <a:xfrm>
            <a:off x="5986425" y="1892650"/>
            <a:ext cx="752400" cy="978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Arrive (C7)</a:t>
            </a:r>
            <a:endParaRPr/>
          </a:p>
          <a:p>
            <a:pPr indent="0" lvl="0" marL="0" rtl="0" algn="ctr">
              <a:spcBef>
                <a:spcPts val="0"/>
              </a:spcBef>
              <a:spcAft>
                <a:spcPts val="0"/>
              </a:spcAft>
              <a:buNone/>
            </a:pPr>
            <a:r>
              <a:rPr lang="en"/>
              <a:t>8.0</a:t>
            </a:r>
            <a:endParaRPr/>
          </a:p>
        </p:txBody>
      </p:sp>
      <p:sp>
        <p:nvSpPr>
          <p:cNvPr id="478" name="Google Shape;478;p64"/>
          <p:cNvSpPr/>
          <p:nvPr/>
        </p:nvSpPr>
        <p:spPr>
          <a:xfrm>
            <a:off x="2224425" y="2944450"/>
            <a:ext cx="6019200" cy="97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64"/>
          <p:cNvSpPr/>
          <p:nvPr/>
        </p:nvSpPr>
        <p:spPr>
          <a:xfrm>
            <a:off x="2224425" y="2944450"/>
            <a:ext cx="752400" cy="978900"/>
          </a:xfrm>
          <a:prstGeom prst="rect">
            <a:avLst/>
          </a:prstGeom>
          <a:solidFill>
            <a:srgbClr val="DB443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Leave (C3)</a:t>
            </a:r>
            <a:endParaRPr/>
          </a:p>
          <a:p>
            <a:pPr indent="0" lvl="0" marL="0" rtl="0" algn="ctr">
              <a:spcBef>
                <a:spcPts val="0"/>
              </a:spcBef>
              <a:spcAft>
                <a:spcPts val="0"/>
              </a:spcAft>
              <a:buNone/>
            </a:pPr>
            <a:r>
              <a:rPr lang="en"/>
              <a:t>3.0</a:t>
            </a:r>
            <a:endParaRPr/>
          </a:p>
        </p:txBody>
      </p:sp>
      <p:sp>
        <p:nvSpPr>
          <p:cNvPr id="480" name="Google Shape;480;p64"/>
          <p:cNvSpPr/>
          <p:nvPr/>
        </p:nvSpPr>
        <p:spPr>
          <a:xfrm>
            <a:off x="2976825" y="2944450"/>
            <a:ext cx="752400" cy="9789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Done</a:t>
            </a:r>
            <a:endParaRPr/>
          </a:p>
          <a:p>
            <a:pPr indent="0" lvl="0" marL="0" rtl="0" algn="ctr">
              <a:spcBef>
                <a:spcPts val="0"/>
              </a:spcBef>
              <a:spcAft>
                <a:spcPts val="0"/>
              </a:spcAft>
              <a:buNone/>
            </a:pPr>
            <a:r>
              <a:rPr lang="en"/>
              <a:t>(C2)</a:t>
            </a:r>
            <a:endParaRPr/>
          </a:p>
          <a:p>
            <a:pPr indent="0" lvl="0" marL="0" rtl="0" algn="ctr">
              <a:spcBef>
                <a:spcPts val="0"/>
              </a:spcBef>
              <a:spcAft>
                <a:spcPts val="0"/>
              </a:spcAft>
              <a:buNone/>
            </a:pPr>
            <a:r>
              <a:rPr lang="en"/>
              <a:t>4.0</a:t>
            </a:r>
            <a:endParaRPr/>
          </a:p>
        </p:txBody>
      </p:sp>
      <p:sp>
        <p:nvSpPr>
          <p:cNvPr id="481" name="Google Shape;481;p64"/>
          <p:cNvSpPr/>
          <p:nvPr/>
        </p:nvSpPr>
        <p:spPr>
          <a:xfrm>
            <a:off x="3729225" y="2944450"/>
            <a:ext cx="752400" cy="978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Arrive (C4)</a:t>
            </a:r>
            <a:endParaRPr/>
          </a:p>
          <a:p>
            <a:pPr indent="0" lvl="0" marL="0" rtl="0" algn="ctr">
              <a:spcBef>
                <a:spcPts val="0"/>
              </a:spcBef>
              <a:spcAft>
                <a:spcPts val="0"/>
              </a:spcAft>
              <a:buNone/>
            </a:pPr>
            <a:r>
              <a:rPr lang="en"/>
              <a:t>4.0</a:t>
            </a:r>
            <a:endParaRPr/>
          </a:p>
        </p:txBody>
      </p:sp>
      <p:sp>
        <p:nvSpPr>
          <p:cNvPr id="482" name="Google Shape;482;p64"/>
          <p:cNvSpPr/>
          <p:nvPr/>
        </p:nvSpPr>
        <p:spPr>
          <a:xfrm>
            <a:off x="4481625" y="2944450"/>
            <a:ext cx="752400" cy="978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Arrive (C5)</a:t>
            </a:r>
            <a:endParaRPr/>
          </a:p>
          <a:p>
            <a:pPr indent="0" lvl="0" marL="0" rtl="0" algn="ctr">
              <a:spcBef>
                <a:spcPts val="0"/>
              </a:spcBef>
              <a:spcAft>
                <a:spcPts val="0"/>
              </a:spcAft>
              <a:buNone/>
            </a:pPr>
            <a:r>
              <a:rPr lang="en"/>
              <a:t>5.0</a:t>
            </a:r>
            <a:endParaRPr/>
          </a:p>
        </p:txBody>
      </p:sp>
      <p:sp>
        <p:nvSpPr>
          <p:cNvPr id="483" name="Google Shape;483;p64"/>
          <p:cNvSpPr/>
          <p:nvPr/>
        </p:nvSpPr>
        <p:spPr>
          <a:xfrm>
            <a:off x="5234025" y="2944450"/>
            <a:ext cx="752400" cy="978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Arrive (C6)</a:t>
            </a:r>
            <a:endParaRPr/>
          </a:p>
          <a:p>
            <a:pPr indent="0" lvl="0" marL="0" rtl="0" algn="ctr">
              <a:spcBef>
                <a:spcPts val="0"/>
              </a:spcBef>
              <a:spcAft>
                <a:spcPts val="0"/>
              </a:spcAft>
              <a:buNone/>
            </a:pPr>
            <a:r>
              <a:rPr lang="en"/>
              <a:t>6.0</a:t>
            </a:r>
            <a:endParaRPr/>
          </a:p>
        </p:txBody>
      </p:sp>
      <p:sp>
        <p:nvSpPr>
          <p:cNvPr id="484" name="Google Shape;484;p64"/>
          <p:cNvSpPr/>
          <p:nvPr/>
        </p:nvSpPr>
        <p:spPr>
          <a:xfrm>
            <a:off x="5986425" y="2944450"/>
            <a:ext cx="752400" cy="978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Arrive (C7)</a:t>
            </a:r>
            <a:endParaRPr/>
          </a:p>
          <a:p>
            <a:pPr indent="0" lvl="0" marL="0" rtl="0" algn="ctr">
              <a:spcBef>
                <a:spcPts val="0"/>
              </a:spcBef>
              <a:spcAft>
                <a:spcPts val="0"/>
              </a:spcAft>
              <a:buNone/>
            </a:pPr>
            <a:r>
              <a:rPr lang="en"/>
              <a:t>8.0</a:t>
            </a:r>
            <a:endParaRPr/>
          </a:p>
        </p:txBody>
      </p:sp>
      <p:sp>
        <p:nvSpPr>
          <p:cNvPr id="485" name="Google Shape;485;p64"/>
          <p:cNvSpPr txBox="1"/>
          <p:nvPr>
            <p:ph idx="1" type="body"/>
          </p:nvPr>
        </p:nvSpPr>
        <p:spPr>
          <a:xfrm>
            <a:off x="900375" y="3959800"/>
            <a:ext cx="1237200" cy="1051800"/>
          </a:xfrm>
          <a:prstGeom prst="rect">
            <a:avLst/>
          </a:prstGeom>
        </p:spPr>
        <p:txBody>
          <a:bodyPr anchorCtr="0" anchor="t" bIns="91425" lIns="91425" spcFirstLastPara="1" rIns="91425" wrap="square" tIns="91425">
            <a:normAutofit fontScale="92500"/>
          </a:bodyPr>
          <a:lstStyle/>
          <a:p>
            <a:pPr indent="0" lvl="0" marL="0" rtl="0" algn="l">
              <a:lnSpc>
                <a:spcPct val="110795"/>
              </a:lnSpc>
              <a:spcBef>
                <a:spcPts val="0"/>
              </a:spcBef>
              <a:spcAft>
                <a:spcPts val="0"/>
              </a:spcAft>
              <a:buNone/>
            </a:pPr>
            <a:r>
              <a:rPr lang="en"/>
              <a:t>Execute</a:t>
            </a:r>
            <a:endParaRPr/>
          </a:p>
          <a:p>
            <a:pPr indent="0" lvl="0" marL="0" rtl="0" algn="l">
              <a:lnSpc>
                <a:spcPct val="110795"/>
              </a:lnSpc>
              <a:spcBef>
                <a:spcPts val="0"/>
              </a:spcBef>
              <a:spcAft>
                <a:spcPts val="0"/>
              </a:spcAft>
              <a:buNone/>
            </a:pPr>
            <a:r>
              <a:rPr lang="en"/>
              <a:t>Leave (C3):</a:t>
            </a:r>
            <a:endParaRPr/>
          </a:p>
          <a:p>
            <a:pPr indent="0" lvl="0" marL="0" rtl="0" algn="l">
              <a:lnSpc>
                <a:spcPct val="110795"/>
              </a:lnSpc>
              <a:spcBef>
                <a:spcPts val="0"/>
              </a:spcBef>
              <a:spcAft>
                <a:spcPts val="0"/>
              </a:spcAft>
              <a:buNone/>
            </a:pPr>
            <a:r>
              <a:t/>
            </a:r>
            <a:endParaRPr/>
          </a:p>
        </p:txBody>
      </p:sp>
      <p:sp>
        <p:nvSpPr>
          <p:cNvPr id="486" name="Google Shape;486;p64"/>
          <p:cNvSpPr/>
          <p:nvPr/>
        </p:nvSpPr>
        <p:spPr>
          <a:xfrm>
            <a:off x="2224425" y="3996250"/>
            <a:ext cx="6019200" cy="97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64"/>
          <p:cNvSpPr/>
          <p:nvPr/>
        </p:nvSpPr>
        <p:spPr>
          <a:xfrm>
            <a:off x="2224425" y="3996250"/>
            <a:ext cx="752400" cy="9789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Done</a:t>
            </a:r>
            <a:endParaRPr/>
          </a:p>
          <a:p>
            <a:pPr indent="0" lvl="0" marL="0" rtl="0" algn="ctr">
              <a:spcBef>
                <a:spcPts val="0"/>
              </a:spcBef>
              <a:spcAft>
                <a:spcPts val="0"/>
              </a:spcAft>
              <a:buNone/>
            </a:pPr>
            <a:r>
              <a:rPr lang="en"/>
              <a:t>(C2)</a:t>
            </a:r>
            <a:endParaRPr/>
          </a:p>
          <a:p>
            <a:pPr indent="0" lvl="0" marL="0" rtl="0" algn="ctr">
              <a:spcBef>
                <a:spcPts val="0"/>
              </a:spcBef>
              <a:spcAft>
                <a:spcPts val="0"/>
              </a:spcAft>
              <a:buNone/>
            </a:pPr>
            <a:r>
              <a:rPr lang="en"/>
              <a:t>4.0</a:t>
            </a:r>
            <a:endParaRPr/>
          </a:p>
        </p:txBody>
      </p:sp>
      <p:sp>
        <p:nvSpPr>
          <p:cNvPr id="488" name="Google Shape;488;p64"/>
          <p:cNvSpPr/>
          <p:nvPr/>
        </p:nvSpPr>
        <p:spPr>
          <a:xfrm>
            <a:off x="2976825" y="3996250"/>
            <a:ext cx="752400" cy="978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Arrive (C4)</a:t>
            </a:r>
            <a:endParaRPr/>
          </a:p>
          <a:p>
            <a:pPr indent="0" lvl="0" marL="0" rtl="0" algn="ctr">
              <a:spcBef>
                <a:spcPts val="0"/>
              </a:spcBef>
              <a:spcAft>
                <a:spcPts val="0"/>
              </a:spcAft>
              <a:buNone/>
            </a:pPr>
            <a:r>
              <a:rPr lang="en"/>
              <a:t>4.0</a:t>
            </a:r>
            <a:endParaRPr/>
          </a:p>
        </p:txBody>
      </p:sp>
      <p:sp>
        <p:nvSpPr>
          <p:cNvPr id="489" name="Google Shape;489;p64"/>
          <p:cNvSpPr/>
          <p:nvPr/>
        </p:nvSpPr>
        <p:spPr>
          <a:xfrm>
            <a:off x="3729225" y="3996250"/>
            <a:ext cx="752400" cy="978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Arrive (C5)</a:t>
            </a:r>
            <a:endParaRPr/>
          </a:p>
          <a:p>
            <a:pPr indent="0" lvl="0" marL="0" rtl="0" algn="ctr">
              <a:spcBef>
                <a:spcPts val="0"/>
              </a:spcBef>
              <a:spcAft>
                <a:spcPts val="0"/>
              </a:spcAft>
              <a:buNone/>
            </a:pPr>
            <a:r>
              <a:rPr lang="en"/>
              <a:t>5.0</a:t>
            </a:r>
            <a:endParaRPr/>
          </a:p>
        </p:txBody>
      </p:sp>
      <p:sp>
        <p:nvSpPr>
          <p:cNvPr id="490" name="Google Shape;490;p64"/>
          <p:cNvSpPr/>
          <p:nvPr/>
        </p:nvSpPr>
        <p:spPr>
          <a:xfrm>
            <a:off x="4481625" y="3996250"/>
            <a:ext cx="752400" cy="978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Arrive (C6)</a:t>
            </a:r>
            <a:endParaRPr/>
          </a:p>
          <a:p>
            <a:pPr indent="0" lvl="0" marL="0" rtl="0" algn="ctr">
              <a:spcBef>
                <a:spcPts val="0"/>
              </a:spcBef>
              <a:spcAft>
                <a:spcPts val="0"/>
              </a:spcAft>
              <a:buNone/>
            </a:pPr>
            <a:r>
              <a:rPr lang="en"/>
              <a:t>6.0</a:t>
            </a:r>
            <a:endParaRPr/>
          </a:p>
        </p:txBody>
      </p:sp>
      <p:sp>
        <p:nvSpPr>
          <p:cNvPr id="491" name="Google Shape;491;p64"/>
          <p:cNvSpPr/>
          <p:nvPr/>
        </p:nvSpPr>
        <p:spPr>
          <a:xfrm>
            <a:off x="5234025" y="3996250"/>
            <a:ext cx="752400" cy="978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Arrive (C7)</a:t>
            </a:r>
            <a:endParaRPr/>
          </a:p>
          <a:p>
            <a:pPr indent="0" lvl="0" marL="0" rtl="0" algn="ctr">
              <a:spcBef>
                <a:spcPts val="0"/>
              </a:spcBef>
              <a:spcAft>
                <a:spcPts val="0"/>
              </a:spcAft>
              <a:buNone/>
            </a:pPr>
            <a:r>
              <a:rPr lang="en"/>
              <a:t>8.0</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 2: Design Considerations</a:t>
            </a:r>
            <a:endParaRPr/>
          </a:p>
        </p:txBody>
      </p:sp>
      <p:sp>
        <p:nvSpPr>
          <p:cNvPr id="497" name="Google Shape;497;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Some questions to think about:</a:t>
            </a:r>
            <a:endParaRPr/>
          </a:p>
          <a:p>
            <a:pPr indent="-325755" lvl="0" marL="457200" rtl="0" algn="l">
              <a:spcBef>
                <a:spcPts val="1200"/>
              </a:spcBef>
              <a:spcAft>
                <a:spcPts val="0"/>
              </a:spcAft>
              <a:buSzPct val="100000"/>
              <a:buChar char="●"/>
            </a:pPr>
            <a:r>
              <a:rPr lang="en"/>
              <a:t>How do you model the different types of events?</a:t>
            </a:r>
            <a:endParaRPr/>
          </a:p>
          <a:p>
            <a:pPr indent="-304165" lvl="1" marL="914400" rtl="0" algn="l">
              <a:spcBef>
                <a:spcPts val="0"/>
              </a:spcBef>
              <a:spcAft>
                <a:spcPts val="0"/>
              </a:spcAft>
              <a:buSzPct val="100000"/>
              <a:buChar char="○"/>
            </a:pPr>
            <a:r>
              <a:rPr lang="en"/>
              <a:t>What should the event handle?</a:t>
            </a:r>
            <a:endParaRPr/>
          </a:p>
          <a:p>
            <a:pPr indent="-325755" lvl="0" marL="457200" rtl="0" algn="l">
              <a:spcBef>
                <a:spcPts val="0"/>
              </a:spcBef>
              <a:spcAft>
                <a:spcPts val="0"/>
              </a:spcAft>
              <a:buSzPct val="100000"/>
              <a:buChar char="●"/>
            </a:pPr>
            <a:r>
              <a:rPr lang="en"/>
              <a:t>What is common among the different events?</a:t>
            </a:r>
            <a:endParaRPr/>
          </a:p>
          <a:p>
            <a:pPr indent="-325755" lvl="0" marL="457200" rtl="0" algn="l">
              <a:spcBef>
                <a:spcPts val="0"/>
              </a:spcBef>
              <a:spcAft>
                <a:spcPts val="0"/>
              </a:spcAft>
              <a:buSzPct val="100000"/>
              <a:buChar char="●"/>
            </a:pPr>
            <a:r>
              <a:rPr lang="en"/>
              <a:t>How to create one event from another, possibly of a different event type?</a:t>
            </a:r>
            <a:endParaRPr/>
          </a:p>
          <a:p>
            <a:pPr indent="-325755" lvl="0" marL="457200" rtl="0" algn="l">
              <a:spcBef>
                <a:spcPts val="0"/>
              </a:spcBef>
              <a:spcAft>
                <a:spcPts val="0"/>
              </a:spcAft>
              <a:buSzPct val="100000"/>
              <a:buChar char="●"/>
            </a:pPr>
            <a:r>
              <a:rPr lang="en"/>
              <a:t>What type of PQ should be created?</a:t>
            </a:r>
            <a:endParaRPr/>
          </a:p>
          <a:p>
            <a:pPr indent="-325755" lvl="0" marL="457200" rtl="0" algn="l">
              <a:spcBef>
                <a:spcPts val="0"/>
              </a:spcBef>
              <a:spcAft>
                <a:spcPts val="0"/>
              </a:spcAft>
              <a:buSzPct val="100000"/>
              <a:buChar char="●"/>
            </a:pPr>
            <a:r>
              <a:rPr lang="en"/>
              <a:t>Which class(es) should update the server?</a:t>
            </a:r>
            <a:endParaRPr/>
          </a:p>
          <a:p>
            <a:pPr indent="0" lvl="0" marL="0" rtl="0" algn="l">
              <a:spcBef>
                <a:spcPts val="1200"/>
              </a:spcBef>
              <a:spcAft>
                <a:spcPts val="0"/>
              </a:spcAft>
              <a:buNone/>
            </a:pPr>
            <a:r>
              <a:rPr lang="en"/>
              <a:t>Note: There are various designs that are suitable, do think about the various principles that have been taught in lecture. If the design is not suitable, it may result in more changes in future.</a:t>
            </a:r>
            <a:endParaRPr/>
          </a:p>
          <a:p>
            <a:pPr indent="0" lvl="0" marL="0" rtl="0" algn="l">
              <a:spcBef>
                <a:spcPts val="1200"/>
              </a:spcBef>
              <a:spcAft>
                <a:spcPts val="1200"/>
              </a:spcAft>
              <a:buNone/>
            </a:pPr>
            <a:br>
              <a:rPr lang="en"/>
            </a:b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Design Considerations</a:t>
            </a:r>
            <a:endParaRPr/>
          </a:p>
        </p:txBody>
      </p:sp>
      <p:sp>
        <p:nvSpPr>
          <p:cNvPr id="503" name="Google Shape;503;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Think about how the project may evolve in future iterations, and how you can design your project to accommodate them.</a:t>
            </a:r>
            <a:endParaRPr/>
          </a:p>
          <a:p>
            <a:pPr indent="-342900" lvl="0" marL="457200" rtl="0" algn="l">
              <a:spcBef>
                <a:spcPts val="1200"/>
              </a:spcBef>
              <a:spcAft>
                <a:spcPts val="0"/>
              </a:spcAft>
              <a:buSzPts val="1800"/>
              <a:buChar char="●"/>
            </a:pPr>
            <a:r>
              <a:rPr lang="en"/>
              <a:t>Different kind of Server?</a:t>
            </a:r>
            <a:endParaRPr/>
          </a:p>
          <a:p>
            <a:pPr indent="-342900" lvl="0" marL="457200" rtl="0" algn="l">
              <a:spcBef>
                <a:spcPts val="0"/>
              </a:spcBef>
              <a:spcAft>
                <a:spcPts val="0"/>
              </a:spcAft>
              <a:buSzPts val="1800"/>
              <a:buChar char="●"/>
            </a:pPr>
            <a:r>
              <a:rPr lang="en"/>
              <a:t>Different type of Customer?</a:t>
            </a:r>
            <a:endParaRPr/>
          </a:p>
          <a:p>
            <a:pPr indent="-342900" lvl="0" marL="457200" rtl="0" algn="l">
              <a:spcBef>
                <a:spcPts val="0"/>
              </a:spcBef>
              <a:spcAft>
                <a:spcPts val="0"/>
              </a:spcAft>
              <a:buSzPts val="1800"/>
              <a:buChar char="●"/>
            </a:pPr>
            <a:r>
              <a:rPr lang="en"/>
              <a:t>More types of Events?</a:t>
            </a:r>
            <a:endParaRPr/>
          </a:p>
          <a:p>
            <a:pPr indent="0" lvl="0" marL="0" rtl="0" algn="l">
              <a:spcBef>
                <a:spcPts val="1200"/>
              </a:spcBef>
              <a:spcAft>
                <a:spcPts val="1200"/>
              </a:spcAft>
              <a:buNone/>
            </a:pPr>
            <a:br>
              <a:rPr lang="en"/>
            </a:b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67"/>
          <p:cNvSpPr txBox="1"/>
          <p:nvPr>
            <p:ph type="title"/>
          </p:nvPr>
        </p:nvSpPr>
        <p:spPr>
          <a:xfrm>
            <a:off x="311700" y="137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Viewing Questions</a:t>
            </a:r>
            <a:endParaRPr/>
          </a:p>
        </p:txBody>
      </p:sp>
      <p:pic>
        <p:nvPicPr>
          <p:cNvPr id="509" name="Google Shape;509;p67"/>
          <p:cNvPicPr preferRelativeResize="0"/>
          <p:nvPr/>
        </p:nvPicPr>
        <p:blipFill>
          <a:blip r:embed="rId3">
            <a:alphaModFix/>
          </a:blip>
          <a:stretch>
            <a:fillRect/>
          </a:stretch>
        </p:blipFill>
        <p:spPr>
          <a:xfrm>
            <a:off x="954025" y="759100"/>
            <a:ext cx="7235948" cy="4219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Feedback from Lab 1 - String formatting</a:t>
            </a:r>
            <a:endParaRPr/>
          </a:p>
        </p:txBody>
      </p:sp>
      <p:sp>
        <p:nvSpPr>
          <p:cNvPr id="107" name="Google Shape;107;p20"/>
          <p:cNvSpPr txBox="1"/>
          <p:nvPr>
            <p:ph idx="1" type="body"/>
          </p:nvPr>
        </p:nvSpPr>
        <p:spPr>
          <a:xfrm>
            <a:off x="311700" y="1111450"/>
            <a:ext cx="8520600" cy="36198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
              <a:t>Some common formats for String formatting, for your reference:</a:t>
            </a:r>
            <a:endParaRPr/>
          </a:p>
          <a:p>
            <a:pPr indent="0" lvl="0" marL="0" rtl="0" algn="l">
              <a:lnSpc>
                <a:spcPct val="100000"/>
              </a:lnSpc>
              <a:spcBef>
                <a:spcPts val="1200"/>
              </a:spcBef>
              <a:spcAft>
                <a:spcPts val="0"/>
              </a:spcAft>
              <a:buNone/>
            </a:pPr>
            <a:r>
              <a:rPr b="1" lang="en"/>
              <a:t>%d:</a:t>
            </a:r>
            <a:r>
              <a:rPr lang="en"/>
              <a:t> Integer (inclusive of byte, short, int, long, bigint)</a:t>
            </a:r>
            <a:endParaRPr/>
          </a:p>
          <a:p>
            <a:pPr indent="0" lvl="0" marL="0" rtl="0" algn="l">
              <a:lnSpc>
                <a:spcPct val="100000"/>
              </a:lnSpc>
              <a:spcBef>
                <a:spcPts val="1200"/>
              </a:spcBef>
              <a:spcAft>
                <a:spcPts val="0"/>
              </a:spcAft>
              <a:buNone/>
            </a:pPr>
            <a:r>
              <a:rPr b="1" lang="en"/>
              <a:t>%(x).f:</a:t>
            </a:r>
            <a:r>
              <a:rPr lang="en"/>
              <a:t> Float to (x) d.p.</a:t>
            </a:r>
            <a:endParaRPr/>
          </a:p>
          <a:p>
            <a:pPr indent="0" lvl="0" marL="0" rtl="0" algn="l">
              <a:lnSpc>
                <a:spcPct val="100000"/>
              </a:lnSpc>
              <a:spcBef>
                <a:spcPts val="1200"/>
              </a:spcBef>
              <a:spcAft>
                <a:spcPts val="0"/>
              </a:spcAft>
              <a:buNone/>
            </a:pPr>
            <a:r>
              <a:rPr b="1" lang="en"/>
              <a:t>%s: </a:t>
            </a:r>
            <a:r>
              <a:rPr lang="en"/>
              <a:t>String, basically the toString() equivalent</a:t>
            </a:r>
            <a:endParaRPr/>
          </a:p>
          <a:p>
            <a:pPr indent="0" lvl="0" marL="0" rtl="0" algn="l">
              <a:lnSpc>
                <a:spcPct val="100000"/>
              </a:lnSpc>
              <a:spcBef>
                <a:spcPts val="1200"/>
              </a:spcBef>
              <a:spcAft>
                <a:spcPts val="0"/>
              </a:spcAft>
              <a:buNone/>
            </a:pPr>
            <a:r>
              <a:t/>
            </a:r>
            <a:endParaRPr/>
          </a:p>
          <a:p>
            <a:pPr indent="0" lvl="0" marL="0" rtl="0" algn="l">
              <a:lnSpc>
                <a:spcPct val="100000"/>
              </a:lnSpc>
              <a:spcBef>
                <a:spcPts val="1200"/>
              </a:spcBef>
              <a:spcAft>
                <a:spcPts val="1200"/>
              </a:spcAft>
              <a:buNone/>
            </a:pPr>
            <a:r>
              <a:rPr lang="en" sz="1400"/>
              <a:t>for more format options, you can check this link: </a:t>
            </a:r>
            <a:r>
              <a:rPr lang="en" sz="1400" u="sng">
                <a:solidFill>
                  <a:schemeClr val="hlink"/>
                </a:solidFill>
                <a:hlinkClick r:id="rId3"/>
              </a:rPr>
              <a:t>https://www.javatpoint.com/java-string-format</a:t>
            </a:r>
            <a:r>
              <a:rPr lang="en" sz="1400"/>
              <a:t>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5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Feedback from Lab 1 - One Function, One Thing!</a:t>
            </a:r>
            <a:endParaRPr/>
          </a:p>
        </p:txBody>
      </p:sp>
      <p:sp>
        <p:nvSpPr>
          <p:cNvPr id="113" name="Google Shape;113;p21"/>
          <p:cNvSpPr txBox="1"/>
          <p:nvPr>
            <p:ph idx="1" type="body"/>
          </p:nvPr>
        </p:nvSpPr>
        <p:spPr>
          <a:xfrm>
            <a:off x="311700" y="1195425"/>
            <a:ext cx="8520600" cy="35853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Logic in Shop’s toString() method:</a:t>
            </a:r>
            <a:endParaRPr/>
          </a:p>
          <a:p>
            <a:pPr indent="-342900" lvl="1" marL="914400" rtl="0" algn="l">
              <a:spcBef>
                <a:spcPts val="0"/>
              </a:spcBef>
              <a:spcAft>
                <a:spcPts val="0"/>
              </a:spcAft>
              <a:buSzPts val="1800"/>
              <a:buChar char="○"/>
            </a:pPr>
            <a:r>
              <a:rPr lang="en" sz="1800">
                <a:solidFill>
                  <a:srgbClr val="EA9999"/>
                </a:solidFill>
              </a:rPr>
              <a:t>Do not handle the logic in </a:t>
            </a:r>
            <a:r>
              <a:rPr b="1" lang="en" sz="1800">
                <a:solidFill>
                  <a:srgbClr val="EA9999"/>
                </a:solidFill>
              </a:rPr>
              <a:t>Shop’s </a:t>
            </a:r>
            <a:r>
              <a:rPr lang="en" sz="1800">
                <a:solidFill>
                  <a:srgbClr val="EA9999"/>
                </a:solidFill>
              </a:rPr>
              <a:t>toString()</a:t>
            </a:r>
            <a:r>
              <a:rPr lang="en" sz="1800"/>
              <a:t> and </a:t>
            </a:r>
            <a:r>
              <a:rPr lang="en" sz="1800">
                <a:solidFill>
                  <a:srgbClr val="9CFF9C"/>
                </a:solidFill>
              </a:rPr>
              <a:t>use a helper function</a:t>
            </a:r>
            <a:r>
              <a:rPr lang="en" sz="1800"/>
              <a:t> to handle the logic</a:t>
            </a:r>
            <a:endParaRPr sz="1800"/>
          </a:p>
          <a:p>
            <a:pPr indent="-342900" lvl="1" marL="914400" rtl="0" algn="l">
              <a:spcBef>
                <a:spcPts val="0"/>
              </a:spcBef>
              <a:spcAft>
                <a:spcPts val="0"/>
              </a:spcAft>
              <a:buSzPts val="1800"/>
              <a:buChar char="○"/>
            </a:pPr>
            <a:r>
              <a:rPr lang="en" sz="1800"/>
              <a:t>Remember, toString() is also a function — its job is to print out the </a:t>
            </a:r>
            <a:r>
              <a:rPr b="1" lang="en" sz="1800"/>
              <a:t>representation of the class’ instance</a:t>
            </a:r>
            <a:r>
              <a:rPr lang="en" sz="1800"/>
              <a:t>!</a:t>
            </a:r>
            <a:endParaRPr sz="1800"/>
          </a:p>
          <a:p>
            <a:pPr indent="0" lvl="0" marL="914400" rtl="0" algn="l">
              <a:spcBef>
                <a:spcPts val="1200"/>
              </a:spcBef>
              <a:spcAft>
                <a:spcPts val="0"/>
              </a:spcAft>
              <a:buNone/>
            </a:pPr>
            <a:r>
              <a:t/>
            </a:r>
            <a:endParaRPr sz="1800"/>
          </a:p>
          <a:p>
            <a:pPr indent="0" lvl="0" marL="0" rtl="0" algn="l">
              <a:lnSpc>
                <a:spcPct val="100000"/>
              </a:lnSpc>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228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Feedback from Lab 1 - One Function, One Thing!</a:t>
            </a:r>
            <a:endParaRPr/>
          </a:p>
        </p:txBody>
      </p:sp>
      <p:sp>
        <p:nvSpPr>
          <p:cNvPr id="119" name="Google Shape;119;p22"/>
          <p:cNvSpPr txBox="1"/>
          <p:nvPr>
            <p:ph idx="1" type="body"/>
          </p:nvPr>
        </p:nvSpPr>
        <p:spPr>
          <a:xfrm>
            <a:off x="311700" y="912975"/>
            <a:ext cx="8520600" cy="3867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For example:</a:t>
            </a:r>
            <a:endParaRPr b="1"/>
          </a:p>
          <a:p>
            <a:pPr indent="0" lvl="0" marL="0" rtl="0" algn="l">
              <a:lnSpc>
                <a:spcPct val="100000"/>
              </a:lnSpc>
              <a:spcBef>
                <a:spcPts val="1200"/>
              </a:spcBef>
              <a:spcAft>
                <a:spcPts val="0"/>
              </a:spcAft>
              <a:buNone/>
            </a:pPr>
            <a:r>
              <a:rPr lang="en">
                <a:solidFill>
                  <a:srgbClr val="EA9999"/>
                </a:solidFill>
              </a:rPr>
              <a:t>//Bad </a:t>
            </a:r>
            <a:endParaRPr/>
          </a:p>
          <a:p>
            <a:pPr indent="0" lvl="0" marL="0" rtl="0" algn="l">
              <a:lnSpc>
                <a:spcPct val="100000"/>
              </a:lnSpc>
              <a:spcBef>
                <a:spcPts val="1200"/>
              </a:spcBef>
              <a:spcAft>
                <a:spcPts val="0"/>
              </a:spcAft>
              <a:buNone/>
            </a:pPr>
            <a:r>
              <a:rPr lang="en"/>
              <a:t>public String toString() {</a:t>
            </a:r>
            <a:endParaRPr/>
          </a:p>
          <a:p>
            <a:pPr indent="0" lvl="0" marL="0" rtl="0" algn="l">
              <a:lnSpc>
                <a:spcPct val="100000"/>
              </a:lnSpc>
              <a:spcBef>
                <a:spcPts val="1200"/>
              </a:spcBef>
              <a:spcAft>
                <a:spcPts val="0"/>
              </a:spcAft>
              <a:buNone/>
            </a:pPr>
            <a:r>
              <a:rPr lang="en"/>
              <a:t>	String str = “”;</a:t>
            </a:r>
            <a:endParaRPr/>
          </a:p>
          <a:p>
            <a:pPr indent="0" lvl="0" marL="0" rtl="0" algn="l">
              <a:lnSpc>
                <a:spcPct val="100000"/>
              </a:lnSpc>
              <a:spcBef>
                <a:spcPts val="1200"/>
              </a:spcBef>
              <a:spcAft>
                <a:spcPts val="0"/>
              </a:spcAft>
              <a:buNone/>
            </a:pPr>
            <a:r>
              <a:rPr lang="en"/>
              <a:t>	(logic…);</a:t>
            </a:r>
            <a:endParaRPr/>
          </a:p>
          <a:p>
            <a:pPr indent="0" lvl="0" marL="0" rtl="0" algn="l">
              <a:lnSpc>
                <a:spcPct val="100000"/>
              </a:lnSpc>
              <a:spcBef>
                <a:spcPts val="1200"/>
              </a:spcBef>
              <a:spcAft>
                <a:spcPts val="0"/>
              </a:spcAft>
              <a:buNone/>
            </a:pPr>
            <a:r>
              <a:rPr lang="en"/>
              <a:t>	return str;</a:t>
            </a:r>
            <a:endParaRPr/>
          </a:p>
          <a:p>
            <a:pPr indent="0" lvl="0" marL="0" rtl="0" algn="l">
              <a:lnSpc>
                <a:spcPct val="100000"/>
              </a:lnSpc>
              <a:spcBef>
                <a:spcPts val="1200"/>
              </a:spcBef>
              <a:spcAft>
                <a:spcPts val="0"/>
              </a:spcAft>
              <a:buNone/>
            </a:pPr>
            <a:r>
              <a:rPr lang="en"/>
              <a:t>}</a:t>
            </a:r>
            <a:endParaRPr/>
          </a:p>
          <a:p>
            <a:pPr indent="0" lvl="0" marL="0" rtl="0" algn="l">
              <a:lnSpc>
                <a:spcPct val="100000"/>
              </a:lnSpc>
              <a:spcBef>
                <a:spcPts val="1200"/>
              </a:spcBef>
              <a:spcAft>
                <a:spcPts val="0"/>
              </a:spcAft>
              <a:buNone/>
            </a:pPr>
            <a:r>
              <a:rPr lang="en">
                <a:solidFill>
                  <a:srgbClr val="9CFF9C"/>
                </a:solidFill>
              </a:rPr>
              <a:t>//Good</a:t>
            </a:r>
            <a:endParaRPr>
              <a:solidFill>
                <a:srgbClr val="9CFF9C"/>
              </a:solidFill>
            </a:endParaRPr>
          </a:p>
          <a:p>
            <a:pPr indent="0" lvl="0" marL="0" rtl="0" algn="l">
              <a:lnSpc>
                <a:spcPct val="100000"/>
              </a:lnSpc>
              <a:spcBef>
                <a:spcPts val="1200"/>
              </a:spcBef>
              <a:spcAft>
                <a:spcPts val="0"/>
              </a:spcAft>
              <a:buNone/>
            </a:pPr>
            <a:r>
              <a:rPr lang="en"/>
              <a:t>public String toString() {</a:t>
            </a:r>
            <a:endParaRPr/>
          </a:p>
          <a:p>
            <a:pPr indent="0" lvl="0" marL="0" rtl="0" algn="l">
              <a:lnSpc>
                <a:spcPct val="100000"/>
              </a:lnSpc>
              <a:spcBef>
                <a:spcPts val="1200"/>
              </a:spcBef>
              <a:spcAft>
                <a:spcPts val="0"/>
              </a:spcAft>
              <a:buNone/>
            </a:pPr>
            <a:r>
              <a:rPr lang="en"/>
              <a:t>	return simulateShop(); </a:t>
            </a:r>
            <a:r>
              <a:rPr i="1" lang="en"/>
              <a:t>//where simulateShop is a function that handles the logic in Lab 1</a:t>
            </a:r>
            <a:endParaRPr i="1"/>
          </a:p>
          <a:p>
            <a:pPr indent="0" lvl="0" marL="0" rtl="0" algn="l">
              <a:lnSpc>
                <a:spcPct val="100000"/>
              </a:lnSpc>
              <a:spcBef>
                <a:spcPts val="1200"/>
              </a:spcBef>
              <a:spcAft>
                <a:spcPts val="1200"/>
              </a:spcAft>
              <a:buNone/>
            </a:pP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 1 Recap - Style - Use of Spaces</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spaces after operators and punctuation marks</a:t>
            </a:r>
            <a:endParaRPr>
              <a:latin typeface="Droid Sans Mono"/>
              <a:ea typeface="Droid Sans Mono"/>
              <a:cs typeface="Droid Sans Mono"/>
              <a:sym typeface="Droid Sans Mono"/>
            </a:endParaRPr>
          </a:p>
          <a:p>
            <a:pPr indent="0" lvl="0" marL="0" rtl="0" algn="l">
              <a:spcBef>
                <a:spcPts val="1200"/>
              </a:spcBef>
              <a:spcAft>
                <a:spcPts val="1200"/>
              </a:spcAft>
              <a:buNone/>
            </a:pPr>
            <a:r>
              <a:t/>
            </a:r>
            <a:endParaRPr/>
          </a:p>
        </p:txBody>
      </p:sp>
      <p:graphicFrame>
        <p:nvGraphicFramePr>
          <p:cNvPr id="126" name="Google Shape;126;p23"/>
          <p:cNvGraphicFramePr/>
          <p:nvPr/>
        </p:nvGraphicFramePr>
        <p:xfrm>
          <a:off x="952500" y="2000250"/>
          <a:ext cx="3000000" cy="3000000"/>
        </p:xfrm>
        <a:graphic>
          <a:graphicData uri="http://schemas.openxmlformats.org/drawingml/2006/table">
            <a:tbl>
              <a:tblPr>
                <a:noFill/>
                <a:tableStyleId>{17FCFD59-6986-466D-97DE-FED3E7C74965}</a:tableStyleId>
              </a:tblPr>
              <a:tblGrid>
                <a:gridCol w="3619500"/>
                <a:gridCol w="3619500"/>
              </a:tblGrid>
              <a:tr h="381000">
                <a:tc>
                  <a:txBody>
                    <a:bodyPr/>
                    <a:lstStyle/>
                    <a:p>
                      <a:pPr indent="0" lvl="0" marL="0" rtl="0" algn="ctr">
                        <a:spcBef>
                          <a:spcPts val="0"/>
                        </a:spcBef>
                        <a:spcAft>
                          <a:spcPts val="0"/>
                        </a:spcAft>
                        <a:buNone/>
                      </a:pPr>
                      <a:r>
                        <a:rPr lang="en" sz="1800">
                          <a:solidFill>
                            <a:schemeClr val="dk1"/>
                          </a:solidFill>
                          <a:latin typeface="Roboto"/>
                          <a:ea typeface="Roboto"/>
                          <a:cs typeface="Roboto"/>
                          <a:sym typeface="Roboto"/>
                        </a:rPr>
                        <a:t>Good</a:t>
                      </a:r>
                      <a:endParaRPr sz="1800">
                        <a:solidFill>
                          <a:schemeClr val="dk1"/>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800">
                          <a:solidFill>
                            <a:schemeClr val="dk1"/>
                          </a:solidFill>
                          <a:latin typeface="Roboto"/>
                          <a:ea typeface="Roboto"/>
                          <a:cs typeface="Roboto"/>
                          <a:sym typeface="Roboto"/>
                        </a:rPr>
                        <a:t>Bad</a:t>
                      </a:r>
                      <a:endParaRPr sz="1800">
                        <a:solidFill>
                          <a:schemeClr val="dk1"/>
                        </a:solidFill>
                        <a:latin typeface="Roboto"/>
                        <a:ea typeface="Roboto"/>
                        <a:cs typeface="Roboto"/>
                        <a:sym typeface="Roboto"/>
                      </a:endParaRPr>
                    </a:p>
                  </a:txBody>
                  <a:tcPr marT="91425" marB="91425" marR="91425" marL="91425"/>
                </a:tc>
              </a:tr>
              <a:tr h="381000">
                <a:tc>
                  <a:txBody>
                    <a:bodyPr/>
                    <a:lstStyle/>
                    <a:p>
                      <a:pPr indent="0" lvl="0" marL="0" rtl="0" algn="ctr">
                        <a:lnSpc>
                          <a:spcPct val="110795"/>
                        </a:lnSpc>
                        <a:spcBef>
                          <a:spcPts val="0"/>
                        </a:spcBef>
                        <a:spcAft>
                          <a:spcPts val="0"/>
                        </a:spcAft>
                        <a:buNone/>
                      </a:pPr>
                      <a:r>
                        <a:rPr lang="en" sz="1800">
                          <a:solidFill>
                            <a:schemeClr val="dk1"/>
                          </a:solidFill>
                          <a:latin typeface="Droid Sans Mono"/>
                          <a:ea typeface="Droid Sans Mono"/>
                          <a:cs typeface="Droid Sans Mono"/>
                          <a:sym typeface="Droid Sans Mono"/>
                        </a:rPr>
                        <a:t>int x = 1 + 2;</a:t>
                      </a:r>
                      <a:endParaRPr sz="1800">
                        <a:solidFill>
                          <a:schemeClr val="dk1"/>
                        </a:solidFill>
                        <a:latin typeface="Roboto"/>
                        <a:ea typeface="Roboto"/>
                        <a:cs typeface="Roboto"/>
                        <a:sym typeface="Roboto"/>
                      </a:endParaRPr>
                    </a:p>
                  </a:txBody>
                  <a:tcPr marT="91425" marB="91425" marR="91425" marL="91425"/>
                </a:tc>
                <a:tc>
                  <a:txBody>
                    <a:bodyPr/>
                    <a:lstStyle/>
                    <a:p>
                      <a:pPr indent="0" lvl="0" marL="0" rtl="0" algn="ctr">
                        <a:lnSpc>
                          <a:spcPct val="110795"/>
                        </a:lnSpc>
                        <a:spcBef>
                          <a:spcPts val="0"/>
                        </a:spcBef>
                        <a:spcAft>
                          <a:spcPts val="0"/>
                        </a:spcAft>
                        <a:buNone/>
                      </a:pPr>
                      <a:r>
                        <a:rPr lang="en" sz="1800">
                          <a:solidFill>
                            <a:schemeClr val="dk1"/>
                          </a:solidFill>
                          <a:latin typeface="Droid Sans Mono"/>
                          <a:ea typeface="Droid Sans Mono"/>
                          <a:cs typeface="Droid Sans Mono"/>
                          <a:sym typeface="Droid Sans Mono"/>
                        </a:rPr>
                        <a:t>int x=1+2;</a:t>
                      </a:r>
                      <a:endParaRPr sz="1800">
                        <a:solidFill>
                          <a:schemeClr val="dk1"/>
                        </a:solidFill>
                        <a:latin typeface="Roboto"/>
                        <a:ea typeface="Roboto"/>
                        <a:cs typeface="Roboto"/>
                        <a:sym typeface="Roboto"/>
                      </a:endParaRPr>
                    </a:p>
                  </a:txBody>
                  <a:tcPr marT="91425" marB="91425" marR="91425" marL="91425"/>
                </a:tc>
              </a:tr>
              <a:tr h="381000">
                <a:tc>
                  <a:txBody>
                    <a:bodyPr/>
                    <a:lstStyle/>
                    <a:p>
                      <a:pPr indent="0" lvl="0" marL="0" rtl="0" algn="ctr">
                        <a:lnSpc>
                          <a:spcPct val="110795"/>
                        </a:lnSpc>
                        <a:spcBef>
                          <a:spcPts val="0"/>
                        </a:spcBef>
                        <a:spcAft>
                          <a:spcPts val="0"/>
                        </a:spcAft>
                        <a:buNone/>
                      </a:pPr>
                      <a:r>
                        <a:rPr lang="en" sz="1800">
                          <a:solidFill>
                            <a:schemeClr val="dk1"/>
                          </a:solidFill>
                          <a:latin typeface="Roboto"/>
                          <a:ea typeface="Roboto"/>
                          <a:cs typeface="Roboto"/>
                          <a:sym typeface="Roboto"/>
                        </a:rPr>
                        <a:t>String.format("%s", "hi");</a:t>
                      </a:r>
                      <a:endParaRPr sz="1800">
                        <a:solidFill>
                          <a:schemeClr val="dk1"/>
                        </a:solidFill>
                        <a:latin typeface="Roboto"/>
                        <a:ea typeface="Roboto"/>
                        <a:cs typeface="Roboto"/>
                        <a:sym typeface="Roboto"/>
                      </a:endParaRPr>
                    </a:p>
                  </a:txBody>
                  <a:tcPr marT="91425" marB="91425" marR="91425" marL="91425"/>
                </a:tc>
                <a:tc>
                  <a:txBody>
                    <a:bodyPr/>
                    <a:lstStyle/>
                    <a:p>
                      <a:pPr indent="0" lvl="0" marL="0" rtl="0" algn="ctr">
                        <a:lnSpc>
                          <a:spcPct val="110795"/>
                        </a:lnSpc>
                        <a:spcBef>
                          <a:spcPts val="0"/>
                        </a:spcBef>
                        <a:spcAft>
                          <a:spcPts val="0"/>
                        </a:spcAft>
                        <a:buNone/>
                      </a:pPr>
                      <a:r>
                        <a:rPr lang="en" sz="1800">
                          <a:solidFill>
                            <a:schemeClr val="dk1"/>
                          </a:solidFill>
                          <a:latin typeface="Roboto"/>
                          <a:ea typeface="Roboto"/>
                          <a:cs typeface="Roboto"/>
                          <a:sym typeface="Roboto"/>
                        </a:rPr>
                        <a:t>String.format("%s","hi");</a:t>
                      </a:r>
                      <a:endParaRPr sz="1800">
                        <a:solidFill>
                          <a:schemeClr val="dk1"/>
                        </a:solidFill>
                        <a:latin typeface="Roboto"/>
                        <a:ea typeface="Roboto"/>
                        <a:cs typeface="Roboto"/>
                        <a:sym typeface="Roboto"/>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