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71977da8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71977da8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71977da83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71977da8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34eb1259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34eb1259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71977da8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71977da8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71977da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71977da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71977d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71977d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71977da8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71977da8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71977da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71977da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71977da8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71977da8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71977da8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71977da8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5" name="Shape 55"/>
        <p:cNvGrpSpPr/>
        <p:nvPr/>
      </p:nvGrpSpPr>
      <p:grpSpPr>
        <a:xfrm>
          <a:off x="0" y="0"/>
          <a:ext cx="0" cy="0"/>
          <a:chOff x="0" y="0"/>
          <a:chExt cx="0" cy="0"/>
        </a:xfrm>
      </p:grpSpPr>
      <p:sp>
        <p:nvSpPr>
          <p:cNvPr id="56" name="Google Shape;56;p1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9" name="Google Shape;59;p1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body"/>
          </p:nvPr>
        </p:nvSpPr>
        <p:spPr>
          <a:xfrm>
            <a:off x="98125" y="911400"/>
            <a:ext cx="8826600" cy="4019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61" name="Shape 61"/>
        <p:cNvGrpSpPr/>
        <p:nvPr/>
      </p:nvGrpSpPr>
      <p:grpSpPr>
        <a:xfrm>
          <a:off x="0" y="0"/>
          <a:ext cx="0" cy="0"/>
          <a:chOff x="0" y="0"/>
          <a:chExt cx="0" cy="0"/>
        </a:xfrm>
      </p:grpSpPr>
      <p:sp>
        <p:nvSpPr>
          <p:cNvPr id="62" name="Google Shape;62;p14"/>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 name="Google Shape;65;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ph idx="1" type="body"/>
          </p:nvPr>
        </p:nvSpPr>
        <p:spPr>
          <a:xfrm>
            <a:off x="98125" y="911400"/>
            <a:ext cx="8826600" cy="4019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orms.gle/NYjH6c8wfGjhYs4U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CS2030 Lab 3</a:t>
            </a:r>
            <a:endParaRPr/>
          </a:p>
        </p:txBody>
      </p:sp>
      <p:sp>
        <p:nvSpPr>
          <p:cNvPr id="72" name="Google Shape;72;p15"/>
          <p:cNvSpPr txBox="1"/>
          <p:nvPr>
            <p:ph idx="1" type="subTitle"/>
          </p:nvPr>
        </p:nvSpPr>
        <p:spPr>
          <a:xfrm>
            <a:off x="671250" y="3174875"/>
            <a:ext cx="7801500" cy="489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AY22/23 Sem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3</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lang="en"/>
              <a:t>In this lab, we introduce queue to each server, and another new </a:t>
            </a:r>
            <a:r>
              <a:rPr b="1" lang="en"/>
              <a:t>WAIT </a:t>
            </a:r>
            <a:r>
              <a:rPr lang="en"/>
              <a:t>event, such that if all servers are serving customers, then the customer that just arrived scans the queues of the servers and join the first queue that is not full (not necessarily the shortest) and waits in the queue (</a:t>
            </a:r>
            <a:r>
              <a:rPr b="1" lang="en"/>
              <a:t>WAIT</a:t>
            </a:r>
            <a:r>
              <a:rPr lang="en"/>
              <a:t> event).</a:t>
            </a:r>
            <a:endParaRPr/>
          </a:p>
        </p:txBody>
      </p:sp>
      <p:pic>
        <p:nvPicPr>
          <p:cNvPr id="140" name="Google Shape;140;p24"/>
          <p:cNvPicPr preferRelativeResize="0"/>
          <p:nvPr/>
        </p:nvPicPr>
        <p:blipFill>
          <a:blip r:embed="rId3">
            <a:alphaModFix/>
          </a:blip>
          <a:stretch>
            <a:fillRect/>
          </a:stretch>
        </p:blipFill>
        <p:spPr>
          <a:xfrm>
            <a:off x="2123963" y="2613575"/>
            <a:ext cx="4896074" cy="238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Supplier (Supplier&lt;T&gt;)</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supplier is a functional interface</a:t>
            </a:r>
            <a:endParaRPr/>
          </a:p>
          <a:p>
            <a:pPr indent="-342900" lvl="0" marL="457200" rtl="0" algn="l">
              <a:spcBef>
                <a:spcPts val="0"/>
              </a:spcBef>
              <a:spcAft>
                <a:spcPts val="0"/>
              </a:spcAft>
              <a:buSzPts val="1800"/>
              <a:buChar char="●"/>
            </a:pPr>
            <a:r>
              <a:rPr lang="en"/>
              <a:t>It takes in no arguments and returns a result</a:t>
            </a:r>
            <a:endParaRPr/>
          </a:p>
          <a:p>
            <a:pPr indent="-342900" lvl="0" marL="457200" rtl="0" algn="l">
              <a:spcBef>
                <a:spcPts val="0"/>
              </a:spcBef>
              <a:spcAft>
                <a:spcPts val="0"/>
              </a:spcAft>
              <a:buSzPts val="1800"/>
              <a:buChar char="●"/>
            </a:pPr>
            <a:r>
              <a:rPr lang="en"/>
              <a:t>E.g:</a:t>
            </a:r>
            <a:endParaRPr/>
          </a:p>
        </p:txBody>
      </p:sp>
      <p:pic>
        <p:nvPicPr>
          <p:cNvPr id="147" name="Google Shape;147;p25"/>
          <p:cNvPicPr preferRelativeResize="0"/>
          <p:nvPr/>
        </p:nvPicPr>
        <p:blipFill rotWithShape="1">
          <a:blip r:embed="rId3">
            <a:alphaModFix/>
          </a:blip>
          <a:srcRect b="32391" l="13344" r="23500" t="32764"/>
          <a:stretch/>
        </p:blipFill>
        <p:spPr>
          <a:xfrm>
            <a:off x="1684588" y="2246800"/>
            <a:ext cx="5774825" cy="1726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Matters</a:t>
            </a:r>
            <a:endParaRPr/>
          </a:p>
        </p:txBody>
      </p:sp>
      <p:sp>
        <p:nvSpPr>
          <p:cNvPr id="78" name="Google Shape;78;p1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Please log in to the PE node first!</a:t>
            </a:r>
            <a:endParaRPr/>
          </a:p>
        </p:txBody>
      </p:sp>
      <p:pic>
        <p:nvPicPr>
          <p:cNvPr id="79" name="Google Shape;79;p16"/>
          <p:cNvPicPr preferRelativeResize="0"/>
          <p:nvPr/>
        </p:nvPicPr>
        <p:blipFill rotWithShape="1">
          <a:blip r:embed="rId3">
            <a:alphaModFix/>
          </a:blip>
          <a:srcRect b="26868" l="0" r="50961" t="0"/>
          <a:stretch/>
        </p:blipFill>
        <p:spPr>
          <a:xfrm>
            <a:off x="4412282" y="1403625"/>
            <a:ext cx="2500921" cy="1308545"/>
          </a:xfrm>
          <a:prstGeom prst="rect">
            <a:avLst/>
          </a:prstGeom>
          <a:noFill/>
          <a:ln>
            <a:noFill/>
          </a:ln>
        </p:spPr>
      </p:pic>
      <p:pic>
        <p:nvPicPr>
          <p:cNvPr id="80" name="Google Shape;80;p16"/>
          <p:cNvPicPr preferRelativeResize="0"/>
          <p:nvPr/>
        </p:nvPicPr>
        <p:blipFill>
          <a:blip r:embed="rId4">
            <a:alphaModFix/>
          </a:blip>
          <a:stretch>
            <a:fillRect/>
          </a:stretch>
        </p:blipFill>
        <p:spPr>
          <a:xfrm>
            <a:off x="870375" y="1468992"/>
            <a:ext cx="2124365" cy="3480633"/>
          </a:xfrm>
          <a:prstGeom prst="rect">
            <a:avLst/>
          </a:prstGeom>
          <a:noFill/>
          <a:ln>
            <a:noFill/>
          </a:ln>
        </p:spPr>
      </p:pic>
      <p:pic>
        <p:nvPicPr>
          <p:cNvPr id="81" name="Google Shape;81;p16"/>
          <p:cNvPicPr preferRelativeResize="0"/>
          <p:nvPr/>
        </p:nvPicPr>
        <p:blipFill>
          <a:blip r:embed="rId5">
            <a:alphaModFix/>
          </a:blip>
          <a:stretch>
            <a:fillRect/>
          </a:stretch>
        </p:blipFill>
        <p:spPr>
          <a:xfrm>
            <a:off x="3505965" y="3413571"/>
            <a:ext cx="4767660" cy="1536054"/>
          </a:xfrm>
          <a:prstGeom prst="rect">
            <a:avLst/>
          </a:prstGeom>
          <a:noFill/>
          <a:ln>
            <a:noFill/>
          </a:ln>
        </p:spPr>
      </p:pic>
      <p:sp>
        <p:nvSpPr>
          <p:cNvPr id="82" name="Google Shape;82;p16"/>
          <p:cNvSpPr/>
          <p:nvPr/>
        </p:nvSpPr>
        <p:spPr>
          <a:xfrm>
            <a:off x="3265974" y="1856565"/>
            <a:ext cx="807000" cy="485700"/>
          </a:xfrm>
          <a:prstGeom prst="right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rot="5400000">
            <a:off x="5607603" y="2821064"/>
            <a:ext cx="564300" cy="489900"/>
          </a:xfrm>
          <a:prstGeom prst="right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Handle</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Please provide your GitHub handle (username) to in the form below so that we can track your contributions :)</a:t>
            </a:r>
            <a:endParaRPr>
              <a:solidFill>
                <a:schemeClr val="accent2"/>
              </a:solidFill>
              <a:latin typeface="Consolas"/>
              <a:ea typeface="Consolas"/>
              <a:cs typeface="Consolas"/>
              <a:sym typeface="Consolas"/>
            </a:endParaRPr>
          </a:p>
          <a:p>
            <a:pPr indent="0" lvl="0" marL="0" rtl="0" algn="l">
              <a:spcBef>
                <a:spcPts val="1200"/>
              </a:spcBef>
              <a:spcAft>
                <a:spcPts val="0"/>
              </a:spcAft>
              <a:buNone/>
            </a:pPr>
            <a:r>
              <a:rPr lang="en"/>
              <a:t>Form: </a:t>
            </a:r>
            <a:r>
              <a:rPr lang="en" u="sng">
                <a:solidFill>
                  <a:schemeClr val="hlink"/>
                </a:solidFill>
                <a:hlinkClick r:id="rId3"/>
              </a:rPr>
              <a:t>https://forms.gle/NYjH6c8wfGjhYs4U9</a:t>
            </a:r>
            <a:r>
              <a:rPr lang="en"/>
              <a:t> </a:t>
            </a:r>
            <a:endParaRPr>
              <a:highlight>
                <a:srgbClr val="FFFF00"/>
              </a:highlight>
            </a:endParaRPr>
          </a:p>
          <a:p>
            <a:pPr indent="0" lvl="0" marL="0" rtl="0" algn="l">
              <a:spcBef>
                <a:spcPts val="1200"/>
              </a:spcBef>
              <a:spcAft>
                <a:spcPts val="0"/>
              </a:spcAft>
              <a:buNone/>
            </a:pPr>
            <a:r>
              <a:rPr lang="en"/>
              <a:t>Contributions in terms of:</a:t>
            </a:r>
            <a:endParaRPr/>
          </a:p>
          <a:p>
            <a:pPr indent="-342900" lvl="0" marL="457200" rtl="0" algn="l">
              <a:spcBef>
                <a:spcPts val="1200"/>
              </a:spcBef>
              <a:spcAft>
                <a:spcPts val="0"/>
              </a:spcAft>
              <a:buSzPts val="1800"/>
              <a:buChar char="●"/>
            </a:pPr>
            <a:r>
              <a:rPr lang="en"/>
              <a:t>Asking Questions on GitHub Issues</a:t>
            </a:r>
            <a:endParaRPr/>
          </a:p>
          <a:p>
            <a:pPr indent="-342900" lvl="0" marL="457200" rtl="0" algn="l">
              <a:spcBef>
                <a:spcPts val="0"/>
              </a:spcBef>
              <a:spcAft>
                <a:spcPts val="0"/>
              </a:spcAft>
              <a:buSzPts val="1800"/>
              <a:buChar char="●"/>
            </a:pPr>
            <a:r>
              <a:rPr lang="en"/>
              <a:t>Answering Questions on GitHub Issues</a:t>
            </a:r>
            <a:endParaRPr/>
          </a:p>
          <a:p>
            <a:pPr indent="-342900" lvl="0" marL="457200" rtl="0" algn="l">
              <a:spcBef>
                <a:spcPts val="0"/>
              </a:spcBef>
              <a:spcAft>
                <a:spcPts val="0"/>
              </a:spcAft>
              <a:buSzPts val="1800"/>
              <a:buChar char="●"/>
            </a:pPr>
            <a:r>
              <a:rPr lang="en"/>
              <a:t>Contributing to GitHub Wiki (sharing CS2030 related materials)</a:t>
            </a:r>
            <a:endParaRPr/>
          </a:p>
          <a:p>
            <a:pPr indent="0" lvl="0" marL="0" rtl="0" algn="l">
              <a:spcBef>
                <a:spcPts val="1200"/>
              </a:spcBef>
              <a:spcAft>
                <a:spcPts val="1200"/>
              </a:spcAft>
              <a:buNone/>
            </a:pPr>
            <a:r>
              <a:rPr lang="en"/>
              <a:t>These will be taken into account under class participations and learning activities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Compile Time Type vs Run Time Type</a:t>
            </a:r>
            <a:endParaRPr/>
          </a:p>
        </p:txBody>
      </p:sp>
      <p:sp>
        <p:nvSpPr>
          <p:cNvPr id="95" name="Google Shape;95;p18"/>
          <p:cNvSpPr txBox="1"/>
          <p:nvPr>
            <p:ph idx="1" type="body"/>
          </p:nvPr>
        </p:nvSpPr>
        <p:spPr>
          <a:xfrm>
            <a:off x="927213" y="1152475"/>
            <a:ext cx="2119800" cy="61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B6D7A8"/>
                </a:solidFill>
              </a:rPr>
              <a:t>Compile-Time Type</a:t>
            </a:r>
            <a:endParaRPr>
              <a:solidFill>
                <a:srgbClr val="B6D7A8"/>
              </a:solidFill>
            </a:endParaRPr>
          </a:p>
        </p:txBody>
      </p:sp>
      <p:sp>
        <p:nvSpPr>
          <p:cNvPr id="96" name="Google Shape;96;p18"/>
          <p:cNvSpPr txBox="1"/>
          <p:nvPr>
            <p:ph idx="1" type="body"/>
          </p:nvPr>
        </p:nvSpPr>
        <p:spPr>
          <a:xfrm>
            <a:off x="5746625" y="1152475"/>
            <a:ext cx="21198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A4C2F4"/>
                </a:solidFill>
              </a:rPr>
              <a:t>Run</a:t>
            </a:r>
            <a:r>
              <a:rPr lang="en">
                <a:solidFill>
                  <a:srgbClr val="A4C2F4"/>
                </a:solidFill>
              </a:rPr>
              <a:t>-Time Type</a:t>
            </a:r>
            <a:endParaRPr>
              <a:solidFill>
                <a:srgbClr val="A4C2F4"/>
              </a:solidFill>
            </a:endParaRPr>
          </a:p>
        </p:txBody>
      </p:sp>
      <p:sp>
        <p:nvSpPr>
          <p:cNvPr id="97" name="Google Shape;97;p18"/>
          <p:cNvSpPr txBox="1"/>
          <p:nvPr>
            <p:ph idx="1" type="body"/>
          </p:nvPr>
        </p:nvSpPr>
        <p:spPr>
          <a:xfrm>
            <a:off x="625425" y="1679225"/>
            <a:ext cx="2723400" cy="263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Left hand side of </a:t>
            </a:r>
            <a:r>
              <a:rPr lang="en"/>
              <a:t>the assignment, fixed upon declaration</a:t>
            </a:r>
            <a:endParaRPr/>
          </a:p>
          <a:p>
            <a:pPr indent="-342900" lvl="0" marL="457200" rtl="0" algn="l">
              <a:spcBef>
                <a:spcPts val="0"/>
              </a:spcBef>
              <a:spcAft>
                <a:spcPts val="0"/>
              </a:spcAft>
              <a:buSzPts val="1800"/>
              <a:buChar char="●"/>
            </a:pPr>
            <a:r>
              <a:rPr lang="en"/>
              <a:t>Static Binding</a:t>
            </a:r>
            <a:endParaRPr/>
          </a:p>
          <a:p>
            <a:pPr indent="-342900" lvl="0" marL="457200" rtl="0" algn="l">
              <a:spcBef>
                <a:spcPts val="0"/>
              </a:spcBef>
              <a:spcAft>
                <a:spcPts val="0"/>
              </a:spcAft>
              <a:buSzPts val="1800"/>
              <a:buChar char="●"/>
            </a:pPr>
            <a:r>
              <a:rPr lang="en"/>
              <a:t>Restrict methods that can be called based on compile time type</a:t>
            </a:r>
            <a:endParaRPr/>
          </a:p>
        </p:txBody>
      </p:sp>
      <p:sp>
        <p:nvSpPr>
          <p:cNvPr id="98" name="Google Shape;98;p18"/>
          <p:cNvSpPr txBox="1"/>
          <p:nvPr>
            <p:ph idx="1" type="body"/>
          </p:nvPr>
        </p:nvSpPr>
        <p:spPr>
          <a:xfrm>
            <a:off x="5444825" y="1679225"/>
            <a:ext cx="2723400" cy="2635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Right hand side of the assignment, varies as the program runs</a:t>
            </a:r>
            <a:endParaRPr/>
          </a:p>
          <a:p>
            <a:pPr indent="-342900" lvl="0" marL="457200" rtl="0" algn="l">
              <a:spcBef>
                <a:spcPts val="0"/>
              </a:spcBef>
              <a:spcAft>
                <a:spcPts val="0"/>
              </a:spcAft>
              <a:buSzPts val="1800"/>
              <a:buChar char="●"/>
            </a:pPr>
            <a:r>
              <a:rPr lang="en"/>
              <a:t>Dynamic Binding</a:t>
            </a:r>
            <a:endParaRPr/>
          </a:p>
          <a:p>
            <a:pPr indent="-342900" lvl="0" marL="457200" rtl="0" algn="l">
              <a:spcBef>
                <a:spcPts val="0"/>
              </a:spcBef>
              <a:spcAft>
                <a:spcPts val="0"/>
              </a:spcAft>
              <a:buSzPts val="1800"/>
              <a:buChar char="●"/>
            </a:pPr>
            <a:r>
              <a:rPr lang="en"/>
              <a:t>Controls the type of methods that can be called during runtime.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28223" l="21902" r="24664" t="41172"/>
          <a:stretch/>
        </p:blipFill>
        <p:spPr>
          <a:xfrm>
            <a:off x="4512798" y="199857"/>
            <a:ext cx="3104328" cy="1543400"/>
          </a:xfrm>
          <a:prstGeom prst="rect">
            <a:avLst/>
          </a:prstGeom>
          <a:noFill/>
          <a:ln>
            <a:noFill/>
          </a:ln>
        </p:spPr>
      </p:pic>
      <p:pic>
        <p:nvPicPr>
          <p:cNvPr id="104" name="Google Shape;104;p19"/>
          <p:cNvPicPr preferRelativeResize="0"/>
          <p:nvPr/>
        </p:nvPicPr>
        <p:blipFill rotWithShape="1">
          <a:blip r:embed="rId4">
            <a:alphaModFix/>
          </a:blip>
          <a:srcRect b="25969" l="21866" r="21922" t="35424"/>
          <a:stretch/>
        </p:blipFill>
        <p:spPr>
          <a:xfrm>
            <a:off x="1492600" y="218907"/>
            <a:ext cx="2487675" cy="1543401"/>
          </a:xfrm>
          <a:prstGeom prst="rect">
            <a:avLst/>
          </a:prstGeom>
          <a:noFill/>
          <a:ln>
            <a:noFill/>
          </a:ln>
        </p:spPr>
      </p:pic>
      <p:pic>
        <p:nvPicPr>
          <p:cNvPr id="105" name="Google Shape;105;p19"/>
          <p:cNvPicPr preferRelativeResize="0"/>
          <p:nvPr/>
        </p:nvPicPr>
        <p:blipFill rotWithShape="1">
          <a:blip r:embed="rId5">
            <a:alphaModFix/>
          </a:blip>
          <a:srcRect b="20337" l="16192" r="20727" t="25872"/>
          <a:stretch/>
        </p:blipFill>
        <p:spPr>
          <a:xfrm>
            <a:off x="994075" y="2039175"/>
            <a:ext cx="3274126" cy="2631341"/>
          </a:xfrm>
          <a:prstGeom prst="rect">
            <a:avLst/>
          </a:prstGeom>
          <a:noFill/>
          <a:ln>
            <a:noFill/>
          </a:ln>
        </p:spPr>
      </p:pic>
      <p:pic>
        <p:nvPicPr>
          <p:cNvPr id="106" name="Google Shape;106;p19"/>
          <p:cNvPicPr preferRelativeResize="0"/>
          <p:nvPr/>
        </p:nvPicPr>
        <p:blipFill rotWithShape="1">
          <a:blip r:embed="rId6">
            <a:alphaModFix/>
          </a:blip>
          <a:srcRect b="14764" l="12903" r="16470" t="22410"/>
          <a:stretch/>
        </p:blipFill>
        <p:spPr>
          <a:xfrm>
            <a:off x="4931625" y="2039175"/>
            <a:ext cx="3274125" cy="2691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28223" l="21902" r="24664" t="41172"/>
          <a:stretch/>
        </p:blipFill>
        <p:spPr>
          <a:xfrm>
            <a:off x="3061325" y="218875"/>
            <a:ext cx="2096775" cy="1042475"/>
          </a:xfrm>
          <a:prstGeom prst="rect">
            <a:avLst/>
          </a:prstGeom>
          <a:noFill/>
          <a:ln>
            <a:noFill/>
          </a:ln>
        </p:spPr>
      </p:pic>
      <p:pic>
        <p:nvPicPr>
          <p:cNvPr id="112" name="Google Shape;112;p20"/>
          <p:cNvPicPr preferRelativeResize="0"/>
          <p:nvPr/>
        </p:nvPicPr>
        <p:blipFill rotWithShape="1">
          <a:blip r:embed="rId4">
            <a:alphaModFix/>
          </a:blip>
          <a:srcRect b="25969" l="21866" r="21922" t="35424"/>
          <a:stretch/>
        </p:blipFill>
        <p:spPr>
          <a:xfrm>
            <a:off x="678750" y="218875"/>
            <a:ext cx="1680276" cy="1042475"/>
          </a:xfrm>
          <a:prstGeom prst="rect">
            <a:avLst/>
          </a:prstGeom>
          <a:noFill/>
          <a:ln>
            <a:noFill/>
          </a:ln>
        </p:spPr>
      </p:pic>
      <p:pic>
        <p:nvPicPr>
          <p:cNvPr id="113" name="Google Shape;113;p20"/>
          <p:cNvPicPr preferRelativeResize="0"/>
          <p:nvPr/>
        </p:nvPicPr>
        <p:blipFill rotWithShape="1">
          <a:blip r:embed="rId5">
            <a:alphaModFix/>
          </a:blip>
          <a:srcRect b="20337" l="16192" r="20727" t="25872"/>
          <a:stretch/>
        </p:blipFill>
        <p:spPr>
          <a:xfrm>
            <a:off x="440500" y="1373475"/>
            <a:ext cx="2620826" cy="2106293"/>
          </a:xfrm>
          <a:prstGeom prst="rect">
            <a:avLst/>
          </a:prstGeom>
          <a:noFill/>
          <a:ln>
            <a:noFill/>
          </a:ln>
        </p:spPr>
      </p:pic>
      <p:pic>
        <p:nvPicPr>
          <p:cNvPr id="114" name="Google Shape;114;p20"/>
          <p:cNvPicPr preferRelativeResize="0"/>
          <p:nvPr/>
        </p:nvPicPr>
        <p:blipFill rotWithShape="1">
          <a:blip r:embed="rId6">
            <a:alphaModFix/>
          </a:blip>
          <a:srcRect b="14764" l="12903" r="16470" t="22410"/>
          <a:stretch/>
        </p:blipFill>
        <p:spPr>
          <a:xfrm>
            <a:off x="3395921" y="1373475"/>
            <a:ext cx="2562680" cy="2106300"/>
          </a:xfrm>
          <a:prstGeom prst="rect">
            <a:avLst/>
          </a:prstGeom>
          <a:noFill/>
          <a:ln>
            <a:noFill/>
          </a:ln>
        </p:spPr>
      </p:pic>
      <p:pic>
        <p:nvPicPr>
          <p:cNvPr id="115" name="Google Shape;115;p20"/>
          <p:cNvPicPr preferRelativeResize="0"/>
          <p:nvPr/>
        </p:nvPicPr>
        <p:blipFill rotWithShape="1">
          <a:blip r:embed="rId7">
            <a:alphaModFix/>
          </a:blip>
          <a:srcRect b="18572" l="18963" r="34895" t="23804"/>
          <a:stretch/>
        </p:blipFill>
        <p:spPr>
          <a:xfrm>
            <a:off x="6679775" y="2333475"/>
            <a:ext cx="1932474" cy="259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Polymorphism?</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Hide implementation details by interacting with a group of different classes through a </a:t>
            </a:r>
            <a:r>
              <a:rPr lang="en" sz="2000"/>
              <a:t>common interface</a:t>
            </a:r>
            <a:br>
              <a:rPr lang="en" sz="2000"/>
            </a:br>
            <a:endParaRPr sz="2000"/>
          </a:p>
          <a:p>
            <a:pPr indent="-355600" lvl="0" marL="457200" rtl="0" algn="l">
              <a:spcBef>
                <a:spcPts val="0"/>
              </a:spcBef>
              <a:spcAft>
                <a:spcPts val="0"/>
              </a:spcAft>
              <a:buSzPts val="2000"/>
              <a:buChar char="●"/>
            </a:pPr>
            <a:r>
              <a:rPr lang="en" sz="2000"/>
              <a:t>Ability to extend program requirements without changing much code (loose coupling between different components)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from Lab 02</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Use </a:t>
            </a:r>
            <a:r>
              <a:rPr lang="en" sz="2000"/>
              <a:t>polymorphism</a:t>
            </a:r>
            <a:r>
              <a:rPr lang="en" sz="2000"/>
              <a:t> to hide implementation details away from Simulator</a:t>
            </a:r>
            <a:endParaRPr sz="2000"/>
          </a:p>
          <a:p>
            <a:pPr indent="-330200" lvl="1" marL="914400" rtl="0" algn="l">
              <a:spcBef>
                <a:spcPts val="0"/>
              </a:spcBef>
              <a:spcAft>
                <a:spcPts val="0"/>
              </a:spcAft>
              <a:buSzPts val="1600"/>
              <a:buChar char="○"/>
            </a:pPr>
            <a:r>
              <a:rPr lang="en" sz="1600"/>
              <a:t>Do not need to invoke different </a:t>
            </a:r>
            <a:r>
              <a:rPr lang="en" sz="1600"/>
              <a:t>logic by checking for event type</a:t>
            </a:r>
            <a:br>
              <a:rPr lang="en" sz="1600"/>
            </a:br>
            <a:endParaRPr sz="1600"/>
          </a:p>
          <a:p>
            <a:pPr indent="-355600" lvl="0" marL="457200" rtl="0" algn="l">
              <a:spcBef>
                <a:spcPts val="0"/>
              </a:spcBef>
              <a:spcAft>
                <a:spcPts val="0"/>
              </a:spcAft>
              <a:buSzPts val="2000"/>
              <a:buChar char="●"/>
            </a:pPr>
            <a:r>
              <a:rPr lang="en" sz="2000"/>
              <a:t>Polymorphism allows for extendability for new </a:t>
            </a:r>
            <a:r>
              <a:rPr lang="en" sz="2000"/>
              <a:t>event types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Restrictions on CodeCrunch</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are banned on CodeCrunch:</a:t>
            </a:r>
            <a:endParaRPr/>
          </a:p>
          <a:p>
            <a:pPr indent="-342900" lvl="0" marL="457200" rtl="0" algn="l">
              <a:spcBef>
                <a:spcPts val="1200"/>
              </a:spcBef>
              <a:spcAft>
                <a:spcPts val="0"/>
              </a:spcAft>
              <a:buSzPts val="1800"/>
              <a:buChar char="●"/>
            </a:pPr>
            <a:r>
              <a:rPr lang="en"/>
              <a:t>Any attempts to typecast</a:t>
            </a:r>
            <a:endParaRPr/>
          </a:p>
          <a:p>
            <a:pPr indent="-342900" lvl="0" marL="457200" rtl="0" algn="l">
              <a:spcBef>
                <a:spcPts val="0"/>
              </a:spcBef>
              <a:spcAft>
                <a:spcPts val="0"/>
              </a:spcAft>
              <a:buSzPts val="1800"/>
              <a:buChar char="●"/>
            </a:pPr>
            <a:r>
              <a:rPr lang="en"/>
              <a:t>Any attempts to check the </a:t>
            </a:r>
            <a:r>
              <a:rPr lang="en"/>
              <a:t>type</a:t>
            </a:r>
            <a:r>
              <a:rPr lang="en"/>
              <a:t> of the instance</a:t>
            </a:r>
            <a:endParaRPr/>
          </a:p>
          <a:p>
            <a:pPr indent="-342900" lvl="0" marL="457200" rtl="0" algn="l">
              <a:spcBef>
                <a:spcPts val="0"/>
              </a:spcBef>
              <a:spcAft>
                <a:spcPts val="0"/>
              </a:spcAft>
              <a:buSzPts val="1800"/>
              <a:buChar char="●"/>
            </a:pPr>
            <a:r>
              <a:rPr lang="en"/>
              <a:t>Enums</a:t>
            </a:r>
            <a:endParaRPr/>
          </a:p>
          <a:p>
            <a:pPr indent="0" lvl="0" marL="0" rtl="0" algn="l">
              <a:spcBef>
                <a:spcPts val="1200"/>
              </a:spcBef>
              <a:spcAft>
                <a:spcPts val="1200"/>
              </a:spcAft>
              <a:buNone/>
            </a:pPr>
            <a:r>
              <a:rPr lang="en"/>
              <a:t>Avoid type checking because it defeats the purpose of polymorphism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