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Source Code Pro"/>
      <p:regular r:id="rId27"/>
      <p:bold r:id="rId28"/>
      <p:italic r:id="rId29"/>
      <p:boldItalic r:id="rId30"/>
    </p:embeddedFon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ADAB25-24AE-4D29-B0E0-180306758559}">
  <a:tblStyle styleId="{58ADAB25-24AE-4D29-B0E0-1803067585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verage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93be7136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93be713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93be7136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93be713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93be713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93be713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93be713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93be713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93be713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93be713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93be713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93be713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93be7136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93be7136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93be7136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93be713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3be713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93be713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93be7136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93be7136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34eb125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34eb125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93be7136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93be7136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71977da8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71977da8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8e9e957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8e9e957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8e9e957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8e9e957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93be713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93be713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8e9e957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8e9e957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93be713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93be713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93be713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93be713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98125" y="911400"/>
            <a:ext cx="88266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8125" y="911400"/>
            <a:ext cx="88266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CS2030 Lab 5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671250" y="3174875"/>
            <a:ext cx="78015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AY22/23 Sem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9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Supplier: Also a SAM Interface!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706800"/>
            <a:ext cx="8520600" cy="4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Supplier&lt;T&gt;</a:t>
            </a:r>
            <a:r>
              <a:rPr lang="en">
                <a:solidFill>
                  <a:schemeClr val="lt2"/>
                </a:solidFill>
              </a:rPr>
              <a:t> is another SAM interface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Its only </a:t>
            </a:r>
            <a:r>
              <a:rPr lang="en">
                <a:solidFill>
                  <a:schemeClr val="dk1"/>
                </a:solidFill>
              </a:rPr>
              <a:t>abstract method</a:t>
            </a:r>
            <a:r>
              <a:rPr lang="en">
                <a:solidFill>
                  <a:schemeClr val="lt2"/>
                </a:solidFill>
              </a:rPr>
              <a:t> is: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T get() // Returns a 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Supplier&lt;Integer&gt; s = () -&gt; sc.nextInt();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sc.nextInt() will not be be evaluated until s.get() is invoked. Hence, it is useful to delay computation until it is actually required.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3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Supplier: Also a SAM Interface!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936900"/>
            <a:ext cx="8520600" cy="4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Question: </a:t>
            </a:r>
            <a:r>
              <a:rPr lang="en" sz="2200">
                <a:solidFill>
                  <a:schemeClr val="dk1"/>
                </a:solidFill>
              </a:rPr>
              <a:t>What does the following Supplier do?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Supplier&lt;Double&gt; sup = () -&gt; 1.0;</a:t>
            </a:r>
            <a:endParaRPr sz="2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534175" y="3241625"/>
            <a:ext cx="5091000" cy="12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RECALL:</a:t>
            </a:r>
            <a:endParaRPr i="1" sz="15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Function&lt;Integer, Integer&gt; f = x -&gt; </a:t>
            </a:r>
            <a:r>
              <a:rPr i="1" lang="en" sz="1500">
                <a:solidFill>
                  <a:schemeClr val="lt2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x + 1</a:t>
            </a:r>
            <a:r>
              <a:rPr i="1" lang="en" sz="15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i="1" sz="15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x (of type T)</a:t>
            </a:r>
            <a:r>
              <a:rPr i="1" lang="en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is the </a:t>
            </a:r>
            <a:r>
              <a:rPr b="1" i="1" lang="en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input </a:t>
            </a:r>
            <a:r>
              <a:rPr i="1" lang="en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b="1" i="1" lang="en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x + 1 (of type R)</a:t>
            </a:r>
            <a:r>
              <a:rPr i="1" lang="en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is the </a:t>
            </a:r>
            <a:r>
              <a:rPr b="1" i="1" lang="en"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output</a:t>
            </a:r>
            <a:endParaRPr b="1" i="1" sz="15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FF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(someCondition)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num = 1;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>
                <a:solidFill>
                  <a:srgbClr val="9CFF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num = 2;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FF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Equivalent</a:t>
            </a:r>
            <a:endParaRPr>
              <a:solidFill>
                <a:srgbClr val="9CFF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 = someCondition </a:t>
            </a:r>
            <a:r>
              <a:rPr lang="en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 1 : 2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Intuitively,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? b : c</a:t>
            </a:r>
            <a:r>
              <a:rPr lang="en"/>
              <a:t> means if expression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(a boolean expression) evaluates to true, use expression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/>
              <a:t>, else use expression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Known as the ternary operator.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 NOW:</a:t>
            </a:r>
            <a:r>
              <a:rPr lang="en"/>
              <a:t> U</a:t>
            </a:r>
            <a:r>
              <a:rPr lang="en"/>
              <a:t>se this construct to shorten some of your code (personal preference)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Remember, your own readability and maintainability above all!</a:t>
            </a:r>
            <a:br>
              <a:rPr lang="en"/>
            </a:br>
            <a:br>
              <a:rPr lang="en"/>
            </a:br>
            <a:r>
              <a:rPr lang="en"/>
              <a:t>However, do keep this in mind, since you may need to use this later…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#5.1: Server 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41075"/>
            <a:ext cx="85206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servers are now allowed to take occasional breaks.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a server finishes serving a customer, there is a chance that the server takes a </a:t>
            </a:r>
            <a:r>
              <a:rPr b="1" lang="en">
                <a:solidFill>
                  <a:schemeClr val="dk1"/>
                </a:solidFill>
              </a:rPr>
              <a:t>rest </a:t>
            </a:r>
            <a:r>
              <a:rPr lang="en"/>
              <a:t>for a certain amount of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the </a:t>
            </a:r>
            <a:r>
              <a:rPr lang="en">
                <a:solidFill>
                  <a:srgbClr val="9CFF95"/>
                </a:solidFill>
              </a:rPr>
              <a:t>break</a:t>
            </a:r>
            <a:r>
              <a:rPr lang="en"/>
              <a:t>, the server </a:t>
            </a:r>
            <a:r>
              <a:rPr lang="en">
                <a:solidFill>
                  <a:schemeClr val="dk1"/>
                </a:solidFill>
              </a:rPr>
              <a:t>does not serve</a:t>
            </a:r>
            <a:r>
              <a:rPr lang="en"/>
              <a:t> the next </a:t>
            </a:r>
            <a:r>
              <a:rPr lang="en">
                <a:solidFill>
                  <a:schemeClr val="dk1"/>
                </a:solidFill>
              </a:rPr>
              <a:t>waiting customer</a:t>
            </a:r>
            <a:r>
              <a:rPr lang="en"/>
              <a:t>. Upon returning from the </a:t>
            </a:r>
            <a:r>
              <a:rPr lang="en">
                <a:solidFill>
                  <a:srgbClr val="9CFF95"/>
                </a:solidFill>
              </a:rPr>
              <a:t>break</a:t>
            </a:r>
            <a:r>
              <a:rPr lang="en"/>
              <a:t>, the server serves the </a:t>
            </a:r>
            <a:r>
              <a:rPr lang="en">
                <a:solidFill>
                  <a:schemeClr val="dk1"/>
                </a:solidFill>
              </a:rPr>
              <a:t>next customer in the queue</a:t>
            </a:r>
            <a:r>
              <a:rPr lang="en"/>
              <a:t> (if any) immediately.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simulate random probably of resting and random rest timing, Java </a:t>
            </a:r>
            <a:r>
              <a:rPr lang="en">
                <a:solidFill>
                  <a:schemeClr val="dk1"/>
                </a:solidFill>
              </a:rPr>
              <a:t>Random </a:t>
            </a:r>
            <a:r>
              <a:rPr lang="en"/>
              <a:t>class is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Reminder: Project should be done independently and your own work, there will be plagiarism checker(s)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#5.1: Server 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41075"/>
            <a:ext cx="85206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rest is not predetermined, generated </a:t>
            </a:r>
            <a:r>
              <a:rPr lang="en">
                <a:solidFill>
                  <a:schemeClr val="dk1"/>
                </a:solidFill>
              </a:rPr>
              <a:t>randomly</a:t>
            </a:r>
            <a:r>
              <a:rPr lang="en"/>
              <a:t>, and evaluated when required (Supplier again!). We will see how the rest time is generated in the next slide.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Designs Considerations: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server rest be emulated as an </a:t>
            </a:r>
            <a:r>
              <a:rPr lang="en">
                <a:solidFill>
                  <a:schemeClr val="dk1"/>
                </a:solidFill>
              </a:rPr>
              <a:t>event 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After which event</a:t>
            </a:r>
            <a:r>
              <a:rPr lang="en"/>
              <a:t> should the server needs to take a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 that your event terminates to </a:t>
            </a:r>
            <a:r>
              <a:rPr lang="en">
                <a:solidFill>
                  <a:schemeClr val="dk1"/>
                </a:solidFill>
              </a:rPr>
              <a:t>prevent cyclic / infinite loop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Answers may vary depending on your implementation.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3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Seeds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709800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seed is a value used to initialize a pseudorandom Random Number Generator (RNG).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this module, we’ll be using </a:t>
            </a:r>
            <a:r>
              <a:rPr lang="en" sz="1600">
                <a:solidFill>
                  <a:schemeClr val="dk1"/>
                </a:solidFill>
              </a:rPr>
              <a:t>Java.util.Random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E.g. Given the seed “CS2030”, and being told to generate an integer between 1-100, a RNG may generate this sequence of integers: 90, 60, 79, 44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Every time </a:t>
            </a:r>
            <a:r>
              <a:rPr lang="en" sz="1600">
                <a:solidFill>
                  <a:schemeClr val="dk1"/>
                </a:solidFill>
              </a:rPr>
              <a:t>RNG is initialized with this seed </a:t>
            </a:r>
            <a:r>
              <a:rPr i="1" lang="en" sz="1600">
                <a:solidFill>
                  <a:schemeClr val="dk1"/>
                </a:solidFill>
              </a:rPr>
              <a:t>and </a:t>
            </a:r>
            <a:r>
              <a:rPr lang="en" sz="1600">
                <a:solidFill>
                  <a:schemeClr val="dk1"/>
                </a:solidFill>
              </a:rPr>
              <a:t>told how to generate the numbers</a:t>
            </a:r>
            <a:r>
              <a:rPr lang="en" sz="1600"/>
              <a:t>, it will give the </a:t>
            </a:r>
            <a:r>
              <a:rPr lang="en" sz="1600">
                <a:solidFill>
                  <a:schemeClr val="dk1"/>
                </a:solidFill>
              </a:rPr>
              <a:t>same “random” output</a:t>
            </a:r>
            <a:r>
              <a:rPr lang="en" sz="1600"/>
              <a:t> every time.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you change either of these, e.g. “CS2040” as a seed, or numbers between 1-1000, the output will be different.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Keep this in mind </a:t>
            </a:r>
            <a:r>
              <a:rPr lang="en" sz="1600">
                <a:solidFill>
                  <a:schemeClr val="dk1"/>
                </a:solidFill>
              </a:rPr>
              <a:t>while testing.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700" y="3661462"/>
            <a:ext cx="1937200" cy="12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1489200" y="4323000"/>
            <a:ext cx="3082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2"/>
                </a:solidFill>
              </a:rPr>
              <a:t>some games you may be familiar </a:t>
            </a:r>
            <a:endParaRPr i="1" sz="1400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2"/>
                </a:solidFill>
              </a:rPr>
              <a:t>with that use RNG in this way:</a:t>
            </a:r>
            <a:endParaRPr i="1" sz="1400">
              <a:solidFill>
                <a:schemeClr val="dk2"/>
              </a:solidFill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800" y="3661979"/>
            <a:ext cx="1937199" cy="1290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1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Class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231875" y="698400"/>
            <a:ext cx="85206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class Main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private static final Random RNG_REST = </a:t>
            </a: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 Random(3L);</a:t>
            </a:r>
            <a:endParaRPr>
              <a:solidFill>
                <a:schemeClr val="dk1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private static final Random RNG_REST_PERIOD = </a:t>
            </a: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 Random(4L);</a:t>
            </a:r>
            <a:endParaRPr>
              <a:solidFill>
                <a:schemeClr val="dk1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private static final double SERVER_REST_RATE = 0.1;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static double genRestPeriod()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return -Math.log(RNG_REST_PERIOD.nextDouble()) / SERVER_REST_RATE;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double probRest = sc.nextDouble();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Supplier&lt;Double&gt; restTimes = () -&gt;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   RNG_REST.nextDouble() &lt; probRest ? genRestPeriod() : 0.0;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5294850" y="294450"/>
            <a:ext cx="3341700" cy="615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Fixed Seeds — Every run of the program will have the same randomized outputs.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0" name="Google Shape;180;p31"/>
          <p:cNvCxnSpPr/>
          <p:nvPr/>
        </p:nvCxnSpPr>
        <p:spPr>
          <a:xfrm flipH="1">
            <a:off x="5454550" y="910300"/>
            <a:ext cx="764100" cy="27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1"/>
          <p:cNvCxnSpPr/>
          <p:nvPr/>
        </p:nvCxnSpPr>
        <p:spPr>
          <a:xfrm flipH="1">
            <a:off x="5926225" y="910300"/>
            <a:ext cx="474900" cy="54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325" y="1183900"/>
            <a:ext cx="2605325" cy="23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1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Class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31875" y="698400"/>
            <a:ext cx="8520600" cy="4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class Main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private static final Random RNG_REST = new Random(3L);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private static final Random RNG_REST_PERIOD = new Random(4L);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private static final double SERVER_REST_RATE = 0.1;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static double genRestPeriod()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return -Math.log(RNG_REST_PERIOD.nextDouble()) / SERVER_REST_RATE;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double probRest = sc.nextDouble();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Supplier&lt;Double&gt; restTimes = () -&gt;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    RNG_REST.nextDouble() &lt; probRest ? genRestPeriod() : 0.0;</a:t>
            </a:r>
            <a:endParaRPr>
              <a:solidFill>
                <a:schemeClr val="dk1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5728225" y="1134775"/>
            <a:ext cx="3341700" cy="2493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the new randomized Double from RNG_REST is less than the probability of a rest period…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then, generate a rest time for the Server to take a break.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Else, rest time remains at 0.0, and the Server continues working!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This is like when you try to hit that </a:t>
            </a:r>
            <a:endParaRPr i="1"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70% accurate Focus Blast in Pokémon :)</a:t>
            </a:r>
            <a:endParaRPr i="1"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0" name="Google Shape;190;p32"/>
          <p:cNvCxnSpPr/>
          <p:nvPr/>
        </p:nvCxnSpPr>
        <p:spPr>
          <a:xfrm flipH="1">
            <a:off x="5009725" y="2959750"/>
            <a:ext cx="718500" cy="8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#5.2: Self-Checkout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41075"/>
            <a:ext cx="85206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 </a:t>
            </a:r>
            <a:r>
              <a:rPr lang="en"/>
              <a:t>self-checkout counters are set 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self-checkout counters </a:t>
            </a:r>
            <a:r>
              <a:rPr lang="en">
                <a:solidFill>
                  <a:schemeClr val="dk1"/>
                </a:solidFill>
              </a:rPr>
              <a:t>share the same queue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human servers, self-checkout counters </a:t>
            </a:r>
            <a:r>
              <a:rPr lang="en">
                <a:solidFill>
                  <a:schemeClr val="dk1"/>
                </a:solidFill>
              </a:rPr>
              <a:t>do not rest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we print out the wait event, we </a:t>
            </a:r>
            <a:r>
              <a:rPr lang="en">
                <a:solidFill>
                  <a:schemeClr val="dk1"/>
                </a:solidFill>
              </a:rPr>
              <a:t>always say that the customer is waiting for the self-checkout counter k + 1</a:t>
            </a:r>
            <a:r>
              <a:rPr lang="en"/>
              <a:t>, even though this customer may eventually be served by another self-checkout counter.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Hint: Imagine the simulator is a FairPrice supermarket. How does FairPrice self checkout counter works? 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log in to the PE node first!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26868" l="0" r="50961" t="0"/>
          <a:stretch/>
        </p:blipFill>
        <p:spPr>
          <a:xfrm>
            <a:off x="4412282" y="1403625"/>
            <a:ext cx="2500921" cy="130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75" y="1468992"/>
            <a:ext cx="2124365" cy="348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965" y="3413571"/>
            <a:ext cx="4767660" cy="153605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3265974" y="1856565"/>
            <a:ext cx="807000" cy="4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3737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5400000">
            <a:off x="5607603" y="2821064"/>
            <a:ext cx="564300" cy="4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3737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#5.2: Main Class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41075"/>
            <a:ext cx="85206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class Main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int numOfSelfChecks = sc.nextInt();</a:t>
            </a:r>
            <a:endParaRPr>
              <a:solidFill>
                <a:schemeClr val="dk1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Simulator sim = new Simulator(numOfServers, numOfSelfChecks, qmax,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arrivalTimes, serviceTimes, restTimes);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5431725" y="1141075"/>
            <a:ext cx="2623200" cy="615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Now with an additional input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your test cases!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4" name="Google Shape;204;p34"/>
          <p:cNvCxnSpPr/>
          <p:nvPr/>
        </p:nvCxnSpPr>
        <p:spPr>
          <a:xfrm flipH="1">
            <a:off x="5123825" y="1756925"/>
            <a:ext cx="764100" cy="27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submit your final changes by</a:t>
            </a:r>
            <a:r>
              <a:rPr b="1" lang="en">
                <a:solidFill>
                  <a:srgbClr val="F4CCCC"/>
                </a:solidFill>
              </a:rPr>
              <a:t> Sunday 2359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Important: You </a:t>
            </a:r>
            <a:r>
              <a:rPr b="1" lang="en">
                <a:solidFill>
                  <a:srgbClr val="F4CCCC"/>
                </a:solidFill>
              </a:rPr>
              <a:t>must get A</a:t>
            </a:r>
            <a:r>
              <a:rPr lang="en"/>
              <a:t> on CodeCrunch by then in order for the grading to go smoothly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note that a </a:t>
            </a:r>
            <a:r>
              <a:rPr b="1" lang="en"/>
              <a:t>re-grading</a:t>
            </a:r>
            <a:r>
              <a:rPr lang="en"/>
              <a:t> was done on Wednesday; do check if your code still passes!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13875" y="14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CS2030 Lab Schedule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3657825"/>
            <a:ext cx="85206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take note of the </a:t>
            </a:r>
            <a:r>
              <a:rPr b="1" lang="en">
                <a:solidFill>
                  <a:srgbClr val="F4CCCC"/>
                </a:solidFill>
              </a:rPr>
              <a:t>deadlines </a:t>
            </a:r>
            <a:r>
              <a:rPr lang="en"/>
              <a:t>for the project!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expected to </a:t>
            </a:r>
            <a:r>
              <a:rPr b="1" lang="en">
                <a:solidFill>
                  <a:schemeClr val="dk1"/>
                </a:solidFill>
              </a:rPr>
              <a:t>complete Lab 5.1 by the deadline</a:t>
            </a:r>
            <a:r>
              <a:rPr lang="en"/>
              <a:t> for a </a:t>
            </a:r>
            <a:r>
              <a:rPr b="1" lang="en">
                <a:solidFill>
                  <a:schemeClr val="dk1"/>
                </a:solidFill>
              </a:rPr>
              <a:t>passing grade</a:t>
            </a:r>
            <a:r>
              <a:rPr lang="en"/>
              <a:t> for the project component.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311700" y="71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{58ADAB25-24AE-4D29-B0E0-180306758559}</a:tableStyleId>
              </a:tblPr>
              <a:tblGrid>
                <a:gridCol w="1761550"/>
                <a:gridCol w="1708000"/>
                <a:gridCol w="4555300"/>
              </a:tblGrid>
              <a:tr h="4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Date (Week No)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Lab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Comments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10/03/2023 (8)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Lab 5.1 + Lab 5.2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2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17/03/2023 (9)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Lab 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1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24/03/2023 (10)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Lab 7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4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Lab 5.1 due on </a:t>
                      </a:r>
                      <a:r>
                        <a:rPr b="1" lang="en">
                          <a:solidFill>
                            <a:srgbClr val="F4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Sunday (26/03/2023)</a:t>
                      </a:r>
                      <a:endParaRPr b="1">
                        <a:solidFill>
                          <a:srgbClr val="F4CCCC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31/03/2023 (11)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Lab 8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Mock PA2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07/04/2023 (12)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LAB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4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Good Friday, Lab 5.2 due on </a:t>
                      </a:r>
                      <a:r>
                        <a:rPr b="1" lang="en">
                          <a:solidFill>
                            <a:srgbClr val="F4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Sunday (09/04/2023)</a:t>
                      </a:r>
                      <a:endParaRPr b="1">
                        <a:solidFill>
                          <a:srgbClr val="F4CCCC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14/04/2023 (13)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Restrictions for PA1 applies to PA2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017725"/>
            <a:ext cx="85206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project continues, there are more features to be tested. You will have to come up with your own test cases to check if your implementation is valid.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Hint: Think about what logic is important, and what edge cases there could be!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E.g., to test waiting customer, you may come up with the following scenario: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2					// numOfServers	maxQueueLength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0.500 0.400		// cust 1 can be served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0.600 0.400		// cust 2 will wait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0.700 0.400		// cust 3 will wait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0.800 0.400		// cust 4 will leaves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0.900 0.400		// cust 5 will wait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1.700 0.400		// cust 6 can be served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17725"/>
            <a:ext cx="85206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them into parts so you can work on them separately and test them separately.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test cases for each category: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Supplier Service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 Queue and Waiting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Human Server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Self-Checkout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Try not to implement all at one go</a:t>
            </a:r>
            <a:r>
              <a:rPr lang="en"/>
              <a:t> as it will be much harder to test.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Abstract Method (SAM)/Functional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Function&lt;T, R&gt;</a:t>
            </a:r>
            <a:r>
              <a:rPr lang="en"/>
              <a:t> is a SAM interface (i.e. it is an </a:t>
            </a:r>
            <a:r>
              <a:rPr lang="en">
                <a:solidFill>
                  <a:schemeClr val="dk1"/>
                </a:solidFill>
              </a:rPr>
              <a:t>interface </a:t>
            </a:r>
            <a:r>
              <a:rPr lang="en"/>
              <a:t>containing only one abstract method for implementing classes to implement)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only </a:t>
            </a:r>
            <a:r>
              <a:rPr b="1" lang="en">
                <a:solidFill>
                  <a:schemeClr val="dk1"/>
                </a:solidFill>
              </a:rPr>
              <a:t>abstract method</a:t>
            </a:r>
            <a:r>
              <a:rPr lang="en"/>
              <a:t>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R apply(T t)</a:t>
            </a:r>
            <a:r>
              <a:rPr lang="en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D9EAD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Takes in a T and returns an R</a:t>
            </a:r>
            <a:endParaRPr i="1">
              <a:solidFill>
                <a:srgbClr val="D9EAD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ways to implement it (and other SAM interfaces):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separate class that implements the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anonymous class to implement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 lambda expression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Abstract Method (SAM)/Functional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Highlighted is the Anonymous Class that implements Function: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Function&lt;Integer, Integer&gt; f = </a:t>
            </a:r>
            <a:r>
              <a:rPr lang="en">
                <a:solidFill>
                  <a:srgbClr val="9CFF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Function&lt;&gt;() </a:t>
            </a: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chemeClr val="dk1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FEEFC3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@Override</a:t>
            </a:r>
            <a:endParaRPr>
              <a:solidFill>
                <a:srgbClr val="FEEFC3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9CFF95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 </a:t>
            </a: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Integer </a:t>
            </a:r>
            <a:r>
              <a:rPr lang="en">
                <a:solidFill>
                  <a:srgbClr val="00FFFF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apply</a:t>
            </a: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(Integer x) {</a:t>
            </a:r>
            <a:endParaRPr>
              <a:solidFill>
                <a:schemeClr val="dk1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>
                <a:solidFill>
                  <a:srgbClr val="9CFF95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Integer.valueOf(x.intValue() + 1);</a:t>
            </a:r>
            <a:endParaRPr>
              <a:solidFill>
                <a:schemeClr val="dk1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solidFill>
                <a:schemeClr val="dk1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>
              <a:solidFill>
                <a:schemeClr val="dk1"/>
              </a:solidFill>
              <a:highlight>
                <a:srgbClr val="783F0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No need to create a separate .java file :)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Abstract Method (SAM)/Functional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Function&lt;Integer, Integer&gt; f = x -&gt; </a:t>
            </a:r>
            <a:r>
              <a:rPr lang="en">
                <a:solidFill>
                  <a:schemeClr val="dk1"/>
                </a:solidFill>
                <a:highlight>
                  <a:srgbClr val="783F0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x + 1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ighlighted part: </a:t>
            </a:r>
            <a:r>
              <a:rPr lang="en">
                <a:solidFill>
                  <a:schemeClr val="lt2"/>
                </a:solidFill>
              </a:rPr>
              <a:t>Lambda expression that provides the body of the apply method.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x (of type T)</a:t>
            </a:r>
            <a:r>
              <a:rPr lang="en">
                <a:solidFill>
                  <a:schemeClr val="lt2"/>
                </a:solidFill>
              </a:rPr>
              <a:t> is the </a:t>
            </a:r>
            <a:r>
              <a:rPr b="1" lang="en">
                <a:solidFill>
                  <a:schemeClr val="dk1"/>
                </a:solidFill>
              </a:rPr>
              <a:t>input </a:t>
            </a:r>
            <a:r>
              <a:rPr lang="en">
                <a:solidFill>
                  <a:schemeClr val="lt2"/>
                </a:solidFill>
              </a:rPr>
              <a:t>and </a:t>
            </a:r>
            <a:r>
              <a:rPr b="1" lang="en">
                <a:solidFill>
                  <a:schemeClr val="lt2"/>
                </a:solidFill>
              </a:rPr>
              <a:t>x + 1 (of type R)</a:t>
            </a:r>
            <a:r>
              <a:rPr lang="en">
                <a:solidFill>
                  <a:schemeClr val="lt2"/>
                </a:solidFill>
              </a:rPr>
              <a:t> is the </a:t>
            </a:r>
            <a:r>
              <a:rPr b="1" lang="en">
                <a:solidFill>
                  <a:schemeClr val="lt2"/>
                </a:solidFill>
              </a:rPr>
              <a:t>output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Q: </a:t>
            </a:r>
            <a:r>
              <a:rPr lang="en">
                <a:solidFill>
                  <a:schemeClr val="lt2"/>
                </a:solidFill>
              </a:rPr>
              <a:t>How does the Java compiler know which method the lambda expression is implementing?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A: Well, Function is a SAM interface, so there is only </a:t>
            </a:r>
            <a:r>
              <a:rPr lang="en">
                <a:solidFill>
                  <a:schemeClr val="dk1"/>
                </a:solidFill>
              </a:rPr>
              <a:t>one method that it can implement (the apply method)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