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entury Gothic Paneuropean Bold Italics" charset="1" panose="020B0702020202090204"/>
      <p:regular r:id="rId19"/>
    </p:embeddedFont>
    <p:embeddedFont>
      <p:font typeface="Century Gothic Paneuropean Bold" charset="1" panose="020B0702020202020204"/>
      <p:regular r:id="rId20"/>
    </p:embeddedFont>
    <p:embeddedFont>
      <p:font typeface="Century Gothic Paneuropean" charset="1" panose="020B0502020202020204"/>
      <p:regular r:id="rId21"/>
    </p:embeddedFont>
    <p:embeddedFont>
      <p:font typeface="Open Sans" charset="1" panose="020B0606030504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65787" y="1319143"/>
            <a:ext cx="14156426" cy="1171919"/>
          </a:xfrm>
          <a:prstGeom prst="rect">
            <a:avLst/>
          </a:prstGeom>
        </p:spPr>
        <p:txBody>
          <a:bodyPr anchor="t" rtlCol="false" tIns="0" lIns="0" bIns="0" rIns="0">
            <a:spAutoFit/>
          </a:bodyPr>
          <a:lstStyle/>
          <a:p>
            <a:pPr algn="ctr">
              <a:lnSpc>
                <a:spcPts val="9665"/>
              </a:lnSpc>
            </a:pPr>
            <a:r>
              <a:rPr lang="en-US" b="true" sz="6903" i="true" u="sng">
                <a:solidFill>
                  <a:srgbClr val="000000"/>
                </a:solidFill>
                <a:latin typeface="Century Gothic Paneuropean Bold Italics"/>
                <a:ea typeface="Century Gothic Paneuropean Bold Italics"/>
                <a:cs typeface="Century Gothic Paneuropean Bold Italics"/>
                <a:sym typeface="Century Gothic Paneuropean Bold Italics"/>
              </a:rPr>
              <a:t>ADVANCE LIBRARIES IN PYTHON</a:t>
            </a:r>
          </a:p>
        </p:txBody>
      </p:sp>
      <p:sp>
        <p:nvSpPr>
          <p:cNvPr name="TextBox 3" id="3"/>
          <p:cNvSpPr txBox="true"/>
          <p:nvPr/>
        </p:nvSpPr>
        <p:spPr>
          <a:xfrm rot="0">
            <a:off x="6141860" y="3993180"/>
            <a:ext cx="6004279" cy="2233965"/>
          </a:xfrm>
          <a:prstGeom prst="rect">
            <a:avLst/>
          </a:prstGeom>
        </p:spPr>
        <p:txBody>
          <a:bodyPr anchor="t" rtlCol="false" tIns="0" lIns="0" bIns="0" rIns="0">
            <a:spAutoFit/>
          </a:bodyPr>
          <a:lstStyle/>
          <a:p>
            <a:pPr algn="l">
              <a:lnSpc>
                <a:spcPts val="4443"/>
              </a:lnSpc>
            </a:pPr>
            <a:r>
              <a:rPr lang="en-US" sz="3173" b="true">
                <a:solidFill>
                  <a:srgbClr val="494848"/>
                </a:solidFill>
                <a:latin typeface="Century Gothic Paneuropean Bold"/>
                <a:ea typeface="Century Gothic Paneuropean Bold"/>
                <a:cs typeface="Century Gothic Paneuropean Bold"/>
                <a:sym typeface="Century Gothic Paneuropean Bold"/>
              </a:rPr>
              <a:t>Name:-Gelani Saral R.</a:t>
            </a:r>
          </a:p>
          <a:p>
            <a:pPr algn="l">
              <a:lnSpc>
                <a:spcPts val="4443"/>
              </a:lnSpc>
            </a:pPr>
            <a:r>
              <a:rPr lang="en-US" sz="3173" b="true">
                <a:solidFill>
                  <a:srgbClr val="494848"/>
                </a:solidFill>
                <a:latin typeface="Century Gothic Paneuropean Bold"/>
                <a:ea typeface="Century Gothic Paneuropean Bold"/>
                <a:cs typeface="Century Gothic Paneuropean Bold"/>
                <a:sym typeface="Century Gothic Paneuropean Bold"/>
              </a:rPr>
              <a:t>En.no.:-2301030400012</a:t>
            </a:r>
          </a:p>
          <a:p>
            <a:pPr algn="l">
              <a:lnSpc>
                <a:spcPts val="4443"/>
              </a:lnSpc>
            </a:pPr>
            <a:r>
              <a:rPr lang="en-US" sz="3173" b="true">
                <a:solidFill>
                  <a:srgbClr val="494848"/>
                </a:solidFill>
                <a:latin typeface="Century Gothic Paneuropean Bold"/>
                <a:ea typeface="Century Gothic Paneuropean Bold"/>
                <a:cs typeface="Century Gothic Paneuropean Bold"/>
                <a:sym typeface="Century Gothic Paneuropean Bold"/>
              </a:rPr>
              <a:t>Roll no.:- 036        Batch:- A2</a:t>
            </a:r>
          </a:p>
          <a:p>
            <a:pPr algn="l">
              <a:lnSpc>
                <a:spcPts val="4443"/>
              </a:lnSpc>
            </a:pPr>
            <a:r>
              <a:rPr lang="en-US" sz="3173" b="true">
                <a:solidFill>
                  <a:srgbClr val="494848"/>
                </a:solidFill>
                <a:latin typeface="Century Gothic Paneuropean Bold"/>
                <a:ea typeface="Century Gothic Paneuropean Bold"/>
                <a:cs typeface="Century Gothic Paneuropean Bold"/>
                <a:sym typeface="Century Gothic Paneuropean Bold"/>
              </a:rPr>
              <a:t>Sub.:- Python Programming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20446" y="1285050"/>
            <a:ext cx="11047108" cy="1221055"/>
          </a:xfrm>
          <a:prstGeom prst="rect">
            <a:avLst/>
          </a:prstGeom>
        </p:spPr>
        <p:txBody>
          <a:bodyPr anchor="t" rtlCol="false" tIns="0" lIns="0" bIns="0" rIns="0">
            <a:spAutoFit/>
          </a:bodyPr>
          <a:lstStyle/>
          <a:p>
            <a:pPr algn="ctr">
              <a:lnSpc>
                <a:spcPts val="9950"/>
              </a:lnSpc>
            </a:pPr>
            <a:r>
              <a:rPr lang="en-US" b="true" sz="7107">
                <a:solidFill>
                  <a:srgbClr val="000000"/>
                </a:solidFill>
                <a:latin typeface="Century Gothic Paneuropean Bold"/>
                <a:ea typeface="Century Gothic Paneuropean Bold"/>
                <a:cs typeface="Century Gothic Paneuropean Bold"/>
                <a:sym typeface="Century Gothic Paneuropean Bold"/>
              </a:rPr>
              <a:t>REAL-WORLD USE CASES:</a:t>
            </a:r>
          </a:p>
        </p:txBody>
      </p:sp>
      <p:sp>
        <p:nvSpPr>
          <p:cNvPr name="TextBox 3" id="3"/>
          <p:cNvSpPr txBox="true"/>
          <p:nvPr/>
        </p:nvSpPr>
        <p:spPr>
          <a:xfrm rot="0">
            <a:off x="3042298" y="3395439"/>
            <a:ext cx="12203405" cy="3391347"/>
          </a:xfrm>
          <a:prstGeom prst="rect">
            <a:avLst/>
          </a:prstGeom>
        </p:spPr>
        <p:txBody>
          <a:bodyPr anchor="t" rtlCol="false" tIns="0" lIns="0" bIns="0" rIns="0">
            <a:spAutoFit/>
          </a:bodyPr>
          <a:lstStyle/>
          <a:p>
            <a:pPr algn="l" marL="1049908" indent="-524954" lvl="1">
              <a:lnSpc>
                <a:spcPts val="6808"/>
              </a:lnSpc>
              <a:buFont typeface="Arial"/>
              <a:buChar char="•"/>
            </a:pPr>
            <a:r>
              <a:rPr lang="en-US" sz="4862">
                <a:solidFill>
                  <a:srgbClr val="000000"/>
                </a:solidFill>
                <a:latin typeface="Century Gothic Paneuropean"/>
                <a:ea typeface="Century Gothic Paneuropean"/>
                <a:cs typeface="Century Gothic Paneuropean"/>
                <a:sym typeface="Century Gothic Paneuropean"/>
              </a:rPr>
              <a:t>Financial data analysis</a:t>
            </a:r>
          </a:p>
          <a:p>
            <a:pPr algn="l" marL="1049908" indent="-524954" lvl="1">
              <a:lnSpc>
                <a:spcPts val="6808"/>
              </a:lnSpc>
              <a:buFont typeface="Arial"/>
              <a:buChar char="•"/>
            </a:pPr>
            <a:r>
              <a:rPr lang="en-US" sz="4862">
                <a:solidFill>
                  <a:srgbClr val="000000"/>
                </a:solidFill>
                <a:latin typeface="Century Gothic Paneuropean"/>
                <a:ea typeface="Century Gothic Paneuropean"/>
                <a:cs typeface="Century Gothic Paneuropean"/>
                <a:sym typeface="Century Gothic Paneuropean"/>
              </a:rPr>
              <a:t>Data preprocessing for ML</a:t>
            </a:r>
          </a:p>
          <a:p>
            <a:pPr algn="l" marL="1049908" indent="-524954" lvl="1">
              <a:lnSpc>
                <a:spcPts val="6808"/>
              </a:lnSpc>
              <a:buFont typeface="Arial"/>
              <a:buChar char="•"/>
            </a:pPr>
            <a:r>
              <a:rPr lang="en-US" sz="4862">
                <a:solidFill>
                  <a:srgbClr val="000000"/>
                </a:solidFill>
                <a:latin typeface="Century Gothic Paneuropean"/>
                <a:ea typeface="Century Gothic Paneuropean"/>
                <a:cs typeface="Century Gothic Paneuropean"/>
                <a:sym typeface="Century Gothic Paneuropean"/>
              </a:rPr>
              <a:t>Web data extraction and cleaning</a:t>
            </a:r>
          </a:p>
          <a:p>
            <a:pPr algn="l" marL="1049908" indent="-524954" lvl="1">
              <a:lnSpc>
                <a:spcPts val="6808"/>
              </a:lnSpc>
              <a:buFont typeface="Arial"/>
              <a:buChar char="•"/>
            </a:pPr>
            <a:r>
              <a:rPr lang="en-US" sz="4862">
                <a:solidFill>
                  <a:srgbClr val="000000"/>
                </a:solidFill>
                <a:latin typeface="Century Gothic Paneuropean"/>
                <a:ea typeface="Century Gothic Paneuropean"/>
                <a:cs typeface="Century Gothic Paneuropean"/>
                <a:sym typeface="Century Gothic Paneuropean"/>
              </a:rPr>
              <a:t>Time-series forecasting</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61766" y="1334768"/>
            <a:ext cx="10364468" cy="1140669"/>
          </a:xfrm>
          <a:prstGeom prst="rect">
            <a:avLst/>
          </a:prstGeom>
        </p:spPr>
        <p:txBody>
          <a:bodyPr anchor="t" rtlCol="false" tIns="0" lIns="0" bIns="0" rIns="0">
            <a:spAutoFit/>
          </a:bodyPr>
          <a:lstStyle/>
          <a:p>
            <a:pPr algn="ctr">
              <a:lnSpc>
                <a:spcPts val="9384"/>
              </a:lnSpc>
            </a:pPr>
            <a:r>
              <a:rPr lang="en-US" b="true" sz="6703">
                <a:solidFill>
                  <a:srgbClr val="000000"/>
                </a:solidFill>
                <a:latin typeface="Century Gothic Paneuropean Bold"/>
                <a:ea typeface="Century Gothic Paneuropean Bold"/>
                <a:cs typeface="Century Gothic Paneuropean Bold"/>
                <a:sym typeface="Century Gothic Paneuropean Bold"/>
              </a:rPr>
              <a:t>SAMPLE CODE SNIPPET:</a:t>
            </a:r>
          </a:p>
        </p:txBody>
      </p:sp>
      <p:sp>
        <p:nvSpPr>
          <p:cNvPr name="TextBox 3" id="3"/>
          <p:cNvSpPr txBox="true"/>
          <p:nvPr/>
        </p:nvSpPr>
        <p:spPr>
          <a:xfrm rot="0">
            <a:off x="2308589" y="3008973"/>
            <a:ext cx="13670821" cy="4906848"/>
          </a:xfrm>
          <a:prstGeom prst="rect">
            <a:avLst/>
          </a:prstGeom>
        </p:spPr>
        <p:txBody>
          <a:bodyPr anchor="t" rtlCol="false" tIns="0" lIns="0" bIns="0" rIns="0">
            <a:spAutoFit/>
          </a:bodyPr>
          <a:lstStyle/>
          <a:p>
            <a:pPr algn="l">
              <a:lnSpc>
                <a:spcPts val="5627"/>
              </a:lnSpc>
            </a:pPr>
            <a:r>
              <a:rPr lang="en-US" sz="4019" b="true">
                <a:solidFill>
                  <a:srgbClr val="000000"/>
                </a:solidFill>
                <a:latin typeface="Century Gothic Paneuropean Bold"/>
                <a:ea typeface="Century Gothic Paneuropean Bold"/>
                <a:cs typeface="Century Gothic Paneuropean Bold"/>
                <a:sym typeface="Century Gothic Paneuropean Bold"/>
              </a:rPr>
              <a:t>Code:-</a:t>
            </a:r>
          </a:p>
          <a:p>
            <a:pPr algn="l">
              <a:lnSpc>
                <a:spcPts val="5627"/>
              </a:lnSpc>
            </a:pPr>
            <a:r>
              <a:rPr lang="en-US" sz="4019" b="true">
                <a:solidFill>
                  <a:srgbClr val="000000"/>
                </a:solidFill>
                <a:latin typeface="Century Gothic Paneuropean Bold"/>
                <a:ea typeface="Century Gothic Paneuropean Bold"/>
                <a:cs typeface="Century Gothic Paneuropean Bold"/>
                <a:sym typeface="Century Gothic Paneuropean Bold"/>
              </a:rPr>
              <a:t>   </a:t>
            </a:r>
            <a:r>
              <a:rPr lang="en-US" sz="4019">
                <a:solidFill>
                  <a:srgbClr val="000000"/>
                </a:solidFill>
                <a:latin typeface="Century Gothic Paneuropean"/>
                <a:ea typeface="Century Gothic Paneuropean"/>
                <a:cs typeface="Century Gothic Paneuropean"/>
                <a:sym typeface="Century Gothic Paneuropean"/>
              </a:rPr>
              <a:t>import pandas as pd</a:t>
            </a:r>
          </a:p>
          <a:p>
            <a:pPr algn="l">
              <a:lnSpc>
                <a:spcPts val="5627"/>
              </a:lnSpc>
            </a:pPr>
          </a:p>
          <a:p>
            <a:pPr algn="l">
              <a:lnSpc>
                <a:spcPts val="5627"/>
              </a:lnSpc>
            </a:pPr>
            <a:r>
              <a:rPr lang="en-US" sz="4019">
                <a:solidFill>
                  <a:srgbClr val="000000"/>
                </a:solidFill>
                <a:latin typeface="Century Gothic Paneuropean"/>
                <a:ea typeface="Century Gothic Paneuropean"/>
                <a:cs typeface="Century Gothic Paneuropean"/>
                <a:sym typeface="Century Gothic Paneuropean"/>
              </a:rPr>
              <a:t>   df = pd.read_csv('data.csv')</a:t>
            </a:r>
          </a:p>
          <a:p>
            <a:pPr algn="l">
              <a:lnSpc>
                <a:spcPts val="5627"/>
              </a:lnSpc>
            </a:pPr>
            <a:r>
              <a:rPr lang="en-US" sz="4019">
                <a:solidFill>
                  <a:srgbClr val="000000"/>
                </a:solidFill>
                <a:latin typeface="Century Gothic Paneuropean"/>
                <a:ea typeface="Century Gothic Paneuropean"/>
                <a:cs typeface="Century Gothic Paneuropean"/>
                <a:sym typeface="Century Gothic Paneuropean"/>
              </a:rPr>
              <a:t>   df_cleaned = df.dropna()</a:t>
            </a:r>
          </a:p>
          <a:p>
            <a:pPr algn="l">
              <a:lnSpc>
                <a:spcPts val="5627"/>
              </a:lnSpc>
            </a:pPr>
            <a:r>
              <a:rPr lang="en-US" sz="4019">
                <a:solidFill>
                  <a:srgbClr val="000000"/>
                </a:solidFill>
                <a:latin typeface="Century Gothic Paneuropean"/>
                <a:ea typeface="Century Gothic Paneuropean"/>
                <a:cs typeface="Century Gothic Paneuropean"/>
                <a:sym typeface="Century Gothic Paneuropean"/>
              </a:rPr>
              <a:t>   grouped = df_cleaned.groupby('category').mean()</a:t>
            </a:r>
          </a:p>
          <a:p>
            <a:pPr algn="l">
              <a:lnSpc>
                <a:spcPts val="5627"/>
              </a:lnSpc>
            </a:pPr>
            <a:r>
              <a:rPr lang="en-US" sz="4019">
                <a:solidFill>
                  <a:srgbClr val="000000"/>
                </a:solidFill>
                <a:latin typeface="Century Gothic Paneuropean"/>
                <a:ea typeface="Century Gothic Paneuropean"/>
                <a:cs typeface="Century Gothic Paneuropean"/>
                <a:sym typeface="Century Gothic Paneuropean"/>
              </a:rPr>
              <a:t>   print(grouped)</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236766" y="1264913"/>
            <a:ext cx="7814468" cy="1270853"/>
          </a:xfrm>
          <a:prstGeom prst="rect">
            <a:avLst/>
          </a:prstGeom>
        </p:spPr>
        <p:txBody>
          <a:bodyPr anchor="t" rtlCol="false" tIns="0" lIns="0" bIns="0" rIns="0">
            <a:spAutoFit/>
          </a:bodyPr>
          <a:lstStyle/>
          <a:p>
            <a:pPr algn="ctr">
              <a:lnSpc>
                <a:spcPts val="10498"/>
              </a:lnSpc>
            </a:pPr>
            <a:r>
              <a:rPr lang="en-US" b="true" sz="7498">
                <a:solidFill>
                  <a:srgbClr val="000000"/>
                </a:solidFill>
                <a:latin typeface="Century Gothic Paneuropean Bold"/>
                <a:ea typeface="Century Gothic Paneuropean Bold"/>
                <a:cs typeface="Century Gothic Paneuropean Bold"/>
                <a:sym typeface="Century Gothic Paneuropean Bold"/>
              </a:rPr>
              <a:t>CONCLUSION:</a:t>
            </a:r>
          </a:p>
        </p:txBody>
      </p:sp>
      <p:sp>
        <p:nvSpPr>
          <p:cNvPr name="TextBox 3" id="3"/>
          <p:cNvSpPr txBox="true"/>
          <p:nvPr/>
        </p:nvSpPr>
        <p:spPr>
          <a:xfrm rot="0">
            <a:off x="2069053" y="4045425"/>
            <a:ext cx="14149893" cy="1943161"/>
          </a:xfrm>
          <a:prstGeom prst="rect">
            <a:avLst/>
          </a:prstGeom>
        </p:spPr>
        <p:txBody>
          <a:bodyPr anchor="t" rtlCol="false" tIns="0" lIns="0" bIns="0" rIns="0">
            <a:spAutoFit/>
          </a:bodyPr>
          <a:lstStyle/>
          <a:p>
            <a:pPr algn="l" marL="805299" indent="-402649" lvl="1">
              <a:lnSpc>
                <a:spcPts val="5221"/>
              </a:lnSpc>
              <a:buFont typeface="Arial"/>
              <a:buChar char="•"/>
            </a:pPr>
            <a:r>
              <a:rPr lang="en-US" sz="3729">
                <a:solidFill>
                  <a:srgbClr val="000000"/>
                </a:solidFill>
                <a:latin typeface="Century Gothic Paneuropean"/>
                <a:ea typeface="Century Gothic Paneuropean"/>
                <a:cs typeface="Century Gothic Paneuropean"/>
                <a:sym typeface="Century Gothic Paneuropean"/>
              </a:rPr>
              <a:t>Pandas is a powerful tool for data scientists and analysts</a:t>
            </a:r>
          </a:p>
          <a:p>
            <a:pPr algn="l" marL="805299" indent="-402649" lvl="1">
              <a:lnSpc>
                <a:spcPts val="5221"/>
              </a:lnSpc>
              <a:buFont typeface="Arial"/>
              <a:buChar char="•"/>
            </a:pPr>
            <a:r>
              <a:rPr lang="en-US" sz="3729">
                <a:solidFill>
                  <a:srgbClr val="000000"/>
                </a:solidFill>
                <a:latin typeface="Century Gothic Paneuropean"/>
                <a:ea typeface="Century Gothic Paneuropean"/>
                <a:cs typeface="Century Gothic Paneuropean"/>
                <a:sym typeface="Century Gothic Paneuropean"/>
              </a:rPr>
              <a:t>Essential for any data-driven application in Python</a:t>
            </a:r>
          </a:p>
          <a:p>
            <a:pPr algn="l" marL="805299" indent="-402649" lvl="1">
              <a:lnSpc>
                <a:spcPts val="5221"/>
              </a:lnSpc>
              <a:buFont typeface="Arial"/>
              <a:buChar char="•"/>
            </a:pPr>
            <a:r>
              <a:rPr lang="en-US" sz="3729">
                <a:solidFill>
                  <a:srgbClr val="000000"/>
                </a:solidFill>
                <a:latin typeface="Century Gothic Paneuropean"/>
                <a:ea typeface="Century Gothic Paneuropean"/>
                <a:cs typeface="Century Gothic Paneuropean"/>
                <a:sym typeface="Century Gothic Paneuropean"/>
              </a:rPr>
              <a:t>Supports efficient and readable code</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705951" y="1498264"/>
            <a:ext cx="14876097" cy="842251"/>
          </a:xfrm>
          <a:prstGeom prst="rect">
            <a:avLst/>
          </a:prstGeom>
        </p:spPr>
        <p:txBody>
          <a:bodyPr anchor="t" rtlCol="false" tIns="0" lIns="0" bIns="0" rIns="0">
            <a:spAutoFit/>
          </a:bodyPr>
          <a:lstStyle/>
          <a:p>
            <a:pPr algn="ctr">
              <a:lnSpc>
                <a:spcPts val="6910"/>
              </a:lnSpc>
            </a:pPr>
            <a:r>
              <a:rPr lang="en-US" b="true" sz="4936">
                <a:solidFill>
                  <a:srgbClr val="000000"/>
                </a:solidFill>
                <a:latin typeface="Century Gothic Paneuropean Bold"/>
                <a:ea typeface="Century Gothic Paneuropean Bold"/>
                <a:cs typeface="Century Gothic Paneuropean Bold"/>
                <a:sym typeface="Century Gothic Paneuropean Bold"/>
              </a:rPr>
              <a:t>INTRODUCTION TO ADVANCED PYTHON LIBRARIES</a:t>
            </a:r>
          </a:p>
        </p:txBody>
      </p:sp>
      <p:sp>
        <p:nvSpPr>
          <p:cNvPr name="TextBox 9" id="9"/>
          <p:cNvSpPr txBox="true"/>
          <p:nvPr/>
        </p:nvSpPr>
        <p:spPr>
          <a:xfrm rot="0">
            <a:off x="2686480" y="3742079"/>
            <a:ext cx="12915040" cy="4976551"/>
          </a:xfrm>
          <a:prstGeom prst="rect">
            <a:avLst/>
          </a:prstGeom>
        </p:spPr>
        <p:txBody>
          <a:bodyPr anchor="t" rtlCol="false" tIns="0" lIns="0" bIns="0" rIns="0">
            <a:spAutoFit/>
          </a:bodyPr>
          <a:lstStyle/>
          <a:p>
            <a:pPr algn="just">
              <a:lnSpc>
                <a:spcPts val="3974"/>
              </a:lnSpc>
            </a:pPr>
            <a:r>
              <a:rPr lang="en-US" sz="2839" b="true">
                <a:solidFill>
                  <a:srgbClr val="000000"/>
                </a:solidFill>
                <a:latin typeface="Century Gothic Paneuropean Bold"/>
                <a:ea typeface="Century Gothic Paneuropean Bold"/>
                <a:cs typeface="Century Gothic Paneuropean Bold"/>
                <a:sym typeface="Century Gothic Paneuropean Bold"/>
              </a:rPr>
              <a:t>Definition:- </a:t>
            </a:r>
            <a:r>
              <a:rPr lang="en-US" sz="2839">
                <a:solidFill>
                  <a:srgbClr val="000000"/>
                </a:solidFill>
                <a:latin typeface="Century Gothic Paneuropean"/>
                <a:ea typeface="Century Gothic Paneuropean"/>
                <a:cs typeface="Century Gothic Paneuropean"/>
                <a:sym typeface="Century Gothic Paneuropean"/>
              </a:rPr>
              <a:t>Advanced libraries in Python refer to powerful, specialized modules or packages that extend Python’s capabilities beyond basic programming. These libraries are designed to handle complex tasks such as data analysis, machine learning, scientific computing, web development, image processing, and more. They are optimized for performance and ease of use, often built on top of lower-level languages like C or C++.</a:t>
            </a:r>
          </a:p>
          <a:p>
            <a:pPr algn="just">
              <a:lnSpc>
                <a:spcPts val="3974"/>
              </a:lnSpc>
            </a:pPr>
          </a:p>
          <a:p>
            <a:pPr algn="just">
              <a:lnSpc>
                <a:spcPts val="3974"/>
              </a:lnSpc>
            </a:pPr>
            <a:r>
              <a:rPr lang="en-US" sz="2839" b="true">
                <a:solidFill>
                  <a:srgbClr val="000000"/>
                </a:solidFill>
                <a:latin typeface="Century Gothic Paneuropean Bold"/>
                <a:ea typeface="Century Gothic Paneuropean Bold"/>
                <a:cs typeface="Century Gothic Paneuropean Bold"/>
                <a:sym typeface="Century Gothic Paneuropean Bold"/>
              </a:rPr>
              <a:t>Examples:-</a:t>
            </a:r>
            <a:r>
              <a:rPr lang="en-US" sz="2839">
                <a:solidFill>
                  <a:srgbClr val="000000"/>
                </a:solidFill>
                <a:latin typeface="Century Gothic Paneuropean"/>
                <a:ea typeface="Century Gothic Paneuropean"/>
                <a:cs typeface="Century Gothic Paneuropean"/>
                <a:sym typeface="Century Gothic Paneuropean"/>
              </a:rPr>
              <a:t> NumPy, Pandas, Matplotlib, Scikit-learn, TensorFlow</a:t>
            </a:r>
          </a:p>
          <a:p>
            <a:pPr algn="just">
              <a:lnSpc>
                <a:spcPts val="3974"/>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93688" y="1193263"/>
            <a:ext cx="9500624"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WHAT IS PANDAS?</a:t>
            </a:r>
          </a:p>
        </p:txBody>
      </p:sp>
      <p:sp>
        <p:nvSpPr>
          <p:cNvPr name="TextBox 3" id="3"/>
          <p:cNvSpPr txBox="true"/>
          <p:nvPr/>
        </p:nvSpPr>
        <p:spPr>
          <a:xfrm rot="0">
            <a:off x="1984535" y="4122172"/>
            <a:ext cx="14318929" cy="2902865"/>
          </a:xfrm>
          <a:prstGeom prst="rect">
            <a:avLst/>
          </a:prstGeom>
        </p:spPr>
        <p:txBody>
          <a:bodyPr anchor="t" rtlCol="false" tIns="0" lIns="0" bIns="0" rIns="0">
            <a:spAutoFit/>
          </a:bodyPr>
          <a:lstStyle/>
          <a:p>
            <a:pPr algn="l" marL="899946" indent="-449973" lvl="1">
              <a:lnSpc>
                <a:spcPts val="5835"/>
              </a:lnSpc>
              <a:buFont typeface="Arial"/>
              <a:buChar char="•"/>
            </a:pPr>
            <a:r>
              <a:rPr lang="en-US" sz="4168">
                <a:solidFill>
                  <a:srgbClr val="000000"/>
                </a:solidFill>
                <a:latin typeface="Century Gothic Paneuropean"/>
                <a:ea typeface="Century Gothic Paneuropean"/>
                <a:cs typeface="Century Gothic Paneuropean"/>
                <a:sym typeface="Century Gothic Paneuropean"/>
              </a:rPr>
              <a:t>“Pandas” stands for “Python Data Analysis Library”.</a:t>
            </a:r>
          </a:p>
          <a:p>
            <a:pPr algn="l" marL="899946" indent="-449973" lvl="1">
              <a:lnSpc>
                <a:spcPts val="5835"/>
              </a:lnSpc>
              <a:buFont typeface="Arial"/>
              <a:buChar char="•"/>
            </a:pPr>
            <a:r>
              <a:rPr lang="en-US" sz="4168">
                <a:solidFill>
                  <a:srgbClr val="000000"/>
                </a:solidFill>
                <a:latin typeface="Century Gothic Paneuropean"/>
                <a:ea typeface="Century Gothic Paneuropean"/>
                <a:cs typeface="Century Gothic Paneuropean"/>
                <a:sym typeface="Century Gothic Paneuropean"/>
              </a:rPr>
              <a:t>Built on top of NumPy.</a:t>
            </a:r>
          </a:p>
          <a:p>
            <a:pPr algn="l" marL="899946" indent="-449973" lvl="1">
              <a:lnSpc>
                <a:spcPts val="5835"/>
              </a:lnSpc>
              <a:buFont typeface="Arial"/>
              <a:buChar char="•"/>
            </a:pPr>
            <a:r>
              <a:rPr lang="en-US" sz="4168">
                <a:solidFill>
                  <a:srgbClr val="000000"/>
                </a:solidFill>
                <a:latin typeface="Century Gothic Paneuropean"/>
                <a:ea typeface="Century Gothic Paneuropean"/>
                <a:cs typeface="Century Gothic Paneuropean"/>
                <a:sym typeface="Century Gothic Paneuropean"/>
              </a:rPr>
              <a:t>Used for: Data manipulation, analysis, and cleaning.</a:t>
            </a:r>
          </a:p>
          <a:p>
            <a:pPr algn="l" marL="899946" indent="-449973" lvl="1">
              <a:lnSpc>
                <a:spcPts val="5835"/>
              </a:lnSpc>
              <a:buFont typeface="Arial"/>
              <a:buChar char="•"/>
            </a:pPr>
            <a:r>
              <a:rPr lang="en-US" sz="4168">
                <a:solidFill>
                  <a:srgbClr val="000000"/>
                </a:solidFill>
                <a:latin typeface="Century Gothic Paneuropean"/>
                <a:ea typeface="Century Gothic Paneuropean"/>
                <a:cs typeface="Century Gothic Paneuropean"/>
                <a:sym typeface="Century Gothic Paneuropean"/>
              </a:rPr>
              <a:t>Developed by Wes McKinney in 2008.</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564236" y="1325152"/>
            <a:ext cx="11159527" cy="1150375"/>
          </a:xfrm>
          <a:prstGeom prst="rect">
            <a:avLst/>
          </a:prstGeom>
        </p:spPr>
        <p:txBody>
          <a:bodyPr anchor="t" rtlCol="false" tIns="0" lIns="0" bIns="0" rIns="0">
            <a:spAutoFit/>
          </a:bodyPr>
          <a:lstStyle/>
          <a:p>
            <a:pPr algn="ctr">
              <a:lnSpc>
                <a:spcPts val="9409"/>
              </a:lnSpc>
            </a:pPr>
            <a:r>
              <a:rPr lang="en-US" b="true" sz="6720">
                <a:solidFill>
                  <a:srgbClr val="000000"/>
                </a:solidFill>
                <a:latin typeface="Century Gothic Paneuropean Bold"/>
                <a:ea typeface="Century Gothic Paneuropean Bold"/>
                <a:cs typeface="Century Gothic Paneuropean Bold"/>
                <a:sym typeface="Century Gothic Paneuropean Bold"/>
              </a:rPr>
              <a:t>KEY FEATURES OF PANDAS:</a:t>
            </a:r>
          </a:p>
        </p:txBody>
      </p:sp>
      <p:sp>
        <p:nvSpPr>
          <p:cNvPr name="TextBox 9" id="9"/>
          <p:cNvSpPr txBox="true"/>
          <p:nvPr/>
        </p:nvSpPr>
        <p:spPr>
          <a:xfrm rot="0">
            <a:off x="2916614" y="4093645"/>
            <a:ext cx="12454772" cy="612387"/>
          </a:xfrm>
          <a:prstGeom prst="rect">
            <a:avLst/>
          </a:prstGeom>
        </p:spPr>
        <p:txBody>
          <a:bodyPr anchor="t" rtlCol="false" tIns="0" lIns="0" bIns="0" rIns="0">
            <a:spAutoFit/>
          </a:bodyPr>
          <a:lstStyle/>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2453521" y="3498339"/>
            <a:ext cx="13380957" cy="3223647"/>
          </a:xfrm>
          <a:prstGeom prst="rect">
            <a:avLst/>
          </a:prstGeom>
        </p:spPr>
        <p:txBody>
          <a:bodyPr anchor="t" rtlCol="false" tIns="0" lIns="0" bIns="0" rIns="0">
            <a:spAutoFit/>
          </a:bodyPr>
          <a:lstStyle/>
          <a:p>
            <a:pPr algn="l" marL="800079" indent="-400039" lvl="1">
              <a:lnSpc>
                <a:spcPts val="5188"/>
              </a:lnSpc>
              <a:buFont typeface="Arial"/>
              <a:buChar char="•"/>
            </a:pPr>
            <a:r>
              <a:rPr lang="en-US" sz="3705">
                <a:solidFill>
                  <a:srgbClr val="000000"/>
                </a:solidFill>
                <a:latin typeface="Open Sans"/>
                <a:ea typeface="Open Sans"/>
                <a:cs typeface="Open Sans"/>
                <a:sym typeface="Open Sans"/>
              </a:rPr>
              <a:t>Easy handling of missing data</a:t>
            </a:r>
          </a:p>
          <a:p>
            <a:pPr algn="l" marL="800079" indent="-400039" lvl="1">
              <a:lnSpc>
                <a:spcPts val="5188"/>
              </a:lnSpc>
              <a:buFont typeface="Arial"/>
              <a:buChar char="•"/>
            </a:pPr>
            <a:r>
              <a:rPr lang="en-US" sz="3705">
                <a:solidFill>
                  <a:srgbClr val="000000"/>
                </a:solidFill>
                <a:latin typeface="Open Sans"/>
                <a:ea typeface="Open Sans"/>
                <a:cs typeface="Open Sans"/>
                <a:sym typeface="Open Sans"/>
              </a:rPr>
              <a:t>Size mutability</a:t>
            </a:r>
          </a:p>
          <a:p>
            <a:pPr algn="l" marL="800079" indent="-400039" lvl="1">
              <a:lnSpc>
                <a:spcPts val="5188"/>
              </a:lnSpc>
              <a:buFont typeface="Arial"/>
              <a:buChar char="•"/>
            </a:pPr>
            <a:r>
              <a:rPr lang="en-US" sz="3705">
                <a:solidFill>
                  <a:srgbClr val="000000"/>
                </a:solidFill>
                <a:latin typeface="Open Sans"/>
                <a:ea typeface="Open Sans"/>
                <a:cs typeface="Open Sans"/>
                <a:sym typeface="Open Sans"/>
              </a:rPr>
              <a:t>Label-based slicing, indexing</a:t>
            </a:r>
          </a:p>
          <a:p>
            <a:pPr algn="l" marL="800079" indent="-400039" lvl="1">
              <a:lnSpc>
                <a:spcPts val="5188"/>
              </a:lnSpc>
              <a:buFont typeface="Arial"/>
              <a:buChar char="•"/>
            </a:pPr>
            <a:r>
              <a:rPr lang="en-US" sz="3705">
                <a:solidFill>
                  <a:srgbClr val="000000"/>
                </a:solidFill>
                <a:latin typeface="Open Sans"/>
                <a:ea typeface="Open Sans"/>
                <a:cs typeface="Open Sans"/>
                <a:sym typeface="Open Sans"/>
              </a:rPr>
              <a:t>Data alignment and integrated handling of time series</a:t>
            </a:r>
          </a:p>
          <a:p>
            <a:pPr algn="l" marL="800079" indent="-400039" lvl="1">
              <a:lnSpc>
                <a:spcPts val="5188"/>
              </a:lnSpc>
              <a:buFont typeface="Arial"/>
              <a:buChar char="•"/>
            </a:pPr>
            <a:r>
              <a:rPr lang="en-US" sz="3705">
                <a:solidFill>
                  <a:srgbClr val="000000"/>
                </a:solidFill>
                <a:latin typeface="Open Sans"/>
                <a:ea typeface="Open Sans"/>
                <a:cs typeface="Open Sans"/>
                <a:sym typeface="Open Sans"/>
              </a:rPr>
              <a:t>High performance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55807" y="1354004"/>
            <a:ext cx="10976386" cy="1102196"/>
          </a:xfrm>
          <a:prstGeom prst="rect">
            <a:avLst/>
          </a:prstGeom>
        </p:spPr>
        <p:txBody>
          <a:bodyPr anchor="t" rtlCol="false" tIns="0" lIns="0" bIns="0" rIns="0">
            <a:spAutoFit/>
          </a:bodyPr>
          <a:lstStyle/>
          <a:p>
            <a:pPr algn="ctr">
              <a:lnSpc>
                <a:spcPts val="9029"/>
              </a:lnSpc>
            </a:pPr>
            <a:r>
              <a:rPr lang="en-US" b="true" sz="6449">
                <a:solidFill>
                  <a:srgbClr val="000000"/>
                </a:solidFill>
                <a:latin typeface="Century Gothic Paneuropean Bold"/>
                <a:ea typeface="Century Gothic Paneuropean Bold"/>
                <a:cs typeface="Century Gothic Paneuropean Bold"/>
                <a:sym typeface="Century Gothic Paneuropean Bold"/>
              </a:rPr>
              <a:t>CORE DATA STRUCTURES:</a:t>
            </a:r>
          </a:p>
        </p:txBody>
      </p:sp>
      <p:sp>
        <p:nvSpPr>
          <p:cNvPr name="TextBox 3" id="3"/>
          <p:cNvSpPr txBox="true"/>
          <p:nvPr/>
        </p:nvSpPr>
        <p:spPr>
          <a:xfrm rot="0">
            <a:off x="2349876" y="3316932"/>
            <a:ext cx="13588249" cy="3591231"/>
          </a:xfrm>
          <a:prstGeom prst="rect">
            <a:avLst/>
          </a:prstGeom>
        </p:spPr>
        <p:txBody>
          <a:bodyPr anchor="t" rtlCol="false" tIns="0" lIns="0" bIns="0" rIns="0">
            <a:spAutoFit/>
          </a:bodyPr>
          <a:lstStyle/>
          <a:p>
            <a:pPr algn="l" marL="887984" indent="-443992" lvl="1">
              <a:lnSpc>
                <a:spcPts val="5758"/>
              </a:lnSpc>
              <a:buFont typeface="Arial"/>
              <a:buChar char="•"/>
            </a:pPr>
            <a:r>
              <a:rPr lang="en-US" b="true" sz="4112">
                <a:solidFill>
                  <a:srgbClr val="000000"/>
                </a:solidFill>
                <a:latin typeface="Century Gothic Paneuropean Bold"/>
                <a:ea typeface="Century Gothic Paneuropean Bold"/>
                <a:cs typeface="Century Gothic Paneuropean Bold"/>
                <a:sym typeface="Century Gothic Paneuropean Bold"/>
              </a:rPr>
              <a:t>Series:- </a:t>
            </a:r>
            <a:r>
              <a:rPr lang="en-US" sz="4112">
                <a:solidFill>
                  <a:srgbClr val="000000"/>
                </a:solidFill>
                <a:latin typeface="Century Gothic Paneuropean"/>
                <a:ea typeface="Century Gothic Paneuropean"/>
                <a:cs typeface="Century Gothic Paneuropean"/>
                <a:sym typeface="Century Gothic Paneuropean"/>
              </a:rPr>
              <a:t>One-dimensional labeled array</a:t>
            </a:r>
          </a:p>
          <a:p>
            <a:pPr algn="just">
              <a:lnSpc>
                <a:spcPts val="5758"/>
              </a:lnSpc>
            </a:pPr>
            <a:r>
              <a:rPr lang="en-US" sz="4112">
                <a:solidFill>
                  <a:srgbClr val="000000"/>
                </a:solidFill>
                <a:latin typeface="Century Gothic Paneuropean"/>
                <a:ea typeface="Century Gothic Paneuropean"/>
                <a:cs typeface="Century Gothic Paneuropean"/>
                <a:sym typeface="Century Gothic Paneuropean"/>
              </a:rPr>
              <a:t>        </a:t>
            </a:r>
            <a:r>
              <a:rPr lang="en-US" sz="4112">
                <a:solidFill>
                  <a:srgbClr val="000000"/>
                </a:solidFill>
                <a:latin typeface="Century Gothic Paneuropean"/>
                <a:ea typeface="Century Gothic Paneuropean"/>
                <a:cs typeface="Century Gothic Paneuropean"/>
                <a:sym typeface="Century Gothic Paneuropean"/>
              </a:rPr>
              <a:t>Example: pd.Series([1, 2, 3])</a:t>
            </a:r>
          </a:p>
          <a:p>
            <a:pPr algn="l" marL="887984" indent="-443992" lvl="1">
              <a:lnSpc>
                <a:spcPts val="5758"/>
              </a:lnSpc>
              <a:buFont typeface="Arial"/>
              <a:buChar char="•"/>
            </a:pPr>
            <a:r>
              <a:rPr lang="en-US" b="true" sz="4112">
                <a:solidFill>
                  <a:srgbClr val="000000"/>
                </a:solidFill>
                <a:latin typeface="Century Gothic Paneuropean Bold"/>
                <a:ea typeface="Century Gothic Paneuropean Bold"/>
                <a:cs typeface="Century Gothic Paneuropean Bold"/>
                <a:sym typeface="Century Gothic Paneuropean Bold"/>
              </a:rPr>
              <a:t>DataFrame:-</a:t>
            </a:r>
            <a:r>
              <a:rPr lang="en-US" sz="4112">
                <a:solidFill>
                  <a:srgbClr val="000000"/>
                </a:solidFill>
                <a:latin typeface="Century Gothic Paneuropean"/>
                <a:ea typeface="Century Gothic Paneuropean"/>
                <a:cs typeface="Century Gothic Paneuropean"/>
                <a:sym typeface="Century Gothic Paneuropean"/>
              </a:rPr>
              <a:t> Two-dimensional, size-mutable, tabular data</a:t>
            </a:r>
          </a:p>
          <a:p>
            <a:pPr algn="ctr">
              <a:lnSpc>
                <a:spcPts val="5758"/>
              </a:lnSpc>
            </a:pPr>
            <a:r>
              <a:rPr lang="en-US" sz="4112">
                <a:solidFill>
                  <a:srgbClr val="000000"/>
                </a:solidFill>
                <a:latin typeface="Century Gothic Paneuropean"/>
                <a:ea typeface="Century Gothic Paneuropean"/>
                <a:cs typeface="Century Gothic Paneuropean"/>
                <a:sym typeface="Century Gothic Paneuropean"/>
              </a:rPr>
              <a:t>Example: pd.DataFrame({'A': [1, 2], 'B': [3, 4]})</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2056" y="1350668"/>
            <a:ext cx="12383889" cy="1108868"/>
          </a:xfrm>
          <a:prstGeom prst="rect">
            <a:avLst/>
          </a:prstGeom>
        </p:spPr>
        <p:txBody>
          <a:bodyPr anchor="t" rtlCol="false" tIns="0" lIns="0" bIns="0" rIns="0">
            <a:spAutoFit/>
          </a:bodyPr>
          <a:lstStyle/>
          <a:p>
            <a:pPr algn="ctr">
              <a:lnSpc>
                <a:spcPts val="9091"/>
              </a:lnSpc>
            </a:pPr>
            <a:r>
              <a:rPr lang="en-US" b="true" sz="6493">
                <a:solidFill>
                  <a:srgbClr val="000000"/>
                </a:solidFill>
                <a:latin typeface="Century Gothic Paneuropean Bold"/>
                <a:ea typeface="Century Gothic Paneuropean Bold"/>
                <a:cs typeface="Century Gothic Paneuropean Bold"/>
                <a:sym typeface="Century Gothic Paneuropean Bold"/>
              </a:rPr>
              <a:t>DATA ANALYSIS WITH PANDAS:</a:t>
            </a:r>
          </a:p>
        </p:txBody>
      </p:sp>
      <p:sp>
        <p:nvSpPr>
          <p:cNvPr name="TextBox 3" id="3"/>
          <p:cNvSpPr txBox="true"/>
          <p:nvPr/>
        </p:nvSpPr>
        <p:spPr>
          <a:xfrm rot="0">
            <a:off x="1841344" y="3913562"/>
            <a:ext cx="14605312" cy="2207418"/>
          </a:xfrm>
          <a:prstGeom prst="rect">
            <a:avLst/>
          </a:prstGeom>
        </p:spPr>
        <p:txBody>
          <a:bodyPr anchor="t" rtlCol="false" tIns="0" lIns="0" bIns="0" rIns="0">
            <a:spAutoFit/>
          </a:bodyPr>
          <a:lstStyle/>
          <a:p>
            <a:pPr algn="l" marL="910838" indent="-455419" lvl="1">
              <a:lnSpc>
                <a:spcPts val="5906"/>
              </a:lnSpc>
              <a:buFont typeface="Arial"/>
              <a:buChar char="•"/>
            </a:pPr>
            <a:r>
              <a:rPr lang="en-US" b="true" sz="4218">
                <a:solidFill>
                  <a:srgbClr val="000000"/>
                </a:solidFill>
                <a:latin typeface="Century Gothic Paneuropean Bold"/>
                <a:ea typeface="Century Gothic Paneuropean Bold"/>
                <a:cs typeface="Century Gothic Paneuropean Bold"/>
                <a:sym typeface="Century Gothic Paneuropean Bold"/>
              </a:rPr>
              <a:t>Importing data:-</a:t>
            </a:r>
            <a:r>
              <a:rPr lang="en-US" sz="4218">
                <a:solidFill>
                  <a:srgbClr val="000000"/>
                </a:solidFill>
                <a:latin typeface="Century Gothic Paneuropean"/>
                <a:ea typeface="Century Gothic Paneuropean"/>
                <a:cs typeface="Century Gothic Paneuropean"/>
                <a:sym typeface="Century Gothic Paneuropean"/>
              </a:rPr>
              <a:t> read_csv(), read_excel(), etc.</a:t>
            </a:r>
          </a:p>
          <a:p>
            <a:pPr algn="l" marL="910838" indent="-455419" lvl="1">
              <a:lnSpc>
                <a:spcPts val="5906"/>
              </a:lnSpc>
              <a:buFont typeface="Arial"/>
              <a:buChar char="•"/>
            </a:pPr>
            <a:r>
              <a:rPr lang="en-US" b="true" sz="4218">
                <a:solidFill>
                  <a:srgbClr val="000000"/>
                </a:solidFill>
                <a:latin typeface="Century Gothic Paneuropean Bold"/>
                <a:ea typeface="Century Gothic Paneuropean Bold"/>
                <a:cs typeface="Century Gothic Paneuropean Bold"/>
                <a:sym typeface="Century Gothic Paneuropean Bold"/>
              </a:rPr>
              <a:t>Exploring data:- </a:t>
            </a:r>
            <a:r>
              <a:rPr lang="en-US" sz="4218">
                <a:solidFill>
                  <a:srgbClr val="000000"/>
                </a:solidFill>
                <a:latin typeface="Century Gothic Paneuropean"/>
                <a:ea typeface="Century Gothic Paneuropean"/>
                <a:cs typeface="Century Gothic Paneuropean"/>
                <a:sym typeface="Century Gothic Paneuropean"/>
              </a:rPr>
              <a:t>head(), info(), describe()</a:t>
            </a:r>
          </a:p>
          <a:p>
            <a:pPr algn="l" marL="910838" indent="-455419" lvl="1">
              <a:lnSpc>
                <a:spcPts val="5906"/>
              </a:lnSpc>
              <a:buFont typeface="Arial"/>
              <a:buChar char="•"/>
            </a:pPr>
            <a:r>
              <a:rPr lang="en-US" b="true" sz="4218">
                <a:solidFill>
                  <a:srgbClr val="000000"/>
                </a:solidFill>
                <a:latin typeface="Century Gothic Paneuropean Bold"/>
                <a:ea typeface="Century Gothic Paneuropean Bold"/>
                <a:cs typeface="Century Gothic Paneuropean Bold"/>
                <a:sym typeface="Century Gothic Paneuropean Bold"/>
              </a:rPr>
              <a:t>Data cleaning:-</a:t>
            </a:r>
            <a:r>
              <a:rPr lang="en-US" sz="4218">
                <a:solidFill>
                  <a:srgbClr val="000000"/>
                </a:solidFill>
                <a:latin typeface="Century Gothic Paneuropean"/>
                <a:ea typeface="Century Gothic Paneuropean"/>
                <a:cs typeface="Century Gothic Paneuropean"/>
                <a:sym typeface="Century Gothic Paneuropean"/>
              </a:rPr>
              <a:t> handling NaNs with fillna(), dropna()</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389206" y="1329284"/>
            <a:ext cx="9509588" cy="1142112"/>
          </a:xfrm>
          <a:prstGeom prst="rect">
            <a:avLst/>
          </a:prstGeom>
        </p:spPr>
        <p:txBody>
          <a:bodyPr anchor="t" rtlCol="false" tIns="0" lIns="0" bIns="0" rIns="0">
            <a:spAutoFit/>
          </a:bodyPr>
          <a:lstStyle/>
          <a:p>
            <a:pPr algn="ctr">
              <a:lnSpc>
                <a:spcPts val="9310"/>
              </a:lnSpc>
            </a:pPr>
            <a:r>
              <a:rPr lang="en-US" b="true" sz="6650">
                <a:solidFill>
                  <a:srgbClr val="000000"/>
                </a:solidFill>
                <a:latin typeface="Century Gothic Paneuropean Bold"/>
                <a:ea typeface="Century Gothic Paneuropean Bold"/>
                <a:cs typeface="Century Gothic Paneuropean Bold"/>
                <a:sym typeface="Century Gothic Paneuropean Bold"/>
              </a:rPr>
              <a:t>DATA MANIPULATION:</a:t>
            </a:r>
          </a:p>
        </p:txBody>
      </p:sp>
      <p:sp>
        <p:nvSpPr>
          <p:cNvPr name="TextBox 3" id="3"/>
          <p:cNvSpPr txBox="true"/>
          <p:nvPr/>
        </p:nvSpPr>
        <p:spPr>
          <a:xfrm rot="0">
            <a:off x="2567416" y="3262064"/>
            <a:ext cx="13308563" cy="3693300"/>
          </a:xfrm>
          <a:prstGeom prst="rect">
            <a:avLst/>
          </a:prstGeom>
        </p:spPr>
        <p:txBody>
          <a:bodyPr anchor="t" rtlCol="false" tIns="0" lIns="0" bIns="0" rIns="0">
            <a:spAutoFit/>
          </a:bodyPr>
          <a:lstStyle/>
          <a:p>
            <a:pPr algn="l" marL="910987" indent="-455493" lvl="1">
              <a:lnSpc>
                <a:spcPts val="5907"/>
              </a:lnSpc>
              <a:buFont typeface="Arial"/>
              <a:buChar char="•"/>
            </a:pPr>
            <a:r>
              <a:rPr lang="en-US" b="true" sz="4219">
                <a:solidFill>
                  <a:srgbClr val="000000"/>
                </a:solidFill>
                <a:latin typeface="Century Gothic Paneuropean Bold"/>
                <a:ea typeface="Century Gothic Paneuropean Bold"/>
                <a:cs typeface="Century Gothic Paneuropean Bold"/>
                <a:sym typeface="Century Gothic Paneuropean Bold"/>
              </a:rPr>
              <a:t>Filtering and selection:- </a:t>
            </a:r>
            <a:r>
              <a:rPr lang="en-US" sz="4219">
                <a:solidFill>
                  <a:srgbClr val="000000"/>
                </a:solidFill>
                <a:latin typeface="Century Gothic Paneuropean"/>
                <a:ea typeface="Century Gothic Paneuropean"/>
                <a:cs typeface="Century Gothic Paneuropean"/>
                <a:sym typeface="Century Gothic Paneuropean"/>
              </a:rPr>
              <a:t>df[df['column'] &gt; value]</a:t>
            </a:r>
          </a:p>
          <a:p>
            <a:pPr algn="l" marL="910987" indent="-455493" lvl="1">
              <a:lnSpc>
                <a:spcPts val="5907"/>
              </a:lnSpc>
              <a:buFont typeface="Arial"/>
              <a:buChar char="•"/>
            </a:pPr>
            <a:r>
              <a:rPr lang="en-US" b="true" sz="4219">
                <a:solidFill>
                  <a:srgbClr val="000000"/>
                </a:solidFill>
                <a:latin typeface="Century Gothic Paneuropean Bold"/>
                <a:ea typeface="Century Gothic Paneuropean Bold"/>
                <a:cs typeface="Century Gothic Paneuropean Bold"/>
                <a:sym typeface="Century Gothic Paneuropean Bold"/>
              </a:rPr>
              <a:t>Grouping:-</a:t>
            </a:r>
            <a:r>
              <a:rPr lang="en-US" sz="4219">
                <a:solidFill>
                  <a:srgbClr val="000000"/>
                </a:solidFill>
                <a:latin typeface="Century Gothic Paneuropean"/>
                <a:ea typeface="Century Gothic Paneuropean"/>
                <a:cs typeface="Century Gothic Paneuropean"/>
                <a:sym typeface="Century Gothic Paneuropean"/>
              </a:rPr>
              <a:t> groupby()</a:t>
            </a:r>
          </a:p>
          <a:p>
            <a:pPr algn="l" marL="910987" indent="-455493" lvl="1">
              <a:lnSpc>
                <a:spcPts val="5907"/>
              </a:lnSpc>
              <a:buFont typeface="Arial"/>
              <a:buChar char="•"/>
            </a:pPr>
            <a:r>
              <a:rPr lang="en-US" b="true" sz="4219">
                <a:solidFill>
                  <a:srgbClr val="000000"/>
                </a:solidFill>
                <a:latin typeface="Century Gothic Paneuropean Bold"/>
                <a:ea typeface="Century Gothic Paneuropean Bold"/>
                <a:cs typeface="Century Gothic Paneuropean Bold"/>
                <a:sym typeface="Century Gothic Paneuropean Bold"/>
              </a:rPr>
              <a:t>Aggregations:-</a:t>
            </a:r>
            <a:r>
              <a:rPr lang="en-US" sz="4219">
                <a:solidFill>
                  <a:srgbClr val="000000"/>
                </a:solidFill>
                <a:latin typeface="Century Gothic Paneuropean"/>
                <a:ea typeface="Century Gothic Paneuropean"/>
                <a:cs typeface="Century Gothic Paneuropean"/>
                <a:sym typeface="Century Gothic Paneuropean"/>
              </a:rPr>
              <a:t> sum(), mean(), count()</a:t>
            </a:r>
          </a:p>
          <a:p>
            <a:pPr algn="l" marL="910987" indent="-455493" lvl="1">
              <a:lnSpc>
                <a:spcPts val="5907"/>
              </a:lnSpc>
              <a:buFont typeface="Arial"/>
              <a:buChar char="•"/>
            </a:pPr>
            <a:r>
              <a:rPr lang="en-US" b="true" sz="4219">
                <a:solidFill>
                  <a:srgbClr val="000000"/>
                </a:solidFill>
                <a:latin typeface="Century Gothic Paneuropean Bold"/>
                <a:ea typeface="Century Gothic Paneuropean Bold"/>
                <a:cs typeface="Century Gothic Paneuropean Bold"/>
                <a:sym typeface="Century Gothic Paneuropean Bold"/>
              </a:rPr>
              <a:t>Merging &amp; joining:-</a:t>
            </a:r>
            <a:r>
              <a:rPr lang="en-US" sz="4219">
                <a:solidFill>
                  <a:srgbClr val="000000"/>
                </a:solidFill>
                <a:latin typeface="Century Gothic Paneuropean"/>
                <a:ea typeface="Century Gothic Paneuropean"/>
                <a:cs typeface="Century Gothic Paneuropean"/>
                <a:sym typeface="Century Gothic Paneuropean"/>
              </a:rPr>
              <a:t> merge(), concat()</a:t>
            </a:r>
          </a:p>
          <a:p>
            <a:pPr algn="l">
              <a:lnSpc>
                <a:spcPts val="5907"/>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004700" y="1319431"/>
            <a:ext cx="12278600" cy="1171343"/>
          </a:xfrm>
          <a:prstGeom prst="rect">
            <a:avLst/>
          </a:prstGeom>
        </p:spPr>
        <p:txBody>
          <a:bodyPr anchor="t" rtlCol="false" tIns="0" lIns="0" bIns="0" rIns="0">
            <a:spAutoFit/>
          </a:bodyPr>
          <a:lstStyle/>
          <a:p>
            <a:pPr algn="ctr">
              <a:lnSpc>
                <a:spcPts val="9667"/>
              </a:lnSpc>
            </a:pPr>
            <a:r>
              <a:rPr lang="en-US" b="true" sz="6905">
                <a:solidFill>
                  <a:srgbClr val="000000"/>
                </a:solidFill>
                <a:latin typeface="Century Gothic Paneuropean Bold"/>
                <a:ea typeface="Century Gothic Paneuropean Bold"/>
                <a:cs typeface="Century Gothic Paneuropean Bold"/>
                <a:sym typeface="Century Gothic Paneuropean Bold"/>
              </a:rPr>
              <a:t>WORKING WITH TIME SERIES:</a:t>
            </a:r>
          </a:p>
        </p:txBody>
      </p:sp>
      <p:sp>
        <p:nvSpPr>
          <p:cNvPr name="TextBox 3" id="3"/>
          <p:cNvSpPr txBox="true"/>
          <p:nvPr/>
        </p:nvSpPr>
        <p:spPr>
          <a:xfrm rot="0">
            <a:off x="2567416" y="3756342"/>
            <a:ext cx="13153168" cy="3280800"/>
          </a:xfrm>
          <a:prstGeom prst="rect">
            <a:avLst/>
          </a:prstGeom>
        </p:spPr>
        <p:txBody>
          <a:bodyPr anchor="t" rtlCol="false" tIns="0" lIns="0" bIns="0" rIns="0">
            <a:spAutoFit/>
          </a:bodyPr>
          <a:lstStyle/>
          <a:p>
            <a:pPr algn="l" marL="1016811" indent="-508406" lvl="1">
              <a:lnSpc>
                <a:spcPts val="6593"/>
              </a:lnSpc>
              <a:buFont typeface="Arial"/>
              <a:buChar char="•"/>
            </a:pPr>
            <a:r>
              <a:rPr lang="en-US" b="true" sz="4709">
                <a:solidFill>
                  <a:srgbClr val="000000"/>
                </a:solidFill>
                <a:latin typeface="Century Gothic Paneuropean Bold"/>
                <a:ea typeface="Century Gothic Paneuropean Bold"/>
                <a:cs typeface="Century Gothic Paneuropean Bold"/>
                <a:sym typeface="Century Gothic Paneuropean Bold"/>
              </a:rPr>
              <a:t>Date-time indexing:-</a:t>
            </a:r>
            <a:r>
              <a:rPr lang="en-US" sz="4709">
                <a:solidFill>
                  <a:srgbClr val="000000"/>
                </a:solidFill>
                <a:latin typeface="Century Gothic Paneuropean"/>
                <a:ea typeface="Century Gothic Paneuropean"/>
                <a:cs typeface="Century Gothic Paneuropean"/>
                <a:sym typeface="Century Gothic Paneuropean"/>
              </a:rPr>
              <a:t> pd.to_datetime()</a:t>
            </a:r>
          </a:p>
          <a:p>
            <a:pPr algn="l" marL="1016811" indent="-508406" lvl="1">
              <a:lnSpc>
                <a:spcPts val="6593"/>
              </a:lnSpc>
              <a:buFont typeface="Arial"/>
              <a:buChar char="•"/>
            </a:pPr>
            <a:r>
              <a:rPr lang="en-US" b="true" sz="4709">
                <a:solidFill>
                  <a:srgbClr val="000000"/>
                </a:solidFill>
                <a:latin typeface="Century Gothic Paneuropean Bold"/>
                <a:ea typeface="Century Gothic Paneuropean Bold"/>
                <a:cs typeface="Century Gothic Paneuropean Bold"/>
                <a:sym typeface="Century Gothic Paneuropean Bold"/>
              </a:rPr>
              <a:t>Resampling:- </a:t>
            </a:r>
            <a:r>
              <a:rPr lang="en-US" sz="4709">
                <a:solidFill>
                  <a:srgbClr val="000000"/>
                </a:solidFill>
                <a:latin typeface="Century Gothic Paneuropean"/>
                <a:ea typeface="Century Gothic Paneuropean"/>
                <a:cs typeface="Century Gothic Paneuropean"/>
                <a:sym typeface="Century Gothic Paneuropean"/>
              </a:rPr>
              <a:t>resample()</a:t>
            </a:r>
          </a:p>
          <a:p>
            <a:pPr algn="l" marL="1016811" indent="-508406" lvl="1">
              <a:lnSpc>
                <a:spcPts val="6593"/>
              </a:lnSpc>
              <a:buFont typeface="Arial"/>
              <a:buChar char="•"/>
            </a:pPr>
            <a:r>
              <a:rPr lang="en-US" sz="4709">
                <a:solidFill>
                  <a:srgbClr val="000000"/>
                </a:solidFill>
                <a:latin typeface="Century Gothic Paneuropean"/>
                <a:ea typeface="Century Gothic Paneuropean"/>
                <a:cs typeface="Century Gothic Paneuropean"/>
                <a:sym typeface="Century Gothic Paneuropean"/>
              </a:rPr>
              <a:t>Time-based filtering and analysis</a:t>
            </a:r>
          </a:p>
          <a:p>
            <a:pPr algn="l">
              <a:lnSpc>
                <a:spcPts val="6593"/>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73029" y="1388689"/>
            <a:ext cx="13941941" cy="1042351"/>
          </a:xfrm>
          <a:prstGeom prst="rect">
            <a:avLst/>
          </a:prstGeom>
        </p:spPr>
        <p:txBody>
          <a:bodyPr anchor="t" rtlCol="false" tIns="0" lIns="0" bIns="0" rIns="0">
            <a:spAutoFit/>
          </a:bodyPr>
          <a:lstStyle/>
          <a:p>
            <a:pPr algn="ctr">
              <a:lnSpc>
                <a:spcPts val="8565"/>
              </a:lnSpc>
            </a:pPr>
            <a:r>
              <a:rPr lang="en-US" b="true" sz="6118">
                <a:solidFill>
                  <a:srgbClr val="000000"/>
                </a:solidFill>
                <a:latin typeface="Century Gothic Paneuropean Bold"/>
                <a:ea typeface="Century Gothic Paneuropean Bold"/>
                <a:cs typeface="Century Gothic Paneuropean Bold"/>
                <a:sym typeface="Century Gothic Paneuropean Bold"/>
              </a:rPr>
              <a:t>INTEGRATION WITH OTHER LIBRARIES:</a:t>
            </a:r>
          </a:p>
        </p:txBody>
      </p:sp>
      <p:sp>
        <p:nvSpPr>
          <p:cNvPr name="TextBox 3" id="3"/>
          <p:cNvSpPr txBox="true"/>
          <p:nvPr/>
        </p:nvSpPr>
        <p:spPr>
          <a:xfrm rot="0">
            <a:off x="2700494" y="3631507"/>
            <a:ext cx="12887012" cy="2947786"/>
          </a:xfrm>
          <a:prstGeom prst="rect">
            <a:avLst/>
          </a:prstGeom>
        </p:spPr>
        <p:txBody>
          <a:bodyPr anchor="t" rtlCol="false" tIns="0" lIns="0" bIns="0" rIns="0">
            <a:spAutoFit/>
          </a:bodyPr>
          <a:lstStyle/>
          <a:p>
            <a:pPr algn="ctr" marL="906044" indent="-453022" lvl="1">
              <a:lnSpc>
                <a:spcPts val="5875"/>
              </a:lnSpc>
              <a:buFont typeface="Arial"/>
              <a:buChar char="•"/>
            </a:pPr>
            <a:r>
              <a:rPr lang="en-US" sz="4196">
                <a:solidFill>
                  <a:srgbClr val="000000"/>
                </a:solidFill>
                <a:latin typeface="Century Gothic Paneuropean"/>
                <a:ea typeface="Century Gothic Paneuropean"/>
                <a:cs typeface="Century Gothic Paneuropean"/>
                <a:sym typeface="Century Gothic Paneuropean"/>
              </a:rPr>
              <a:t>Pandas + Matplotlib/Seaborn for visualization</a:t>
            </a:r>
          </a:p>
          <a:p>
            <a:pPr algn="ctr" marL="906044" indent="-453022" lvl="1">
              <a:lnSpc>
                <a:spcPts val="5875"/>
              </a:lnSpc>
              <a:buFont typeface="Arial"/>
              <a:buChar char="•"/>
            </a:pPr>
            <a:r>
              <a:rPr lang="en-US" sz="4196">
                <a:solidFill>
                  <a:srgbClr val="000000"/>
                </a:solidFill>
                <a:latin typeface="Century Gothic Paneuropean"/>
                <a:ea typeface="Century Gothic Paneuropean"/>
                <a:cs typeface="Century Gothic Paneuropean"/>
                <a:sym typeface="Century Gothic Paneuropean"/>
              </a:rPr>
              <a:t>Pandas + NumPy for numerical operations</a:t>
            </a:r>
          </a:p>
          <a:p>
            <a:pPr algn="ctr" marL="906044" indent="-453022" lvl="1">
              <a:lnSpc>
                <a:spcPts val="5875"/>
              </a:lnSpc>
              <a:buFont typeface="Arial"/>
              <a:buChar char="•"/>
            </a:pPr>
            <a:r>
              <a:rPr lang="en-US" sz="4196">
                <a:solidFill>
                  <a:srgbClr val="000000"/>
                </a:solidFill>
                <a:latin typeface="Century Gothic Paneuropean"/>
                <a:ea typeface="Century Gothic Paneuropean"/>
                <a:cs typeface="Century Gothic Paneuropean"/>
                <a:sym typeface="Century Gothic Paneuropean"/>
              </a:rPr>
              <a:t>Pandas + Scikit-learn for machine learning</a:t>
            </a:r>
          </a:p>
          <a:p>
            <a:pPr algn="ctr">
              <a:lnSpc>
                <a:spcPts val="5875"/>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DAGkHPsKaO8</dc:identifier>
  <dcterms:modified xsi:type="dcterms:W3CDTF">2011-08-01T06:04:30Z</dcterms:modified>
  <cp:revision>1</cp:revision>
  <dc:title>Black Yellow Modern Minimalist Elegant Presentation</dc:title>
</cp:coreProperties>
</file>