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1F3B6D-B1B9-4054-A940-F752780E6BC6}">
  <a:tblStyle styleId="{331F3B6D-B1B9-4054-A940-F752780E6BC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0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0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hyperlink" Target="http://www.quantiphi.com/" TargetMode="External"/><Relationship Id="rId4" Type="http://schemas.openxmlformats.org/officeDocument/2006/relationships/image" Target="../media/image14.png"/><Relationship Id="rId11" Type="http://schemas.openxmlformats.org/officeDocument/2006/relationships/hyperlink" Target="https://www.instagram.com/quantiphi/" TargetMode="External"/><Relationship Id="rId10" Type="http://schemas.openxmlformats.org/officeDocument/2006/relationships/image" Target="../media/image19.png"/><Relationship Id="rId12" Type="http://schemas.openxmlformats.org/officeDocument/2006/relationships/image" Target="../media/image15.png"/><Relationship Id="rId9" Type="http://schemas.openxmlformats.org/officeDocument/2006/relationships/hyperlink" Target="https://www.facebook.com/Quantiphi-1574953076063032/" TargetMode="External"/><Relationship Id="rId5" Type="http://schemas.openxmlformats.org/officeDocument/2006/relationships/hyperlink" Target="https://www.linkedin.com/company-beta/3618960/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twitter.com/Quantiphi" TargetMode="External"/><Relationship Id="rId8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ith About us Anima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0" y="2584"/>
            <a:ext cx="91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1146458" y="275362"/>
            <a:ext cx="45600" cy="45600"/>
          </a:xfrm>
          <a:prstGeom prst="rect">
            <a:avLst/>
          </a:prstGeom>
          <a:solidFill>
            <a:srgbClr val="223D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146458" y="425312"/>
            <a:ext cx="45600" cy="45600"/>
          </a:xfrm>
          <a:prstGeom prst="rect">
            <a:avLst/>
          </a:prstGeom>
          <a:solidFill>
            <a:srgbClr val="223D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98858" y="425312"/>
            <a:ext cx="45600" cy="45600"/>
          </a:xfrm>
          <a:prstGeom prst="rect">
            <a:avLst/>
          </a:prstGeom>
          <a:solidFill>
            <a:srgbClr val="223D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298858" y="275362"/>
            <a:ext cx="45600" cy="45600"/>
          </a:xfrm>
          <a:prstGeom prst="rect">
            <a:avLst/>
          </a:prstGeom>
          <a:solidFill>
            <a:srgbClr val="28B58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146458" y="350337"/>
            <a:ext cx="45600" cy="45600"/>
          </a:xfrm>
          <a:prstGeom prst="rect">
            <a:avLst/>
          </a:prstGeom>
          <a:solidFill>
            <a:srgbClr val="223D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222658" y="425312"/>
            <a:ext cx="45600" cy="45600"/>
          </a:xfrm>
          <a:prstGeom prst="rect">
            <a:avLst/>
          </a:prstGeom>
          <a:solidFill>
            <a:srgbClr val="223D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298858" y="349112"/>
            <a:ext cx="45600" cy="45600"/>
          </a:xfrm>
          <a:prstGeom prst="rect">
            <a:avLst/>
          </a:prstGeom>
          <a:solidFill>
            <a:srgbClr val="28B58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222658" y="275362"/>
            <a:ext cx="45600" cy="45600"/>
          </a:xfrm>
          <a:prstGeom prst="rect">
            <a:avLst/>
          </a:prstGeom>
          <a:solidFill>
            <a:srgbClr val="28B58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95485"/>
            <a:ext cx="1687500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41491" l="1772" r="38354" t="37579"/>
          <a:stretch/>
        </p:blipFill>
        <p:spPr>
          <a:xfrm>
            <a:off x="162331" y="1932972"/>
            <a:ext cx="5474400" cy="10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57017" l="14300" r="57342" t="26780"/>
          <a:stretch/>
        </p:blipFill>
        <p:spPr>
          <a:xfrm>
            <a:off x="1307937" y="1377387"/>
            <a:ext cx="2592600" cy="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50060" l="37716" r="27672" t="31579"/>
          <a:stretch/>
        </p:blipFill>
        <p:spPr>
          <a:xfrm>
            <a:off x="3451858" y="1630679"/>
            <a:ext cx="3162299" cy="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7">
            <a:alphaModFix/>
          </a:blip>
          <a:srcRect b="8411" l="5314" r="71519" t="56932"/>
          <a:stretch/>
        </p:blipFill>
        <p:spPr>
          <a:xfrm>
            <a:off x="486135" y="2928394"/>
            <a:ext cx="2118300" cy="17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8">
            <a:alphaModFix/>
          </a:blip>
          <a:srcRect b="11110" l="38730" r="3418" t="56934"/>
          <a:stretch/>
        </p:blipFill>
        <p:spPr>
          <a:xfrm>
            <a:off x="3541851" y="2928394"/>
            <a:ext cx="5289600" cy="16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9">
            <a:alphaModFix/>
          </a:blip>
          <a:srcRect b="4134" l="28478" r="54431" t="56933"/>
          <a:stretch/>
        </p:blipFill>
        <p:spPr>
          <a:xfrm>
            <a:off x="2604301" y="2928393"/>
            <a:ext cx="1562699" cy="2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10">
            <a:alphaModFix/>
          </a:blip>
          <a:srcRect b="62468" l="0" r="21309" t="10650"/>
          <a:stretch/>
        </p:blipFill>
        <p:spPr>
          <a:xfrm>
            <a:off x="5825" y="550316"/>
            <a:ext cx="7195200" cy="13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bout us_No Anima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0" y="2584"/>
            <a:ext cx="9143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95485"/>
            <a:ext cx="1687500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41491" l="1772" r="38354" t="37579"/>
          <a:stretch/>
        </p:blipFill>
        <p:spPr>
          <a:xfrm>
            <a:off x="162331" y="1932972"/>
            <a:ext cx="5474400" cy="10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57017" l="14300" r="57342" t="26780"/>
          <a:stretch/>
        </p:blipFill>
        <p:spPr>
          <a:xfrm>
            <a:off x="1307937" y="1377387"/>
            <a:ext cx="2592600" cy="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6">
            <a:alphaModFix/>
          </a:blip>
          <a:srcRect b="50060" l="37716" r="27672" t="31579"/>
          <a:stretch/>
        </p:blipFill>
        <p:spPr>
          <a:xfrm>
            <a:off x="3451858" y="1630679"/>
            <a:ext cx="3162299" cy="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7">
            <a:alphaModFix/>
          </a:blip>
          <a:srcRect b="8411" l="5314" r="71519" t="56932"/>
          <a:stretch/>
        </p:blipFill>
        <p:spPr>
          <a:xfrm>
            <a:off x="486135" y="2928394"/>
            <a:ext cx="2118300" cy="17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8">
            <a:alphaModFix/>
          </a:blip>
          <a:srcRect b="11110" l="38730" r="3418" t="56934"/>
          <a:stretch/>
        </p:blipFill>
        <p:spPr>
          <a:xfrm>
            <a:off x="3541851" y="2928394"/>
            <a:ext cx="5289600" cy="16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9">
            <a:alphaModFix/>
          </a:blip>
          <a:srcRect b="4134" l="28478" r="54431" t="56933"/>
          <a:stretch/>
        </p:blipFill>
        <p:spPr>
          <a:xfrm>
            <a:off x="2604301" y="2928393"/>
            <a:ext cx="1562699" cy="2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10">
            <a:alphaModFix/>
          </a:blip>
          <a:srcRect b="62468" l="0" r="21309" t="10650"/>
          <a:stretch/>
        </p:blipFill>
        <p:spPr>
          <a:xfrm>
            <a:off x="5825" y="550316"/>
            <a:ext cx="7195200" cy="13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285497"/>
            <a:ext cx="1687500" cy="3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2853475" y="4234780"/>
            <a:ext cx="618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1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7667625" y="195262"/>
            <a:ext cx="1296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6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genda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-3406" y="149290"/>
            <a:ext cx="1960500" cy="514800"/>
          </a:xfrm>
          <a:prstGeom prst="rect">
            <a:avLst/>
          </a:prstGeom>
          <a:solidFill>
            <a:srgbClr val="374B84"/>
          </a:solidFill>
          <a:ln>
            <a:noFill/>
          </a:ln>
          <a:effectLst>
            <a:outerShdw sx="50000" rotWithShape="0" algn="tl" dir="5400000" dist="368300" sy="50000">
              <a:srgbClr val="27B585"/>
            </a:outerShdw>
            <a:reflection blurRad="0" dir="0" dist="0" endA="0" endPos="0" fadeDir="5400012" kx="0" rotWithShape="0" algn="bl" stPos="0" sy="-100000" ky="0"/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C:\Kapil\Quantiphi Logo\Quantiphi_Logo_Png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15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6968229" y="480926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ontent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-3406" y="149290"/>
            <a:ext cx="2006400" cy="514800"/>
          </a:xfrm>
          <a:prstGeom prst="rect">
            <a:avLst/>
          </a:prstGeom>
          <a:noFill/>
          <a:ln>
            <a:noFill/>
          </a:ln>
          <a:effectLst>
            <a:outerShdw sx="50000" rotWithShape="0" algn="tl" dir="5400000" dist="368300" sy="50000">
              <a:srgbClr val="27B585"/>
            </a:outerShdw>
            <a:reflection blurRad="0" dir="0" dist="0" endA="0" endPos="0" fadeDir="5400012" kx="0" rotWithShape="0" algn="bl" stPos="0" sy="-100000" ky="0"/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C:\Kapil\Quantiphi Logo\Quantiphi_Logo_Png.png"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15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2" type="sldNum"/>
          </p:nvPr>
        </p:nvSpPr>
        <p:spPr>
          <a:xfrm>
            <a:off x="6968229" y="480926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Break II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6425301" y="195550"/>
            <a:ext cx="2539122" cy="4153185"/>
            <a:chOff x="6425301" y="195550"/>
            <a:chExt cx="2539122" cy="4153185"/>
          </a:xfrm>
        </p:grpSpPr>
        <p:sp>
          <p:nvSpPr>
            <p:cNvPr id="95" name="Shape 95"/>
            <p:cNvSpPr/>
            <p:nvPr/>
          </p:nvSpPr>
          <p:spPr>
            <a:xfrm flipH="1">
              <a:off x="7316460" y="2376443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7059975" y="2781915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6769686" y="3106661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>
                <a:alpha val="69800"/>
              </a:srgbClr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10800000">
              <a:off x="7714257" y="195550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flipH="1" rot="10800000">
              <a:off x="7725985" y="861624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flipH="1" rot="10800000">
              <a:off x="8388424" y="573591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10800000">
              <a:off x="7040092" y="195550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 rot="10800000">
              <a:off x="7725985" y="2139766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flipH="1" rot="10800000">
              <a:off x="7725985" y="1491693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 rot="10800000">
              <a:off x="7972560" y="1201488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10800000">
              <a:off x="7059911" y="1491693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7138257" y="3772735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374B84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>
              <a:off x="7396560" y="3109331"/>
              <a:ext cx="576000" cy="575999"/>
            </a:xfrm>
            <a:prstGeom prst="roundRect">
              <a:avLst>
                <a:gd fmla="val 16667" name="adj"/>
              </a:avLst>
            </a:prstGeom>
            <a:solidFill>
              <a:srgbClr val="27B5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flipH="1">
              <a:off x="8100456" y="3179361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7726050" y="2787774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>
                <a:alpha val="74900"/>
              </a:srgbClr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 rot="10800000">
              <a:off x="6425301" y="2445108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flipH="1" rot="10800000">
              <a:off x="8388424" y="1851733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/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8014082" y="2469658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27B585">
                <a:alpha val="69800"/>
              </a:srgbClr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flipH="1" rot="10800000">
              <a:off x="7385615" y="484655"/>
              <a:ext cx="576000" cy="576000"/>
            </a:xfrm>
            <a:prstGeom prst="roundRect">
              <a:avLst>
                <a:gd fmla="val 16667" name="adj"/>
              </a:avLst>
            </a:prstGeom>
            <a:solidFill>
              <a:srgbClr val="1D5185">
                <a:alpha val="60780"/>
              </a:srgbClr>
            </a:solidFill>
            <a:ln cap="flat" cmpd="sng" w="264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Shape 1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DDDDD">
              <a:alpha val="2667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33221" y="2530768"/>
            <a:ext cx="55800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480"/>
              </a:spcBef>
              <a:buClr>
                <a:srgbClr val="27B585"/>
              </a:buClr>
              <a:buFont typeface="Arial"/>
              <a:buNone/>
              <a:defRPr b="1" i="0" sz="2400" u="none" cap="none" strike="noStrike">
                <a:solidFill>
                  <a:srgbClr val="27B5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Kapil\Quantiphi Logo\Quantiphi_Logo_Png.png" id="116" name="Shape 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15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Image-Background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pic"/>
          </p:nvPr>
        </p:nvSpPr>
        <p:spPr>
          <a:xfrm>
            <a:off x="0" y="0"/>
            <a:ext cx="6516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9" name="Shape 119"/>
          <p:cNvCxnSpPr/>
          <p:nvPr/>
        </p:nvCxnSpPr>
        <p:spPr>
          <a:xfrm>
            <a:off x="6694607" y="1707653"/>
            <a:ext cx="1008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>
            <p:ph idx="1" type="body"/>
          </p:nvPr>
        </p:nvSpPr>
        <p:spPr>
          <a:xfrm>
            <a:off x="6580739" y="1779513"/>
            <a:ext cx="25140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Kapil\Quantiphi Logo\Quantiphi_Logo_Png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6281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316913" y="4803998"/>
            <a:ext cx="785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6580836" y="994420"/>
            <a:ext cx="2521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Image-Background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pic"/>
          </p:nvPr>
        </p:nvSpPr>
        <p:spPr>
          <a:xfrm>
            <a:off x="0" y="0"/>
            <a:ext cx="6516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6694607" y="1707653"/>
            <a:ext cx="1008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idx="1" type="body"/>
          </p:nvPr>
        </p:nvSpPr>
        <p:spPr>
          <a:xfrm>
            <a:off x="6580739" y="1779513"/>
            <a:ext cx="25140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Kapil\Quantiphi Logo\Quantiphi_Logo_Png.png"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6281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316913" y="4803998"/>
            <a:ext cx="785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6580836" y="994420"/>
            <a:ext cx="2521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_Image-Background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pic"/>
          </p:nvPr>
        </p:nvSpPr>
        <p:spPr>
          <a:xfrm>
            <a:off x="0" y="0"/>
            <a:ext cx="6516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3" name="Shape 133"/>
          <p:cNvCxnSpPr/>
          <p:nvPr/>
        </p:nvCxnSpPr>
        <p:spPr>
          <a:xfrm>
            <a:off x="6694607" y="1707653"/>
            <a:ext cx="1008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>
            <p:ph idx="1" type="body"/>
          </p:nvPr>
        </p:nvSpPr>
        <p:spPr>
          <a:xfrm>
            <a:off x="6580739" y="1779513"/>
            <a:ext cx="25140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Kapil\Quantiphi Logo\Quantiphi_Logo_Png.png"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6281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2" type="sldNum"/>
          </p:nvPr>
        </p:nvSpPr>
        <p:spPr>
          <a:xfrm>
            <a:off x="8316913" y="4803998"/>
            <a:ext cx="785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6580836" y="994420"/>
            <a:ext cx="2521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4"/>
              </a:buClr>
              <a:buFont typeface="Calibri"/>
              <a:buNone/>
              <a:defRPr b="1" i="0" sz="16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_Image-Background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0" y="0"/>
            <a:ext cx="6516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Shape 140"/>
          <p:cNvCxnSpPr/>
          <p:nvPr/>
        </p:nvCxnSpPr>
        <p:spPr>
          <a:xfrm>
            <a:off x="6694607" y="1707653"/>
            <a:ext cx="1008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Shape 141"/>
          <p:cNvSpPr txBox="1"/>
          <p:nvPr>
            <p:ph idx="1" type="body"/>
          </p:nvPr>
        </p:nvSpPr>
        <p:spPr>
          <a:xfrm>
            <a:off x="6580739" y="1779513"/>
            <a:ext cx="25140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Kapil\Quantiphi Logo\Quantiphi_Logo_Png.png" id="142" name="Shape 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6281" y="4861546"/>
            <a:ext cx="904800" cy="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316913" y="4803998"/>
            <a:ext cx="785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6580836" y="994420"/>
            <a:ext cx="2521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5"/>
              </a:buClr>
              <a:buFont typeface="Calibri"/>
              <a:buNone/>
              <a:defRPr b="1" i="0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-Background 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7434"/>
            <a:ext cx="9144000" cy="51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586008" y="1019970"/>
            <a:ext cx="3054000" cy="3055200"/>
          </a:xfrm>
          <a:prstGeom prst="rect">
            <a:avLst/>
          </a:prstGeom>
          <a:solidFill>
            <a:srgbClr val="27B585"/>
          </a:solidFill>
          <a:ln>
            <a:noFill/>
          </a:ln>
        </p:spPr>
        <p:txBody>
          <a:bodyPr anchorCtr="0" anchor="ctr" bIns="25400" lIns="25400" rIns="25400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148" name="Shape 148"/>
          <p:cNvSpPr/>
          <p:nvPr/>
        </p:nvSpPr>
        <p:spPr>
          <a:xfrm>
            <a:off x="3178260" y="3517751"/>
            <a:ext cx="738600" cy="738900"/>
          </a:xfrm>
          <a:prstGeom prst="rect">
            <a:avLst/>
          </a:prstGeom>
          <a:solidFill>
            <a:srgbClr val="3B5586"/>
          </a:solidFill>
          <a:ln>
            <a:noFill/>
          </a:ln>
        </p:spPr>
        <p:txBody>
          <a:bodyPr anchorCtr="0" anchor="ctr" bIns="25400" lIns="25400" rIns="25400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e End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Kapil\Marketing\Mail Chimp\GCP News Campaign\Cover Pic.jpg"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4006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724128" y="0"/>
            <a:ext cx="2304300" cy="5143500"/>
          </a:xfrm>
          <a:prstGeom prst="rect">
            <a:avLst/>
          </a:prstGeom>
          <a:solidFill>
            <a:srgbClr val="27B58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724128" y="1347613"/>
            <a:ext cx="2304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Quantiphi is a category defining Data Science and Machine Learning software and services company focused on helping organizations translate the big promise of Big Data and Machine Learning technologies into quantifiable business impact.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129" y="2594293"/>
            <a:ext cx="363600" cy="31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Kapil\Icons\social\1458341736_square-linkedin.png" id="154" name="Shape 15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7704" y="25717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Kapil\Icons\social\1458341703_twitter.png" id="155" name="Shape 15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1800" y="25717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Kapil\Icons\social\square-facebook-512.png" id="156" name="Shape 15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45896" y="25717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Kapil\Icons\social\preview-2016_instagram_logo.png" id="157" name="Shape 157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99992" y="257175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107504" y="4631537"/>
            <a:ext cx="30588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107504" y="4822766"/>
            <a:ext cx="30588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FSI 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471592" y="2571824"/>
            <a:ext cx="3672300" cy="1224000"/>
          </a:xfrm>
          <a:prstGeom prst="snip2DiagRect">
            <a:avLst>
              <a:gd fmla="val 0" name="adj1"/>
              <a:gd fmla="val 25522" name="adj2"/>
            </a:avLst>
          </a:prstGeom>
          <a:solidFill>
            <a:schemeClr val="accent2">
              <a:alpha val="7569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472112" y="2571750"/>
            <a:ext cx="3672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546" y="4713667"/>
            <a:ext cx="1368300" cy="2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>
            <p:ph idx="2" type="pic"/>
          </p:nvPr>
        </p:nvSpPr>
        <p:spPr>
          <a:xfrm>
            <a:off x="7452320" y="3939901"/>
            <a:ext cx="16917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1133225" y="1084125"/>
            <a:ext cx="47691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3960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7B585"/>
              </a:buClr>
              <a:buSzPct val="25000"/>
              <a:buFont typeface="Arial"/>
              <a:buNone/>
            </a:pPr>
            <a:r>
              <a:rPr lang="en"/>
              <a:t>     </a:t>
            </a:r>
          </a:p>
          <a:p>
            <a:pPr indent="0" lvl="0" marL="0" marR="0" rtl="0" algn="ctr">
              <a:spcBef>
                <a:spcPts val="0"/>
              </a:spcBef>
              <a:buClr>
                <a:srgbClr val="27B585"/>
              </a:buClr>
              <a:buSzPct val="25000"/>
              <a:buFont typeface="Arial"/>
              <a:buNone/>
            </a:pPr>
            <a:r>
              <a:rPr lang="en"/>
              <a:t>      Intern Project Presentation</a:t>
            </a:r>
          </a:p>
          <a:p>
            <a:pPr indent="0" lvl="0" marL="0" marR="0" rtl="0" algn="ctr">
              <a:spcBef>
                <a:spcPts val="0"/>
              </a:spcBef>
              <a:buClr>
                <a:srgbClr val="27B585"/>
              </a:buClr>
              <a:buSzPct val="25000"/>
              <a:buFont typeface="Arial"/>
              <a:buNone/>
            </a:pPr>
            <a:r>
              <a:rPr lang="en"/>
              <a:t> On </a:t>
            </a:r>
          </a:p>
          <a:p>
            <a:pPr indent="0" lvl="0" marL="0" marR="0" rtl="0" algn="ctr">
              <a:spcBef>
                <a:spcPts val="0"/>
              </a:spcBef>
              <a:buClr>
                <a:srgbClr val="27B585"/>
              </a:buClr>
              <a:buSzPct val="25000"/>
              <a:buFont typeface="Arial"/>
              <a:buNone/>
            </a:pPr>
            <a:r>
              <a:rPr lang="en"/>
              <a:t>     Caffe &amp; Deep Compression</a:t>
            </a:r>
          </a:p>
          <a:p>
            <a:pPr indent="0" lvl="0" marL="0" marR="0" rtl="0">
              <a:spcBef>
                <a:spcPts val="0"/>
              </a:spcBef>
              <a:buClr>
                <a:srgbClr val="27B585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12" y="128249"/>
            <a:ext cx="19716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417525" y="3180050"/>
            <a:ext cx="30630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1D5185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1D5185"/>
                </a:solidFill>
                <a:latin typeface="Calibri"/>
                <a:ea typeface="Calibri"/>
                <a:cs typeface="Calibri"/>
                <a:sym typeface="Calibri"/>
              </a:rPr>
              <a:t>Satish.G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1D5185"/>
                </a:solidFill>
                <a:latin typeface="Calibri"/>
                <a:ea typeface="Calibri"/>
                <a:cs typeface="Calibri"/>
                <a:sym typeface="Calibri"/>
              </a:rPr>
              <a:t>(Mentor:Vishal Vaddina)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7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66687"/>
            <a:ext cx="8972550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192725" y="-60225"/>
            <a:ext cx="21081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will be one more </a:t>
            </a:r>
            <a:r>
              <a:rPr lang="en"/>
              <a:t>layer</a:t>
            </a:r>
            <a:r>
              <a:rPr lang="en"/>
              <a:t> </a:t>
            </a:r>
            <a:r>
              <a:rPr lang="en"/>
              <a:t>detail</a:t>
            </a:r>
            <a:r>
              <a:rPr lang="en"/>
              <a:t> prototxt,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deploy.prototxt: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for </a:t>
            </a:r>
            <a:r>
              <a:rPr b="1" lang="en"/>
              <a:t>testing</a:t>
            </a:r>
            <a:r>
              <a:rPr lang="en"/>
              <a:t>.This will be </a:t>
            </a:r>
            <a:r>
              <a:rPr b="1" lang="en"/>
              <a:t>same</a:t>
            </a:r>
            <a:r>
              <a:rPr lang="en"/>
              <a:t> as training except </a:t>
            </a:r>
            <a:r>
              <a:rPr b="1" lang="en"/>
              <a:t>without</a:t>
            </a:r>
            <a:r>
              <a:rPr lang="en"/>
              <a:t> loss layer and few modifications in input 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8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52412"/>
            <a:ext cx="89916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395536" y="1349354"/>
            <a:ext cx="302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95525" y="638425"/>
            <a:ext cx="83376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228650" y="15057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vert-more-leads-no-demo.jp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25" y="355475"/>
            <a:ext cx="6169100" cy="43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Shape 272"/>
          <p:cNvGraphicFramePr/>
          <p:nvPr/>
        </p:nvGraphicFramePr>
        <p:xfrm>
          <a:off x="-17200" y="88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{331F3B6D-B1B9-4054-A940-F752780E6BC6}</a:tableStyleId>
              </a:tblPr>
              <a:tblGrid>
                <a:gridCol w="4589200"/>
                <a:gridCol w="4565100"/>
              </a:tblGrid>
              <a:tr h="503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Strengths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Weakness</a:t>
                      </a:r>
                    </a:p>
                  </a:txBody>
                  <a:tcPr marT="91425" marB="91425" marR="91425" marL="91425"/>
                </a:tc>
              </a:tr>
              <a:tr h="262160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understand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compile,finetune,use predefined models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Don’t need to worry about coding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Viable for Research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library on CPU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python and MATLAB interfaces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big benefit of the library is the no.of pretrained models that can be downloaded.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focus on CNN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proper documentation on RNN models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define layers completely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modularity(can’t define functions)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buSzPct val="100000"/>
                        <a:buFont typeface="Calibri"/>
                        <a:buAutoNum type="arabicPeriod"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extensive wrappers, leading to redundancy(Makes code cumbersome)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Shape 273"/>
          <p:cNvSpPr txBox="1"/>
          <p:nvPr/>
        </p:nvSpPr>
        <p:spPr>
          <a:xfrm>
            <a:off x="84325" y="3292925"/>
            <a:ext cx="89259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1A2C5C"/>
                </a:solidFill>
                <a:latin typeface="Calibri"/>
                <a:ea typeface="Calibri"/>
                <a:cs typeface="Calibri"/>
                <a:sym typeface="Calibri"/>
              </a:rPr>
              <a:t>Caffe is your goto ML library: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If y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ou are curious about deep learning and interested in modeling CNNs or solve your image processing problems.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686175" y="24693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uestions.jp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00" y="626375"/>
            <a:ext cx="6456474" cy="37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395536" y="1349354"/>
            <a:ext cx="302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95525" y="373425"/>
            <a:ext cx="83376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PROJECT: Deep Compression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models generally include deep networks, having a large number of neurons and connections and hence, generally very large in size.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makes these models very difficult to be deployed in small devices  like mobiles, smart watches etc. Hence,Deep-Compression comes into play.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recent developments, this process with certain compressing tasks in pipeline results in a reduction of the model size by about 35-50 times, making it very easy for deploying in small devices and faster computations.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Deep Compression pipeline procedure involving Pruning, Quantization and Huffman Coding.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228650" y="15057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1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071850" y="30355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2.pn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4" y="0"/>
            <a:ext cx="90836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2553675" y="313175"/>
            <a:ext cx="409500" cy="4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3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5.png"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900"/>
            <a:ext cx="3722100" cy="4902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6.png"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750" y="240900"/>
            <a:ext cx="5518250" cy="49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-3406" y="149290"/>
            <a:ext cx="3992400" cy="514800"/>
          </a:xfrm>
          <a:prstGeom prst="rect">
            <a:avLst/>
          </a:prstGeom>
          <a:solidFill>
            <a:srgbClr val="374B84"/>
          </a:solidFill>
          <a:ln>
            <a:noFill/>
          </a:ln>
          <a:effectLst>
            <a:outerShdw sx="50000" rotWithShape="0" algn="tl" dir="5400000" dist="368300" sy="50000">
              <a:srgbClr val="27B585"/>
            </a:outerShdw>
            <a:reflection blurRad="0" dir="0" dist="0" endA="0" endPos="0" fadeDir="5400012" kx="0" rotWithShape="0" algn="bl" stPos="0" sy="-100000" ky="0"/>
          </a:effectLst>
        </p:spPr>
        <p:txBody>
          <a:bodyPr anchorCtr="0" anchor="t" bIns="72000" lIns="144000" rIns="540000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more chart examples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968229" y="480926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1203598"/>
            <a:ext cx="3384300" cy="29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31590"/>
            <a:ext cx="4439700" cy="3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7010400" y="4808537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1" name="Shape 181"/>
          <p:cNvSpPr/>
          <p:nvPr/>
        </p:nvSpPr>
        <p:spPr>
          <a:xfrm>
            <a:off x="748" y="0"/>
            <a:ext cx="9142500" cy="5143500"/>
          </a:xfrm>
          <a:prstGeom prst="rect">
            <a:avLst/>
          </a:prstGeom>
          <a:solidFill>
            <a:srgbClr val="3ECC9A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25400" lIns="25400" rIns="25400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755575" y="483518"/>
            <a:ext cx="2880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5508103" y="483518"/>
            <a:ext cx="2880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Shape 184"/>
          <p:cNvSpPr txBox="1"/>
          <p:nvPr/>
        </p:nvSpPr>
        <p:spPr>
          <a:xfrm>
            <a:off x="3842570" y="195475"/>
            <a:ext cx="13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rgbClr val="1D5185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2157374" y="1203675"/>
            <a:ext cx="1902000" cy="2014350"/>
            <a:chOff x="2239835" y="1203595"/>
            <a:chExt cx="1902000" cy="2014350"/>
          </a:xfrm>
        </p:grpSpPr>
        <p:sp>
          <p:nvSpPr>
            <p:cNvPr id="186" name="Shape 186"/>
            <p:cNvSpPr/>
            <p:nvPr/>
          </p:nvSpPr>
          <p:spPr>
            <a:xfrm>
              <a:off x="2239835" y="1203595"/>
              <a:ext cx="1902000" cy="1295999"/>
            </a:xfrm>
            <a:prstGeom prst="ellipse">
              <a:avLst/>
            </a:prstGeom>
            <a:solidFill>
              <a:schemeClr val="accent6"/>
            </a:solidFill>
            <a:ln cap="flat" cmpd="sng" w="264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Demo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2310910" y="2571745"/>
              <a:ext cx="1737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walkthrough 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251525" y="1120275"/>
            <a:ext cx="1808400" cy="2097773"/>
            <a:chOff x="251525" y="1491955"/>
            <a:chExt cx="1808400" cy="1725994"/>
          </a:xfrm>
        </p:grpSpPr>
        <p:sp>
          <p:nvSpPr>
            <p:cNvPr id="189" name="Shape 189"/>
            <p:cNvSpPr/>
            <p:nvPr/>
          </p:nvSpPr>
          <p:spPr>
            <a:xfrm>
              <a:off x="251525" y="1491955"/>
              <a:ext cx="1808400" cy="1079700"/>
            </a:xfrm>
            <a:prstGeom prst="ellipse">
              <a:avLst/>
            </a:prstGeom>
            <a:solidFill>
              <a:schemeClr val="accent6"/>
            </a:solidFill>
            <a:ln cap="flat" cmpd="sng" w="264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     Caffe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434500" y="2571750"/>
              <a:ext cx="1516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4658934" y="1203647"/>
            <a:ext cx="2086296" cy="1747410"/>
            <a:chOff x="5110494" y="1337075"/>
            <a:chExt cx="2017500" cy="1631569"/>
          </a:xfrm>
        </p:grpSpPr>
        <p:sp>
          <p:nvSpPr>
            <p:cNvPr id="192" name="Shape 192"/>
            <p:cNvSpPr/>
            <p:nvPr/>
          </p:nvSpPr>
          <p:spPr>
            <a:xfrm>
              <a:off x="5110494" y="1337075"/>
              <a:ext cx="2017500" cy="1162500"/>
            </a:xfrm>
            <a:prstGeom prst="ellipse">
              <a:avLst/>
            </a:prstGeom>
            <a:solidFill>
              <a:schemeClr val="accent6"/>
            </a:solidFill>
            <a:ln cap="flat" cmpd="sng" w="264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Deep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Compression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D8D8D8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5212965" y="2571744"/>
              <a:ext cx="1566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6745225" y="1120225"/>
            <a:ext cx="2356436" cy="2097601"/>
            <a:chOff x="7213626" y="1491959"/>
            <a:chExt cx="1287600" cy="1725995"/>
          </a:xfrm>
        </p:grpSpPr>
        <p:sp>
          <p:nvSpPr>
            <p:cNvPr id="195" name="Shape 195"/>
            <p:cNvSpPr/>
            <p:nvPr/>
          </p:nvSpPr>
          <p:spPr>
            <a:xfrm>
              <a:off x="7279633" y="1491959"/>
              <a:ext cx="1072800" cy="1007700"/>
            </a:xfrm>
            <a:prstGeom prst="ellipse">
              <a:avLst/>
            </a:prstGeom>
            <a:solidFill>
              <a:schemeClr val="accent6"/>
            </a:solidFill>
            <a:ln cap="flat" cmpd="sng" w="264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      Demo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7213626" y="2571754"/>
              <a:ext cx="1287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</a:p>
            <a:p>
              <a:pPr lvl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on a TensorFlow model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8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74649" cy="50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7.png"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650" y="0"/>
            <a:ext cx="3169349" cy="50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457725" y="602275"/>
            <a:ext cx="82392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Hurdles: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It is n</a:t>
            </a:r>
            <a:r>
              <a:rPr lang="en" sz="1600"/>
              <a:t>ot open sourced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No documentation on implementation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Time: Unable to work on </a:t>
            </a:r>
            <a:r>
              <a:rPr lang="en" sz="1600"/>
              <a:t>Huffman encoding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Implemented pruning on a TensorFlow following a github implementation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TensorFlow </a:t>
            </a:r>
            <a:r>
              <a:rPr lang="en" sz="1600"/>
              <a:t>Quantization is used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395536" y="1349354"/>
            <a:ext cx="302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95525" y="638425"/>
            <a:ext cx="83376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228650" y="15057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vert-more-leads-no-demo.jpg"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25" y="355475"/>
            <a:ext cx="6169100" cy="43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9.png"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699125"/>
            <a:ext cx="28098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10.png"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7950"/>
            <a:ext cx="34385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9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699125"/>
            <a:ext cx="28098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10.png"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7950"/>
            <a:ext cx="3438525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Shape 347"/>
          <p:cNvCxnSpPr/>
          <p:nvPr/>
        </p:nvCxnSpPr>
        <p:spPr>
          <a:xfrm flipH="1" rot="10800000">
            <a:off x="152400" y="770800"/>
            <a:ext cx="3642000" cy="1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 txBox="1"/>
          <p:nvPr/>
        </p:nvSpPr>
        <p:spPr>
          <a:xfrm>
            <a:off x="3926900" y="409550"/>
            <a:ext cx="53484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We solved</a:t>
            </a:r>
            <a:r>
              <a:rPr lang="en" sz="24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  it by using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Deep Compression and reduced the </a:t>
            </a:r>
            <a:r>
              <a:rPr lang="en" sz="24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lang="en" sz="24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bandwidth.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2686175" y="24693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uestions.jpg"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00" y="626375"/>
            <a:ext cx="6456474" cy="37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95536" y="1349354"/>
            <a:ext cx="302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95525" y="638425"/>
            <a:ext cx="83376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PROJECT: Caffe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ECC9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" sz="2200">
                <a:solidFill>
                  <a:srgbClr val="3ECC9A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</a:p>
          <a:p>
            <a:pPr indent="-2222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Caffe is a deep learning framework which is written in C++, with a Python interface. With the increase in popularity of this framework in recent days, I was required to research &amp; explore Caffe and document the experience, issues, comparisons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228650" y="15057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1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92492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68650" y="385450"/>
            <a:ext cx="84300" cy="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710725" y="566150"/>
            <a:ext cx="84300" cy="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204775" y="252950"/>
            <a:ext cx="21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1A2C5C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2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85737"/>
            <a:ext cx="87439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3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3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4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38112"/>
            <a:ext cx="89535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5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412"/>
            <a:ext cx="88392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6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" y="233362"/>
            <a:ext cx="86582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antiphi Corporate Template">
  <a:themeElements>
    <a:clrScheme name="Quantiphi Colours">
      <a:dk1>
        <a:srgbClr val="595959"/>
      </a:dk1>
      <a:lt1>
        <a:srgbClr val="FFFFFF"/>
      </a:lt1>
      <a:dk2>
        <a:srgbClr val="243D7F"/>
      </a:dk2>
      <a:lt2>
        <a:srgbClr val="EBF1DD"/>
      </a:lt2>
      <a:accent1>
        <a:srgbClr val="243D7F"/>
      </a:accent1>
      <a:accent2>
        <a:srgbClr val="27B585"/>
      </a:accent2>
      <a:accent3>
        <a:srgbClr val="F2E394"/>
      </a:accent3>
      <a:accent4>
        <a:srgbClr val="D96459"/>
      </a:accent4>
      <a:accent5>
        <a:srgbClr val="F2AE72"/>
      </a:accent5>
      <a:accent6>
        <a:srgbClr val="D9D9D9"/>
      </a:accent6>
      <a:hlink>
        <a:srgbClr val="0000FF"/>
      </a:hlink>
      <a:folHlink>
        <a:srgbClr val="27B5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