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62" r:id="rId6"/>
    <p:sldId id="277" r:id="rId7"/>
    <p:sldId id="261" r:id="rId8"/>
    <p:sldId id="266" r:id="rId9"/>
    <p:sldId id="294" r:id="rId10"/>
    <p:sldId id="295" r:id="rId11"/>
    <p:sldId id="293" r:id="rId12"/>
    <p:sldId id="270" r:id="rId13"/>
    <p:sldId id="258" r:id="rId14"/>
    <p:sldId id="264" r:id="rId15"/>
    <p:sldId id="296" r:id="rId16"/>
    <p:sldId id="29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68" autoAdjust="0"/>
  </p:normalViewPr>
  <p:slideViewPr>
    <p:cSldViewPr snapToGrid="0">
      <p:cViewPr varScale="1">
        <p:scale>
          <a:sx n="57" d="100"/>
          <a:sy n="57" d="100"/>
        </p:scale>
        <p:origin x="1016" y="3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12/29/2023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TRIP DURATION IN MINUTES (PUT EMPHASIS ON THIS PART, DUE TO THE STRATEGIES SECTION)  -&gt; Members uses our bikes for an average of 13:11 as for casual users that uses for an average of 26:41. As we can analyze, the time that casual users uses our bikes are pretty much the double as of our members.</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1056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WEEKDAYS -&gt; We can see an increase of rides on three moments of the day, 8am, 12pm and around 5pm. Alongside this information, we can interpret that most members uses our bikes for going to work, during lunch break and to return from work to home, the interesting part is that we also have an increase on those same times for casual members, this gives us an opportunity to try to convert casual members to actual members.</a:t>
            </a:r>
          </a:p>
          <a:p>
            <a:endParaRPr lang="en-US" dirty="0"/>
          </a:p>
          <a:p>
            <a:r>
              <a:rPr lang="en-US" dirty="0"/>
              <a:t>WEEKENDS -&gt; On weekends is pretty constant, but with a high peak on the best time of the afternoon.</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22379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understanding the hourly usage, we can check a little bit further with our rides per day. The usage for casual users increases as the week ends, as we understand that a good amount of them uses our bikes on the same time as members, we can have an idea of who our casual users are.</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542979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 -&gt; Another good strategy for pricing, would be to insert additional fees based on trip duration, because casual users usually uses our bikes for double the time of members, with that new fee, the subscription would also be more interesting for the casual user.</a:t>
            </a:r>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354611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342022" y="4434840"/>
            <a:ext cx="6015790" cy="1122202"/>
          </a:xfrm>
        </p:spPr>
        <p:txBody>
          <a:bodyPr/>
          <a:lstStyle/>
          <a:p>
            <a:r>
              <a:rPr lang="en-US" dirty="0"/>
              <a:t>Cyclistic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342022" y="5557042"/>
            <a:ext cx="4941770" cy="396660"/>
          </a:xfrm>
        </p:spPr>
        <p:txBody>
          <a:bodyPr/>
          <a:lstStyle/>
          <a:p>
            <a:r>
              <a:rPr lang="en-US" dirty="0"/>
              <a:t>Gabriel Gelbcke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STRATEGIES</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49292" y="136525"/>
            <a:ext cx="4528586" cy="691616"/>
          </a:xfrm>
        </p:spPr>
        <p:txBody>
          <a:bodyPr/>
          <a:lstStyle/>
          <a:p>
            <a:r>
              <a:rPr lang="en-US" dirty="0"/>
              <a:t>STRATEGIES</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Gabriel Gelbcke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10" name="Content Placeholder 2">
            <a:extLst>
              <a:ext uri="{FF2B5EF4-FFF2-40B4-BE49-F238E27FC236}">
                <a16:creationId xmlns:a16="http://schemas.microsoft.com/office/drawing/2014/main" id="{E658EE7D-63A6-934C-E4D5-83456A518C94}"/>
              </a:ext>
            </a:extLst>
          </p:cNvPr>
          <p:cNvSpPr txBox="1">
            <a:spLocks/>
          </p:cNvSpPr>
          <p:nvPr/>
        </p:nvSpPr>
        <p:spPr>
          <a:xfrm>
            <a:off x="149291" y="2007717"/>
            <a:ext cx="5111750" cy="104133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 considered number of casual rides increases on weekends, there could be new options for subscriptions, like a quarterly subscription which allows you to use the bikes on weekends + Fridays.</a:t>
            </a:r>
          </a:p>
        </p:txBody>
      </p:sp>
      <p:sp>
        <p:nvSpPr>
          <p:cNvPr id="11" name="TextBox 10">
            <a:extLst>
              <a:ext uri="{FF2B5EF4-FFF2-40B4-BE49-F238E27FC236}">
                <a16:creationId xmlns:a16="http://schemas.microsoft.com/office/drawing/2014/main" id="{E32D0A02-2E60-0E87-B1BC-0D3570168725}"/>
              </a:ext>
            </a:extLst>
          </p:cNvPr>
          <p:cNvSpPr txBox="1"/>
          <p:nvPr/>
        </p:nvSpPr>
        <p:spPr>
          <a:xfrm>
            <a:off x="149291" y="1514415"/>
            <a:ext cx="3819175" cy="400110"/>
          </a:xfrm>
          <a:prstGeom prst="rect">
            <a:avLst/>
          </a:prstGeom>
          <a:noFill/>
        </p:spPr>
        <p:txBody>
          <a:bodyPr wrap="square" rtlCol="0">
            <a:spAutoFit/>
          </a:bodyPr>
          <a:lstStyle/>
          <a:p>
            <a:r>
              <a:rPr lang="en-US" sz="2000" dirty="0">
                <a:latin typeface="+mj-lt"/>
              </a:rPr>
              <a:t>PEAK USAGE ON WEEKENDS</a:t>
            </a:r>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49292" y="136525"/>
            <a:ext cx="4528586" cy="691616"/>
          </a:xfrm>
        </p:spPr>
        <p:txBody>
          <a:bodyPr/>
          <a:lstStyle/>
          <a:p>
            <a:r>
              <a:rPr lang="en-US" dirty="0"/>
              <a:t>STRATEGIES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9291" y="3646228"/>
            <a:ext cx="5111750" cy="1111377"/>
          </a:xfrm>
        </p:spPr>
        <p:txBody>
          <a:bodyPr vert="horz" lIns="91440" tIns="45720" rIns="91440" bIns="45720" rtlCol="0" anchor="t">
            <a:normAutofit/>
          </a:bodyPr>
          <a:lstStyle/>
          <a:p>
            <a:r>
              <a:rPr lang="en-US" dirty="0"/>
              <a:t>There is a peak usage at rush hours on weekdays, so a marketing campaign could be launched for those people that are probably also workers that uses our services on a less frequent rate.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Gabriel Gelbcke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9" name="TextBox 8">
            <a:extLst>
              <a:ext uri="{FF2B5EF4-FFF2-40B4-BE49-F238E27FC236}">
                <a16:creationId xmlns:a16="http://schemas.microsoft.com/office/drawing/2014/main" id="{4C3EB395-D269-C194-BC7E-E68789D0A72C}"/>
              </a:ext>
            </a:extLst>
          </p:cNvPr>
          <p:cNvSpPr txBox="1"/>
          <p:nvPr/>
        </p:nvSpPr>
        <p:spPr>
          <a:xfrm>
            <a:off x="149290" y="3145721"/>
            <a:ext cx="3819175" cy="400110"/>
          </a:xfrm>
          <a:prstGeom prst="rect">
            <a:avLst/>
          </a:prstGeom>
          <a:noFill/>
        </p:spPr>
        <p:txBody>
          <a:bodyPr wrap="square" rtlCol="0">
            <a:spAutoFit/>
          </a:bodyPr>
          <a:lstStyle/>
          <a:p>
            <a:r>
              <a:rPr lang="en-US" sz="2000" dirty="0">
                <a:latin typeface="+mj-lt"/>
              </a:rPr>
              <a:t>RUSH HOUR USAGE</a:t>
            </a:r>
          </a:p>
        </p:txBody>
      </p:sp>
      <p:sp>
        <p:nvSpPr>
          <p:cNvPr id="10" name="Content Placeholder 2">
            <a:extLst>
              <a:ext uri="{FF2B5EF4-FFF2-40B4-BE49-F238E27FC236}">
                <a16:creationId xmlns:a16="http://schemas.microsoft.com/office/drawing/2014/main" id="{E658EE7D-63A6-934C-E4D5-83456A518C94}"/>
              </a:ext>
            </a:extLst>
          </p:cNvPr>
          <p:cNvSpPr txBox="1">
            <a:spLocks/>
          </p:cNvSpPr>
          <p:nvPr/>
        </p:nvSpPr>
        <p:spPr>
          <a:xfrm>
            <a:off x="149291" y="2007717"/>
            <a:ext cx="5111750" cy="104133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 considered number of casual rides increases on weekends, there could be new options for subscriptions, like a quarterly subscription which allows you to use the bikes on weekends + Fridays.</a:t>
            </a:r>
          </a:p>
        </p:txBody>
      </p:sp>
      <p:sp>
        <p:nvSpPr>
          <p:cNvPr id="11" name="TextBox 10">
            <a:extLst>
              <a:ext uri="{FF2B5EF4-FFF2-40B4-BE49-F238E27FC236}">
                <a16:creationId xmlns:a16="http://schemas.microsoft.com/office/drawing/2014/main" id="{E32D0A02-2E60-0E87-B1BC-0D3570168725}"/>
              </a:ext>
            </a:extLst>
          </p:cNvPr>
          <p:cNvSpPr txBox="1"/>
          <p:nvPr/>
        </p:nvSpPr>
        <p:spPr>
          <a:xfrm>
            <a:off x="149291" y="1514415"/>
            <a:ext cx="3819175" cy="400110"/>
          </a:xfrm>
          <a:prstGeom prst="rect">
            <a:avLst/>
          </a:prstGeom>
          <a:noFill/>
        </p:spPr>
        <p:txBody>
          <a:bodyPr wrap="square" rtlCol="0">
            <a:spAutoFit/>
          </a:bodyPr>
          <a:lstStyle/>
          <a:p>
            <a:r>
              <a:rPr lang="en-US" sz="2000" dirty="0">
                <a:latin typeface="+mj-lt"/>
              </a:rPr>
              <a:t>PEAK USAGE ON WEEKENDS</a:t>
            </a:r>
          </a:p>
        </p:txBody>
      </p:sp>
    </p:spTree>
    <p:extLst>
      <p:ext uri="{BB962C8B-B14F-4D97-AF65-F5344CB8AC3E}">
        <p14:creationId xmlns:p14="http://schemas.microsoft.com/office/powerpoint/2010/main" val="603726079"/>
      </p:ext>
    </p:extLst>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49292" y="136525"/>
            <a:ext cx="4528586" cy="691616"/>
          </a:xfrm>
        </p:spPr>
        <p:txBody>
          <a:bodyPr/>
          <a:lstStyle/>
          <a:p>
            <a:r>
              <a:rPr lang="en-US" dirty="0"/>
              <a:t>STRATEGIES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9291" y="3646228"/>
            <a:ext cx="5111750" cy="1111377"/>
          </a:xfrm>
        </p:spPr>
        <p:txBody>
          <a:bodyPr vert="horz" lIns="91440" tIns="45720" rIns="91440" bIns="45720" rtlCol="0" anchor="t">
            <a:normAutofit/>
          </a:bodyPr>
          <a:lstStyle/>
          <a:p>
            <a:r>
              <a:rPr lang="en-US" dirty="0"/>
              <a:t>There is a peak usage at rush hours on weekdays, so a marketing campaign could be launched for those people that are probably also workers that uses our services on a less frequent rate.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Gabriel Gelbcke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9" name="TextBox 8">
            <a:extLst>
              <a:ext uri="{FF2B5EF4-FFF2-40B4-BE49-F238E27FC236}">
                <a16:creationId xmlns:a16="http://schemas.microsoft.com/office/drawing/2014/main" id="{4C3EB395-D269-C194-BC7E-E68789D0A72C}"/>
              </a:ext>
            </a:extLst>
          </p:cNvPr>
          <p:cNvSpPr txBox="1"/>
          <p:nvPr/>
        </p:nvSpPr>
        <p:spPr>
          <a:xfrm>
            <a:off x="149290" y="3145721"/>
            <a:ext cx="3819175" cy="400110"/>
          </a:xfrm>
          <a:prstGeom prst="rect">
            <a:avLst/>
          </a:prstGeom>
          <a:noFill/>
        </p:spPr>
        <p:txBody>
          <a:bodyPr wrap="square" rtlCol="0">
            <a:spAutoFit/>
          </a:bodyPr>
          <a:lstStyle/>
          <a:p>
            <a:r>
              <a:rPr lang="en-US" sz="2000" dirty="0">
                <a:latin typeface="+mj-lt"/>
              </a:rPr>
              <a:t>RUSH HOUR USAGE</a:t>
            </a:r>
          </a:p>
        </p:txBody>
      </p:sp>
      <p:sp>
        <p:nvSpPr>
          <p:cNvPr id="10" name="Content Placeholder 2">
            <a:extLst>
              <a:ext uri="{FF2B5EF4-FFF2-40B4-BE49-F238E27FC236}">
                <a16:creationId xmlns:a16="http://schemas.microsoft.com/office/drawing/2014/main" id="{E658EE7D-63A6-934C-E4D5-83456A518C94}"/>
              </a:ext>
            </a:extLst>
          </p:cNvPr>
          <p:cNvSpPr txBox="1">
            <a:spLocks/>
          </p:cNvSpPr>
          <p:nvPr/>
        </p:nvSpPr>
        <p:spPr>
          <a:xfrm>
            <a:off x="149291" y="2007717"/>
            <a:ext cx="5111750" cy="104133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 considered number of casual rides increases on weekends, there could be new options for subscriptions, like a quarterly subscription which allows you to use the bikes on weekends + Fridays.</a:t>
            </a:r>
          </a:p>
        </p:txBody>
      </p:sp>
      <p:sp>
        <p:nvSpPr>
          <p:cNvPr id="11" name="TextBox 10">
            <a:extLst>
              <a:ext uri="{FF2B5EF4-FFF2-40B4-BE49-F238E27FC236}">
                <a16:creationId xmlns:a16="http://schemas.microsoft.com/office/drawing/2014/main" id="{E32D0A02-2E60-0E87-B1BC-0D3570168725}"/>
              </a:ext>
            </a:extLst>
          </p:cNvPr>
          <p:cNvSpPr txBox="1"/>
          <p:nvPr/>
        </p:nvSpPr>
        <p:spPr>
          <a:xfrm>
            <a:off x="149291" y="1514415"/>
            <a:ext cx="3819175" cy="400110"/>
          </a:xfrm>
          <a:prstGeom prst="rect">
            <a:avLst/>
          </a:prstGeom>
          <a:noFill/>
        </p:spPr>
        <p:txBody>
          <a:bodyPr wrap="square" rtlCol="0">
            <a:spAutoFit/>
          </a:bodyPr>
          <a:lstStyle/>
          <a:p>
            <a:r>
              <a:rPr lang="en-US" sz="2000" dirty="0">
                <a:latin typeface="+mj-lt"/>
              </a:rPr>
              <a:t>PEAK USAGE ON WEEKENDS</a:t>
            </a:r>
          </a:p>
        </p:txBody>
      </p:sp>
      <p:sp>
        <p:nvSpPr>
          <p:cNvPr id="12" name="TextBox 11">
            <a:extLst>
              <a:ext uri="{FF2B5EF4-FFF2-40B4-BE49-F238E27FC236}">
                <a16:creationId xmlns:a16="http://schemas.microsoft.com/office/drawing/2014/main" id="{32F274A7-87B7-414B-FD5B-0812A92A590C}"/>
              </a:ext>
            </a:extLst>
          </p:cNvPr>
          <p:cNvSpPr txBox="1"/>
          <p:nvPr/>
        </p:nvSpPr>
        <p:spPr>
          <a:xfrm>
            <a:off x="149290" y="4719089"/>
            <a:ext cx="3819175" cy="400110"/>
          </a:xfrm>
          <a:prstGeom prst="rect">
            <a:avLst/>
          </a:prstGeom>
          <a:noFill/>
        </p:spPr>
        <p:txBody>
          <a:bodyPr wrap="square" rtlCol="0">
            <a:spAutoFit/>
          </a:bodyPr>
          <a:lstStyle/>
          <a:p>
            <a:r>
              <a:rPr lang="en-US" sz="2000" dirty="0">
                <a:latin typeface="+mj-lt"/>
              </a:rPr>
              <a:t>PRICING</a:t>
            </a:r>
          </a:p>
        </p:txBody>
      </p:sp>
      <p:sp>
        <p:nvSpPr>
          <p:cNvPr id="13" name="Content Placeholder 2">
            <a:extLst>
              <a:ext uri="{FF2B5EF4-FFF2-40B4-BE49-F238E27FC236}">
                <a16:creationId xmlns:a16="http://schemas.microsoft.com/office/drawing/2014/main" id="{A7C197BA-B5EA-19F2-A76E-F83EE1458870}"/>
              </a:ext>
            </a:extLst>
          </p:cNvPr>
          <p:cNvSpPr txBox="1">
            <a:spLocks/>
          </p:cNvSpPr>
          <p:nvPr/>
        </p:nvSpPr>
        <p:spPr>
          <a:xfrm>
            <a:off x="149291" y="5212526"/>
            <a:ext cx="5111750" cy="1111377"/>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It is suggested that an increase on single-day prices happens. With that increase of price, an annual membership would seem more profitable for the normal user.</a:t>
            </a:r>
          </a:p>
        </p:txBody>
      </p:sp>
    </p:spTree>
    <p:extLst>
      <p:ext uri="{BB962C8B-B14F-4D97-AF65-F5344CB8AC3E}">
        <p14:creationId xmlns:p14="http://schemas.microsoft.com/office/powerpoint/2010/main" val="2341360351"/>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Gabriel Gelbcke​</a:t>
            </a:r>
          </a:p>
          <a:p>
            <a:r>
              <a:rPr lang="en-US" dirty="0"/>
              <a:t>gabrielgelbcke@gmail.com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2024</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Gabriel Gelbcke</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452019" y="486178"/>
            <a:ext cx="8421688" cy="1325563"/>
          </a:xfrm>
        </p:spPr>
        <p:txBody>
          <a:bodyPr/>
          <a:lstStyle/>
          <a:p>
            <a:r>
              <a:rPr lang="en-US" dirty="0"/>
              <a:t>ABOUT THE COMPANY</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937921" y="2103443"/>
            <a:ext cx="4031945" cy="365125"/>
          </a:xfrm>
        </p:spPr>
        <p:txBody>
          <a:bodyPr vert="horz" lIns="91440" tIns="45720" rIns="91440" bIns="45720" rtlCol="0" anchor="t">
            <a:normAutofit lnSpcReduction="10000"/>
          </a:bodyPr>
          <a:lstStyle/>
          <a:p>
            <a:r>
              <a:rPr lang="en-US" dirty="0"/>
              <a:t>STORY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706017" y="2764045"/>
            <a:ext cx="4263849" cy="2638620"/>
          </a:xfrm>
        </p:spPr>
        <p:txBody>
          <a:bodyPr>
            <a:noAutofit/>
          </a:bodyPr>
          <a:lstStyle/>
          <a:p>
            <a:r>
              <a:rPr lang="en-US" sz="1800" dirty="0"/>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6274899" y="2103443"/>
            <a:ext cx="4031945" cy="365125"/>
          </a:xfrm>
        </p:spPr>
        <p:txBody>
          <a:bodyPr>
            <a:normAutofit lnSpcReduction="10000"/>
          </a:bodyPr>
          <a:lstStyle/>
          <a:p>
            <a:r>
              <a:rPr lang="en-US" dirty="0"/>
              <a:t>VISION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6274899" y="2763247"/>
            <a:ext cx="4263849" cy="2638620"/>
          </a:xfrm>
        </p:spPr>
        <p:txBody>
          <a:bodyPr>
            <a:noAutofit/>
          </a:bodyPr>
          <a:lstStyle/>
          <a:p>
            <a:r>
              <a:rPr lang="en-US" sz="1800" dirty="0" err="1"/>
              <a:t>Cyclistic’s</a:t>
            </a:r>
            <a:r>
              <a:rPr lang="en-US" sz="1800" dirty="0"/>
              <a:t> finance analysts have concluded that annual members are much more profitable than casual riders. Rather than creating a marketing campaign that targets all-new customers, we have a solid opportunity to convert casual riders into members.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Gabriel Gelbcke</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OBJECTIVE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Design marketing strategies aimed at </a:t>
            </a:r>
            <a:r>
              <a:rPr lang="en-US" b="1" dirty="0"/>
              <a:t>converting casual riders into annual members</a:t>
            </a:r>
            <a:r>
              <a:rPr lang="en-US" dirty="0"/>
              <a:t>. In order to do that, however, the team needs to better understand how annual members and casual riders differ, why casual riders would buy a membership, and how digital media could affect their marketing tactics.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Gabriel Gelbcke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QUESTIONS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DIFFERENCE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INFLUENCE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WHY ?</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ACT</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How do annual members and casual riders use Cyclistic bikes differently?</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How can Cyclistic use digital media to influence casual riders to become members?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Why would casual riders buy Cyclistic annual memberships? </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How should we act on the insight of my analysis?</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2024</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Gabriel Gelbcke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52400" y="5212101"/>
            <a:ext cx="4114800" cy="848519"/>
          </a:xfrm>
        </p:spPr>
        <p:txBody>
          <a:bodyPr/>
          <a:lstStyle/>
          <a:p>
            <a:r>
              <a:rPr lang="en-US" dirty="0"/>
              <a:t>Usage style</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745465" y="594749"/>
            <a:ext cx="2882475" cy="405261"/>
          </a:xfrm>
        </p:spPr>
        <p:txBody>
          <a:bodyPr/>
          <a:lstStyle/>
          <a:p>
            <a:r>
              <a:rPr lang="en-US" dirty="0"/>
              <a:t>Casual / Member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745464" y="1107707"/>
            <a:ext cx="2882475" cy="848518"/>
          </a:xfrm>
        </p:spPr>
        <p:txBody>
          <a:bodyPr vert="horz" lIns="91440" tIns="45720" rIns="91440" bIns="45720" rtlCol="0" anchor="t">
            <a:normAutofit/>
          </a:bodyPr>
          <a:lstStyle/>
          <a:p>
            <a:r>
              <a:rPr lang="en-US" dirty="0"/>
              <a:t>Casual are users that doesn’t have a annual subscription.</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5728125" y="594749"/>
            <a:ext cx="2882475" cy="414886"/>
          </a:xfrm>
        </p:spPr>
        <p:txBody>
          <a:bodyPr vert="horz" lIns="91440" tIns="45720" rIns="91440" bIns="45720" rtlCol="0" anchor="b">
            <a:normAutofit/>
          </a:bodyPr>
          <a:lstStyle/>
          <a:p>
            <a:r>
              <a:rPr lang="en-US" dirty="0"/>
              <a:t>TRIP DURATION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5728125" y="1073341"/>
            <a:ext cx="5891468" cy="998934"/>
          </a:xfrm>
        </p:spPr>
        <p:txBody>
          <a:bodyPr/>
          <a:lstStyle/>
          <a:p>
            <a:r>
              <a:rPr lang="en-US" dirty="0"/>
              <a:t>Visualization to provide information about how long a trip usually takes.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2024</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Gabriel Gelbcke</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14" name="slide2" descr="Trip Duration (avg)">
            <a:extLst>
              <a:ext uri="{FF2B5EF4-FFF2-40B4-BE49-F238E27FC236}">
                <a16:creationId xmlns:a16="http://schemas.microsoft.com/office/drawing/2014/main" id="{E87F2661-D15A-7F99-093C-C266B008C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125" y="1975971"/>
            <a:ext cx="6311475" cy="4319231"/>
          </a:xfrm>
          <a:prstGeom prst="rect">
            <a:avLst/>
          </a:prstGeom>
        </p:spPr>
      </p:pic>
      <p:pic>
        <p:nvPicPr>
          <p:cNvPr id="19" name="slide2" descr="Type of Users">
            <a:extLst>
              <a:ext uri="{FF2B5EF4-FFF2-40B4-BE49-F238E27FC236}">
                <a16:creationId xmlns:a16="http://schemas.microsoft.com/office/drawing/2014/main" id="{E63D56B1-FBB4-0FF8-7682-62E4F18A6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465" y="1975971"/>
            <a:ext cx="3033381" cy="1989637"/>
          </a:xfrm>
          <a:prstGeom prst="rect">
            <a:avLst/>
          </a:prstGeom>
        </p:spPr>
      </p:pic>
    </p:spTree>
    <p:extLst>
      <p:ext uri="{BB962C8B-B14F-4D97-AF65-F5344CB8AC3E}">
        <p14:creationId xmlns:p14="http://schemas.microsoft.com/office/powerpoint/2010/main" val="212117806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0F5C-17B5-0C48-1014-7631133A3ADC}"/>
              </a:ext>
            </a:extLst>
          </p:cNvPr>
          <p:cNvSpPr>
            <a:spLocks noGrp="1"/>
          </p:cNvSpPr>
          <p:nvPr>
            <p:ph type="title"/>
          </p:nvPr>
        </p:nvSpPr>
        <p:spPr>
          <a:xfrm>
            <a:off x="5744887" y="108836"/>
            <a:ext cx="6268244" cy="823912"/>
          </a:xfrm>
        </p:spPr>
        <p:txBody>
          <a:bodyPr/>
          <a:lstStyle/>
          <a:p>
            <a:r>
              <a:rPr lang="en-US" dirty="0"/>
              <a:t>Understand the hourly usage</a:t>
            </a:r>
          </a:p>
        </p:txBody>
      </p:sp>
      <p:sp>
        <p:nvSpPr>
          <p:cNvPr id="3" name="Text Placeholder 2">
            <a:extLst>
              <a:ext uri="{FF2B5EF4-FFF2-40B4-BE49-F238E27FC236}">
                <a16:creationId xmlns:a16="http://schemas.microsoft.com/office/drawing/2014/main" id="{0B3B9E92-39CA-E224-D5A5-916FA79F0AE7}"/>
              </a:ext>
            </a:extLst>
          </p:cNvPr>
          <p:cNvSpPr>
            <a:spLocks noGrp="1"/>
          </p:cNvSpPr>
          <p:nvPr>
            <p:ph type="body" idx="1"/>
          </p:nvPr>
        </p:nvSpPr>
        <p:spPr>
          <a:xfrm>
            <a:off x="1323087" y="1104954"/>
            <a:ext cx="2882475" cy="434136"/>
          </a:xfrm>
        </p:spPr>
        <p:txBody>
          <a:bodyPr/>
          <a:lstStyle/>
          <a:p>
            <a:r>
              <a:rPr lang="en-US" dirty="0"/>
              <a:t>Weekdays</a:t>
            </a:r>
          </a:p>
        </p:txBody>
      </p:sp>
      <p:sp>
        <p:nvSpPr>
          <p:cNvPr id="5" name="Text Placeholder 4">
            <a:extLst>
              <a:ext uri="{FF2B5EF4-FFF2-40B4-BE49-F238E27FC236}">
                <a16:creationId xmlns:a16="http://schemas.microsoft.com/office/drawing/2014/main" id="{B3134217-B276-5B6B-7AE1-368012280A21}"/>
              </a:ext>
            </a:extLst>
          </p:cNvPr>
          <p:cNvSpPr>
            <a:spLocks noGrp="1"/>
          </p:cNvSpPr>
          <p:nvPr>
            <p:ph type="body" sz="quarter" idx="3"/>
          </p:nvPr>
        </p:nvSpPr>
        <p:spPr>
          <a:xfrm>
            <a:off x="6493192" y="1104954"/>
            <a:ext cx="2896671" cy="434136"/>
          </a:xfrm>
        </p:spPr>
        <p:txBody>
          <a:bodyPr/>
          <a:lstStyle/>
          <a:p>
            <a:r>
              <a:rPr lang="en-US" dirty="0"/>
              <a:t>Weekends</a:t>
            </a:r>
          </a:p>
        </p:txBody>
      </p:sp>
      <p:sp>
        <p:nvSpPr>
          <p:cNvPr id="9" name="Date Placeholder 8">
            <a:extLst>
              <a:ext uri="{FF2B5EF4-FFF2-40B4-BE49-F238E27FC236}">
                <a16:creationId xmlns:a16="http://schemas.microsoft.com/office/drawing/2014/main" id="{A1620EDC-D461-82D5-1C7D-1241F35A8B3F}"/>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A60BA172-0B3D-59B7-B3A7-FA1054EF7A35}"/>
              </a:ext>
            </a:extLst>
          </p:cNvPr>
          <p:cNvSpPr>
            <a:spLocks noGrp="1"/>
          </p:cNvSpPr>
          <p:nvPr>
            <p:ph type="ftr" sz="quarter" idx="11"/>
          </p:nvPr>
        </p:nvSpPr>
        <p:spPr/>
        <p:txBody>
          <a:bodyPr/>
          <a:lstStyle/>
          <a:p>
            <a:r>
              <a:rPr lang="en-US" dirty="0"/>
              <a:t>Gabriel Gelbcke</a:t>
            </a:r>
          </a:p>
        </p:txBody>
      </p:sp>
      <p:sp>
        <p:nvSpPr>
          <p:cNvPr id="11" name="Slide Number Placeholder 10">
            <a:extLst>
              <a:ext uri="{FF2B5EF4-FFF2-40B4-BE49-F238E27FC236}">
                <a16:creationId xmlns:a16="http://schemas.microsoft.com/office/drawing/2014/main" id="{F8C09A9A-BA8D-4D13-2B14-4E4DE8E9976E}"/>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2" name="slide2" descr="Hourly Usage">
            <a:extLst>
              <a:ext uri="{FF2B5EF4-FFF2-40B4-BE49-F238E27FC236}">
                <a16:creationId xmlns:a16="http://schemas.microsoft.com/office/drawing/2014/main" id="{16AA4F5F-B849-1057-5EC9-713045C9E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087" y="1711297"/>
            <a:ext cx="5431025" cy="4149781"/>
          </a:xfrm>
          <a:prstGeom prst="rect">
            <a:avLst/>
          </a:prstGeom>
        </p:spPr>
      </p:pic>
      <p:pic>
        <p:nvPicPr>
          <p:cNvPr id="13" name="slide2" descr="Hourly Usage">
            <a:extLst>
              <a:ext uri="{FF2B5EF4-FFF2-40B4-BE49-F238E27FC236}">
                <a16:creationId xmlns:a16="http://schemas.microsoft.com/office/drawing/2014/main" id="{55E026D1-CD93-FA90-CB9E-80C541718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192" y="1711296"/>
            <a:ext cx="5379155" cy="4149782"/>
          </a:xfrm>
          <a:prstGeom prst="rect">
            <a:avLst/>
          </a:prstGeom>
        </p:spPr>
      </p:pic>
    </p:spTree>
    <p:extLst>
      <p:ext uri="{BB962C8B-B14F-4D97-AF65-F5344CB8AC3E}">
        <p14:creationId xmlns:p14="http://schemas.microsoft.com/office/powerpoint/2010/main" val="7264876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0F5C-17B5-0C48-1014-7631133A3ADC}"/>
              </a:ext>
            </a:extLst>
          </p:cNvPr>
          <p:cNvSpPr>
            <a:spLocks noGrp="1"/>
          </p:cNvSpPr>
          <p:nvPr>
            <p:ph type="title"/>
          </p:nvPr>
        </p:nvSpPr>
        <p:spPr>
          <a:xfrm>
            <a:off x="5744887" y="108836"/>
            <a:ext cx="6268244" cy="823912"/>
          </a:xfrm>
        </p:spPr>
        <p:txBody>
          <a:bodyPr/>
          <a:lstStyle/>
          <a:p>
            <a:r>
              <a:rPr lang="en-US" dirty="0"/>
              <a:t>Understand the hourly usage</a:t>
            </a:r>
          </a:p>
        </p:txBody>
      </p:sp>
      <p:sp>
        <p:nvSpPr>
          <p:cNvPr id="3" name="Text Placeholder 2">
            <a:extLst>
              <a:ext uri="{FF2B5EF4-FFF2-40B4-BE49-F238E27FC236}">
                <a16:creationId xmlns:a16="http://schemas.microsoft.com/office/drawing/2014/main" id="{0B3B9E92-39CA-E224-D5A5-916FA79F0AE7}"/>
              </a:ext>
            </a:extLst>
          </p:cNvPr>
          <p:cNvSpPr>
            <a:spLocks noGrp="1"/>
          </p:cNvSpPr>
          <p:nvPr>
            <p:ph type="body" idx="1"/>
          </p:nvPr>
        </p:nvSpPr>
        <p:spPr>
          <a:xfrm>
            <a:off x="1323087" y="1104954"/>
            <a:ext cx="2882475" cy="434136"/>
          </a:xfrm>
        </p:spPr>
        <p:txBody>
          <a:bodyPr/>
          <a:lstStyle/>
          <a:p>
            <a:r>
              <a:rPr lang="en-US" dirty="0"/>
              <a:t>Weekdays</a:t>
            </a:r>
          </a:p>
        </p:txBody>
      </p:sp>
      <p:sp>
        <p:nvSpPr>
          <p:cNvPr id="5" name="Text Placeholder 4">
            <a:extLst>
              <a:ext uri="{FF2B5EF4-FFF2-40B4-BE49-F238E27FC236}">
                <a16:creationId xmlns:a16="http://schemas.microsoft.com/office/drawing/2014/main" id="{B3134217-B276-5B6B-7AE1-368012280A21}"/>
              </a:ext>
            </a:extLst>
          </p:cNvPr>
          <p:cNvSpPr>
            <a:spLocks noGrp="1"/>
          </p:cNvSpPr>
          <p:nvPr>
            <p:ph type="body" sz="quarter" idx="3"/>
          </p:nvPr>
        </p:nvSpPr>
        <p:spPr>
          <a:xfrm>
            <a:off x="6493192" y="1104954"/>
            <a:ext cx="2896671" cy="434136"/>
          </a:xfrm>
        </p:spPr>
        <p:txBody>
          <a:bodyPr/>
          <a:lstStyle/>
          <a:p>
            <a:r>
              <a:rPr lang="en-US" dirty="0"/>
              <a:t>Weekends</a:t>
            </a:r>
          </a:p>
        </p:txBody>
      </p:sp>
      <p:sp>
        <p:nvSpPr>
          <p:cNvPr id="9" name="Date Placeholder 8">
            <a:extLst>
              <a:ext uri="{FF2B5EF4-FFF2-40B4-BE49-F238E27FC236}">
                <a16:creationId xmlns:a16="http://schemas.microsoft.com/office/drawing/2014/main" id="{A1620EDC-D461-82D5-1C7D-1241F35A8B3F}"/>
              </a:ext>
            </a:extLst>
          </p:cNvPr>
          <p:cNvSpPr>
            <a:spLocks noGrp="1"/>
          </p:cNvSpPr>
          <p:nvPr>
            <p:ph type="dt" sz="half" idx="10"/>
          </p:nvPr>
        </p:nvSpPr>
        <p:spPr/>
        <p:txBody>
          <a:bodyPr/>
          <a:lstStyle/>
          <a:p>
            <a:r>
              <a:rPr lang="en-US" dirty="0"/>
              <a:t>2024</a:t>
            </a:r>
          </a:p>
        </p:txBody>
      </p:sp>
      <p:sp>
        <p:nvSpPr>
          <p:cNvPr id="10" name="Footer Placeholder 9">
            <a:extLst>
              <a:ext uri="{FF2B5EF4-FFF2-40B4-BE49-F238E27FC236}">
                <a16:creationId xmlns:a16="http://schemas.microsoft.com/office/drawing/2014/main" id="{A60BA172-0B3D-59B7-B3A7-FA1054EF7A35}"/>
              </a:ext>
            </a:extLst>
          </p:cNvPr>
          <p:cNvSpPr>
            <a:spLocks noGrp="1"/>
          </p:cNvSpPr>
          <p:nvPr>
            <p:ph type="ftr" sz="quarter" idx="11"/>
          </p:nvPr>
        </p:nvSpPr>
        <p:spPr/>
        <p:txBody>
          <a:bodyPr/>
          <a:lstStyle/>
          <a:p>
            <a:r>
              <a:rPr lang="en-US" dirty="0"/>
              <a:t>Gabriel Gelbcke</a:t>
            </a:r>
          </a:p>
        </p:txBody>
      </p:sp>
      <p:sp>
        <p:nvSpPr>
          <p:cNvPr id="11" name="Slide Number Placeholder 10">
            <a:extLst>
              <a:ext uri="{FF2B5EF4-FFF2-40B4-BE49-F238E27FC236}">
                <a16:creationId xmlns:a16="http://schemas.microsoft.com/office/drawing/2014/main" id="{F8C09A9A-BA8D-4D13-2B14-4E4DE8E9976E}"/>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12" name="slide2" descr="Hourly Usage">
            <a:extLst>
              <a:ext uri="{FF2B5EF4-FFF2-40B4-BE49-F238E27FC236}">
                <a16:creationId xmlns:a16="http://schemas.microsoft.com/office/drawing/2014/main" id="{16AA4F5F-B849-1057-5EC9-713045C9E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087" y="1711297"/>
            <a:ext cx="5431025" cy="4149781"/>
          </a:xfrm>
          <a:prstGeom prst="rect">
            <a:avLst/>
          </a:prstGeom>
        </p:spPr>
      </p:pic>
      <p:pic>
        <p:nvPicPr>
          <p:cNvPr id="13" name="slide2" descr="Hourly Usage">
            <a:extLst>
              <a:ext uri="{FF2B5EF4-FFF2-40B4-BE49-F238E27FC236}">
                <a16:creationId xmlns:a16="http://schemas.microsoft.com/office/drawing/2014/main" id="{55E026D1-CD93-FA90-CB9E-80C541718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192" y="1711296"/>
            <a:ext cx="5379155" cy="4149782"/>
          </a:xfrm>
          <a:prstGeom prst="rect">
            <a:avLst/>
          </a:prstGeom>
        </p:spPr>
      </p:pic>
      <p:cxnSp>
        <p:nvCxnSpPr>
          <p:cNvPr id="6" name="Straight Arrow Connector 5">
            <a:extLst>
              <a:ext uri="{FF2B5EF4-FFF2-40B4-BE49-F238E27FC236}">
                <a16:creationId xmlns:a16="http://schemas.microsoft.com/office/drawing/2014/main" id="{88DB2929-CE04-342F-AB69-423DCC19FF83}"/>
              </a:ext>
            </a:extLst>
          </p:cNvPr>
          <p:cNvCxnSpPr>
            <a:cxnSpLocks/>
          </p:cNvCxnSpPr>
          <p:nvPr/>
        </p:nvCxnSpPr>
        <p:spPr>
          <a:xfrm>
            <a:off x="3176337" y="2733575"/>
            <a:ext cx="0" cy="2793465"/>
          </a:xfrm>
          <a:prstGeom prst="straightConnector1">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486E524B-6952-9970-8F55-4AFEF8691D07}"/>
              </a:ext>
            </a:extLst>
          </p:cNvPr>
          <p:cNvCxnSpPr>
            <a:cxnSpLocks/>
          </p:cNvCxnSpPr>
          <p:nvPr/>
        </p:nvCxnSpPr>
        <p:spPr>
          <a:xfrm>
            <a:off x="4572000" y="2060575"/>
            <a:ext cx="76200" cy="3466465"/>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EFE6B4B3-39B7-867E-5CBB-B79B1978E59A}"/>
              </a:ext>
            </a:extLst>
          </p:cNvPr>
          <p:cNvCxnSpPr>
            <a:cxnSpLocks/>
          </p:cNvCxnSpPr>
          <p:nvPr/>
        </p:nvCxnSpPr>
        <p:spPr>
          <a:xfrm>
            <a:off x="3778250" y="3679825"/>
            <a:ext cx="0" cy="1847215"/>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19124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6096000" y="136525"/>
            <a:ext cx="5902693" cy="582709"/>
          </a:xfrm>
        </p:spPr>
        <p:txBody>
          <a:bodyPr>
            <a:normAutofit/>
          </a:bodyPr>
          <a:lstStyle/>
          <a:p>
            <a:r>
              <a:rPr lang="en-US" dirty="0"/>
              <a:t>UNDERSTAND THE DAILY USAGE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20"/>
          </p:nvPr>
        </p:nvSpPr>
        <p:spPr/>
        <p:txBody>
          <a:bodyPr/>
          <a:lstStyle/>
          <a:p>
            <a:r>
              <a:rPr lang="en-US" dirty="0"/>
              <a:t>2024</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21"/>
          </p:nvPr>
        </p:nvSpPr>
        <p:spPr/>
        <p:txBody>
          <a:bodyPr/>
          <a:lstStyle/>
          <a:p>
            <a:r>
              <a:rPr lang="en-US" dirty="0"/>
              <a:t>Gabriel Gelbcke</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22"/>
          </p:nvPr>
        </p:nvSpPr>
        <p:spPr/>
        <p:txBody>
          <a:bodyPr/>
          <a:lstStyle/>
          <a:p>
            <a:fld id="{B5CEABB6-07DC-46E8-9B57-56EC44A396E5}" type="slidenum">
              <a:rPr lang="en-US" smtClean="0"/>
              <a:pPr/>
              <a:t>8</a:t>
            </a:fld>
            <a:endParaRPr lang="en-US" dirty="0"/>
          </a:p>
        </p:txBody>
      </p:sp>
      <p:pic>
        <p:nvPicPr>
          <p:cNvPr id="24" name="slide2" descr="Rides per Day">
            <a:extLst>
              <a:ext uri="{FF2B5EF4-FFF2-40B4-BE49-F238E27FC236}">
                <a16:creationId xmlns:a16="http://schemas.microsoft.com/office/drawing/2014/main" id="{286C7634-2E38-8DC8-397D-A62DA7836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350" y="857184"/>
            <a:ext cx="7840779" cy="5361216"/>
          </a:xfrm>
          <a:prstGeom prst="rect">
            <a:avLst/>
          </a:prstGeom>
        </p:spPr>
      </p:pic>
      <p:sp>
        <p:nvSpPr>
          <p:cNvPr id="25" name="Text Placeholder 2">
            <a:extLst>
              <a:ext uri="{FF2B5EF4-FFF2-40B4-BE49-F238E27FC236}">
                <a16:creationId xmlns:a16="http://schemas.microsoft.com/office/drawing/2014/main" id="{0564EBC6-34C1-1CF3-DCF7-C4666AC24901}"/>
              </a:ext>
            </a:extLst>
          </p:cNvPr>
          <p:cNvSpPr>
            <a:spLocks noGrp="1"/>
          </p:cNvSpPr>
          <p:nvPr>
            <p:ph type="body" sz="quarter" idx="13"/>
          </p:nvPr>
        </p:nvSpPr>
        <p:spPr>
          <a:xfrm>
            <a:off x="493605" y="4302493"/>
            <a:ext cx="3250622" cy="336467"/>
          </a:xfrm>
        </p:spPr>
        <p:txBody>
          <a:bodyPr>
            <a:normAutofit fontScale="92500" lnSpcReduction="10000"/>
          </a:bodyPr>
          <a:lstStyle/>
          <a:p>
            <a:r>
              <a:rPr lang="en-US" dirty="0"/>
              <a:t>CASUAL USAGE</a:t>
            </a:r>
          </a:p>
        </p:txBody>
      </p:sp>
      <p:sp>
        <p:nvSpPr>
          <p:cNvPr id="26" name="Text Placeholder 3">
            <a:extLst>
              <a:ext uri="{FF2B5EF4-FFF2-40B4-BE49-F238E27FC236}">
                <a16:creationId xmlns:a16="http://schemas.microsoft.com/office/drawing/2014/main" id="{9AFB1EDD-8D5D-E89D-52A3-9B951268061D}"/>
              </a:ext>
            </a:extLst>
          </p:cNvPr>
          <p:cNvSpPr>
            <a:spLocks noGrp="1"/>
          </p:cNvSpPr>
          <p:nvPr>
            <p:ph type="body" sz="quarter" idx="15"/>
          </p:nvPr>
        </p:nvSpPr>
        <p:spPr>
          <a:xfrm>
            <a:off x="493605" y="4824640"/>
            <a:ext cx="3250622" cy="1531709"/>
          </a:xfrm>
        </p:spPr>
        <p:txBody>
          <a:bodyPr/>
          <a:lstStyle/>
          <a:p>
            <a:r>
              <a:rPr lang="en-US" dirty="0"/>
              <a:t>Comparing the weekend with weekdays, the usage for casual users gets an increase of around 34.58% on weekends.</a:t>
            </a:r>
          </a:p>
        </p:txBody>
      </p:sp>
    </p:spTree>
    <p:extLst>
      <p:ext uri="{BB962C8B-B14F-4D97-AF65-F5344CB8AC3E}">
        <p14:creationId xmlns:p14="http://schemas.microsoft.com/office/powerpoint/2010/main" val="10574093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1828" y="1189174"/>
            <a:ext cx="5431971" cy="846301"/>
          </a:xfrm>
        </p:spPr>
        <p:txBody>
          <a:bodyPr/>
          <a:lstStyle/>
          <a:p>
            <a:r>
              <a:rPr lang="en-US" dirty="0"/>
              <a:t>FINDINGS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0595" y="2139074"/>
            <a:ext cx="5433204" cy="365125"/>
          </a:xfrm>
        </p:spPr>
        <p:txBody>
          <a:bodyPr vert="horz" lIns="91440" tIns="45720" rIns="91440" bIns="45720" rtlCol="0" anchor="t">
            <a:normAutofit lnSpcReduction="10000"/>
          </a:bodyPr>
          <a:lstStyle/>
          <a:p>
            <a:r>
              <a:rPr lang="en-US" dirty="0"/>
              <a:t>WHO ARE OUR MEMBERS?</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592012"/>
            <a:ext cx="5431971" cy="940954"/>
          </a:xfrm>
        </p:spPr>
        <p:txBody>
          <a:bodyPr>
            <a:normAutofit/>
          </a:bodyPr>
          <a:lstStyle/>
          <a:p>
            <a:r>
              <a:rPr lang="en-US" dirty="0"/>
              <a:t>According to the data. It seems like most of our members are working adults that uses our bikes to go to work and return home, as a method of transportation.</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0595" y="3624892"/>
            <a:ext cx="5433204" cy="365125"/>
          </a:xfrm>
        </p:spPr>
        <p:txBody>
          <a:bodyPr>
            <a:normAutofit lnSpcReduction="10000"/>
          </a:bodyPr>
          <a:lstStyle/>
          <a:p>
            <a:r>
              <a:rPr lang="en-US" dirty="0"/>
              <a:t>WHO ARE OUR CASUAL USERS?</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4076567"/>
            <a:ext cx="5431971" cy="1246903"/>
          </a:xfrm>
        </p:spPr>
        <p:txBody>
          <a:bodyPr/>
          <a:lstStyle/>
          <a:p>
            <a:r>
              <a:rPr lang="en-US" dirty="0"/>
              <a:t>Part of them could be family members that uses our services to enjoy some fun time as the number of casual usage increases on weekends, however, some of them could be working adults, due to the increase of rides on rush hour.</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Gabriel Gelbcke</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4721061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{E46B7E31-04D4-47D8-AA82-C5A866125BC1}tf22318419_win32</Template>
  <TotalTime>204</TotalTime>
  <Words>941</Words>
  <Application>Microsoft Office PowerPoint</Application>
  <PresentationFormat>Widescreen</PresentationFormat>
  <Paragraphs>103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Monoline</vt:lpstr>
      <vt:lpstr>Cyclistic Presentation</vt:lpstr>
      <vt:lpstr>ABOUT THE COMPANY</vt:lpstr>
      <vt:lpstr>OBJECTIVE</vt:lpstr>
      <vt:lpstr>QUESTIONS</vt:lpstr>
      <vt:lpstr>Usage style</vt:lpstr>
      <vt:lpstr>Understand the hourly usage</vt:lpstr>
      <vt:lpstr>Understand the hourly usage</vt:lpstr>
      <vt:lpstr>UNDERSTAND THE DAILY USAGE</vt:lpstr>
      <vt:lpstr>FINDINGS</vt:lpstr>
      <vt:lpstr>STRATEGIES</vt:lpstr>
      <vt:lpstr>STRATEGIES</vt:lpstr>
      <vt:lpstr>STRATEGIES</vt:lpstr>
      <vt:lpstr>STRATEGIES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Gelbcke, Gabriel</dc:creator>
  <cp:lastModifiedBy>Gelbcke, Gabriel</cp:lastModifiedBy>
  <cp:revision>43</cp:revision>
  <dcterms:created xsi:type="dcterms:W3CDTF">2023-12-28T20:12:24Z</dcterms:created>
  <dcterms:modified xsi:type="dcterms:W3CDTF">2023-12-29T19:18:23Z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AdHocReviewCycleID">
    <vt:i4>-640179791</vt:i4>
  </property>
  <property fmtid="{D5CDD505-2E9C-101B-9397-08002B2CF9AE}" pid="4" name="_NewReviewCycle">
    <vt:lpwstr/>
  </property>
  <property fmtid="{D5CDD505-2E9C-101B-9397-08002B2CF9AE}" pid="5" name="_EmailSubject">
    <vt:lpwstr>Cyclistic Presentation</vt:lpwstr>
  </property>
  <property fmtid="{D5CDD505-2E9C-101B-9397-08002B2CF9AE}" pid="6" name="_AuthorEmail">
    <vt:lpwstr>gabriel.gelbcke@exxonmobil.com</vt:lpwstr>
  </property>
  <property fmtid="{D5CDD505-2E9C-101B-9397-08002B2CF9AE}" pid="7" name="_AuthorEmailDisplayName">
    <vt:lpwstr>Gelbcke, Gabriel</vt:lpwstr>
  </property>
</Properties>
</file>