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5984C1-3960-4F52-BBCD-B09C18F02F1D}">
  <a:tblStyle styleId="{925984C1-3960-4F52-BBCD-B09C18F02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7A008E9-1AAC-4B14-93D2-C6FEB3B5415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uiltin.com/data-science/supervised-learning-python" TargetMode="External"/><Relationship Id="rId3" Type="http://schemas.openxmlformats.org/officeDocument/2006/relationships/hyperlink" Target="https://builtin.com/data-science/tour-top-10-algorithms-machine-learning-newbies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307ca18e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307ca18e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307ca18e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307ca18e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307ca18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307ca18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31236845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31236845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509635dd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509635dd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509635dd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509635dd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Zilligen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509635dd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509635dd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Zilligen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509635dd5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509635dd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Zilligen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509635dd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509635dd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Leah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Mean Squared Error right around the </a:t>
            </a:r>
            <a:r>
              <a:rPr lang="en">
                <a:solidFill>
                  <a:schemeClr val="dk1"/>
                </a:solidFill>
              </a:rPr>
              <a:t>decision</a:t>
            </a:r>
            <a:r>
              <a:rPr lang="en">
                <a:solidFill>
                  <a:schemeClr val="dk1"/>
                </a:solidFill>
              </a:rPr>
              <a:t> tree regressor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Random forest is a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supervised learning algorithm</a:t>
            </a:r>
            <a:r>
              <a:rPr lang="en" sz="1200">
                <a:solidFill>
                  <a:schemeClr val="dk1"/>
                </a:solidFill>
              </a:rPr>
              <a:t>. The "forest" it builds, is an ensemble of decision trees, usually trained with the “bagging” method. The general idea of the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bagging method</a:t>
            </a:r>
            <a:r>
              <a:rPr lang="en" sz="1200">
                <a:solidFill>
                  <a:schemeClr val="dk1"/>
                </a:solidFill>
              </a:rPr>
              <a:t> is that a combination of learning models increases the overall result.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Put simply: random forest builds multiple decision trees and merges them together to get a more accurate and stable prediction.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One big advantage of random forest is that it can be used for both classification and regression problems, which form the majority of current machine learning systems.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509635dd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509635dd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correlation for the R^2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 is lower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509635dd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509635dd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509635dd5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509635dd5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Kristina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509635dd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509635dd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509635dd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509635dd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509635dd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509635dd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Kristina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09635dd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09635dd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509635dd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509635dd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509635dd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509635dd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307ca18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307ca18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307ca18e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307ca18e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307ca18e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307ca18e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07ca18e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07ca18e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LinkedIn Company &amp; Influencers Data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Amodeo Elbing, Leah Healy, Frank McGurkin, Thomas Mercurio, Matthew Zilligen, </a:t>
            </a:r>
            <a:r>
              <a:rPr lang="en"/>
              <a:t>Meng Chen, </a:t>
            </a:r>
            <a:r>
              <a:rPr lang="en"/>
              <a:t>Kristina White, Kai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0"/>
              <a:t>Company</a:t>
            </a:r>
            <a:r>
              <a:rPr lang="en" sz="2680"/>
              <a:t> Hashtag Frequencies (Top 10% Popularity)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6078475" y="1919575"/>
            <a:ext cx="28599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50"/>
              <a:t>Hashtags specific to certain companies:</a:t>
            </a:r>
            <a:endParaRPr sz="1650"/>
          </a:p>
        </p:txBody>
      </p:sp>
      <p:graphicFrame>
        <p:nvGraphicFramePr>
          <p:cNvPr id="134" name="Google Shape;134;p22"/>
          <p:cNvGraphicFramePr/>
          <p:nvPr/>
        </p:nvGraphicFramePr>
        <p:xfrm>
          <a:off x="471900" y="18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{97A008E9-1AAC-4B14-93D2-C6FEB3B5415C}</a:tableStyleId>
              </a:tblPr>
              <a:tblGrid>
                <a:gridCol w="1553575"/>
                <a:gridCol w="370800"/>
                <a:gridCol w="1087025"/>
                <a:gridCol w="375100"/>
                <a:gridCol w="1639500"/>
              </a:tblGrid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Hashtag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Frequency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Relative Frequency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#BMWGroup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113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0.0968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#COVID19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83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0.0711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#UniquelyUnilever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68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0.0583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#ElectrifYou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46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0.0394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#ITC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0.0308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#automotive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0.0257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#PfizerProud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0.0214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#BMW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0.0197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#iAmCaterpillar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0.0180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#Coronavirus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0.0171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275" y="3376537"/>
            <a:ext cx="1115826" cy="11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8050" y="3317025"/>
            <a:ext cx="1115826" cy="123484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5669338" y="2686675"/>
            <a:ext cx="17817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#BMWGroup, #BMW</a:t>
            </a:r>
            <a:endParaRPr sz="1500"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093300" y="2811175"/>
            <a:ext cx="20853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#UniquelyUnilever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Hashtag Analysis: Influencer Data</a:t>
            </a:r>
            <a:endParaRPr/>
          </a:p>
        </p:txBody>
      </p:sp>
      <p:pic>
        <p:nvPicPr>
          <p:cNvPr id="144" name="Google Shape;144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879" y="1729250"/>
            <a:ext cx="5530126" cy="341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71900" y="1919075"/>
            <a:ext cx="3102000" cy="21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Popularity Cutoff (10%):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200.667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3398 posts above cutoff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number of hashtags: 1.06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71900" y="738725"/>
            <a:ext cx="84132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/>
              <a:t>Influencer Hashtag Frequencies (Top 10% Popularity)</a:t>
            </a:r>
            <a:endParaRPr sz="2680"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471900" y="183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{97A008E9-1AAC-4B14-93D2-C6FEB3B5415C}</a:tableStyleId>
              </a:tblPr>
              <a:tblGrid>
                <a:gridCol w="1620875"/>
                <a:gridCol w="313000"/>
                <a:gridCol w="1031625"/>
                <a:gridCol w="303400"/>
                <a:gridCol w="16229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Hashtag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Frequency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Relative Frequency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#justQ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157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0.0462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#entrepreneurship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91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0.0268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#VirginFamily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86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0.0253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#business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60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0.0177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#ReadByRichard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52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0.0153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#leadership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0.0147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#WeekendMusings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48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0.0141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#economy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0.0124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#India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0.0124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#markets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42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0.0124</a:t>
                      </a:r>
                      <a:endParaRPr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27478" l="14412" r="14412" t="4858"/>
          <a:stretch/>
        </p:blipFill>
        <p:spPr>
          <a:xfrm>
            <a:off x="5831813" y="2848688"/>
            <a:ext cx="1312675" cy="12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7750" y="2848688"/>
            <a:ext cx="1248000" cy="124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5831800" y="1752450"/>
            <a:ext cx="30534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Hashtags specific to certain influencers: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5639763" y="4116200"/>
            <a:ext cx="16968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Quentin Allums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Marketing Lead and Speaker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336550" y="4116200"/>
            <a:ext cx="17304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Branson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Founder of the </a:t>
            </a:r>
            <a:r>
              <a:rPr lang="en"/>
              <a:t>Virgin</a:t>
            </a:r>
            <a:r>
              <a:rPr lang="en"/>
              <a:t> Group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5639775" y="2334350"/>
            <a:ext cx="17817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#justQ</a:t>
            </a:r>
            <a:endParaRPr sz="1500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310900" y="2258150"/>
            <a:ext cx="17817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#VirginFamily, #ReadByRichard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relative frequency, brand-specific hashtags show that </a:t>
            </a:r>
            <a:r>
              <a:rPr lang="en"/>
              <a:t>there are not specific hashtags among popular posts that attract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 brand and content are like drivers of high activity, not use of certain hashtags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 is to accurately measure popularity through LinkedIn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Continuous, </a:t>
            </a:r>
            <a:r>
              <a:rPr lang="en"/>
              <a:t>quantitative</a:t>
            </a:r>
            <a:r>
              <a:rPr lang="en"/>
              <a:t> y-variable using various predictors in data set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 popularity based on comments and reactions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Assigned weights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Weight of comments: ⅔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Weight of reactions: ⅓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Assigned greater weight to the comments due to extra effort it takes to write a comment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Popularity does not distinguish between positive and negative interactions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Only using the company data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Filtered out all rows with time less than one day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Note: May create </a:t>
            </a:r>
            <a:r>
              <a:rPr lang="en"/>
              <a:t>minimal</a:t>
            </a:r>
            <a:r>
              <a:rPr lang="en"/>
              <a:t> bias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Change all </a:t>
            </a:r>
            <a:r>
              <a:rPr lang="en"/>
              <a:t>quantitative</a:t>
            </a:r>
            <a:r>
              <a:rPr lang="en"/>
              <a:t> data from strings to floats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Remove commas in large numbers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Drop unnecessary columns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Location, media_type, about, media_urls, hashtags, etc.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Split data into </a:t>
            </a:r>
            <a:r>
              <a:rPr lang="en"/>
              <a:t>training</a:t>
            </a:r>
            <a:r>
              <a:rPr lang="en"/>
              <a:t> and testing 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Model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Model: Decision tree regressor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Predictors: followers, connections, number of hashtags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: 0.2257747647065554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MSE: 203874.616921866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Model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Model: Random Forest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Predictors: followers, connections, number of hashtags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MSE: 205996.68259815138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Model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Model: Linear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Predictors: followers, connections, number of hashtags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baseline="30000" lang="en"/>
              <a:t>2</a:t>
            </a:r>
            <a:r>
              <a:rPr lang="en"/>
              <a:t>: 0.012472456696375881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MSE: 103468.70309077845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</a:t>
            </a:r>
            <a:r>
              <a:rPr lang="en"/>
              <a:t> Data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information about the company: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followers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information about LinkedIn Company pages posts: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 of the post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hashtags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reactions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comments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ollowers, connections, number of hashtags did not seem to be strong predictors of popularity by themselves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content of the post may be more useful in predicting popularity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Steps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the </a:t>
            </a:r>
            <a:r>
              <a:rPr lang="en"/>
              <a:t>content</a:t>
            </a:r>
            <a:r>
              <a:rPr lang="en"/>
              <a:t> of the post in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working on pre-processing the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Lowercasing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punctuation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stopwords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Tokenizing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Considering hashtags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952" y="3073177"/>
            <a:ext cx="2660798" cy="16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476" y="3009650"/>
            <a:ext cx="2579799" cy="1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understanding how to predict the popularity of a post important?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</a:t>
            </a:r>
            <a:r>
              <a:rPr lang="en"/>
              <a:t> would be able to better make </a:t>
            </a:r>
            <a:r>
              <a:rPr lang="en"/>
              <a:t>recommendations to companies looking to grow their platform about what type of posts users tend to interact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 the user experience for companies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 companies produce content to reach other uses and that other users are interested in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Influencers Data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information about the influencer: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followers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information about LinkedIn Influencers’ posts: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 of the post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hashtags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reactions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comments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Metric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 metric that is a weighted average of reactions and comments was created for both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metric is used as a proxy for the popularity of each post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Hashtags Between Datasets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74538"/>
            <a:ext cx="3861449" cy="25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29450"/>
            <a:ext cx="4133901" cy="24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39128" y="36559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Comparing Correlations Between Datasets</a:t>
            </a:r>
            <a:endParaRPr sz="25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951" y="3228499"/>
            <a:ext cx="5360250" cy="1692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938" y="757988"/>
            <a:ext cx="5360250" cy="17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529725" y="194513"/>
            <a:ext cx="12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Companies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529713" y="2743988"/>
            <a:ext cx="12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Influencers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749324" y="1850750"/>
            <a:ext cx="780408" cy="165456"/>
          </a:xfrm>
          <a:prstGeom prst="flowChartTerminator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4848350" y="4264025"/>
            <a:ext cx="893484" cy="165456"/>
          </a:xfrm>
          <a:prstGeom prst="flowChartTerminator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875401" y="1850750"/>
            <a:ext cx="667332" cy="165456"/>
          </a:xfrm>
          <a:prstGeom prst="flowChartTerminato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7676126" y="4264025"/>
            <a:ext cx="667332" cy="165456"/>
          </a:xfrm>
          <a:prstGeom prst="flowChartTerminator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Types of Posts Between Datasets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20"/>
          <p:cNvGraphicFramePr/>
          <p:nvPr/>
        </p:nvGraphicFramePr>
        <p:xfrm>
          <a:off x="541575" y="347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{925984C1-3960-4F52-BBCD-B09C18F02F1D}</a:tableStyleId>
              </a:tblPr>
              <a:tblGrid>
                <a:gridCol w="1165000"/>
                <a:gridCol w="1233650"/>
                <a:gridCol w="1066675"/>
                <a:gridCol w="1082875"/>
                <a:gridCol w="1183150"/>
                <a:gridCol w="1256025"/>
                <a:gridCol w="1073475"/>
              </a:tblGrid>
              <a:tr h="25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Influencers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Video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1,672,869.94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865.67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2,690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1,699,088.89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824.35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8,708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Article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894,664.07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15,144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20"/>
          <p:cNvGraphicFramePr/>
          <p:nvPr/>
        </p:nvGraphicFramePr>
        <p:xfrm>
          <a:off x="541575" y="167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{925984C1-3960-4F52-BBCD-B09C18F02F1D}</a:tableStyleId>
              </a:tblPr>
              <a:tblGrid>
                <a:gridCol w="1165000"/>
                <a:gridCol w="1233650"/>
                <a:gridCol w="1066675"/>
                <a:gridCol w="1082875"/>
                <a:gridCol w="1183150"/>
                <a:gridCol w="1256025"/>
                <a:gridCol w="1073475"/>
              </a:tblGrid>
              <a:tr h="54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Companies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Followers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Reac./1000 Followers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Comm./1000 Followers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Video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2,316,509.09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505.26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0.0097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3,327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2,379,536.37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477.61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3,821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Article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1,668,768.24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524.69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0.0056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13,540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Hashtag Analysis: Company Data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71900" y="1919075"/>
            <a:ext cx="3102000" cy="21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Popularity Cutoff (10%):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418.333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1167 posts above cutoff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number of hashtags: 1.76</a:t>
            </a:r>
            <a:endParaRPr/>
          </a:p>
        </p:txBody>
      </p:sp>
      <p:pic>
        <p:nvPicPr>
          <p:cNvPr id="127" name="Google Shape;127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029" y="1704650"/>
            <a:ext cx="5569977" cy="343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