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73" r:id="rId7"/>
    <p:sldId id="274" r:id="rId8"/>
    <p:sldId id="275" r:id="rId9"/>
    <p:sldId id="259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2772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18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89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Add Input and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90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63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4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4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76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41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13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0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405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9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44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629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655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740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96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52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7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727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72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173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6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23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9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8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947467" y="4361459"/>
            <a:ext cx="7316400" cy="2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300" lvl="0" algn="r" rtl="0">
              <a:spcBef>
                <a:spcPts val="0"/>
              </a:spcBef>
              <a:buSzPct val="100000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r" rtl="0">
              <a:spcBef>
                <a:spcPts val="0"/>
              </a:spcBef>
              <a:buSzPct val="100000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r" rtl="0">
              <a:spcBef>
                <a:spcPts val="0"/>
              </a:spcBef>
              <a:buSzPct val="100000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r" rtl="0">
              <a:spcBef>
                <a:spcPts val="0"/>
              </a:spcBef>
              <a:buSzPct val="100000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r" rtl="0">
              <a:spcBef>
                <a:spcPts val="0"/>
              </a:spcBef>
              <a:buSzPct val="100000"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r" rtl="0">
              <a:spcBef>
                <a:spcPts val="0"/>
              </a:spcBef>
              <a:buSzPct val="100000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Geleta Urgessa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18872" y="847862"/>
            <a:ext cx="8915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/>
            <a:r>
              <a:rPr lang="en" sz="3600" dirty="0"/>
              <a:t>Plant Moisture Sensing &amp; Watering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87" y="2233612"/>
            <a:ext cx="21050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3200" dirty="0"/>
              <a:t>Plant Moisture Sensing &amp; Watering System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9098" y="1558144"/>
            <a:ext cx="8327699" cy="500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 b="1" dirty="0"/>
              <a:t>Why this project is important?</a:t>
            </a:r>
          </a:p>
          <a:p>
            <a:pPr lvl="0" rtl="0">
              <a:spcBef>
                <a:spcPts val="0"/>
              </a:spcBef>
              <a:buNone/>
            </a:pPr>
            <a:endParaRPr lang="en" sz="2600" b="1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2600" dirty="0"/>
              <a:t>To keep/assist houseplants alive over extended periods</a:t>
            </a:r>
          </a:p>
          <a:p>
            <a:pPr lvl="0" rtl="0">
              <a:spcBef>
                <a:spcPts val="0"/>
              </a:spcBef>
              <a:buNone/>
            </a:pPr>
            <a:endParaRPr sz="2600" b="1" dirty="0"/>
          </a:p>
          <a:p>
            <a:pPr lvl="0" rtl="0">
              <a:spcBef>
                <a:spcPts val="0"/>
              </a:spcBef>
              <a:buNone/>
            </a:pPr>
            <a:r>
              <a:rPr lang="en" sz="2600" b="1" dirty="0"/>
              <a:t>Goal</a:t>
            </a:r>
          </a:p>
          <a:p>
            <a:pPr marL="0" indent="0">
              <a:buNone/>
            </a:pPr>
            <a:r>
              <a:rPr lang="en" sz="2600" dirty="0"/>
              <a:t>To develop a system which integrates multiple sensors together in order to: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" sz="2600" dirty="0"/>
              <a:t>Keep Plants Alive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" sz="2600" dirty="0"/>
              <a:t>Able to Detect Plant Environment</a:t>
            </a:r>
          </a:p>
          <a:p>
            <a:pPr marL="514350" lvl="0" indent="-514350" rtl="0">
              <a:spcBef>
                <a:spcPts val="0"/>
              </a:spcBef>
              <a:buFont typeface="+mj-lt"/>
              <a:buAutoNum type="arabicPeriod"/>
            </a:pPr>
            <a:r>
              <a:rPr lang="en" sz="2600" dirty="0"/>
              <a:t>Able to Detect battery level</a:t>
            </a:r>
          </a:p>
          <a:p>
            <a:pPr marL="512763" lvl="0" indent="-512763" rtl="0">
              <a:spcBef>
                <a:spcPts val="0"/>
              </a:spcBef>
              <a:buFont typeface="+mj-lt"/>
              <a:buAutoNum type="arabicPeriod"/>
            </a:pPr>
            <a:r>
              <a:rPr lang="en" sz="2600" dirty="0"/>
              <a:t>Able to detect reservior level</a:t>
            </a:r>
          </a:p>
          <a:p>
            <a:pPr lvl="0" rtl="0">
              <a:spcBef>
                <a:spcPts val="0"/>
              </a:spcBef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/>
            <a:r>
              <a:rPr lang="en-US" dirty="0">
                <a:latin typeface="Arial"/>
                <a:ea typeface="Arial"/>
                <a:cs typeface="Arial"/>
                <a:sym typeface="Arial"/>
              </a:rPr>
              <a:t>ATmega328P/Particle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685800" indent="-457200"/>
            <a:r>
              <a:rPr lang="en-US" dirty="0">
                <a:latin typeface="Arial"/>
                <a:ea typeface="Arial"/>
                <a:cs typeface="Arial"/>
                <a:sym typeface="Arial"/>
              </a:rPr>
              <a:t>LED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685800" indent="-457200"/>
            <a:r>
              <a:rPr lang="en" dirty="0">
                <a:latin typeface="Arial"/>
                <a:ea typeface="Arial"/>
                <a:cs typeface="Arial"/>
                <a:sym typeface="Arial"/>
              </a:rPr>
              <a:t>Relay</a:t>
            </a:r>
          </a:p>
          <a:p>
            <a:pPr marL="685800" indent="-457200"/>
            <a:r>
              <a:rPr lang="en" dirty="0">
                <a:latin typeface="Arial"/>
                <a:ea typeface="Arial"/>
                <a:cs typeface="Arial"/>
                <a:sym typeface="Arial"/>
              </a:rPr>
              <a:t>YL69 Moisture Sensor</a:t>
            </a:r>
          </a:p>
          <a:p>
            <a:pPr marL="685800" indent="-457200"/>
            <a:r>
              <a:rPr lang="en" dirty="0">
                <a:latin typeface="Arial"/>
                <a:ea typeface="Arial"/>
                <a:cs typeface="Arial"/>
                <a:sym typeface="Arial"/>
              </a:rPr>
              <a:t>Water Pump</a:t>
            </a:r>
          </a:p>
          <a:p>
            <a:pPr marL="685800" indent="-457200"/>
            <a:r>
              <a:rPr lang="en" dirty="0">
                <a:latin typeface="Arial"/>
                <a:ea typeface="Arial"/>
                <a:cs typeface="Arial"/>
                <a:sym typeface="Arial"/>
              </a:rPr>
              <a:t>Battery Level Sensor</a:t>
            </a:r>
          </a:p>
          <a:p>
            <a:pPr marL="685800" indent="-457200"/>
            <a:r>
              <a:rPr lang="en" dirty="0">
                <a:latin typeface="Arial"/>
                <a:ea typeface="Arial"/>
                <a:cs typeface="Arial"/>
                <a:sym typeface="Arial"/>
              </a:rPr>
              <a:t>1602 LCD module</a:t>
            </a:r>
          </a:p>
          <a:p>
            <a:pPr marL="685800" indent="-457200"/>
            <a:r>
              <a:rPr lang="en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Water Level Sensor</a:t>
            </a:r>
          </a:p>
          <a:p>
            <a:pPr marL="685800" indent="-457200"/>
            <a:r>
              <a:rPr lang="en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Gravity Drip Irrigation</a:t>
            </a:r>
          </a:p>
          <a:p>
            <a:pPr marL="685800" indent="-457200"/>
            <a:r>
              <a:rPr lang="en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UV Light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Gravity Drip Irrigation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What Is Gravity Drip Irrigation?</a:t>
            </a:r>
          </a:p>
          <a:p>
            <a:pPr>
              <a:spcBef>
                <a:spcPts val="0"/>
              </a:spcBef>
            </a:pPr>
            <a:r>
              <a:rPr lang="en" sz="2000" dirty="0"/>
              <a:t>filter, backflow prevention</a:t>
            </a:r>
          </a:p>
          <a:p>
            <a:pPr>
              <a:spcBef>
                <a:spcPts val="0"/>
              </a:spcBef>
            </a:pPr>
            <a:r>
              <a:rPr lang="en" sz="2000" dirty="0"/>
              <a:t>&gt;95% efficiency</a:t>
            </a:r>
          </a:p>
          <a:p>
            <a:pPr>
              <a:spcBef>
                <a:spcPts val="0"/>
              </a:spcBef>
            </a:pPr>
            <a:r>
              <a:rPr lang="en" sz="2000" dirty="0"/>
              <a:t>1/2" PVC Piping</a:t>
            </a:r>
          </a:p>
          <a:p>
            <a:pPr>
              <a:spcBef>
                <a:spcPts val="0"/>
              </a:spcBef>
            </a:pPr>
            <a:r>
              <a:rPr lang="en" sz="2000" dirty="0"/>
              <a:t>PVC Rreservoir</a:t>
            </a:r>
          </a:p>
          <a:p>
            <a:pPr>
              <a:spcBef>
                <a:spcPts val="0"/>
              </a:spcBef>
            </a:pPr>
            <a:r>
              <a:rPr lang="en" sz="2000" dirty="0"/>
              <a:t>Solenoid Valve</a:t>
            </a:r>
          </a:p>
          <a:p>
            <a:pPr>
              <a:spcBef>
                <a:spcPts val="0"/>
              </a:spcBef>
            </a:pPr>
            <a:r>
              <a:rPr lang="en" sz="2000" dirty="0"/>
              <a:t>Drip Hose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5565E92-7CD8-4490-B77B-D67E94DD7A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1850" y="3091776"/>
            <a:ext cx="3908425" cy="22746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Sensors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03761" y="2043136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u="sng" dirty="0"/>
              <a:t>Moisture Sensor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Low Power Consumption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Uses resistance of the dirt. As the dirt gets more moist, the resistance of the dirt goes down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u="sng" dirty="0"/>
              <a:t>Water Level Sensor</a:t>
            </a:r>
          </a:p>
          <a:p>
            <a:pPr lvl="0">
              <a:buClr>
                <a:srgbClr val="000000"/>
              </a:buClr>
              <a:buSzPct val="61111"/>
            </a:pPr>
            <a:r>
              <a:rPr lang="en" sz="1800" dirty="0"/>
              <a:t>Low Power Consumption</a:t>
            </a:r>
          </a:p>
          <a:p>
            <a:pPr lvl="0">
              <a:buClr>
                <a:srgbClr val="000000"/>
              </a:buClr>
              <a:buSzPct val="61111"/>
            </a:pPr>
            <a:r>
              <a:rPr lang="en" sz="1800" dirty="0"/>
              <a:t>Non-corrosive leads (aluminum) </a:t>
            </a:r>
          </a:p>
          <a:p>
            <a:pPr lvl="0">
              <a:buClr>
                <a:srgbClr val="000000"/>
              </a:buClr>
              <a:buSzPct val="61111"/>
            </a:pPr>
            <a:r>
              <a:rPr lang="en" sz="1800" dirty="0"/>
              <a:t>Detects resistance of the water</a:t>
            </a:r>
          </a:p>
          <a:p>
            <a:pPr lvl="0">
              <a:buClr>
                <a:srgbClr val="000000"/>
              </a:buClr>
              <a:buSzPct val="61111"/>
            </a:pPr>
            <a:r>
              <a:rPr lang="en" sz="1800" dirty="0"/>
              <a:t>Different Sig+ correspond</a:t>
            </a:r>
          </a:p>
          <a:p>
            <a:pPr lvl="0">
              <a:buClr>
                <a:srgbClr val="000000"/>
              </a:buClr>
              <a:buSzPct val="61111"/>
            </a:pPr>
            <a:r>
              <a:rPr lang="en" sz="1800" dirty="0"/>
              <a:t>to different water levels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ATmega328P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61096" y="1231335"/>
            <a:ext cx="437754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7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/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 microcontroller receives the data from the sensors</a:t>
            </a:r>
          </a:p>
          <a:p>
            <a:pPr marL="457200" lvl="0" indent="-228600"/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The micro controls the opening and closing of the Relay</a:t>
            </a:r>
          </a:p>
          <a:p>
            <a:pPr marL="457200" indent="-2222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relay controls the pump</a:t>
            </a:r>
          </a:p>
          <a:p>
            <a:pPr marL="457200" indent="-2222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0AE57C-30AD-4D4E-9855-B5FBEAD661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43D0B-A5DB-4270-B0F0-A72AEC265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9" y="2422498"/>
            <a:ext cx="5787528" cy="3602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77194"/>
            <a:ext cx="81153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12654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BDFADFB3-3D44-49A8-AE3B-A87C61607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63" name="Shape 63"/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5928" y="2054873"/>
            <a:ext cx="2733722" cy="2855062"/>
          </a:xfrm>
          <a:prstGeom prst="rect">
            <a:avLst/>
          </a:prstGeom>
          <a:noFill/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64820" y="764373"/>
            <a:ext cx="5124450" cy="12930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4820" y="2194560"/>
            <a:ext cx="5124450" cy="402412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45720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Communicate real time sensor readings</a:t>
            </a: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via PC server</a:t>
            </a:r>
          </a:p>
          <a:p>
            <a:pPr marL="45720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Store historical data </a:t>
            </a:r>
          </a:p>
          <a:p>
            <a:pPr marL="45720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Send device notifications</a:t>
            </a: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Battery status</a:t>
            </a: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Reservoir empty</a:t>
            </a: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Plant moisture critical</a:t>
            </a:r>
          </a:p>
          <a:p>
            <a:pPr marL="457200" lvl="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User Input</a:t>
            </a: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Device settings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</TotalTime>
  <Words>228</Words>
  <Application>Microsoft Office PowerPoint</Application>
  <PresentationFormat>On-screen Show (4:3)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Georgia</vt:lpstr>
      <vt:lpstr>Times New Roman</vt:lpstr>
      <vt:lpstr>Vapor Trail</vt:lpstr>
      <vt:lpstr>Plant Moisture Sensing &amp; Watering System</vt:lpstr>
      <vt:lpstr>Plant Moisture Sensing &amp; Watering System</vt:lpstr>
      <vt:lpstr>Components</vt:lpstr>
      <vt:lpstr>Gravity Drip Irrigation </vt:lpstr>
      <vt:lpstr>Sensors</vt:lpstr>
      <vt:lpstr>ATmega328P Block Diagram</vt:lpstr>
      <vt:lpstr>System Overview</vt:lpstr>
      <vt:lpstr>System Block Diagram</vt:lpstr>
      <vt:lpstr>System 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and Sensing System</dc:title>
  <cp:lastModifiedBy>Urgessa, Geleta F [AUTOSOL/MEAS/SHAK]</cp:lastModifiedBy>
  <cp:revision>15</cp:revision>
  <dcterms:modified xsi:type="dcterms:W3CDTF">2017-12-13T21:53:16Z</dcterms:modified>
</cp:coreProperties>
</file>