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3" r:id="rId8"/>
    <p:sldId id="262" r:id="rId9"/>
    <p:sldId id="260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8D5C-1443-4C53-8AC9-E6BD7C45959E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3D27-52EE-4A4A-9A9A-CE1B42A41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65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8D5C-1443-4C53-8AC9-E6BD7C45959E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3D27-52EE-4A4A-9A9A-CE1B42A41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9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8D5C-1443-4C53-8AC9-E6BD7C45959E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3D27-52EE-4A4A-9A9A-CE1B42A41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81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8D5C-1443-4C53-8AC9-E6BD7C45959E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3D27-52EE-4A4A-9A9A-CE1B42A41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13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8D5C-1443-4C53-8AC9-E6BD7C45959E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3D27-52EE-4A4A-9A9A-CE1B42A41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99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8D5C-1443-4C53-8AC9-E6BD7C45959E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3D27-52EE-4A4A-9A9A-CE1B42A41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28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8D5C-1443-4C53-8AC9-E6BD7C45959E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3D27-52EE-4A4A-9A9A-CE1B42A41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64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8D5C-1443-4C53-8AC9-E6BD7C45959E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3D27-52EE-4A4A-9A9A-CE1B42A41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64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8D5C-1443-4C53-8AC9-E6BD7C45959E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3D27-52EE-4A4A-9A9A-CE1B42A41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75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8D5C-1443-4C53-8AC9-E6BD7C45959E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3D27-52EE-4A4A-9A9A-CE1B42A41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36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8D5C-1443-4C53-8AC9-E6BD7C45959E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F3D27-52EE-4A4A-9A9A-CE1B42A41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38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18D5C-1443-4C53-8AC9-E6BD7C45959E}" type="datetimeFigureOut">
              <a:rPr lang="pt-BR" smtClean="0"/>
              <a:t>21/11/2018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F3D27-52EE-4A4A-9A9A-CE1B42A41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9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pt-BR" sz="15000" dirty="0" smtClean="0">
                <a:solidFill>
                  <a:schemeClr val="bg2"/>
                </a:solidFill>
                <a:latin typeface="+mn-lt"/>
              </a:rPr>
              <a:t>S.O.L.I.D</a:t>
            </a:r>
            <a:endParaRPr lang="pt-BR" sz="150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656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7178" y="0"/>
            <a:ext cx="11467071" cy="6857999"/>
          </a:xfrm>
        </p:spPr>
        <p:txBody>
          <a:bodyPr anchor="ctr">
            <a:normAutofit/>
          </a:bodyPr>
          <a:lstStyle/>
          <a:p>
            <a:r>
              <a:rPr lang="pt-BR" sz="7200" dirty="0">
                <a:solidFill>
                  <a:schemeClr val="bg1"/>
                </a:solidFill>
              </a:rPr>
              <a:t>Princípio da Substituição de </a:t>
            </a:r>
            <a:r>
              <a:rPr lang="pt-BR" sz="7200" dirty="0" err="1" smtClean="0">
                <a:solidFill>
                  <a:schemeClr val="bg1"/>
                </a:solidFill>
              </a:rPr>
              <a:t>Liskov</a:t>
            </a:r>
            <a:r>
              <a:rPr lang="pt-BR" sz="7200" i="1" dirty="0" smtClean="0">
                <a:solidFill>
                  <a:schemeClr val="bg1"/>
                </a:solidFill>
              </a:rPr>
              <a:t>, </a:t>
            </a:r>
            <a:r>
              <a:rPr lang="pt-BR" sz="7200" i="1" dirty="0">
                <a:solidFill>
                  <a:schemeClr val="bg1"/>
                </a:solidFill>
              </a:rPr>
              <a:t>o </a:t>
            </a:r>
            <a:r>
              <a:rPr lang="pt-BR" sz="7200" i="1" dirty="0" smtClean="0">
                <a:solidFill>
                  <a:schemeClr val="bg1"/>
                </a:solidFill>
              </a:rPr>
              <a:t>‘L’ </a:t>
            </a:r>
            <a:r>
              <a:rPr lang="pt-BR" sz="7200" i="1" dirty="0">
                <a:solidFill>
                  <a:schemeClr val="bg1"/>
                </a:solidFill>
              </a:rPr>
              <a:t>do S.O.L.I.D</a:t>
            </a:r>
            <a:r>
              <a:rPr lang="pt-BR" sz="7200" i="1" dirty="0" smtClean="0">
                <a:solidFill>
                  <a:schemeClr val="bg1"/>
                </a:solidFill>
              </a:rPr>
              <a:t>.:</a:t>
            </a:r>
            <a:r>
              <a:rPr lang="pt-BR" sz="7200" i="1" dirty="0">
                <a:solidFill>
                  <a:schemeClr val="bg1"/>
                </a:solidFill>
              </a:rPr>
              <a:t/>
            </a:r>
            <a:br>
              <a:rPr lang="pt-BR" sz="7200" i="1" dirty="0">
                <a:solidFill>
                  <a:schemeClr val="bg1"/>
                </a:solidFill>
              </a:rPr>
            </a:br>
            <a:r>
              <a:rPr lang="pt-BR" sz="7200" i="1" dirty="0">
                <a:solidFill>
                  <a:schemeClr val="bg1"/>
                </a:solidFill>
              </a:rPr>
              <a:t>Classes derivadas devem poder ser substituídas por suas classes base</a:t>
            </a:r>
            <a:r>
              <a:rPr lang="pt-BR" sz="8800" dirty="0" smtClean="0">
                <a:solidFill>
                  <a:schemeClr val="bg1"/>
                </a:solidFill>
              </a:rPr>
              <a:t> </a:t>
            </a:r>
            <a:endParaRPr lang="pt-BR" sz="88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410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pt-BR" sz="9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codeLSP</a:t>
            </a:r>
            <a:r>
              <a:rPr lang="pt-BR" sz="9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9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9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29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17859" cy="6857999"/>
          </a:xfrm>
        </p:spPr>
        <p:txBody>
          <a:bodyPr anchor="ctr">
            <a:normAutofit/>
          </a:bodyPr>
          <a:lstStyle/>
          <a:p>
            <a:r>
              <a:rPr lang="pt-BR" sz="4400" i="1" dirty="0" smtClean="0">
                <a:solidFill>
                  <a:schemeClr val="bg1"/>
                </a:solidFill>
              </a:rPr>
              <a:t>“desenhe </a:t>
            </a:r>
            <a:r>
              <a:rPr lang="pt-BR" sz="4400" i="1" dirty="0">
                <a:solidFill>
                  <a:schemeClr val="bg1"/>
                </a:solidFill>
              </a:rPr>
              <a:t>suas classes pensando no uso de herança, caso contrário </a:t>
            </a:r>
            <a:r>
              <a:rPr lang="pt-BR" sz="4400" i="1" dirty="0" smtClean="0">
                <a:solidFill>
                  <a:schemeClr val="bg1"/>
                </a:solidFill>
              </a:rPr>
              <a:t>proíba-a”</a:t>
            </a:r>
            <a:br>
              <a:rPr lang="pt-BR" sz="4400" i="1" dirty="0" smtClean="0">
                <a:solidFill>
                  <a:schemeClr val="bg1"/>
                </a:solidFill>
              </a:rPr>
            </a:br>
            <a:r>
              <a:rPr lang="pt-BR" sz="2400" i="1" dirty="0" smtClean="0">
                <a:solidFill>
                  <a:schemeClr val="bg1"/>
                </a:solidFill>
              </a:rPr>
              <a:t/>
            </a:r>
            <a:br>
              <a:rPr lang="pt-BR" sz="2400" i="1" dirty="0" smtClean="0">
                <a:solidFill>
                  <a:schemeClr val="bg1"/>
                </a:solidFill>
              </a:rPr>
            </a:br>
            <a:r>
              <a:rPr lang="pt-BR" sz="4400" i="1" dirty="0">
                <a:solidFill>
                  <a:schemeClr val="bg1"/>
                </a:solidFill>
              </a:rPr>
              <a:t>“prefira interfaces a classes abstratas”</a:t>
            </a:r>
            <a:br>
              <a:rPr lang="pt-BR" sz="4400" i="1" dirty="0">
                <a:solidFill>
                  <a:schemeClr val="bg1"/>
                </a:solidFill>
              </a:rPr>
            </a:br>
            <a:r>
              <a:rPr lang="pt-BR" sz="2400" i="1" dirty="0">
                <a:solidFill>
                  <a:schemeClr val="bg1"/>
                </a:solidFill>
              </a:rPr>
              <a:t/>
            </a:r>
            <a:br>
              <a:rPr lang="pt-BR" sz="2400" i="1" dirty="0">
                <a:solidFill>
                  <a:schemeClr val="bg1"/>
                </a:solidFill>
              </a:rPr>
            </a:br>
            <a:r>
              <a:rPr lang="pt-BR" sz="5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“</a:t>
            </a:r>
            <a:r>
              <a:rPr lang="pt-BR" sz="5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prefira composição em vez de </a:t>
            </a:r>
            <a:r>
              <a:rPr lang="pt-BR" sz="5400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herança”</a:t>
            </a:r>
            <a:r>
              <a:rPr lang="pt-BR" sz="5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pt-BR" sz="5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pt-BR" sz="4400" dirty="0" smtClean="0">
                <a:solidFill>
                  <a:schemeClr val="bg1"/>
                </a:solidFill>
              </a:rPr>
              <a:t/>
            </a:r>
            <a:br>
              <a:rPr lang="pt-BR" sz="4400" dirty="0" smtClean="0">
                <a:solidFill>
                  <a:schemeClr val="bg1"/>
                </a:solidFill>
              </a:rPr>
            </a:br>
            <a:r>
              <a:rPr lang="pt-BR" sz="4400" b="1" dirty="0" smtClean="0">
                <a:solidFill>
                  <a:schemeClr val="bg1"/>
                </a:solidFill>
              </a:rPr>
              <a:t>Joshua Bloch – </a:t>
            </a:r>
            <a:r>
              <a:rPr lang="pt-BR" sz="4400" b="1" dirty="0" err="1" smtClean="0">
                <a:solidFill>
                  <a:schemeClr val="bg1"/>
                </a:solidFill>
              </a:rPr>
              <a:t>Effective</a:t>
            </a:r>
            <a:r>
              <a:rPr lang="pt-BR" sz="4400" b="1" dirty="0" smtClean="0">
                <a:solidFill>
                  <a:schemeClr val="bg1"/>
                </a:solidFill>
              </a:rPr>
              <a:t> Java</a:t>
            </a:r>
            <a:r>
              <a:rPr lang="pt-BR" sz="4400" dirty="0" smtClean="0">
                <a:solidFill>
                  <a:schemeClr val="bg1"/>
                </a:solidFill>
              </a:rPr>
              <a:t/>
            </a:r>
            <a:br>
              <a:rPr lang="pt-BR" sz="4400" dirty="0" smtClean="0">
                <a:solidFill>
                  <a:schemeClr val="bg1"/>
                </a:solidFill>
              </a:rPr>
            </a:br>
            <a:endParaRPr lang="pt-BR" sz="4400" b="1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1267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7178" y="0"/>
            <a:ext cx="11467071" cy="6857999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Princípio da Segregação de Interfaces</a:t>
            </a:r>
            <a:r>
              <a:rPr lang="pt-BR" i="1" dirty="0" smtClean="0">
                <a:solidFill>
                  <a:schemeClr val="bg1"/>
                </a:solidFill>
              </a:rPr>
              <a:t>, </a:t>
            </a:r>
            <a:r>
              <a:rPr lang="pt-BR" i="1" dirty="0">
                <a:solidFill>
                  <a:schemeClr val="bg1"/>
                </a:solidFill>
              </a:rPr>
              <a:t>o </a:t>
            </a:r>
            <a:r>
              <a:rPr lang="pt-BR" i="1" dirty="0" smtClean="0">
                <a:solidFill>
                  <a:schemeClr val="bg1"/>
                </a:solidFill>
              </a:rPr>
              <a:t>‘I’ </a:t>
            </a:r>
            <a:r>
              <a:rPr lang="pt-BR" i="1" dirty="0">
                <a:solidFill>
                  <a:schemeClr val="bg1"/>
                </a:solidFill>
              </a:rPr>
              <a:t>do S.O.L.I.D</a:t>
            </a:r>
            <a:r>
              <a:rPr lang="pt-BR" i="1" dirty="0" smtClean="0">
                <a:solidFill>
                  <a:schemeClr val="bg1"/>
                </a:solidFill>
              </a:rPr>
              <a:t>.:</a:t>
            </a:r>
            <a:r>
              <a:rPr lang="pt-BR" i="1" dirty="0">
                <a:solidFill>
                  <a:schemeClr val="bg1"/>
                </a:solidFill>
              </a:rPr>
              <a:t/>
            </a:r>
            <a:br>
              <a:rPr lang="pt-BR" i="1" dirty="0">
                <a:solidFill>
                  <a:schemeClr val="bg1"/>
                </a:solidFill>
              </a:rPr>
            </a:br>
            <a:r>
              <a:rPr lang="pt-BR" i="1" dirty="0" smtClean="0">
                <a:solidFill>
                  <a:schemeClr val="bg1"/>
                </a:solidFill>
              </a:rPr>
              <a:t>Clientes </a:t>
            </a:r>
            <a:r>
              <a:rPr lang="pt-BR" i="1" dirty="0">
                <a:solidFill>
                  <a:schemeClr val="bg1"/>
                </a:solidFill>
              </a:rPr>
              <a:t>não devem ser forçados a depender de métodos que não </a:t>
            </a:r>
            <a:r>
              <a:rPr lang="pt-BR" i="1" dirty="0" smtClean="0">
                <a:solidFill>
                  <a:schemeClr val="bg1"/>
                </a:solidFill>
              </a:rPr>
              <a:t>usam e as interfaces “magras”</a:t>
            </a:r>
            <a:endParaRPr lang="pt-BR" i="1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138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pt-BR" sz="9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codeISP</a:t>
            </a:r>
            <a:r>
              <a:rPr lang="pt-BR" sz="9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9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9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3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pt-BR" sz="6600" dirty="0" smtClean="0">
                <a:solidFill>
                  <a:schemeClr val="bg2"/>
                </a:solidFill>
                <a:latin typeface="+mn-lt"/>
              </a:rPr>
              <a:t>Não crie interfaces para tudo! Deixe as </a:t>
            </a:r>
            <a:r>
              <a:rPr lang="pt-BR" sz="6600" dirty="0" smtClean="0">
                <a:solidFill>
                  <a:schemeClr val="bg2"/>
                </a:solidFill>
                <a:latin typeface="+mn-lt"/>
              </a:rPr>
              <a:t>“emergirem” </a:t>
            </a:r>
            <a:r>
              <a:rPr lang="pt-BR" sz="6600" dirty="0" smtClean="0">
                <a:solidFill>
                  <a:schemeClr val="bg2"/>
                </a:solidFill>
                <a:latin typeface="+mn-lt"/>
              </a:rPr>
              <a:t>enquanto desenvolve!</a:t>
            </a:r>
            <a:endParaRPr lang="pt-BR" sz="66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4316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7178" y="0"/>
            <a:ext cx="11467071" cy="6857999"/>
          </a:xfrm>
        </p:spPr>
        <p:txBody>
          <a:bodyPr anchor="ctr">
            <a:norm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Princípio da Inversão de Dependências</a:t>
            </a:r>
            <a:r>
              <a:rPr lang="pt-BR" i="1" dirty="0" smtClean="0">
                <a:solidFill>
                  <a:schemeClr val="bg1"/>
                </a:solidFill>
              </a:rPr>
              <a:t>, o ‘D’ do S.O.L.I.D.:</a:t>
            </a:r>
            <a:br>
              <a:rPr lang="pt-BR" i="1" dirty="0" smtClean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Principio de Hollywood: “Don’t call us, we’ll call you</a:t>
            </a:r>
            <a:r>
              <a:rPr lang="en-US" i="1" dirty="0" smtClean="0">
                <a:solidFill>
                  <a:schemeClr val="bg1"/>
                </a:solidFill>
              </a:rPr>
              <a:t>” </a:t>
            </a:r>
            <a:r>
              <a:rPr lang="en-US" i="1" dirty="0">
                <a:solidFill>
                  <a:schemeClr val="bg1"/>
                </a:solidFill>
              </a:rPr>
              <a:t>e a </a:t>
            </a:r>
            <a:r>
              <a:rPr lang="en-US" i="1" dirty="0" err="1" smtClean="0">
                <a:solidFill>
                  <a:schemeClr val="bg1"/>
                </a:solidFill>
              </a:rPr>
              <a:t>injeção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de </a:t>
            </a:r>
            <a:r>
              <a:rPr lang="en-US" i="1" dirty="0" err="1" smtClean="0">
                <a:solidFill>
                  <a:schemeClr val="bg1"/>
                </a:solidFill>
              </a:rPr>
              <a:t>dependência</a:t>
            </a:r>
            <a:endParaRPr lang="pt-BR" i="1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670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pt-BR" sz="9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codeDIP</a:t>
            </a:r>
            <a:r>
              <a:rPr lang="pt-BR" sz="9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BR" sz="9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963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pt-BR" sz="6600" dirty="0" smtClean="0">
                <a:solidFill>
                  <a:schemeClr val="bg2"/>
                </a:solidFill>
                <a:latin typeface="+mn-lt"/>
              </a:rPr>
              <a:t>Não fique refém dos seus frameworks!!!</a:t>
            </a:r>
            <a:endParaRPr lang="pt-BR" sz="66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6431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shopify.com/s/files/1/0155/7645/products/oo-solid-sumario-featured_large.png?v=14303106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0" y="522622"/>
            <a:ext cx="1969787" cy="278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shopify.com/s/files/1/0155/7645/products/arquitetura-java-featured_large.png?v=14114899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940" y="557513"/>
            <a:ext cx="1936715" cy="27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-na.ssl-images-amazon.com/images/I/515iEcDr1GL._SX385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108" y="557513"/>
            <a:ext cx="2129651" cy="27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o programador pragmati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97" y="3473278"/>
            <a:ext cx="2476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effective jav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266" y="3473278"/>
            <a:ext cx="2299300" cy="314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images-na.ssl-images-amazon.com/images/I/51exUj78lZL._SX348_BO1,204,203,200_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167" y="3473278"/>
            <a:ext cx="2120592" cy="302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ultado de imagem para TDD Kent Bec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886" y="1282440"/>
            <a:ext cx="3609083" cy="452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49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pt-BR" sz="6600" dirty="0" smtClean="0">
                <a:solidFill>
                  <a:schemeClr val="bg2"/>
                </a:solidFill>
                <a:latin typeface="+mn-lt"/>
              </a:rPr>
              <a:t>Clean </a:t>
            </a:r>
            <a:r>
              <a:rPr lang="pt-BR" sz="6600" dirty="0" err="1" smtClean="0">
                <a:solidFill>
                  <a:schemeClr val="bg2"/>
                </a:solidFill>
                <a:latin typeface="+mn-lt"/>
              </a:rPr>
              <a:t>Code</a:t>
            </a:r>
            <a:r>
              <a:rPr lang="pt-BR" sz="6600" dirty="0" smtClean="0">
                <a:solidFill>
                  <a:schemeClr val="bg2"/>
                </a:solidFill>
                <a:latin typeface="+mn-lt"/>
              </a:rPr>
              <a:t> todos conhecemos mas o que seria </a:t>
            </a:r>
            <a:r>
              <a:rPr lang="pt-BR" sz="6600" dirty="0" err="1" smtClean="0">
                <a:solidFill>
                  <a:schemeClr val="bg2"/>
                </a:solidFill>
                <a:latin typeface="+mn-lt"/>
              </a:rPr>
              <a:t>Solid</a:t>
            </a:r>
            <a:r>
              <a:rPr lang="pt-BR" sz="6600" dirty="0" smtClean="0">
                <a:solidFill>
                  <a:schemeClr val="bg2"/>
                </a:solidFill>
                <a:latin typeface="+mn-lt"/>
              </a:rPr>
              <a:t> </a:t>
            </a:r>
            <a:r>
              <a:rPr lang="pt-BR" sz="6600" dirty="0" err="1" smtClean="0">
                <a:solidFill>
                  <a:schemeClr val="bg2"/>
                </a:solidFill>
                <a:latin typeface="+mn-lt"/>
              </a:rPr>
              <a:t>Code</a:t>
            </a:r>
            <a:r>
              <a:rPr lang="pt-BR" sz="6600" dirty="0" smtClean="0">
                <a:solidFill>
                  <a:schemeClr val="bg2"/>
                </a:solidFill>
                <a:latin typeface="+mn-lt"/>
              </a:rPr>
              <a:t>?</a:t>
            </a:r>
            <a:endParaRPr lang="pt-BR" sz="66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166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679510"/>
          </a:xfrm>
        </p:spPr>
        <p:txBody>
          <a:bodyPr anchor="ctr">
            <a:normAutofit/>
          </a:bodyPr>
          <a:lstStyle/>
          <a:p>
            <a:r>
              <a:rPr lang="pt-BR" sz="6600" dirty="0" smtClean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Acrônimo para:</a:t>
            </a:r>
            <a:endParaRPr lang="pt-BR" sz="6600" dirty="0">
              <a:solidFill>
                <a:schemeClr val="bg1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57200" y="2015412"/>
            <a:ext cx="11579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t-BR" sz="2400" dirty="0" smtClean="0">
                <a:solidFill>
                  <a:schemeClr val="bg1"/>
                </a:solidFill>
              </a:rPr>
              <a:t>ingle </a:t>
            </a:r>
            <a:r>
              <a:rPr lang="pt-BR" sz="2400" dirty="0" err="1" smtClean="0">
                <a:solidFill>
                  <a:schemeClr val="bg1"/>
                </a:solidFill>
              </a:rPr>
              <a:t>Responsibility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Principle</a:t>
            </a:r>
            <a:r>
              <a:rPr lang="pt-BR" sz="2400" dirty="0" smtClean="0">
                <a:solidFill>
                  <a:schemeClr val="bg1"/>
                </a:solidFill>
              </a:rPr>
              <a:t> (SRP): Princípio da Responsabilidade Única</a:t>
            </a:r>
          </a:p>
          <a:p>
            <a:r>
              <a:rPr lang="pt-BR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pt-BR" sz="2400" dirty="0" smtClean="0">
                <a:solidFill>
                  <a:schemeClr val="bg1"/>
                </a:solidFill>
              </a:rPr>
              <a:t>pen </a:t>
            </a:r>
            <a:r>
              <a:rPr lang="pt-BR" sz="2400" dirty="0" err="1" smtClean="0">
                <a:solidFill>
                  <a:schemeClr val="bg1"/>
                </a:solidFill>
              </a:rPr>
              <a:t>Closed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Principle</a:t>
            </a:r>
            <a:r>
              <a:rPr lang="pt-BR" sz="2400" dirty="0" smtClean="0">
                <a:solidFill>
                  <a:schemeClr val="bg1"/>
                </a:solidFill>
              </a:rPr>
              <a:t> (OCP):  Princípio do Aberto Fechado.</a:t>
            </a:r>
          </a:p>
          <a:p>
            <a:r>
              <a:rPr lang="pt-BR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pt-BR" sz="2400" dirty="0" err="1" smtClean="0">
                <a:solidFill>
                  <a:schemeClr val="bg1"/>
                </a:solidFill>
              </a:rPr>
              <a:t>iskov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Substitution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Principle</a:t>
            </a:r>
            <a:r>
              <a:rPr lang="pt-BR" sz="2400" dirty="0" smtClean="0">
                <a:solidFill>
                  <a:schemeClr val="bg1"/>
                </a:solidFill>
              </a:rPr>
              <a:t> (LSP): Princípio da Substituição de </a:t>
            </a:r>
            <a:r>
              <a:rPr lang="pt-BR" sz="2400" dirty="0" err="1" smtClean="0">
                <a:solidFill>
                  <a:schemeClr val="bg1"/>
                </a:solidFill>
              </a:rPr>
              <a:t>Liskov</a:t>
            </a:r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sz="2400" dirty="0" smtClean="0">
                <a:solidFill>
                  <a:schemeClr val="bg1"/>
                </a:solidFill>
              </a:rPr>
              <a:t>nterface </a:t>
            </a:r>
            <a:r>
              <a:rPr lang="pt-BR" sz="2400" dirty="0" err="1" smtClean="0">
                <a:solidFill>
                  <a:schemeClr val="bg1"/>
                </a:solidFill>
              </a:rPr>
              <a:t>Segregation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Principle</a:t>
            </a:r>
            <a:r>
              <a:rPr lang="pt-BR" sz="2400" dirty="0" smtClean="0">
                <a:solidFill>
                  <a:schemeClr val="bg1"/>
                </a:solidFill>
              </a:rPr>
              <a:t> (ISP): Princípio da Segregação de Interfaces</a:t>
            </a:r>
          </a:p>
          <a:p>
            <a:r>
              <a:rPr lang="pt-BR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2400" dirty="0" err="1" smtClean="0">
                <a:solidFill>
                  <a:schemeClr val="bg1"/>
                </a:solidFill>
              </a:rPr>
              <a:t>ependency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Inversion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Principle</a:t>
            </a:r>
            <a:r>
              <a:rPr lang="pt-BR" sz="2400" dirty="0" smtClean="0">
                <a:solidFill>
                  <a:schemeClr val="bg1"/>
                </a:solidFill>
              </a:rPr>
              <a:t> (DIP): Princípio da Inversão de Dependências.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pt-BR" i="1" dirty="0" smtClean="0">
                <a:solidFill>
                  <a:schemeClr val="bg1"/>
                </a:solidFill>
              </a:rPr>
              <a:t>Princípio da </a:t>
            </a:r>
            <a:r>
              <a:rPr lang="pt-BR" i="1" dirty="0">
                <a:solidFill>
                  <a:schemeClr val="bg1"/>
                </a:solidFill>
              </a:rPr>
              <a:t>Responsabilidade </a:t>
            </a:r>
            <a:r>
              <a:rPr lang="pt-BR" i="1" dirty="0" smtClean="0">
                <a:solidFill>
                  <a:schemeClr val="bg1"/>
                </a:solidFill>
              </a:rPr>
              <a:t>Única, o ‘S’ do S.O.L.I.D.:</a:t>
            </a:r>
            <a:r>
              <a:rPr lang="pt-BR" dirty="0">
                <a:solidFill>
                  <a:schemeClr val="bg1"/>
                </a:solidFill>
              </a:rPr>
              <a:t/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Entidades de software </a:t>
            </a:r>
            <a:r>
              <a:rPr lang="pt-BR" dirty="0">
                <a:solidFill>
                  <a:schemeClr val="bg1"/>
                </a:solidFill>
              </a:rPr>
              <a:t>(classes, métodos, </a:t>
            </a:r>
            <a:r>
              <a:rPr lang="pt-BR" dirty="0" smtClean="0">
                <a:solidFill>
                  <a:schemeClr val="bg1"/>
                </a:solidFill>
              </a:rPr>
              <a:t>pacotes, </a:t>
            </a:r>
            <a:r>
              <a:rPr lang="pt-BR" dirty="0" err="1" smtClean="0">
                <a:solidFill>
                  <a:schemeClr val="bg1"/>
                </a:solidFill>
              </a:rPr>
              <a:t>etc</a:t>
            </a:r>
            <a:r>
              <a:rPr lang="pt-BR" dirty="0" smtClean="0">
                <a:solidFill>
                  <a:schemeClr val="bg1"/>
                </a:solidFill>
              </a:rPr>
              <a:t>) </a:t>
            </a:r>
            <a:r>
              <a:rPr lang="pt-BR" dirty="0">
                <a:solidFill>
                  <a:schemeClr val="bg1"/>
                </a:solidFill>
              </a:rPr>
              <a:t>devem </a:t>
            </a:r>
            <a:r>
              <a:rPr lang="pt-BR" dirty="0" smtClean="0">
                <a:solidFill>
                  <a:schemeClr val="bg1"/>
                </a:solidFill>
              </a:rPr>
              <a:t>ter somente uma responsabilidade</a:t>
            </a:r>
            <a:endParaRPr lang="pt-BR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892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pt-BR" sz="8800" dirty="0" smtClean="0">
                <a:solidFill>
                  <a:schemeClr val="bg1"/>
                </a:solidFill>
              </a:rPr>
              <a:t>Princípio da </a:t>
            </a:r>
            <a:br>
              <a:rPr lang="pt-BR" sz="8800" dirty="0" smtClean="0">
                <a:solidFill>
                  <a:schemeClr val="bg1"/>
                </a:solidFill>
              </a:rPr>
            </a:br>
            <a:r>
              <a:rPr lang="pt-BR" sz="8800" dirty="0" smtClean="0">
                <a:solidFill>
                  <a:schemeClr val="bg1"/>
                </a:solidFill>
              </a:rPr>
              <a:t>Responsabilidade </a:t>
            </a:r>
            <a:br>
              <a:rPr lang="pt-BR" sz="8800" dirty="0" smtClean="0">
                <a:solidFill>
                  <a:schemeClr val="bg1"/>
                </a:solidFill>
              </a:rPr>
            </a:br>
            <a:r>
              <a:rPr lang="pt-BR" sz="8800" dirty="0" smtClean="0">
                <a:solidFill>
                  <a:schemeClr val="bg1"/>
                </a:solidFill>
              </a:rPr>
              <a:t>Única e a Coesão das Classes</a:t>
            </a:r>
            <a:endParaRPr lang="pt-BR" sz="88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839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pt-BR" sz="9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codeSRP</a:t>
            </a:r>
            <a:r>
              <a:rPr lang="pt-BR" sz="9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BR" sz="9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16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7222" y="1"/>
            <a:ext cx="11170508" cy="6857999"/>
          </a:xfrm>
        </p:spPr>
        <p:txBody>
          <a:bodyPr anchor="ctr">
            <a:normAutofit/>
          </a:bodyPr>
          <a:lstStyle/>
          <a:p>
            <a:r>
              <a:rPr lang="pt-BR" sz="7200" i="1" dirty="0" smtClean="0">
                <a:solidFill>
                  <a:schemeClr val="bg1"/>
                </a:solidFill>
              </a:rPr>
              <a:t>Princípio do </a:t>
            </a:r>
            <a:r>
              <a:rPr lang="pt-BR" sz="7200" i="1" dirty="0">
                <a:solidFill>
                  <a:schemeClr val="bg1"/>
                </a:solidFill>
              </a:rPr>
              <a:t>Aberto </a:t>
            </a:r>
            <a:r>
              <a:rPr lang="pt-BR" sz="7200" i="1" dirty="0" smtClean="0">
                <a:solidFill>
                  <a:schemeClr val="bg1"/>
                </a:solidFill>
              </a:rPr>
              <a:t>Fechado, </a:t>
            </a:r>
            <a:r>
              <a:rPr lang="pt-BR" sz="7200" i="1" dirty="0">
                <a:solidFill>
                  <a:schemeClr val="bg1"/>
                </a:solidFill>
              </a:rPr>
              <a:t>o </a:t>
            </a:r>
            <a:r>
              <a:rPr lang="pt-BR" sz="7200" i="1" dirty="0" smtClean="0">
                <a:solidFill>
                  <a:schemeClr val="bg1"/>
                </a:solidFill>
              </a:rPr>
              <a:t>‘O’ </a:t>
            </a:r>
            <a:r>
              <a:rPr lang="pt-BR" sz="7200" i="1" dirty="0">
                <a:solidFill>
                  <a:schemeClr val="bg1"/>
                </a:solidFill>
              </a:rPr>
              <a:t>do S.O.L.I.D.: </a:t>
            </a:r>
            <a:r>
              <a:rPr lang="pt-BR" sz="7200" i="1" dirty="0" smtClean="0">
                <a:solidFill>
                  <a:schemeClr val="bg1"/>
                </a:solidFill>
              </a:rPr>
              <a:t>:</a:t>
            </a:r>
            <a:r>
              <a:rPr lang="pt-BR" sz="7200" dirty="0">
                <a:solidFill>
                  <a:schemeClr val="bg1"/>
                </a:solidFill>
              </a:rPr>
              <a:t/>
            </a:r>
            <a:br>
              <a:rPr lang="pt-BR" sz="7200" dirty="0">
                <a:solidFill>
                  <a:schemeClr val="bg1"/>
                </a:solidFill>
              </a:rPr>
            </a:br>
            <a:r>
              <a:rPr lang="pt-BR" sz="5400" i="1" dirty="0">
                <a:solidFill>
                  <a:schemeClr val="bg1"/>
                </a:solidFill>
              </a:rPr>
              <a:t>Entidades de software devem estar abertas para extensão, mas fechadas para </a:t>
            </a:r>
            <a:r>
              <a:rPr lang="pt-BR" sz="5400" i="1" dirty="0" smtClean="0">
                <a:solidFill>
                  <a:schemeClr val="bg1"/>
                </a:solidFill>
              </a:rPr>
              <a:t>modificação ou “</a:t>
            </a:r>
            <a:r>
              <a:rPr lang="pt-BR" sz="5400" i="1" dirty="0" smtClean="0">
                <a:solidFill>
                  <a:schemeClr val="bg1"/>
                </a:solidFill>
              </a:rPr>
              <a:t>Acoplamento </a:t>
            </a:r>
            <a:r>
              <a:rPr lang="pt-BR" sz="5400" i="1" dirty="0">
                <a:solidFill>
                  <a:schemeClr val="bg1"/>
                </a:solidFill>
              </a:rPr>
              <a:t>por falta de </a:t>
            </a:r>
            <a:r>
              <a:rPr lang="pt-BR" sz="5400" i="1" dirty="0" smtClean="0">
                <a:solidFill>
                  <a:schemeClr val="bg1"/>
                </a:solidFill>
              </a:rPr>
              <a:t>Encapsulamento”</a:t>
            </a:r>
            <a:endParaRPr lang="pt-BR" sz="5400" i="1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357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pt-BR" sz="9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codeOCP</a:t>
            </a:r>
            <a:r>
              <a:rPr lang="pt-BR" sz="9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pt-BR" sz="9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21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/>
          <a:p>
            <a:r>
              <a:rPr lang="pt-BR" sz="6600" dirty="0" smtClean="0">
                <a:solidFill>
                  <a:schemeClr val="bg2"/>
                </a:solidFill>
                <a:latin typeface="+mn-lt"/>
              </a:rPr>
              <a:t>Falta de Coesão e Acoplamento e ausência de Encapsulamento andam Juntos!!! </a:t>
            </a:r>
            <a:endParaRPr lang="pt-BR" sz="6600" dirty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9622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5703</TotalTime>
  <Words>193</Words>
  <Application>Microsoft Office PowerPoint</Application>
  <PresentationFormat>Widescreen</PresentationFormat>
  <Paragraphs>23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Tema do Office</vt:lpstr>
      <vt:lpstr>S.O.L.I.D</vt:lpstr>
      <vt:lpstr>Clean Code todos conhecemos mas o que seria Solid Code?</vt:lpstr>
      <vt:lpstr>Acrônimo para:</vt:lpstr>
      <vt:lpstr>Princípio da Responsabilidade Única, o ‘S’ do S.O.L.I.D.: Entidades de software (classes, métodos, pacotes, etc) devem ter somente uma responsabilidade</vt:lpstr>
      <vt:lpstr>Princípio da  Responsabilidade  Única e a Coesão das Classes</vt:lpstr>
      <vt:lpstr>codeSRP()</vt:lpstr>
      <vt:lpstr>Princípio do Aberto Fechado, o ‘O’ do S.O.L.I.D.: : Entidades de software devem estar abertas para extensão, mas fechadas para modificação ou “Acoplamento por falta de Encapsulamento”</vt:lpstr>
      <vt:lpstr>codeOCP()</vt:lpstr>
      <vt:lpstr>Falta de Coesão e Acoplamento e ausência de Encapsulamento andam Juntos!!! </vt:lpstr>
      <vt:lpstr>Princípio da Substituição de Liskov, o ‘L’ do S.O.L.I.D.: Classes derivadas devem poder ser substituídas por suas classes base </vt:lpstr>
      <vt:lpstr>codeLSP()</vt:lpstr>
      <vt:lpstr>“desenhe suas classes pensando no uso de herança, caso contrário proíba-a”  “prefira interfaces a classes abstratas”  “prefira composição em vez de herança”  Joshua Bloch – Effective Java </vt:lpstr>
      <vt:lpstr>Princípio da Segregação de Interfaces, o ‘I’ do S.O.L.I.D.: Clientes não devem ser forçados a depender de métodos que não usam e as interfaces “magras”</vt:lpstr>
      <vt:lpstr>codeISP()</vt:lpstr>
      <vt:lpstr>Não crie interfaces para tudo! Deixe as “emergirem” enquanto desenvolve!</vt:lpstr>
      <vt:lpstr>Princípio da Inversão de Dependências, o ‘D’ do S.O.L.I.D.: Principio de Hollywood: “Don’t call us, we’ll call you” e a injeção de dependência</vt:lpstr>
      <vt:lpstr>codeDIP()</vt:lpstr>
      <vt:lpstr>Não fique refém dos seus frameworks!!!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</dc:title>
  <dc:creator>Alexandre Rodrigues</dc:creator>
  <cp:lastModifiedBy>Alexandre Rodrigues</cp:lastModifiedBy>
  <cp:revision>25</cp:revision>
  <dcterms:created xsi:type="dcterms:W3CDTF">2018-11-11T19:30:31Z</dcterms:created>
  <dcterms:modified xsi:type="dcterms:W3CDTF">2018-11-22T02:31:28Z</dcterms:modified>
</cp:coreProperties>
</file>