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4280" y="4535640"/>
            <a:ext cx="273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7AC4AA53-77D3-46A2-AB78-02C7E11E689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13560" y="4233960"/>
            <a:ext cx="610920" cy="610920"/>
            <a:chOff x="313560" y="4233960"/>
            <a:chExt cx="610920" cy="610920"/>
          </a:xfrm>
        </p:grpSpPr>
        <p:sp>
          <p:nvSpPr>
            <p:cNvPr id="2" name="CustomShape 5"/>
            <p:cNvSpPr/>
            <p:nvPr/>
          </p:nvSpPr>
          <p:spPr>
            <a:xfrm>
              <a:off x="313560" y="4233960"/>
              <a:ext cx="610920" cy="61092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6"/>
            <p:cNvSpPr/>
            <p:nvPr/>
          </p:nvSpPr>
          <p:spPr>
            <a:xfrm>
              <a:off x="500760" y="4708440"/>
              <a:ext cx="72720" cy="85680"/>
            </a:xfrm>
            <a:custGeom>
              <a:avLst/>
              <a:gdLst/>
              <a:ahLst/>
              <a:rect l="l" t="t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7"/>
            <p:cNvSpPr/>
            <p:nvPr/>
          </p:nvSpPr>
          <p:spPr>
            <a:xfrm>
              <a:off x="592920" y="4708440"/>
              <a:ext cx="74520" cy="85680"/>
            </a:xfrm>
            <a:custGeom>
              <a:avLst/>
              <a:gdLst/>
              <a:ahLst/>
              <a:rect l="l" t="t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8"/>
            <p:cNvSpPr/>
            <p:nvPr/>
          </p:nvSpPr>
          <p:spPr>
            <a:xfrm>
              <a:off x="778680" y="4708440"/>
              <a:ext cx="77400" cy="87120"/>
            </a:xfrm>
            <a:custGeom>
              <a:avLst/>
              <a:gdLst/>
              <a:ahLst/>
              <a:rect l="l" t="t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9"/>
            <p:cNvSpPr/>
            <p:nvPr/>
          </p:nvSpPr>
          <p:spPr>
            <a:xfrm>
              <a:off x="347040" y="4708440"/>
              <a:ext cx="82440" cy="87120"/>
            </a:xfrm>
            <a:custGeom>
              <a:avLst/>
              <a:gdLst/>
              <a:ahLst/>
              <a:rect l="l" t="t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10"/>
            <p:cNvSpPr/>
            <p:nvPr/>
          </p:nvSpPr>
          <p:spPr>
            <a:xfrm>
              <a:off x="446760" y="4708440"/>
              <a:ext cx="45720" cy="85680"/>
            </a:xfrm>
            <a:custGeom>
              <a:avLst/>
              <a:gdLst/>
              <a:ahLst/>
              <a:rect l="l" t="t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11"/>
            <p:cNvSpPr/>
            <p:nvPr/>
          </p:nvSpPr>
          <p:spPr>
            <a:xfrm>
              <a:off x="685080" y="4708440"/>
              <a:ext cx="77400" cy="118800"/>
            </a:xfrm>
            <a:custGeom>
              <a:avLst/>
              <a:gdLst/>
              <a:ahLst/>
              <a:rect l="l" t="t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2"/>
            <p:cNvSpPr/>
            <p:nvPr/>
          </p:nvSpPr>
          <p:spPr>
            <a:xfrm>
              <a:off x="843840" y="4678200"/>
              <a:ext cx="56880" cy="25200"/>
            </a:xfrm>
            <a:custGeom>
              <a:avLst/>
              <a:gdLst/>
              <a:ahLst/>
              <a:rect l="l" t="t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14280" y="4535640"/>
            <a:ext cx="273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CFB0C415-B5DF-4900-B017-B8974FC0151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19560" y="4749120"/>
            <a:ext cx="360" cy="1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4280" y="4535640"/>
            <a:ext cx="273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F0502789-C895-4F1A-9F46-F5D8E6FE3694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19560" y="4749120"/>
            <a:ext cx="360" cy="1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/>
          <p:nvPr/>
        </p:nvSpPr>
        <p:spPr>
          <a:xfrm>
            <a:off x="314280" y="268200"/>
            <a:ext cx="5623920" cy="23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Cours</a:t>
            </a:r>
            <a:br>
              <a:rPr sz="1800"/>
            </a:b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d’Algorithmique</a:t>
            </a:r>
            <a:endParaRPr b="0" lang="fr-FR" sz="5500" spc="-1" strike="noStrike">
              <a:latin typeface="Arial"/>
            </a:endParaRPr>
          </a:p>
        </p:txBody>
      </p:sp>
      <p:sp>
        <p:nvSpPr>
          <p:cNvPr id="129" name="TextShape 2"/>
          <p:cNvSpPr/>
          <p:nvPr/>
        </p:nvSpPr>
        <p:spPr>
          <a:xfrm>
            <a:off x="310680" y="2704320"/>
            <a:ext cx="4829400" cy="96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François Gelineau</a:t>
            </a:r>
            <a:endParaRPr b="0" lang="fr-FR" sz="1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Rechercher si une valeur est présente dans une liste d’entiers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Rechercher à quelle position cette valeur est présente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la moyenne d’une liste d’entiers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Insérer un élément au milieu d’une liste d’entiers (à une position donnée)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le maximum des valeurs dans une liste d’entiers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la somme des valeurs d’une liste d’entiers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Dans une liste d’entiers, remplacer chaque zéro par la somme de tous les entiers qui se trouvent avant lui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5" name="TextShape 2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Exercices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7" name="TextShape 2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158" name="Tableau 3"/>
          <p:cNvGraphicFramePr/>
          <p:nvPr/>
        </p:nvGraphicFramePr>
        <p:xfrm>
          <a:off x="899640" y="1131480"/>
          <a:ext cx="6912000" cy="282816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d’un élément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5560" cy="33292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31240" cy="35042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827640" y="519480"/>
            <a:ext cx="7344360" cy="3785400"/>
          </a:xfrm>
          <a:prstGeom prst="rect">
            <a:avLst/>
          </a:prstGeom>
          <a:ln w="9360">
            <a:noFill/>
          </a:ln>
        </p:spPr>
      </p:pic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/>
          <p:nvPr/>
        </p:nvSpPr>
        <p:spPr>
          <a:xfrm>
            <a:off x="314280" y="268200"/>
            <a:ext cx="4826520" cy="23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Merci</a:t>
            </a:r>
            <a:endParaRPr b="0" lang="fr-FR" sz="55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François Gelineau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Orange Innovation, Cesson Sévigné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Développeur logiciel, formateur, coach, community manager, Orange Software Expert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Actuellement : développement d’applications big data de Threat Intelligence pour Orange Cyber Defense (scala, Python)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Auparavant : Python, JS, Typescript, Go, Kotlin, Elm …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1" name="TextShape 2"/>
          <p:cNvSpPr/>
          <p:nvPr/>
        </p:nvSpPr>
        <p:spPr>
          <a:xfrm>
            <a:off x="314280" y="268200"/>
            <a:ext cx="851364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Présentons nous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« algorithme » vient du nom du grand mathématicien persan Al Khwarizmi (vers l’an 820)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Numération décimale (venant d’Inde)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Concernait donc des manipulations numériques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3" name="TextShape 2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Algorithmique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 d’une « méthode » détaillée pour résoudre un problème, indépendamment du langage informatique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5" name="TextShape 2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Algorithmique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Quoi</a:t>
            </a:r>
            <a:endParaRPr b="0" lang="fr-FR" sz="2000" spc="-1" strike="noStrike"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Connaître les principales structures de données, et savoir réaliser des traitements sur ces données </a:t>
            </a:r>
            <a:endParaRPr b="0" lang="fr-FR" sz="2000" spc="-1" strike="noStrike"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Apprendre à évaluer l’efficacité de différents algorithmes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Pourquoi</a:t>
            </a:r>
            <a:endParaRPr b="0" lang="fr-FR" sz="2000" spc="-1" strike="noStrike"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Acquérir la boite à outils de base du développeur logiciel</a:t>
            </a:r>
            <a:endParaRPr b="0" lang="fr-FR" sz="2000" spc="-1" strike="noStrike"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Pouvoir s’en inspirer pour traiter des problèmes réels</a:t>
            </a: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7" name="TextShape 2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Ce cours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Comment</a:t>
            </a:r>
            <a:endParaRPr b="0" lang="fr-FR" sz="2000" spc="-1" strike="noStrike"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Deuxième année que je donne ce cours. Sera adapté au fur et à mesure de l’année, en fonction de vous</a:t>
            </a:r>
            <a:endParaRPr b="0" lang="fr-FR" sz="2000" spc="-1" strike="noStrike"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Langage de description des algorithmes : un sous-ensemble de Python</a:t>
            </a:r>
            <a:endParaRPr b="0" lang="fr-FR" sz="2000" spc="-1" strike="noStrike"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Mais pas un cours de programmation Python</a:t>
            </a: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9" name="TextShape 2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Ce cours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Structures de données, boucles et typage en Python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Exemple de typage en Python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42" name="TextShape 1"/>
          <p:cNvSpPr/>
          <p:nvPr/>
        </p:nvSpPr>
        <p:spPr>
          <a:xfrm>
            <a:off x="314280" y="11844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3" name="ZoneTexte 7"/>
          <p:cNvSpPr/>
          <p:nvPr/>
        </p:nvSpPr>
        <p:spPr>
          <a:xfrm>
            <a:off x="2234160" y="915480"/>
            <a:ext cx="651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vous travaillez avec une version de Python un peu ancienne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539640" y="1707480"/>
            <a:ext cx="3933000" cy="913680"/>
          </a:xfrm>
          <a:prstGeom prst="rect">
            <a:avLst/>
          </a:prstGeom>
          <a:ln w="9525">
            <a:noFill/>
          </a:ln>
        </p:spPr>
      </p:pic>
      <p:sp>
        <p:nvSpPr>
          <p:cNvPr id="145" name="Connecteur droit avec flèche 10"/>
          <p:cNvSpPr/>
          <p:nvPr/>
        </p:nvSpPr>
        <p:spPr>
          <a:xfrm flipH="1">
            <a:off x="1762920" y="1275480"/>
            <a:ext cx="35928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ZoneTexte 11"/>
          <p:cNvSpPr/>
          <p:nvPr/>
        </p:nvSpPr>
        <p:spPr>
          <a:xfrm>
            <a:off x="1206720" y="3291840"/>
            <a:ext cx="321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des paramètres d’entrée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7" name="Connecteur droit avec flèche 13"/>
          <p:cNvSpPr/>
          <p:nvPr/>
        </p:nvSpPr>
        <p:spPr>
          <a:xfrm flipV="1">
            <a:off x="1403640" y="2211120"/>
            <a:ext cx="1367280" cy="10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onnecteur droit avec flèche 15"/>
          <p:cNvSpPr/>
          <p:nvPr/>
        </p:nvSpPr>
        <p:spPr>
          <a:xfrm flipV="1">
            <a:off x="1475640" y="2643120"/>
            <a:ext cx="1439280" cy="71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ZoneTexte 17"/>
          <p:cNvSpPr/>
          <p:nvPr/>
        </p:nvSpPr>
        <p:spPr>
          <a:xfrm>
            <a:off x="5310000" y="2211840"/>
            <a:ext cx="295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 la valeur retournée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" name="Connecteur droit avec flèche 19"/>
          <p:cNvSpPr/>
          <p:nvPr/>
        </p:nvSpPr>
        <p:spPr>
          <a:xfrm flipH="1" flipV="1">
            <a:off x="3851280" y="2139120"/>
            <a:ext cx="1295280" cy="21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onnecteur droit avec flèche 21"/>
          <p:cNvSpPr/>
          <p:nvPr/>
        </p:nvSpPr>
        <p:spPr>
          <a:xfrm flipH="1">
            <a:off x="4139280" y="2499840"/>
            <a:ext cx="1079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/>
          <p:nvPr/>
        </p:nvSpPr>
        <p:spPr>
          <a:xfrm>
            <a:off x="314280" y="267480"/>
            <a:ext cx="851364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Méthode pour traiter un exercice d’algorithmique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53" name="TextShape 1"/>
          <p:cNvSpPr/>
          <p:nvPr/>
        </p:nvSpPr>
        <p:spPr>
          <a:xfrm>
            <a:off x="314280" y="720000"/>
            <a:ext cx="8513640" cy="33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Définir le nom de la fonction à écrire, les paramètres en entrée. 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Préciser le type des paramètres en entrée et le type de la valeur retournée par la fonction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Choisir des noms qui ont du sens, et en anglais.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papier :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Écrire un exemple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Déterminer les variables dont on va avoir besoin. Leur donner un nom.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ordinateur :</a:t>
            </a:r>
            <a:endParaRPr b="0" lang="fr-FR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Coder la fonction. Ne pas hésiter à mettre quelques commentaires.</a:t>
            </a:r>
            <a:endParaRPr b="0" lang="fr-F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Evaluer la complexité de l’algorithme</a:t>
            </a: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134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2023-08-31T10:59:07Z</dcterms:modified>
  <cp:revision>20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