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jpeg" ContentType="image/jpe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14280" y="4535640"/>
            <a:ext cx="270720" cy="33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  <a:buNone/>
            </a:pPr>
            <a:fld id="{287AF820-0E1C-4672-9985-6ABC52BBFC8A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fr-FR" sz="800" spc="-1" strike="noStrike">
              <a:latin typeface="Arial"/>
            </a:endParaRPr>
          </a:p>
        </p:txBody>
      </p:sp>
      <p:sp>
        <p:nvSpPr>
          <p:cNvPr id="1" name="CustomShape 4"/>
          <p:cNvSpPr/>
          <p:nvPr/>
        </p:nvSpPr>
        <p:spPr>
          <a:xfrm>
            <a:off x="619560" y="4749120"/>
            <a:ext cx="360" cy="11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fr-FR" sz="4400" spc="-1" strike="noStrike">
                <a:latin typeface="Arial"/>
              </a:rPr>
              <a:t>Click to edit the title text format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Click to edit the outline text format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Outline Level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Third Outline Level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Fourth Outline Level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Fifth Outline Level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Sixth Outline Level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Seventh Outline Level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314280" y="4535640"/>
            <a:ext cx="270720" cy="33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  <a:buNone/>
            </a:pPr>
            <a:fld id="{539774E0-FEA4-4010-B3A4-A5E2838895B8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fr-FR" sz="800" spc="-1" strike="noStrike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619560" y="4749120"/>
            <a:ext cx="360" cy="11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fr-FR" sz="4400" spc="-1" strike="noStrike">
                <a:latin typeface="Arial"/>
              </a:rPr>
              <a:t>Click to edit the title text format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Click to edit the outline text format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Outline Level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Third Outline Level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Fourth Outline Level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Fifth Outline Level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Sixth Outline Level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Seventh Outline Level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/>
          <p:nvPr/>
        </p:nvSpPr>
        <p:spPr>
          <a:xfrm>
            <a:off x="314280" y="1184400"/>
            <a:ext cx="8511120" cy="336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281"/>
              </a:spcBef>
              <a:buNone/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buNone/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buNone/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buNone/>
            </a:pPr>
            <a:r>
              <a:rPr b="0" lang="fr-FR" sz="1400" spc="-18" strike="noStrike" baseline="30000">
                <a:solidFill>
                  <a:srgbClr val="000000"/>
                </a:solidFill>
                <a:latin typeface="Helvetica 75 Bold"/>
                <a:ea typeface="DejaVu Sans"/>
              </a:rPr>
              <a:t>	</a:t>
            </a:r>
            <a:r>
              <a:rPr b="0" lang="fr-FR" sz="1400" spc="-18" strike="noStrike" baseline="30000">
                <a:solidFill>
                  <a:srgbClr val="000000"/>
                </a:solidFill>
                <a:latin typeface="Helvetica 75 Bold"/>
                <a:ea typeface="DejaVu Sans"/>
              </a:rPr>
              <a:t>	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81" name="TextShape 2"/>
          <p:cNvSpPr/>
          <p:nvPr/>
        </p:nvSpPr>
        <p:spPr>
          <a:xfrm>
            <a:off x="314280" y="267480"/>
            <a:ext cx="8511120" cy="73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fr-FR" sz="2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Complexité des opérations sur un tableau en Python</a:t>
            </a:r>
            <a:endParaRPr b="0" lang="fr-FR" sz="2000" spc="-1" strike="noStrike">
              <a:latin typeface="Arial"/>
            </a:endParaRPr>
          </a:p>
        </p:txBody>
      </p:sp>
      <p:graphicFrame>
        <p:nvGraphicFramePr>
          <p:cNvPr id="82" name="Tableau 3"/>
          <p:cNvGraphicFramePr/>
          <p:nvPr/>
        </p:nvGraphicFramePr>
        <p:xfrm>
          <a:off x="508320" y="657360"/>
          <a:ext cx="7031160" cy="3336840"/>
        </p:xfrm>
        <a:graphic>
          <a:graphicData uri="http://schemas.openxmlformats.org/drawingml/2006/table">
            <a:tbl>
              <a:tblPr/>
              <a:tblGrid>
                <a:gridCol w="4245840"/>
                <a:gridCol w="1595520"/>
                <a:gridCol w="1190160"/>
              </a:tblGrid>
              <a:tr h="603720"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>
                      <a:noFill/>
                    </a:lnB>
                    <a:solidFill>
                      <a:srgbClr val="ff79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tableau (list)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>
                      <a:noFill/>
                    </a:lnB>
                    <a:solidFill>
                      <a:srgbClr val="ff79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Linked list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>
                      <a:noFill/>
                    </a:lnB>
                    <a:solidFill>
                      <a:srgbClr val="ff7900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Lecture du n</a:t>
                      </a:r>
                      <a:r>
                        <a:rPr b="0" lang="fr-FR" sz="1500" spc="-1" strike="noStrike" baseline="33000">
                          <a:solidFill>
                            <a:srgbClr val="000000"/>
                          </a:solidFill>
                          <a:latin typeface="Arial"/>
                        </a:rPr>
                        <a:t>ième</a:t>
                      </a: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élément </a:t>
                      </a:r>
                      <a:endParaRPr b="0" lang="fr-FR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6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O(1)</a:t>
                      </a:r>
                      <a:endParaRPr b="0" lang="fr-FR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6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O(n)</a:t>
                      </a:r>
                      <a:endParaRPr b="0" lang="fr-FR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6cc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Ajout d’un élément en fin de liste</a:t>
                      </a:r>
                      <a:endParaRPr b="0" lang="fr-FR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O(1)</a:t>
                      </a:r>
                      <a:endParaRPr b="0" lang="fr-FR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O()</a:t>
                      </a:r>
                      <a:endParaRPr b="0" lang="fr-FR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Ajout d’un élément en milieu de liste</a:t>
                      </a:r>
                      <a:endParaRPr b="0" lang="fr-FR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6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O(n)</a:t>
                      </a:r>
                      <a:endParaRPr b="0" lang="fr-FR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6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O()</a:t>
                      </a:r>
                      <a:endParaRPr b="0" lang="fr-FR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6cc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Ajout d’un élément en début de liste</a:t>
                      </a:r>
                      <a:endParaRPr b="0" lang="fr-FR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O(n)</a:t>
                      </a:r>
                      <a:endParaRPr b="0" lang="fr-FR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O()</a:t>
                      </a:r>
                      <a:endParaRPr b="0" lang="fr-FR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Suppression d’un élément en début de liste</a:t>
                      </a:r>
                      <a:endParaRPr b="0" lang="fr-FR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solidFill>
                      <a:srgbClr val="ffd6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latin typeface="Times New Roman"/>
                        </a:rPr>
                        <a:t>O(n)</a:t>
                      </a:r>
                      <a:endParaRPr b="0" lang="fr-FR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solidFill>
                      <a:srgbClr val="ffd6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latin typeface="Times New Roman"/>
                        </a:rPr>
                        <a:t>O()</a:t>
                      </a:r>
                      <a:endParaRPr b="0" lang="fr-FR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solidFill>
                      <a:srgbClr val="ffd6cc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Suppression d’un élément en milieu de liste</a:t>
                      </a:r>
                      <a:endParaRPr b="0" lang="fr-FR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O(n)</a:t>
                      </a:r>
                      <a:endParaRPr b="0" lang="fr-FR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O()</a:t>
                      </a:r>
                      <a:endParaRPr b="0" lang="fr-FR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Suppression d’un élément en fin de liste</a:t>
                      </a:r>
                      <a:endParaRPr b="0" lang="fr-FR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O(1)</a:t>
                      </a:r>
                      <a:endParaRPr b="0" lang="fr-FR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O()</a:t>
                      </a:r>
                      <a:endParaRPr b="0" lang="fr-FR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Rechercher une valeur dans la liste</a:t>
                      </a:r>
                      <a:endParaRPr b="0" lang="fr-FR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O(n)</a:t>
                      </a:r>
                      <a:endParaRPr b="0" lang="fr-FR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O()</a:t>
                      </a:r>
                      <a:endParaRPr b="0" lang="fr-FR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</a:tr>
              <a:tr h="3034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Rechercher dans une liste triée (dichotomie)</a:t>
                      </a:r>
                      <a:endParaRPr b="0" lang="fr-FR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O(log(n))</a:t>
                      </a:r>
                      <a:endParaRPr b="0" lang="fr-FR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O()</a:t>
                      </a:r>
                      <a:endParaRPr b="0" lang="fr-FR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</a:tr>
              <a:tr h="3034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Calcul du nombre d’éléments</a:t>
                      </a:r>
                      <a:endParaRPr b="0" lang="fr-FR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latin typeface="Arial"/>
                        </a:rPr>
                        <a:t>O(1)</a:t>
                      </a:r>
                      <a:endParaRPr b="0" lang="fr-FR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latin typeface="Arial"/>
                        </a:rPr>
                        <a:t>O()</a:t>
                      </a:r>
                      <a:endParaRPr b="0" lang="fr-FR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</a:tr>
            </a:tbl>
          </a:graphicData>
        </a:graphic>
      </p:graphicFrame>
    </p:spTree>
  </p:cSld>
  <p:transition spd="med">
    <p:fad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4"/>
          <p:cNvSpPr/>
          <p:nvPr/>
        </p:nvSpPr>
        <p:spPr>
          <a:xfrm>
            <a:off x="314280" y="1184400"/>
            <a:ext cx="8511120" cy="336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281"/>
              </a:spcBef>
              <a:buNone/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buNone/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buNone/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buNone/>
            </a:pPr>
            <a:r>
              <a:rPr b="0" lang="fr-FR" sz="1400" spc="-18" strike="noStrike" baseline="30000">
                <a:solidFill>
                  <a:srgbClr val="000000"/>
                </a:solidFill>
                <a:latin typeface="Helvetica 75 Bold"/>
                <a:ea typeface="DejaVu Sans"/>
              </a:rPr>
              <a:t>	</a:t>
            </a:r>
            <a:r>
              <a:rPr b="0" lang="fr-FR" sz="1400" spc="-18" strike="noStrike" baseline="30000">
                <a:solidFill>
                  <a:srgbClr val="000000"/>
                </a:solidFill>
                <a:latin typeface="Helvetica 75 Bold"/>
                <a:ea typeface="DejaVu Sans"/>
              </a:rPr>
              <a:t>	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84" name="TextShape 5"/>
          <p:cNvSpPr/>
          <p:nvPr/>
        </p:nvSpPr>
        <p:spPr>
          <a:xfrm>
            <a:off x="314280" y="267480"/>
            <a:ext cx="8511120" cy="73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fr-FR" sz="2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Complexité des algorithmes de tri</a:t>
            </a:r>
            <a:endParaRPr b="0" lang="fr-FR" sz="2000" spc="-1" strike="noStrike">
              <a:latin typeface="Arial"/>
            </a:endParaRPr>
          </a:p>
        </p:txBody>
      </p:sp>
      <p:graphicFrame>
        <p:nvGraphicFramePr>
          <p:cNvPr id="85" name="Tableau 2"/>
          <p:cNvGraphicFramePr/>
          <p:nvPr/>
        </p:nvGraphicFramePr>
        <p:xfrm>
          <a:off x="899640" y="1131480"/>
          <a:ext cx="6912000" cy="1948680"/>
        </p:xfrm>
        <a:graphic>
          <a:graphicData uri="http://schemas.openxmlformats.org/drawingml/2006/table">
            <a:tbl>
              <a:tblPr/>
              <a:tblGrid>
                <a:gridCol w="4245840"/>
                <a:gridCol w="2666520"/>
              </a:tblGrid>
              <a:tr h="603720"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79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Complexité temporelle moyenne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7900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Insertion sort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6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O(n2)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6cc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Selection sort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O(n2)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</a:tr>
              <a:tr h="6037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Merge sort, quick sort, heap sort, tim sort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O(nlog(n))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</a:tr>
            </a:tbl>
          </a:graphicData>
        </a:graphic>
      </p:graphicFrame>
    </p:spTree>
  </p:cSld>
  <p:transition spd="med">
    <p:fade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3"/>
          <p:cNvSpPr/>
          <p:nvPr/>
        </p:nvSpPr>
        <p:spPr>
          <a:xfrm>
            <a:off x="1152000" y="1634400"/>
            <a:ext cx="8511120" cy="73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fr-FR" sz="2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Annexe (pas à retenir)</a:t>
            </a:r>
            <a:endParaRPr b="0" lang="fr-FR" sz="2000" spc="-1" strike="noStrike">
              <a:latin typeface="Arial"/>
            </a:endParaRPr>
          </a:p>
        </p:txBody>
      </p:sp>
    </p:spTree>
  </p:cSld>
  <p:transition spd="med">
    <p:fade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/>
          <p:nvPr/>
        </p:nvSpPr>
        <p:spPr>
          <a:xfrm>
            <a:off x="314280" y="267480"/>
            <a:ext cx="8511120" cy="73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fr-FR" sz="2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Complexité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88" name="Picture 3" descr=""/>
          <p:cNvPicPr/>
          <p:nvPr/>
        </p:nvPicPr>
        <p:blipFill>
          <a:blip r:embed="rId1"/>
          <a:stretch/>
        </p:blipFill>
        <p:spPr>
          <a:xfrm>
            <a:off x="395640" y="843480"/>
            <a:ext cx="8033040" cy="3326760"/>
          </a:xfrm>
          <a:prstGeom prst="rect">
            <a:avLst/>
          </a:prstGeom>
          <a:ln w="0">
            <a:noFill/>
          </a:ln>
        </p:spPr>
      </p:pic>
    </p:spTree>
  </p:cSld>
  <p:transition spd="med">
    <p:fade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/>
          <p:nvPr/>
        </p:nvSpPr>
        <p:spPr>
          <a:xfrm>
            <a:off x="314280" y="267480"/>
            <a:ext cx="8511120" cy="73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fr-FR" sz="2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Complexité des algorithmes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90" name="Picture 2" descr=""/>
          <p:cNvPicPr/>
          <p:nvPr/>
        </p:nvPicPr>
        <p:blipFill>
          <a:blip r:embed="rId1"/>
          <a:stretch/>
        </p:blipFill>
        <p:spPr>
          <a:xfrm>
            <a:off x="683640" y="1203480"/>
            <a:ext cx="6228720" cy="3501720"/>
          </a:xfrm>
          <a:prstGeom prst="rect">
            <a:avLst/>
          </a:prstGeom>
          <a:ln w="0">
            <a:noFill/>
          </a:ln>
        </p:spPr>
      </p:pic>
    </p:spTree>
  </p:cSld>
  <p:transition spd="med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216</TotalTime>
  <Application>LibreOffice/7.3.7.2$Linux_X86_64 LibreOffice_project/30$Build-2</Application>
  <AppVersion>15.0000</AppVersion>
  <Words>399</Words>
  <Paragraphs>78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2022-08-25T14:04:38Z</dcterms:created>
  <dc:creator>GELINEAU Laurence DTSI/DISU</dc:creator>
  <dc:description/>
  <dc:language>fr-FR</dc:language>
  <cp:lastModifiedBy/>
  <dcterms:modified xsi:type="dcterms:W3CDTF">2024-01-16T17:02:16Z</dcterms:modified>
  <cp:revision>31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MSIP_Label_e6c818a6-e1a0-4a6e-a969-20d857c5dc62_ActionId">
    <vt:lpwstr>b1554b42-72ae-4776-9524-b4142537fcfb</vt:lpwstr>
  </property>
  <property fmtid="{D5CDD505-2E9C-101B-9397-08002B2CF9AE}" pid="7" name="MSIP_Label_e6c818a6-e1a0-4a6e-a969-20d857c5dc62_ContentBits">
    <vt:lpwstr>2</vt:lpwstr>
  </property>
  <property fmtid="{D5CDD505-2E9C-101B-9397-08002B2CF9AE}" pid="8" name="MSIP_Label_e6c818a6-e1a0-4a6e-a969-20d857c5dc62_Enabled">
    <vt:lpwstr>true</vt:lpwstr>
  </property>
  <property fmtid="{D5CDD505-2E9C-101B-9397-08002B2CF9AE}" pid="9" name="MSIP_Label_e6c818a6-e1a0-4a6e-a969-20d857c5dc62_Method">
    <vt:lpwstr>Standard</vt:lpwstr>
  </property>
  <property fmtid="{D5CDD505-2E9C-101B-9397-08002B2CF9AE}" pid="10" name="MSIP_Label_e6c818a6-e1a0-4a6e-a969-20d857c5dc62_Name">
    <vt:lpwstr>Orange_restricted_internal.2</vt:lpwstr>
  </property>
  <property fmtid="{D5CDD505-2E9C-101B-9397-08002B2CF9AE}" pid="11" name="MSIP_Label_e6c818a6-e1a0-4a6e-a969-20d857c5dc62_SetDate">
    <vt:lpwstr>2022-08-25T14:05:18Z</vt:lpwstr>
  </property>
  <property fmtid="{D5CDD505-2E9C-101B-9397-08002B2CF9AE}" pid="12" name="MSIP_Label_e6c818a6-e1a0-4a6e-a969-20d857c5dc62_SiteId">
    <vt:lpwstr>90c7a20a-f34b-40bf-bc48-b9253b6f5d20</vt:lpwstr>
  </property>
  <property fmtid="{D5CDD505-2E9C-101B-9397-08002B2CF9AE}" pid="13" name="Notes">
    <vt:i4>0</vt:i4>
  </property>
  <property fmtid="{D5CDD505-2E9C-101B-9397-08002B2CF9AE}" pid="14" name="PresentationFormat">
    <vt:lpwstr>Affichage à l'écran (16:9)</vt:lpwstr>
  </property>
  <property fmtid="{D5CDD505-2E9C-101B-9397-08002B2CF9AE}" pid="15" name="ScaleCrop">
    <vt:bool>0</vt:bool>
  </property>
  <property fmtid="{D5CDD505-2E9C-101B-9397-08002B2CF9AE}" pid="16" name="ShareDoc">
    <vt:bool>0</vt:bool>
  </property>
  <property fmtid="{D5CDD505-2E9C-101B-9397-08002B2CF9AE}" pid="17" name="Slides">
    <vt:i4>15</vt:i4>
  </property>
</Properties>
</file>