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19.png" ContentType="image/png"/>
  <Override PartName="/ppt/media/image1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presProps.xml" ContentType="application/vnd.openxmlformats-officedocument.presentationml.presPro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9144000" cy="51435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CA79CB5-5623-400D-8021-8A86CAFBDDD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1AE7736-1105-4A4D-B129-3BB9FD72A25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58BBF6A-1CE0-447D-B5D6-0EF89F98023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7C551C0-857D-43C6-8510-9C5B27F4880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9225842-E625-4B38-BBEB-3D65D4B118E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8BE146D-6CB3-467C-ADE4-F157CEA4A33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99963B7-E51A-4147-976C-145B37527D8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8C2475A-2C59-4730-AFA5-FBCE9079222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559B6EE-C3D6-448B-86CA-032567D39F7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7C1B694-CAC5-4E5A-828C-0DE0EBDD65A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1F59980-4097-49E2-A9ED-81624A3ECE0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6E6C69D-5F4B-4951-941A-84DBC805CCF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14280" y="4535640"/>
            <a:ext cx="268560" cy="32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  <a:buNone/>
            </a:pPr>
            <a:fld id="{0C87E7FE-0C80-4A5B-AB49-2C8DDF31E09D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1" name="CustomShape 4"/>
          <p:cNvSpPr/>
          <p:nvPr/>
        </p:nvSpPr>
        <p:spPr>
          <a:xfrm>
            <a:off x="619560" y="4749120"/>
            <a:ext cx="360" cy="11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314280" y="4535640"/>
            <a:ext cx="27216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  <a:buNone/>
            </a:pPr>
            <a:fld id="{E6CF6ECC-4857-4F9E-83A8-1E9D30F7D898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619560" y="4749120"/>
            <a:ext cx="360" cy="12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it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ti</a:t>
            </a:r>
            <a:r>
              <a:rPr b="0" lang="en-US" sz="4400" spc="-1" strike="noStrike">
                <a:latin typeface="Arial"/>
              </a:rPr>
              <a:t>tl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14280" y="4535640"/>
            <a:ext cx="27216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  <a:buNone/>
            </a:pPr>
            <a:fld id="{3F73DABD-CA8A-4717-BA72-7FBE74162498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619560" y="4749120"/>
            <a:ext cx="360" cy="12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 hidden="1"/>
          <p:cNvSpPr/>
          <p:nvPr/>
        </p:nvSpPr>
        <p:spPr>
          <a:xfrm>
            <a:off x="314280" y="4535640"/>
            <a:ext cx="27216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  <a:buNone/>
            </a:pPr>
            <a:fld id="{0C7BB071-3589-4F5F-8A4C-B4AE88285235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grpSp>
        <p:nvGrpSpPr>
          <p:cNvPr id="121" name="Group 4"/>
          <p:cNvGrpSpPr/>
          <p:nvPr/>
        </p:nvGrpSpPr>
        <p:grpSpPr>
          <a:xfrm>
            <a:off x="313560" y="4233960"/>
            <a:ext cx="609840" cy="609840"/>
            <a:chOff x="313560" y="4233960"/>
            <a:chExt cx="609840" cy="609840"/>
          </a:xfrm>
        </p:grpSpPr>
        <p:sp>
          <p:nvSpPr>
            <p:cNvPr id="122" name="CustomShape 5"/>
            <p:cNvSpPr/>
            <p:nvPr/>
          </p:nvSpPr>
          <p:spPr>
            <a:xfrm>
              <a:off x="313560" y="4233960"/>
              <a:ext cx="609840" cy="609840"/>
            </a:xfrm>
            <a:prstGeom prst="rect">
              <a:avLst/>
            </a:prstGeom>
            <a:solidFill>
              <a:srgbClr val="ff79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6"/>
            <p:cNvSpPr/>
            <p:nvPr/>
          </p:nvSpPr>
          <p:spPr>
            <a:xfrm>
              <a:off x="500760" y="4708440"/>
              <a:ext cx="71640" cy="84600"/>
            </a:xfrm>
            <a:custGeom>
              <a:avLst/>
              <a:gdLst/>
              <a:ahLst/>
              <a:rect l="l" t="t" r="r" b="b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" name="CustomShape 7"/>
            <p:cNvSpPr/>
            <p:nvPr/>
          </p:nvSpPr>
          <p:spPr>
            <a:xfrm>
              <a:off x="592920" y="4708440"/>
              <a:ext cx="73440" cy="84600"/>
            </a:xfrm>
            <a:custGeom>
              <a:avLst/>
              <a:gdLst/>
              <a:ahLst/>
              <a:rect l="l" t="t" r="r" b="b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" name="CustomShape 8"/>
            <p:cNvSpPr/>
            <p:nvPr/>
          </p:nvSpPr>
          <p:spPr>
            <a:xfrm>
              <a:off x="778680" y="4708440"/>
              <a:ext cx="76320" cy="86040"/>
            </a:xfrm>
            <a:custGeom>
              <a:avLst/>
              <a:gdLst/>
              <a:ahLst/>
              <a:rect l="l" t="t" r="r" b="b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" name="CustomShape 9"/>
            <p:cNvSpPr/>
            <p:nvPr/>
          </p:nvSpPr>
          <p:spPr>
            <a:xfrm>
              <a:off x="347040" y="4708440"/>
              <a:ext cx="81360" cy="86040"/>
            </a:xfrm>
            <a:custGeom>
              <a:avLst/>
              <a:gdLst/>
              <a:ahLst/>
              <a:rect l="l" t="t" r="r" b="b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CustomShape 10"/>
            <p:cNvSpPr/>
            <p:nvPr/>
          </p:nvSpPr>
          <p:spPr>
            <a:xfrm>
              <a:off x="446760" y="4708440"/>
              <a:ext cx="44640" cy="84600"/>
            </a:xfrm>
            <a:custGeom>
              <a:avLst/>
              <a:gdLst/>
              <a:ahLst/>
              <a:rect l="l" t="t" r="r" b="b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" name="CustomShape 11"/>
            <p:cNvSpPr/>
            <p:nvPr/>
          </p:nvSpPr>
          <p:spPr>
            <a:xfrm>
              <a:off x="685080" y="4708440"/>
              <a:ext cx="76320" cy="117720"/>
            </a:xfrm>
            <a:custGeom>
              <a:avLst/>
              <a:gdLst/>
              <a:ahLst/>
              <a:rect l="l" t="t" r="r" b="b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CustomShape 12"/>
            <p:cNvSpPr/>
            <p:nvPr/>
          </p:nvSpPr>
          <p:spPr>
            <a:xfrm>
              <a:off x="843840" y="4678200"/>
              <a:ext cx="55800" cy="24120"/>
            </a:xfrm>
            <a:custGeom>
              <a:avLst/>
              <a:gdLst/>
              <a:ahLst/>
              <a:rect l="l" t="t" r="r" b="b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it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ti</a:t>
            </a:r>
            <a:r>
              <a:rPr b="0" lang="en-US" sz="4400" spc="-1" strike="noStrike">
                <a:latin typeface="Arial"/>
              </a:rPr>
              <a:t>tl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314280" y="4535640"/>
            <a:ext cx="272880" cy="33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  <a:buNone/>
            </a:pPr>
            <a:fld id="{18C5484E-32DF-40FB-A67A-BBA4458141AA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169" name="CustomShape 4"/>
          <p:cNvSpPr/>
          <p:nvPr/>
        </p:nvSpPr>
        <p:spPr>
          <a:xfrm>
            <a:off x="619560" y="4749120"/>
            <a:ext cx="360" cy="12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form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314280" y="4535640"/>
            <a:ext cx="272880" cy="33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  <a:buNone/>
            </a:pPr>
            <a:fld id="{CA4915A6-32C4-4AEA-98BB-192ED499623B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209" name="CustomShape 4"/>
          <p:cNvSpPr/>
          <p:nvPr/>
        </p:nvSpPr>
        <p:spPr>
          <a:xfrm>
            <a:off x="619560" y="4749120"/>
            <a:ext cx="360" cy="12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fr-FR" sz="2080" spc="-1" strike="noStrike">
                <a:solidFill>
                  <a:srgbClr val="000000"/>
                </a:solidFill>
                <a:latin typeface="Arial"/>
              </a:rPr>
              <a:t>Clic</a:t>
            </a:r>
            <a:r>
              <a:rPr b="0" lang="fr-FR" sz="2080" spc="-1" strike="noStrike">
                <a:solidFill>
                  <a:srgbClr val="000000"/>
                </a:solidFill>
                <a:latin typeface="Arial"/>
              </a:rPr>
              <a:t>k to </a:t>
            </a:r>
            <a:r>
              <a:rPr b="0" lang="fr-FR" sz="208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fr-FR" sz="208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fr-FR" sz="208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fr-FR" sz="208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fr-FR" sz="2080" spc="-1" strike="noStrike">
                <a:solidFill>
                  <a:srgbClr val="000000"/>
                </a:solidFill>
                <a:latin typeface="Arial"/>
              </a:rPr>
              <a:t>for</a:t>
            </a:r>
            <a:r>
              <a:rPr b="0" lang="fr-FR" sz="2080" spc="-1" strike="noStrike">
                <a:solidFill>
                  <a:srgbClr val="000000"/>
                </a:solidFill>
                <a:latin typeface="Arial"/>
              </a:rPr>
              <a:t>mat</a:t>
            </a:r>
            <a:endParaRPr b="0" lang="fr-FR" sz="20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64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fr-FR" sz="164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64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fr-FR" sz="164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64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fr-FR" sz="164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64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fr-FR" sz="164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64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fr-FR" sz="164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64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fr-FR" sz="164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64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fr-FR" sz="16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ftr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dt" idx="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en-US" sz="1800" spc="-1" strike="noStrike">
                <a:solidFill>
                  <a:srgbClr val="8b8b8b"/>
                </a:solidFill>
                <a:latin typeface="Arial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8b8b8b"/>
                </a:solidFill>
                <a:latin typeface="Arial"/>
                <a:ea typeface="DejaVu Sans"/>
              </a:rPr>
              <a:t>&lt;date/time&gt;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214" name="PlaceHolder 5"/>
          <p:cNvSpPr>
            <a:spLocks noGrp="1"/>
          </p:cNvSpPr>
          <p:nvPr>
            <p:ph type="sldNum" idx="3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fr-FR" sz="1800" spc="-1" strike="noStrike">
                <a:solidFill>
                  <a:srgbClr val="8b8b8b"/>
                </a:solidFill>
                <a:latin typeface="Arial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BB604B8-64F0-429B-ADF0-CE663E7DB7C8}" type="slidenum">
              <a:rPr b="0" lang="fr-FR" sz="1800" spc="-1" strike="noStrike">
                <a:solidFill>
                  <a:srgbClr val="8b8b8b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" Target="slide1.xml"/><Relationship Id="rId6" Type="http://schemas.openxmlformats.org/officeDocument/2006/relationships/slide" Target="slide1.xml"/><Relationship Id="rId7" Type="http://schemas.openxmlformats.org/officeDocument/2006/relationships/slide" Target="slide1.xml"/><Relationship Id="rId8" Type="http://schemas.openxmlformats.org/officeDocument/2006/relationships/slide" Target="slide1.xml"/><Relationship Id="rId9" Type="http://schemas.openxmlformats.org/officeDocument/2006/relationships/slide" Target="slide1.xml"/><Relationship Id="rId10" Type="http://schemas.openxmlformats.org/officeDocument/2006/relationships/image" Target="../media/image5.png"/><Relationship Id="rId11" Type="http://schemas.openxmlformats.org/officeDocument/2006/relationships/slideLayout" Target="../slideLayouts/slideLayout6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slide" Target="slide1.xml"/><Relationship Id="rId7" Type="http://schemas.openxmlformats.org/officeDocument/2006/relationships/slide" Target="slide1.xml"/><Relationship Id="rId8" Type="http://schemas.openxmlformats.org/officeDocument/2006/relationships/slide" Target="slide1.xml"/><Relationship Id="rId9" Type="http://schemas.openxmlformats.org/officeDocument/2006/relationships/slide" Target="slide1.xml"/><Relationship Id="rId10" Type="http://schemas.openxmlformats.org/officeDocument/2006/relationships/slide" Target="slide1.xml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slideLayout" Target="../slideLayouts/slideLayout6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" Target="slide1.xml"/><Relationship Id="rId2" Type="http://schemas.openxmlformats.org/officeDocument/2006/relationships/slide" Target="slide1.xml"/><Relationship Id="rId3" Type="http://schemas.openxmlformats.org/officeDocument/2006/relationships/slide" Target="slide1.xml"/><Relationship Id="rId4" Type="http://schemas.openxmlformats.org/officeDocument/2006/relationships/slide" Target="slide1.xml"/><Relationship Id="rId5" Type="http://schemas.openxmlformats.org/officeDocument/2006/relationships/slide" Target="slide1.xml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slideLayout" Target="../slideLayouts/slideLayout6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1"/>
          <p:cNvSpPr/>
          <p:nvPr/>
        </p:nvSpPr>
        <p:spPr>
          <a:xfrm>
            <a:off x="314280" y="268200"/>
            <a:ext cx="5622840" cy="22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85000"/>
              </a:lnSpc>
              <a:buNone/>
            </a:pPr>
            <a:r>
              <a:rPr b="0" lang="fr-FR" sz="5500" spc="-18" strike="noStrike">
                <a:solidFill>
                  <a:srgbClr val="000000"/>
                </a:solidFill>
                <a:latin typeface="Helvetica 75 Bold"/>
                <a:ea typeface="DejaVu Sans"/>
              </a:rPr>
              <a:t>Python – cours de remise à niveau </a:t>
            </a:r>
            <a:br>
              <a:rPr sz="1800"/>
            </a:br>
            <a:endParaRPr b="0" lang="en-US" sz="5500" spc="-1" strike="noStrike">
              <a:latin typeface="Arial"/>
            </a:endParaRPr>
          </a:p>
        </p:txBody>
      </p:sp>
      <p:sp>
        <p:nvSpPr>
          <p:cNvPr id="252" name="TextShape 12"/>
          <p:cNvSpPr/>
          <p:nvPr/>
        </p:nvSpPr>
        <p:spPr>
          <a:xfrm>
            <a:off x="310680" y="2704320"/>
            <a:ext cx="4828320" cy="96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spcBef>
                <a:spcPts val="601"/>
              </a:spcBef>
              <a:buNone/>
            </a:pPr>
            <a:r>
              <a:rPr b="0" lang="fr-FR" sz="1400" spc="-18" strike="noStrike">
                <a:solidFill>
                  <a:srgbClr val="000000"/>
                </a:solidFill>
                <a:latin typeface="Helvetica 75 Bold"/>
                <a:ea typeface="DejaVu Sans"/>
              </a:rPr>
              <a:t>François Gelineau + Jean de Saint Angel</a:t>
            </a:r>
            <a:endParaRPr b="0" lang="en-US" sz="14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Shape 18"/>
          <p:cNvSpPr/>
          <p:nvPr/>
        </p:nvSpPr>
        <p:spPr>
          <a:xfrm>
            <a:off x="314280" y="751320"/>
            <a:ext cx="8513280" cy="336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343080" indent="-3427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endParaRPr b="0" lang="en-US" sz="2000" spc="-1" strike="noStrike">
              <a:latin typeface="Arial"/>
            </a:endParaRPr>
          </a:p>
          <a:p>
            <a:pPr marL="343080" indent="-34272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__fkGroteskNeue_598ab8"/>
                <a:ea typeface="DejaVu Sans"/>
              </a:rPr>
              <a:t>Écrivez une fonction qui compte le nombre de voyelles (a, e, i, o, u, y) d’une chaîne de caractères.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__fkGroteskNeue_598ab8"/>
                <a:ea typeface="DejaVu Sans"/>
              </a:rPr>
              <a:t>Écrivez une fonction qui vérifie si une chaîne donnée est un palindrome (se lit de la même façon de gauche à droite et de droite à gauche).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__fkGroteskNeue_598ab8"/>
                <a:ea typeface="DejaVu Sans"/>
              </a:rPr>
              <a:t>Écrivez une fonction qui prend une chaîne en entrée et retourne cette chaîne inversée.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__fkGroteskNeue_598ab8"/>
                <a:ea typeface="DejaVu Sans"/>
              </a:rPr>
              <a:t>Écrivez une fonction qui réécrit une adresse email du format prenom.nom@domaine.pays au format nom.prenom@domaine-pro.pays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buNone/>
            </a:pPr>
            <a:r>
              <a:rPr b="0" lang="fr-FR" sz="1400" spc="-18" strike="noStrike" baseline="30000">
                <a:solidFill>
                  <a:srgbClr val="000000"/>
                </a:solidFill>
                <a:latin typeface="Helvetica 75 Bold"/>
                <a:ea typeface="DejaVu Sans"/>
              </a:rPr>
              <a:t>	</a:t>
            </a:r>
            <a:r>
              <a:rPr b="0" lang="fr-FR" sz="1400" spc="-18" strike="noStrike" baseline="30000">
                <a:solidFill>
                  <a:srgbClr val="000000"/>
                </a:solidFill>
                <a:latin typeface="Helvetica 75 Bold"/>
                <a:ea typeface="DejaVu Sans"/>
              </a:rPr>
              <a:t>	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1" name="TextShape 19"/>
          <p:cNvSpPr/>
          <p:nvPr/>
        </p:nvSpPr>
        <p:spPr>
          <a:xfrm>
            <a:off x="314280" y="267480"/>
            <a:ext cx="8513280" cy="74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Exercices - strings</a:t>
            </a:r>
            <a:endParaRPr b="0" lang="en-US" sz="20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/>
          <p:nvPr/>
        </p:nvSpPr>
        <p:spPr>
          <a:xfrm>
            <a:off x="314280" y="1184400"/>
            <a:ext cx="8512560" cy="336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Rechercher si une valeur est présente dans une liste d’entiers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Rechercher à quelle position cette valeur est présente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Calculer la moyenne d’une liste d’entiers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Insérer un élément au milieu d’une liste d’entiers (à une position donnée)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Calculer le maximum des valeurs dans une liste d’entiers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Calculer la somme des valeurs d’une liste d’entiers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Dans une liste d’entiers, remplacer chaque zéro par la somme de tous les entiers qui se trouvent avant lui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buNone/>
            </a:pPr>
            <a:r>
              <a:rPr b="0" lang="fr-FR" sz="1400" spc="-18" strike="noStrike" baseline="30000">
                <a:solidFill>
                  <a:srgbClr val="000000"/>
                </a:solidFill>
                <a:latin typeface="Helvetica 75 Bold"/>
                <a:ea typeface="DejaVu Sans"/>
              </a:rPr>
              <a:t>	</a:t>
            </a:r>
            <a:r>
              <a:rPr b="0" lang="fr-FR" sz="1400" spc="-18" strike="noStrike" baseline="30000">
                <a:solidFill>
                  <a:srgbClr val="000000"/>
                </a:solidFill>
                <a:latin typeface="Helvetica 75 Bold"/>
                <a:ea typeface="DejaVu Sans"/>
              </a:rPr>
              <a:t>	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3" name="TextShape 2"/>
          <p:cNvSpPr/>
          <p:nvPr/>
        </p:nvSpPr>
        <p:spPr>
          <a:xfrm>
            <a:off x="314280" y="267480"/>
            <a:ext cx="8512560" cy="74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Exercices tableaux</a:t>
            </a:r>
            <a:endParaRPr b="0" lang="en-US" sz="20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9"/>
          <p:cNvSpPr/>
          <p:nvPr/>
        </p:nvSpPr>
        <p:spPr>
          <a:xfrm>
            <a:off x="314280" y="1184400"/>
            <a:ext cx="8508960" cy="335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28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buNone/>
            </a:pPr>
            <a:r>
              <a:rPr b="0" lang="fr-FR" sz="1400" spc="-18" strike="noStrike" baseline="30000">
                <a:solidFill>
                  <a:srgbClr val="000000"/>
                </a:solidFill>
                <a:latin typeface="Helvetica 75 Bold"/>
                <a:ea typeface="DejaVu Sans"/>
              </a:rPr>
              <a:t>	</a:t>
            </a:r>
            <a:r>
              <a:rPr b="0" lang="fr-FR" sz="1400" spc="-18" strike="noStrike" baseline="30000">
                <a:solidFill>
                  <a:srgbClr val="000000"/>
                </a:solidFill>
                <a:latin typeface="Helvetica 75 Bold"/>
                <a:ea typeface="DejaVu Sans"/>
              </a:rPr>
              <a:t>	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5" name="TextShape 10"/>
          <p:cNvSpPr/>
          <p:nvPr/>
        </p:nvSpPr>
        <p:spPr>
          <a:xfrm>
            <a:off x="314280" y="267480"/>
            <a:ext cx="8508960" cy="73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Tableau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En Python : list est un tableau dynamique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(on peut ajouter des élements en fin de liste, l’interpréteur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se charge d’augmenter la taille mémoire du tableau si nécessaire)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16" name=""/>
          <p:cNvSpPr/>
          <p:nvPr/>
        </p:nvSpPr>
        <p:spPr>
          <a:xfrm>
            <a:off x="685800" y="2286000"/>
            <a:ext cx="684000" cy="4554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7" name=""/>
          <p:cNvSpPr/>
          <p:nvPr/>
        </p:nvSpPr>
        <p:spPr>
          <a:xfrm>
            <a:off x="2057400" y="2286360"/>
            <a:ext cx="684000" cy="4554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8" name=""/>
          <p:cNvSpPr/>
          <p:nvPr/>
        </p:nvSpPr>
        <p:spPr>
          <a:xfrm>
            <a:off x="3428640" y="2286000"/>
            <a:ext cx="684000" cy="4554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9" name=""/>
          <p:cNvSpPr/>
          <p:nvPr/>
        </p:nvSpPr>
        <p:spPr>
          <a:xfrm>
            <a:off x="1371960" y="2286360"/>
            <a:ext cx="684000" cy="4554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0" name=""/>
          <p:cNvSpPr/>
          <p:nvPr/>
        </p:nvSpPr>
        <p:spPr>
          <a:xfrm>
            <a:off x="2743560" y="2286000"/>
            <a:ext cx="684000" cy="4554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1" name=""/>
          <p:cNvSpPr/>
          <p:nvPr/>
        </p:nvSpPr>
        <p:spPr>
          <a:xfrm>
            <a:off x="4115160" y="2286000"/>
            <a:ext cx="684000" cy="4554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2" name=""/>
          <p:cNvSpPr/>
          <p:nvPr/>
        </p:nvSpPr>
        <p:spPr>
          <a:xfrm>
            <a:off x="857160" y="2743200"/>
            <a:ext cx="51336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23" name=""/>
          <p:cNvSpPr/>
          <p:nvPr/>
        </p:nvSpPr>
        <p:spPr>
          <a:xfrm>
            <a:off x="1544760" y="2779200"/>
            <a:ext cx="249480" cy="21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24" name=""/>
          <p:cNvSpPr/>
          <p:nvPr/>
        </p:nvSpPr>
        <p:spPr>
          <a:xfrm>
            <a:off x="2261520" y="2743200"/>
            <a:ext cx="51336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25" name=""/>
          <p:cNvSpPr/>
          <p:nvPr/>
        </p:nvSpPr>
        <p:spPr>
          <a:xfrm>
            <a:off x="2949120" y="2779200"/>
            <a:ext cx="249480" cy="21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3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26" name=""/>
          <p:cNvSpPr/>
          <p:nvPr/>
        </p:nvSpPr>
        <p:spPr>
          <a:xfrm>
            <a:off x="3657600" y="2742840"/>
            <a:ext cx="51336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4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27" name=""/>
          <p:cNvSpPr/>
          <p:nvPr/>
        </p:nvSpPr>
        <p:spPr>
          <a:xfrm>
            <a:off x="4345200" y="2778840"/>
            <a:ext cx="249480" cy="21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5</a:t>
            </a:r>
            <a:endParaRPr b="0" lang="en-US" sz="10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Picture 2" descr=""/>
          <p:cNvPicPr/>
          <p:nvPr/>
        </p:nvPicPr>
        <p:blipFill>
          <a:blip r:embed="rId1"/>
          <a:stretch/>
        </p:blipFill>
        <p:spPr>
          <a:xfrm>
            <a:off x="827640" y="519480"/>
            <a:ext cx="7343280" cy="3784320"/>
          </a:xfrm>
          <a:prstGeom prst="rect">
            <a:avLst/>
          </a:prstGeom>
          <a:ln w="9360">
            <a:noFill/>
          </a:ln>
        </p:spPr>
      </p:pic>
    </p:spTree>
  </p:cSld>
  <p:transition spd="med">
    <p:fade/>
  </p:transition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Shape 1"/>
          <p:cNvSpPr/>
          <p:nvPr/>
        </p:nvSpPr>
        <p:spPr>
          <a:xfrm>
            <a:off x="314280" y="268200"/>
            <a:ext cx="4825440" cy="22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85000"/>
              </a:lnSpc>
              <a:buNone/>
            </a:pPr>
            <a:r>
              <a:rPr b="0" lang="fr-FR" sz="5500" spc="-18" strike="noStrike">
                <a:solidFill>
                  <a:srgbClr val="000000"/>
                </a:solidFill>
                <a:latin typeface="Helvetica 75 Bold"/>
                <a:ea typeface="DejaVu Sans"/>
              </a:rPr>
              <a:t>Merci</a:t>
            </a:r>
            <a:endParaRPr b="0" lang="en-US" sz="55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5"/>
          <p:cNvSpPr/>
          <p:nvPr/>
        </p:nvSpPr>
        <p:spPr>
          <a:xfrm>
            <a:off x="314280" y="1184400"/>
            <a:ext cx="8513280" cy="336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Jean de Saint Angel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Professeur auprès des BTS SIO.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Auparavant : Développeur logiciel puis formateur au ministère des armées.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254" name="TextShape 16"/>
          <p:cNvSpPr/>
          <p:nvPr/>
        </p:nvSpPr>
        <p:spPr>
          <a:xfrm>
            <a:off x="314280" y="268200"/>
            <a:ext cx="8513280" cy="74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Présentons nous</a:t>
            </a:r>
            <a:endParaRPr b="0" lang="en-US" sz="20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3"/>
          <p:cNvSpPr/>
          <p:nvPr/>
        </p:nvSpPr>
        <p:spPr>
          <a:xfrm>
            <a:off x="314280" y="1184400"/>
            <a:ext cx="8512560" cy="336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François Gelineau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Orange Innovation, Cesson Sévigné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Développeur logiciel, formateur, coach, community manager, Orange Software Expert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Actuellement : développement d’applications big data de Threat Intelligence pour Orange Cyber Defense (scala, Python)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Auparavant : Python, JS, Typescript, Go, Kotlin, Elm …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256" name="TextShape 14"/>
          <p:cNvSpPr/>
          <p:nvPr/>
        </p:nvSpPr>
        <p:spPr>
          <a:xfrm>
            <a:off x="314280" y="268200"/>
            <a:ext cx="8512560" cy="74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Présentons nous</a:t>
            </a:r>
            <a:endParaRPr b="0" lang="en-US" sz="20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1825560" y="500760"/>
            <a:ext cx="12230280" cy="884520"/>
          </a:xfrm>
          <a:prstGeom prst="rect">
            <a:avLst/>
          </a:prstGeom>
          <a:noFill/>
          <a:ln w="0">
            <a:noFill/>
          </a:ln>
        </p:spPr>
        <p:txBody>
          <a:bodyPr lIns="0" rIns="0" tIns="25560" bIns="0" anchor="ctr">
            <a:noAutofit/>
          </a:bodyPr>
          <a:p>
            <a:pPr marL="18720">
              <a:lnSpc>
                <a:spcPct val="100000"/>
              </a:lnSpc>
              <a:spcBef>
                <a:spcPts val="201"/>
              </a:spcBef>
              <a:buNone/>
            </a:pPr>
            <a:r>
              <a:rPr b="0" lang="fr-FR" sz="2080" spc="-52" strike="noStrike">
                <a:solidFill>
                  <a:srgbClr val="ffffff"/>
                </a:solidFill>
                <a:latin typeface="Tahoma"/>
                <a:ea typeface="DejaVu Sans"/>
              </a:rPr>
              <a:t>His</a:t>
            </a:r>
            <a:r>
              <a:rPr b="0" lang="fr-FR" sz="2080" spc="-52" strike="noStrike">
                <a:solidFill>
                  <a:srgbClr val="ffffff"/>
                </a:solidFill>
                <a:latin typeface="Tahoma"/>
                <a:ea typeface="DejaVu Sans"/>
              </a:rPr>
              <a:t>tori</a:t>
            </a:r>
            <a:r>
              <a:rPr b="0" lang="fr-FR" sz="2080" spc="-52" strike="noStrike">
                <a:solidFill>
                  <a:srgbClr val="ffffff"/>
                </a:solidFill>
                <a:latin typeface="Tahoma"/>
                <a:ea typeface="DejaVu Sans"/>
              </a:rPr>
              <a:t>qu</a:t>
            </a:r>
            <a:r>
              <a:rPr b="0" lang="fr-FR" sz="2080" spc="-52" strike="noStrike">
                <a:solidFill>
                  <a:srgbClr val="ffffff"/>
                </a:solidFill>
                <a:latin typeface="Tahoma"/>
                <a:ea typeface="DejaVu Sans"/>
              </a:rPr>
              <a:t>e</a:t>
            </a:r>
            <a:endParaRPr b="0" lang="fr-FR" sz="208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8" name="object 3" descr=""/>
          <p:cNvPicPr/>
          <p:nvPr/>
        </p:nvPicPr>
        <p:blipFill>
          <a:blip r:embed="rId1"/>
          <a:stretch/>
        </p:blipFill>
        <p:spPr>
          <a:xfrm>
            <a:off x="1440360" y="1064880"/>
            <a:ext cx="1604880" cy="2940120"/>
          </a:xfrm>
          <a:prstGeom prst="rect">
            <a:avLst/>
          </a:prstGeom>
          <a:ln w="0">
            <a:noFill/>
          </a:ln>
        </p:spPr>
      </p:pic>
      <p:pic>
        <p:nvPicPr>
          <p:cNvPr id="259" name="object 4" descr=""/>
          <p:cNvPicPr/>
          <p:nvPr/>
        </p:nvPicPr>
        <p:blipFill>
          <a:blip r:embed="rId2"/>
          <a:stretch/>
        </p:blipFill>
        <p:spPr>
          <a:xfrm>
            <a:off x="3322080" y="768240"/>
            <a:ext cx="4233600" cy="241200"/>
          </a:xfrm>
          <a:prstGeom prst="rect">
            <a:avLst/>
          </a:prstGeom>
          <a:ln w="0">
            <a:noFill/>
          </a:ln>
        </p:spPr>
      </p:pic>
      <p:sp>
        <p:nvSpPr>
          <p:cNvPr id="260" name="object 5"/>
          <p:cNvSpPr/>
          <p:nvPr/>
        </p:nvSpPr>
        <p:spPr>
          <a:xfrm>
            <a:off x="3322080" y="760320"/>
            <a:ext cx="4233600" cy="515160"/>
          </a:xfrm>
          <a:prstGeom prst="rect">
            <a:avLst/>
          </a:prstGeom>
          <a:noFill/>
          <a:ln w="50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5760" bIns="0" anchor="t">
            <a:spAutoFit/>
          </a:bodyPr>
          <a:p>
            <a:pPr marL="68040">
              <a:lnSpc>
                <a:spcPts val="2007"/>
              </a:lnSpc>
              <a:spcBef>
                <a:spcPts val="45"/>
              </a:spcBef>
              <a:buNone/>
            </a:pPr>
            <a:r>
              <a:rPr b="0" lang="fr-FR" sz="1640" spc="-75" strike="noStrike">
                <a:solidFill>
                  <a:srgbClr val="000000"/>
                </a:solidFill>
                <a:latin typeface="Tahoma"/>
                <a:ea typeface="DejaVu Sans"/>
              </a:rPr>
              <a:t>1989</a:t>
            </a:r>
            <a:r>
              <a:rPr b="0" lang="fr-FR" sz="1640" spc="-60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fr-FR" sz="1640" spc="-1" strike="noStrike">
                <a:solidFill>
                  <a:srgbClr val="000000"/>
                </a:solidFill>
                <a:latin typeface="Tahoma"/>
                <a:ea typeface="DejaVu Sans"/>
              </a:rPr>
              <a:t>:</a:t>
            </a:r>
            <a:r>
              <a:rPr b="0" lang="fr-FR" sz="1640" spc="-97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fr-FR" sz="1640" spc="-52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r>
              <a:rPr b="0" lang="fr-FR" sz="1640" spc="-106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r>
              <a:rPr b="0" lang="fr-FR" sz="1640" spc="-900" strike="noStrike">
                <a:solidFill>
                  <a:srgbClr val="000000"/>
                </a:solidFill>
                <a:latin typeface="Tahoma"/>
                <a:ea typeface="DejaVu Sans"/>
              </a:rPr>
              <a:t>é</a:t>
            </a:r>
            <a:r>
              <a:rPr b="0" lang="fr-FR" sz="1640" spc="-60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fr-FR" sz="1640" spc="-46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fr-FR" sz="1640" spc="-52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fr-FR" sz="1640" spc="-46" strike="noStrike">
                <a:solidFill>
                  <a:srgbClr val="000000"/>
                </a:solidFill>
                <a:latin typeface="Tahoma"/>
                <a:ea typeface="DejaVu Sans"/>
              </a:rPr>
              <a:t>on</a:t>
            </a:r>
            <a:r>
              <a:rPr b="0" lang="fr-FR" sz="1640" spc="2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fr-FR" sz="1640" spc="-38" strike="noStrike">
                <a:solidFill>
                  <a:srgbClr val="000000"/>
                </a:solidFill>
                <a:latin typeface="Tahoma"/>
                <a:ea typeface="DejaVu Sans"/>
              </a:rPr>
              <a:t>par Guido</a:t>
            </a:r>
            <a:r>
              <a:rPr b="0" lang="fr-FR" sz="1640" spc="-5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fr-FR" sz="1640" spc="-1" strike="noStrike">
                <a:solidFill>
                  <a:srgbClr val="000000"/>
                </a:solidFill>
                <a:latin typeface="Tahoma"/>
                <a:ea typeface="DejaVu Sans"/>
              </a:rPr>
              <a:t>Van</a:t>
            </a:r>
            <a:r>
              <a:rPr b="0" lang="fr-FR" sz="1640" spc="-46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fr-FR" sz="1640" spc="-60" strike="noStrike">
                <a:solidFill>
                  <a:srgbClr val="000000"/>
                </a:solidFill>
                <a:latin typeface="Tahoma"/>
                <a:ea typeface="DejaVu Sans"/>
              </a:rPr>
              <a:t>Rossum</a:t>
            </a:r>
            <a:endParaRPr b="0" lang="en-US" sz="1640" spc="-1" strike="noStrike">
              <a:latin typeface="Arial"/>
            </a:endParaRPr>
          </a:p>
        </p:txBody>
      </p:sp>
      <p:pic>
        <p:nvPicPr>
          <p:cNvPr id="261" name="object 6" descr=""/>
          <p:cNvPicPr/>
          <p:nvPr/>
        </p:nvPicPr>
        <p:blipFill>
          <a:blip r:embed="rId3"/>
          <a:stretch/>
        </p:blipFill>
        <p:spPr>
          <a:xfrm>
            <a:off x="3322080" y="2222640"/>
            <a:ext cx="4233600" cy="241200"/>
          </a:xfrm>
          <a:prstGeom prst="rect">
            <a:avLst/>
          </a:prstGeom>
          <a:ln w="0">
            <a:noFill/>
          </a:ln>
        </p:spPr>
      </p:pic>
      <p:sp>
        <p:nvSpPr>
          <p:cNvPr id="262" name="object 7"/>
          <p:cNvSpPr/>
          <p:nvPr/>
        </p:nvSpPr>
        <p:spPr>
          <a:xfrm>
            <a:off x="3322080" y="2222640"/>
            <a:ext cx="4233600" cy="260280"/>
          </a:xfrm>
          <a:prstGeom prst="rect">
            <a:avLst/>
          </a:prstGeom>
          <a:noFill/>
          <a:ln w="50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5760" bIns="0" anchor="t">
            <a:spAutoFit/>
          </a:bodyPr>
          <a:p>
            <a:pPr marL="68040">
              <a:lnSpc>
                <a:spcPts val="2007"/>
              </a:lnSpc>
              <a:spcBef>
                <a:spcPts val="45"/>
              </a:spcBef>
              <a:buNone/>
            </a:pPr>
            <a:r>
              <a:rPr b="0" lang="fr-FR" sz="1640" spc="-75" strike="noStrike">
                <a:solidFill>
                  <a:srgbClr val="000000"/>
                </a:solidFill>
                <a:latin typeface="Tahoma"/>
                <a:ea typeface="DejaVu Sans"/>
              </a:rPr>
              <a:t>2000</a:t>
            </a:r>
            <a:r>
              <a:rPr b="0" lang="fr-FR" sz="1640" spc="-60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fr-FR" sz="1640" spc="-1" strike="noStrike">
                <a:solidFill>
                  <a:srgbClr val="000000"/>
                </a:solidFill>
                <a:latin typeface="Tahoma"/>
                <a:ea typeface="DejaVu Sans"/>
              </a:rPr>
              <a:t>:</a:t>
            </a:r>
            <a:r>
              <a:rPr b="0" lang="fr-FR" sz="1640" spc="-69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fr-FR" sz="1640" spc="-38" strike="noStrike">
                <a:solidFill>
                  <a:srgbClr val="000000"/>
                </a:solidFill>
                <a:latin typeface="Tahoma"/>
                <a:ea typeface="DejaVu Sans"/>
              </a:rPr>
              <a:t>Sortie</a:t>
            </a:r>
            <a:r>
              <a:rPr b="0" lang="fr-FR" sz="1640" spc="-52" strike="noStrike">
                <a:solidFill>
                  <a:srgbClr val="000000"/>
                </a:solidFill>
                <a:latin typeface="Tahoma"/>
                <a:ea typeface="DejaVu Sans"/>
              </a:rPr>
              <a:t> de</a:t>
            </a:r>
            <a:r>
              <a:rPr b="0" lang="fr-FR" sz="1640" spc="-60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fr-FR" sz="1640" spc="-32" strike="noStrike">
                <a:solidFill>
                  <a:srgbClr val="000000"/>
                </a:solidFill>
                <a:latin typeface="Tahoma"/>
                <a:ea typeface="DejaVu Sans"/>
              </a:rPr>
              <a:t>Python2</a:t>
            </a:r>
            <a:endParaRPr b="0" lang="en-US" sz="1640" spc="-1" strike="noStrike">
              <a:latin typeface="Arial"/>
            </a:endParaRPr>
          </a:p>
        </p:txBody>
      </p:sp>
      <p:pic>
        <p:nvPicPr>
          <p:cNvPr id="263" name="object 10" descr=""/>
          <p:cNvPicPr/>
          <p:nvPr/>
        </p:nvPicPr>
        <p:blipFill>
          <a:blip r:embed="rId4"/>
          <a:stretch/>
        </p:blipFill>
        <p:spPr>
          <a:xfrm>
            <a:off x="3322080" y="2986920"/>
            <a:ext cx="4233600" cy="240840"/>
          </a:xfrm>
          <a:prstGeom prst="rect">
            <a:avLst/>
          </a:prstGeom>
          <a:ln w="0">
            <a:noFill/>
          </a:ln>
        </p:spPr>
      </p:pic>
      <p:sp>
        <p:nvSpPr>
          <p:cNvPr id="264" name="object 14"/>
          <p:cNvSpPr/>
          <p:nvPr/>
        </p:nvSpPr>
        <p:spPr>
          <a:xfrm>
            <a:off x="7556400" y="4981680"/>
            <a:ext cx="357480" cy="12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8720">
              <a:lnSpc>
                <a:spcPts val="1003"/>
              </a:lnSpc>
              <a:buNone/>
            </a:pPr>
            <a:r>
              <a:rPr b="0" lang="fr-FR" sz="889" spc="-1" strike="noStrike" u="sng">
                <a:solidFill>
                  <a:srgbClr val="ff7900"/>
                </a:solidFill>
                <a:uFillTx/>
                <a:latin typeface="Arial MT"/>
                <a:ea typeface="DejaVu Sans"/>
                <a:hlinkClick r:id="rId5" action="ppaction://hlinksldjump"/>
              </a:rPr>
              <a:t>3</a:t>
            </a:r>
            <a:r>
              <a:rPr b="0" lang="fr-FR" sz="889" spc="-1" strike="noStrike" u="sng">
                <a:solidFill>
                  <a:srgbClr val="ff7900"/>
                </a:solidFill>
                <a:uFillTx/>
                <a:latin typeface="Arial MT"/>
                <a:ea typeface="DejaVu Sans"/>
                <a:hlinkClick r:id="rId6" action="ppaction://hlinksldjump"/>
              </a:rPr>
              <a:t> </a:t>
            </a:r>
            <a:r>
              <a:rPr b="0" lang="fr-FR" sz="889" spc="222" strike="noStrike" u="sng">
                <a:solidFill>
                  <a:srgbClr val="ff7900"/>
                </a:solidFill>
                <a:uFillTx/>
                <a:latin typeface="Arial MT"/>
                <a:ea typeface="DejaVu Sans"/>
                <a:hlinkClick r:id="rId7" action="ppaction://hlinksldjump"/>
              </a:rPr>
              <a:t>/</a:t>
            </a:r>
            <a:r>
              <a:rPr b="0" lang="fr-FR" sz="889" spc="43" strike="noStrike" u="sng">
                <a:solidFill>
                  <a:srgbClr val="ff7900"/>
                </a:solidFill>
                <a:uFillTx/>
                <a:latin typeface="Arial MT"/>
                <a:ea typeface="DejaVu Sans"/>
                <a:hlinkClick r:id="rId8" action="ppaction://hlinksldjump"/>
              </a:rPr>
              <a:t> </a:t>
            </a:r>
            <a:r>
              <a:rPr b="0" lang="fr-FR" sz="889" spc="-38" strike="noStrike" u="sng">
                <a:solidFill>
                  <a:srgbClr val="ff7900"/>
                </a:solidFill>
                <a:uFillTx/>
                <a:latin typeface="Arial MT"/>
                <a:ea typeface="DejaVu Sans"/>
                <a:hlinkClick r:id="rId9" action="ppaction://hlinksldjump"/>
              </a:rPr>
              <a:t>10</a:t>
            </a:r>
            <a:endParaRPr b="0" lang="en-US" sz="889" spc="-1" strike="noStrike">
              <a:latin typeface="Arial"/>
            </a:endParaRPr>
          </a:p>
        </p:txBody>
      </p:sp>
      <p:sp>
        <p:nvSpPr>
          <p:cNvPr id="265" name="TextShape 5"/>
          <p:cNvSpPr/>
          <p:nvPr/>
        </p:nvSpPr>
        <p:spPr>
          <a:xfrm>
            <a:off x="314280" y="267480"/>
            <a:ext cx="851328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Présentation Python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6" name="object 20"/>
          <p:cNvSpPr/>
          <p:nvPr/>
        </p:nvSpPr>
        <p:spPr>
          <a:xfrm>
            <a:off x="3322080" y="2986920"/>
            <a:ext cx="4233600" cy="260280"/>
          </a:xfrm>
          <a:prstGeom prst="rect">
            <a:avLst/>
          </a:prstGeom>
          <a:noFill/>
          <a:ln w="50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5760" bIns="0" anchor="t">
            <a:spAutoFit/>
          </a:bodyPr>
          <a:p>
            <a:pPr marL="68040">
              <a:lnSpc>
                <a:spcPts val="2007"/>
              </a:lnSpc>
              <a:spcBef>
                <a:spcPts val="45"/>
              </a:spcBef>
              <a:buNone/>
            </a:pPr>
            <a:r>
              <a:rPr b="0" lang="fr-FR" sz="1640" spc="-75" strike="noStrike">
                <a:solidFill>
                  <a:srgbClr val="000000"/>
                </a:solidFill>
                <a:latin typeface="Tahoma"/>
                <a:ea typeface="DejaVu Sans"/>
              </a:rPr>
              <a:t>2008</a:t>
            </a:r>
            <a:r>
              <a:rPr b="0" lang="fr-FR" sz="1640" spc="-60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fr-FR" sz="1640" spc="-1" strike="noStrike">
                <a:solidFill>
                  <a:srgbClr val="000000"/>
                </a:solidFill>
                <a:latin typeface="Tahoma"/>
                <a:ea typeface="DejaVu Sans"/>
              </a:rPr>
              <a:t>:</a:t>
            </a:r>
            <a:r>
              <a:rPr b="0" lang="fr-FR" sz="1640" spc="-69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fr-FR" sz="1640" spc="-38" strike="noStrike">
                <a:solidFill>
                  <a:srgbClr val="000000"/>
                </a:solidFill>
                <a:latin typeface="Tahoma"/>
                <a:ea typeface="DejaVu Sans"/>
              </a:rPr>
              <a:t>Sortie</a:t>
            </a:r>
            <a:r>
              <a:rPr b="0" lang="fr-FR" sz="1640" spc="-52" strike="noStrike">
                <a:solidFill>
                  <a:srgbClr val="000000"/>
                </a:solidFill>
                <a:latin typeface="Tahoma"/>
                <a:ea typeface="DejaVu Sans"/>
              </a:rPr>
              <a:t> de</a:t>
            </a:r>
            <a:r>
              <a:rPr b="0" lang="fr-FR" sz="1640" spc="-60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fr-FR" sz="1640" spc="-32" strike="noStrike">
                <a:solidFill>
                  <a:srgbClr val="000000"/>
                </a:solidFill>
                <a:latin typeface="Tahoma"/>
                <a:ea typeface="DejaVu Sans"/>
              </a:rPr>
              <a:t>Python3</a:t>
            </a:r>
            <a:endParaRPr b="0" lang="en-US" sz="1640" spc="-1" strike="noStrike">
              <a:latin typeface="Arial"/>
            </a:endParaRPr>
          </a:p>
        </p:txBody>
      </p:sp>
      <p:sp>
        <p:nvSpPr>
          <p:cNvPr id="267" name="object 12"/>
          <p:cNvSpPr txBox="1"/>
          <p:nvPr/>
        </p:nvSpPr>
        <p:spPr>
          <a:xfrm>
            <a:off x="3310200" y="1587600"/>
            <a:ext cx="4233600" cy="241200"/>
          </a:xfrm>
          <a:prstGeom prst="rect">
            <a:avLst/>
          </a:prstGeom>
          <a:blipFill rotWithShape="0">
            <a:blip r:embed="rId10"/>
            <a:stretch/>
          </a:blipFill>
          <a:ln w="5040">
            <a:solidFill>
              <a:srgbClr val="000000"/>
            </a:solidFill>
            <a:round/>
          </a:ln>
        </p:spPr>
        <p:txBody>
          <a:bodyPr lIns="0" rIns="0" tIns="5760" bIns="0" anchor="t">
            <a:noAutofit/>
          </a:bodyPr>
          <a:p>
            <a:pPr marL="68040">
              <a:lnSpc>
                <a:spcPts val="2007"/>
              </a:lnSpc>
              <a:spcBef>
                <a:spcPts val="45"/>
              </a:spcBef>
              <a:buNone/>
            </a:pPr>
            <a:r>
              <a:rPr b="0" lang="en-US" sz="1800" spc="-1" strike="noStrike">
                <a:latin typeface="Arial"/>
              </a:rPr>
              <a:t>1994 : Sortie de Python 1</a:t>
            </a:r>
            <a:endParaRPr b="0" lang="en-US" sz="1800" spc="-1" strike="noStrike">
              <a:latin typeface="Arial"/>
              <a:ea typeface="Noto Sans CJK SC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1825560" y="500760"/>
            <a:ext cx="12230280" cy="884520"/>
          </a:xfrm>
          <a:prstGeom prst="rect">
            <a:avLst/>
          </a:prstGeom>
          <a:noFill/>
          <a:ln w="0">
            <a:noFill/>
          </a:ln>
        </p:spPr>
        <p:txBody>
          <a:bodyPr lIns="0" rIns="0" tIns="25560" bIns="0" anchor="ctr">
            <a:noAutofit/>
          </a:bodyPr>
          <a:p>
            <a:pPr marL="18720">
              <a:lnSpc>
                <a:spcPct val="100000"/>
              </a:lnSpc>
              <a:spcBef>
                <a:spcPts val="201"/>
              </a:spcBef>
              <a:buNone/>
            </a:pPr>
            <a:r>
              <a:rPr b="0" lang="fr-FR" sz="2080" spc="-38" strike="noStrike">
                <a:solidFill>
                  <a:srgbClr val="ffffff"/>
                </a:solidFill>
                <a:latin typeface="Tahoma"/>
                <a:ea typeface="DejaVu Sans"/>
              </a:rPr>
              <a:t>Pourquoi</a:t>
            </a:r>
            <a:r>
              <a:rPr b="0" lang="fr-FR" sz="2080" spc="4" strike="noStrike">
                <a:solidFill>
                  <a:srgbClr val="ffffff"/>
                </a:solidFill>
                <a:latin typeface="Tahoma"/>
                <a:ea typeface="DejaVu Sans"/>
              </a:rPr>
              <a:t> </a:t>
            </a:r>
            <a:r>
              <a:rPr b="0" lang="fr-FR" sz="2080" spc="-38" strike="noStrike">
                <a:solidFill>
                  <a:srgbClr val="ffffff"/>
                </a:solidFill>
                <a:latin typeface="Tahoma"/>
                <a:ea typeface="DejaVu Sans"/>
              </a:rPr>
              <a:t>Python</a:t>
            </a:r>
            <a:r>
              <a:rPr b="0" lang="fr-FR" sz="2080" spc="-304" strike="noStrike">
                <a:solidFill>
                  <a:srgbClr val="ffffff"/>
                </a:solidFill>
                <a:latin typeface="Tahoma"/>
                <a:ea typeface="DejaVu Sans"/>
              </a:rPr>
              <a:t> </a:t>
            </a:r>
            <a:r>
              <a:rPr b="0" lang="fr-FR" sz="2080" spc="-75" strike="noStrike">
                <a:solidFill>
                  <a:srgbClr val="ffffff"/>
                </a:solidFill>
                <a:latin typeface="Tahoma"/>
                <a:ea typeface="DejaVu Sans"/>
              </a:rPr>
              <a:t>?</a:t>
            </a:r>
            <a:endParaRPr b="0" lang="fr-FR" sz="208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9" name="object 8" descr=""/>
          <p:cNvPicPr/>
          <p:nvPr/>
        </p:nvPicPr>
        <p:blipFill>
          <a:blip r:embed="rId1"/>
          <a:stretch/>
        </p:blipFill>
        <p:spPr>
          <a:xfrm>
            <a:off x="4329720" y="778320"/>
            <a:ext cx="3583800" cy="383400"/>
          </a:xfrm>
          <a:prstGeom prst="rect">
            <a:avLst/>
          </a:prstGeom>
          <a:ln w="0">
            <a:noFill/>
          </a:ln>
        </p:spPr>
      </p:pic>
      <p:sp>
        <p:nvSpPr>
          <p:cNvPr id="270" name="object 9"/>
          <p:cNvSpPr/>
          <p:nvPr/>
        </p:nvSpPr>
        <p:spPr>
          <a:xfrm>
            <a:off x="4329720" y="778320"/>
            <a:ext cx="3583800" cy="359280"/>
          </a:xfrm>
          <a:prstGeom prst="rect">
            <a:avLst/>
          </a:prstGeom>
          <a:noFill/>
          <a:ln w="50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10520" bIns="0" anchor="t">
            <a:spAutoFit/>
          </a:bodyPr>
          <a:p>
            <a:pPr marL="68040">
              <a:lnSpc>
                <a:spcPct val="100000"/>
              </a:lnSpc>
              <a:spcBef>
                <a:spcPts val="870"/>
              </a:spcBef>
              <a:buNone/>
            </a:pPr>
            <a:r>
              <a:rPr b="0" lang="fr-FR" sz="1640" spc="-69" strike="noStrike">
                <a:solidFill>
                  <a:srgbClr val="000000"/>
                </a:solidFill>
                <a:latin typeface="Tahoma"/>
                <a:ea typeface="DejaVu Sans"/>
              </a:rPr>
              <a:t>Typage</a:t>
            </a:r>
            <a:r>
              <a:rPr b="0" lang="fr-FR" sz="1640" spc="-5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fr-FR" sz="1640" spc="-15" strike="noStrike">
                <a:solidFill>
                  <a:srgbClr val="000000"/>
                </a:solidFill>
                <a:latin typeface="Tahoma"/>
                <a:ea typeface="DejaVu Sans"/>
              </a:rPr>
              <a:t>dynamique</a:t>
            </a:r>
            <a:endParaRPr b="0" lang="en-US" sz="1640" spc="-1" strike="noStrike">
              <a:latin typeface="Arial"/>
            </a:endParaRPr>
          </a:p>
        </p:txBody>
      </p:sp>
      <p:pic>
        <p:nvPicPr>
          <p:cNvPr id="271" name="object 11" descr=""/>
          <p:cNvPicPr/>
          <p:nvPr/>
        </p:nvPicPr>
        <p:blipFill>
          <a:blip r:embed="rId2"/>
          <a:stretch/>
        </p:blipFill>
        <p:spPr>
          <a:xfrm>
            <a:off x="4329720" y="1580760"/>
            <a:ext cx="3583800" cy="362880"/>
          </a:xfrm>
          <a:prstGeom prst="rect">
            <a:avLst/>
          </a:prstGeom>
          <a:ln w="0">
            <a:noFill/>
          </a:ln>
        </p:spPr>
      </p:pic>
      <p:sp>
        <p:nvSpPr>
          <p:cNvPr id="272" name="object 13"/>
          <p:cNvSpPr/>
          <p:nvPr/>
        </p:nvSpPr>
        <p:spPr>
          <a:xfrm>
            <a:off x="4329720" y="1580760"/>
            <a:ext cx="3583800" cy="359280"/>
          </a:xfrm>
          <a:prstGeom prst="rect">
            <a:avLst/>
          </a:prstGeom>
          <a:noFill/>
          <a:ln w="50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10520" bIns="0" anchor="t">
            <a:spAutoFit/>
          </a:bodyPr>
          <a:p>
            <a:pPr marL="68040">
              <a:lnSpc>
                <a:spcPct val="100000"/>
              </a:lnSpc>
              <a:spcBef>
                <a:spcPts val="870"/>
              </a:spcBef>
              <a:buNone/>
            </a:pPr>
            <a:r>
              <a:rPr b="0" lang="fr-FR" sz="1640" spc="-46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fr-FR" sz="1640" spc="-60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r>
              <a:rPr b="0" lang="fr-FR" sz="1640" spc="-52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fr-FR" sz="1640" spc="-46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fr-FR" sz="1640" spc="-60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fr-FR" sz="1640" spc="-97" strike="noStrike">
                <a:solidFill>
                  <a:srgbClr val="000000"/>
                </a:solidFill>
                <a:latin typeface="Tahoma"/>
                <a:ea typeface="DejaVu Sans"/>
              </a:rPr>
              <a:t>té</a:t>
            </a:r>
            <a:r>
              <a:rPr b="0" lang="fr-FR" sz="1640" spc="80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fr-FR" sz="1640" spc="-15" strike="noStrike">
                <a:solidFill>
                  <a:srgbClr val="000000"/>
                </a:solidFill>
                <a:latin typeface="Tahoma"/>
                <a:ea typeface="DejaVu Sans"/>
              </a:rPr>
              <a:t>objet</a:t>
            </a:r>
            <a:endParaRPr b="0" lang="en-US" sz="1640" spc="-1" strike="noStrike">
              <a:latin typeface="Arial"/>
            </a:endParaRPr>
          </a:p>
        </p:txBody>
      </p:sp>
      <p:pic>
        <p:nvPicPr>
          <p:cNvPr id="273" name="object 15" descr=""/>
          <p:cNvPicPr/>
          <p:nvPr/>
        </p:nvPicPr>
        <p:blipFill>
          <a:blip r:embed="rId3"/>
          <a:stretch/>
        </p:blipFill>
        <p:spPr>
          <a:xfrm>
            <a:off x="4329720" y="2383200"/>
            <a:ext cx="3583800" cy="362880"/>
          </a:xfrm>
          <a:prstGeom prst="rect">
            <a:avLst/>
          </a:prstGeom>
          <a:ln w="0">
            <a:noFill/>
          </a:ln>
        </p:spPr>
      </p:pic>
      <p:sp>
        <p:nvSpPr>
          <p:cNvPr id="274" name="object 16"/>
          <p:cNvSpPr/>
          <p:nvPr/>
        </p:nvSpPr>
        <p:spPr>
          <a:xfrm>
            <a:off x="4329720" y="2383200"/>
            <a:ext cx="3583800" cy="359280"/>
          </a:xfrm>
          <a:prstGeom prst="rect">
            <a:avLst/>
          </a:prstGeom>
          <a:noFill/>
          <a:ln w="50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10520" bIns="0" anchor="t">
            <a:spAutoFit/>
          </a:bodyPr>
          <a:p>
            <a:pPr marL="68040">
              <a:lnSpc>
                <a:spcPct val="100000"/>
              </a:lnSpc>
              <a:spcBef>
                <a:spcPts val="870"/>
              </a:spcBef>
              <a:buNone/>
            </a:pPr>
            <a:r>
              <a:rPr b="0" lang="fr-FR" sz="1640" spc="-83" strike="noStrike">
                <a:solidFill>
                  <a:srgbClr val="000000"/>
                </a:solidFill>
                <a:latin typeface="Tahoma"/>
                <a:ea typeface="DejaVu Sans"/>
              </a:rPr>
              <a:t>Nombreuse</a:t>
            </a:r>
            <a:r>
              <a:rPr b="0" lang="fr-FR" sz="1640" spc="-24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fr-FR" sz="1640" spc="-15" strike="noStrike">
                <a:solidFill>
                  <a:srgbClr val="000000"/>
                </a:solidFill>
                <a:latin typeface="Tahoma"/>
                <a:ea typeface="DejaVu Sans"/>
              </a:rPr>
              <a:t>b</a:t>
            </a:r>
            <a:r>
              <a:rPr b="0" lang="fr-FR" sz="1640" spc="-32" strike="noStrike">
                <a:solidFill>
                  <a:srgbClr val="000000"/>
                </a:solidFill>
                <a:latin typeface="Tahoma"/>
                <a:ea typeface="DejaVu Sans"/>
              </a:rPr>
              <a:t>ib</a:t>
            </a:r>
            <a:r>
              <a:rPr b="0" lang="fr-FR" sz="1640" spc="-24" strike="noStrike">
                <a:solidFill>
                  <a:srgbClr val="000000"/>
                </a:solidFill>
                <a:latin typeface="Tahoma"/>
                <a:ea typeface="DejaVu Sans"/>
              </a:rPr>
              <a:t>li</a:t>
            </a:r>
            <a:r>
              <a:rPr b="0" lang="fr-FR" sz="1640" spc="-15" strike="noStrike">
                <a:solidFill>
                  <a:srgbClr val="000000"/>
                </a:solidFill>
                <a:latin typeface="Tahoma"/>
                <a:ea typeface="DejaVu Sans"/>
              </a:rPr>
              <a:t>ot</a:t>
            </a:r>
            <a:r>
              <a:rPr b="0" lang="fr-FR" sz="1640" spc="-75" strike="noStrike">
                <a:solidFill>
                  <a:srgbClr val="000000"/>
                </a:solidFill>
                <a:latin typeface="Tahoma"/>
                <a:ea typeface="DejaVu Sans"/>
              </a:rPr>
              <a:t>h</a:t>
            </a:r>
            <a:r>
              <a:rPr b="0" lang="fr-FR" sz="1640" spc="-871" strike="noStrike">
                <a:solidFill>
                  <a:srgbClr val="000000"/>
                </a:solidFill>
                <a:latin typeface="Tahoma"/>
                <a:ea typeface="DejaVu Sans"/>
              </a:rPr>
              <a:t>è</a:t>
            </a:r>
            <a:r>
              <a:rPr b="0" lang="fr-FR" sz="1640" spc="-32" strike="noStrike">
                <a:solidFill>
                  <a:srgbClr val="000000"/>
                </a:solidFill>
                <a:latin typeface="Tahoma"/>
                <a:ea typeface="DejaVu Sans"/>
              </a:rPr>
              <a:t>q</a:t>
            </a:r>
            <a:r>
              <a:rPr b="0" lang="fr-FR" sz="1640" spc="-15" strike="noStrike">
                <a:solidFill>
                  <a:srgbClr val="000000"/>
                </a:solidFill>
                <a:latin typeface="Tahoma"/>
                <a:ea typeface="DejaVu Sans"/>
              </a:rPr>
              <a:t>u</a:t>
            </a:r>
            <a:r>
              <a:rPr b="0" lang="fr-FR" sz="1640" spc="-32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fr-FR" sz="1640" spc="-15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endParaRPr b="0" lang="en-US" sz="1640" spc="-1" strike="noStrike">
              <a:latin typeface="Arial"/>
            </a:endParaRPr>
          </a:p>
        </p:txBody>
      </p:sp>
      <p:pic>
        <p:nvPicPr>
          <p:cNvPr id="275" name="object 17" descr=""/>
          <p:cNvPicPr/>
          <p:nvPr/>
        </p:nvPicPr>
        <p:blipFill>
          <a:blip r:embed="rId4"/>
          <a:stretch/>
        </p:blipFill>
        <p:spPr>
          <a:xfrm>
            <a:off x="4364640" y="3188880"/>
            <a:ext cx="3583800" cy="359640"/>
          </a:xfrm>
          <a:prstGeom prst="rect">
            <a:avLst/>
          </a:prstGeom>
          <a:ln w="0">
            <a:noFill/>
          </a:ln>
        </p:spPr>
      </p:pic>
      <p:pic>
        <p:nvPicPr>
          <p:cNvPr id="276" name="object 18" descr=""/>
          <p:cNvPicPr/>
          <p:nvPr/>
        </p:nvPicPr>
        <p:blipFill>
          <a:blip r:embed="rId5"/>
          <a:stretch/>
        </p:blipFill>
        <p:spPr>
          <a:xfrm>
            <a:off x="4364640" y="3986280"/>
            <a:ext cx="3583800" cy="359640"/>
          </a:xfrm>
          <a:prstGeom prst="rect">
            <a:avLst/>
          </a:prstGeom>
          <a:ln w="0">
            <a:noFill/>
          </a:ln>
        </p:spPr>
      </p:pic>
      <p:sp>
        <p:nvSpPr>
          <p:cNvPr id="277" name="object 19"/>
          <p:cNvSpPr/>
          <p:nvPr/>
        </p:nvSpPr>
        <p:spPr>
          <a:xfrm>
            <a:off x="7556400" y="4981680"/>
            <a:ext cx="357480" cy="12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8720">
              <a:lnSpc>
                <a:spcPts val="1003"/>
              </a:lnSpc>
              <a:buNone/>
            </a:pPr>
            <a:r>
              <a:rPr b="0" lang="fr-FR" sz="889" spc="-1" strike="noStrike" u="sng">
                <a:solidFill>
                  <a:srgbClr val="ff7900"/>
                </a:solidFill>
                <a:uFillTx/>
                <a:latin typeface="Arial MT"/>
                <a:ea typeface="DejaVu Sans"/>
                <a:hlinkClick r:id="rId6" action="ppaction://hlinksldjump"/>
              </a:rPr>
              <a:t>5</a:t>
            </a:r>
            <a:r>
              <a:rPr b="0" lang="fr-FR" sz="889" spc="-1" strike="noStrike" u="sng">
                <a:solidFill>
                  <a:srgbClr val="ff7900"/>
                </a:solidFill>
                <a:uFillTx/>
                <a:latin typeface="Arial MT"/>
                <a:ea typeface="DejaVu Sans"/>
                <a:hlinkClick r:id="rId7" action="ppaction://hlinksldjump"/>
              </a:rPr>
              <a:t> </a:t>
            </a:r>
            <a:r>
              <a:rPr b="0" lang="fr-FR" sz="889" spc="222" strike="noStrike" u="sng">
                <a:solidFill>
                  <a:srgbClr val="ff7900"/>
                </a:solidFill>
                <a:uFillTx/>
                <a:latin typeface="Arial MT"/>
                <a:ea typeface="DejaVu Sans"/>
                <a:hlinkClick r:id="rId8" action="ppaction://hlinksldjump"/>
              </a:rPr>
              <a:t>/</a:t>
            </a:r>
            <a:r>
              <a:rPr b="0" lang="fr-FR" sz="889" spc="43" strike="noStrike" u="sng">
                <a:solidFill>
                  <a:srgbClr val="ff7900"/>
                </a:solidFill>
                <a:uFillTx/>
                <a:latin typeface="Arial MT"/>
                <a:ea typeface="DejaVu Sans"/>
                <a:hlinkClick r:id="rId9" action="ppaction://hlinksldjump"/>
              </a:rPr>
              <a:t> </a:t>
            </a:r>
            <a:r>
              <a:rPr b="0" lang="fr-FR" sz="889" spc="-38" strike="noStrike" u="sng">
                <a:solidFill>
                  <a:srgbClr val="ff7900"/>
                </a:solidFill>
                <a:uFillTx/>
                <a:latin typeface="Arial MT"/>
                <a:ea typeface="DejaVu Sans"/>
                <a:hlinkClick r:id="rId10" action="ppaction://hlinksldjump"/>
              </a:rPr>
              <a:t>10</a:t>
            </a:r>
            <a:endParaRPr b="0" lang="en-US" sz="889" spc="-1" strike="noStrike">
              <a:latin typeface="Arial"/>
            </a:endParaRPr>
          </a:p>
        </p:txBody>
      </p:sp>
      <p:sp>
        <p:nvSpPr>
          <p:cNvPr id="278" name="TextShape 6"/>
          <p:cNvSpPr/>
          <p:nvPr/>
        </p:nvSpPr>
        <p:spPr>
          <a:xfrm>
            <a:off x="314280" y="267480"/>
            <a:ext cx="851328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Présentation Python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79" name="object 23"/>
          <p:cNvSpPr/>
          <p:nvPr/>
        </p:nvSpPr>
        <p:spPr>
          <a:xfrm>
            <a:off x="4364640" y="3984480"/>
            <a:ext cx="3583800" cy="359280"/>
          </a:xfrm>
          <a:prstGeom prst="rect">
            <a:avLst/>
          </a:prstGeom>
          <a:noFill/>
          <a:ln w="50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10520" bIns="0" anchor="t">
            <a:spAutoFit/>
          </a:bodyPr>
          <a:p>
            <a:pPr marL="68040">
              <a:lnSpc>
                <a:spcPct val="100000"/>
              </a:lnSpc>
              <a:spcBef>
                <a:spcPts val="870"/>
              </a:spcBef>
              <a:buNone/>
            </a:pPr>
            <a:r>
              <a:rPr b="0" lang="fr-FR" sz="1640" spc="-83" strike="noStrike">
                <a:solidFill>
                  <a:srgbClr val="000000"/>
                </a:solidFill>
                <a:latin typeface="Tahoma"/>
                <a:ea typeface="DejaVu Sans"/>
              </a:rPr>
              <a:t>Très utilisé en sécurité informatique</a:t>
            </a:r>
            <a:endParaRPr b="0" lang="en-US" sz="1640" spc="-1" strike="noStrike">
              <a:latin typeface="Arial"/>
            </a:endParaRPr>
          </a:p>
        </p:txBody>
      </p:sp>
      <p:sp>
        <p:nvSpPr>
          <p:cNvPr id="280" name="object 37"/>
          <p:cNvSpPr/>
          <p:nvPr/>
        </p:nvSpPr>
        <p:spPr>
          <a:xfrm>
            <a:off x="4364640" y="3186000"/>
            <a:ext cx="3583800" cy="359280"/>
          </a:xfrm>
          <a:prstGeom prst="rect">
            <a:avLst/>
          </a:prstGeom>
          <a:noFill/>
          <a:ln w="50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10520" bIns="0" anchor="t">
            <a:spAutoFit/>
          </a:bodyPr>
          <a:p>
            <a:pPr marL="68040">
              <a:lnSpc>
                <a:spcPct val="100000"/>
              </a:lnSpc>
              <a:spcBef>
                <a:spcPts val="870"/>
              </a:spcBef>
              <a:buNone/>
            </a:pPr>
            <a:r>
              <a:rPr b="0" lang="fr-FR" sz="1640" spc="-83" strike="noStrike">
                <a:solidFill>
                  <a:srgbClr val="000000"/>
                </a:solidFill>
                <a:latin typeface="Tahoma"/>
                <a:ea typeface="DejaVu Sans"/>
              </a:rPr>
              <a:t>Importante communauté</a:t>
            </a:r>
            <a:endParaRPr b="0" lang="en-US" sz="1640" spc="-1" strike="noStrike">
              <a:latin typeface="Arial"/>
            </a:endParaRPr>
          </a:p>
        </p:txBody>
      </p:sp>
      <p:pic>
        <p:nvPicPr>
          <p:cNvPr id="281" name="object 38" descr=""/>
          <p:cNvPicPr/>
          <p:nvPr/>
        </p:nvPicPr>
        <p:blipFill>
          <a:blip r:embed="rId11"/>
          <a:stretch/>
        </p:blipFill>
        <p:spPr>
          <a:xfrm>
            <a:off x="571320" y="3986280"/>
            <a:ext cx="3583800" cy="359640"/>
          </a:xfrm>
          <a:prstGeom prst="rect">
            <a:avLst/>
          </a:prstGeom>
          <a:ln w="0">
            <a:noFill/>
          </a:ln>
        </p:spPr>
      </p:pic>
      <p:sp>
        <p:nvSpPr>
          <p:cNvPr id="282" name="object 39"/>
          <p:cNvSpPr/>
          <p:nvPr/>
        </p:nvSpPr>
        <p:spPr>
          <a:xfrm>
            <a:off x="563400" y="3984480"/>
            <a:ext cx="3583800" cy="359280"/>
          </a:xfrm>
          <a:prstGeom prst="rect">
            <a:avLst/>
          </a:prstGeom>
          <a:noFill/>
          <a:ln w="50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10520" bIns="0" anchor="t">
            <a:spAutoFit/>
          </a:bodyPr>
          <a:p>
            <a:pPr marL="68040">
              <a:lnSpc>
                <a:spcPct val="100000"/>
              </a:lnSpc>
              <a:spcBef>
                <a:spcPts val="870"/>
              </a:spcBef>
              <a:buNone/>
            </a:pPr>
            <a:r>
              <a:rPr b="0" lang="fr-FR" sz="1640" spc="-83" strike="noStrike">
                <a:solidFill>
                  <a:srgbClr val="000000"/>
                </a:solidFill>
                <a:latin typeface="Tahoma"/>
                <a:ea typeface="DejaVu Sans"/>
              </a:rPr>
              <a:t>Syntaxe simple</a:t>
            </a:r>
            <a:endParaRPr b="0" lang="en-US" sz="1640" spc="-1" strike="noStrike">
              <a:latin typeface="Arial"/>
            </a:endParaRPr>
          </a:p>
        </p:txBody>
      </p:sp>
      <p:pic>
        <p:nvPicPr>
          <p:cNvPr id="283" name="object 40" descr=""/>
          <p:cNvPicPr/>
          <p:nvPr/>
        </p:nvPicPr>
        <p:blipFill>
          <a:blip r:embed="rId12"/>
          <a:stretch/>
        </p:blipFill>
        <p:spPr>
          <a:xfrm>
            <a:off x="555840" y="3184920"/>
            <a:ext cx="3583800" cy="359640"/>
          </a:xfrm>
          <a:prstGeom prst="rect">
            <a:avLst/>
          </a:prstGeom>
          <a:ln w="0">
            <a:noFill/>
          </a:ln>
        </p:spPr>
      </p:pic>
      <p:sp>
        <p:nvSpPr>
          <p:cNvPr id="284" name="object 41"/>
          <p:cNvSpPr/>
          <p:nvPr/>
        </p:nvSpPr>
        <p:spPr>
          <a:xfrm>
            <a:off x="555840" y="3182040"/>
            <a:ext cx="3583800" cy="365040"/>
          </a:xfrm>
          <a:prstGeom prst="rect">
            <a:avLst/>
          </a:prstGeom>
          <a:noFill/>
          <a:ln w="50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10520" bIns="0" anchor="t">
            <a:spAutoFit/>
          </a:bodyPr>
          <a:p>
            <a:pPr marL="68040">
              <a:lnSpc>
                <a:spcPts val="2007"/>
              </a:lnSpc>
              <a:spcBef>
                <a:spcPts val="45"/>
              </a:spcBef>
              <a:buNone/>
            </a:pPr>
            <a:r>
              <a:rPr b="0" lang="fr-FR" sz="1640" spc="-46" strike="noStrike">
                <a:solidFill>
                  <a:srgbClr val="000000"/>
                </a:solidFill>
                <a:latin typeface="Tahoma"/>
                <a:ea typeface="DejaVu Sans"/>
              </a:rPr>
              <a:t>Gestion</a:t>
            </a:r>
            <a:r>
              <a:rPr b="0" lang="fr-FR" sz="1640" spc="-60" strike="noStrike">
                <a:solidFill>
                  <a:srgbClr val="000000"/>
                </a:solidFill>
                <a:latin typeface="Tahoma"/>
                <a:ea typeface="DejaVu Sans"/>
              </a:rPr>
              <a:t> simple</a:t>
            </a:r>
            <a:r>
              <a:rPr b="0" lang="fr-FR" sz="1640" spc="-5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fr-FR" sz="1640" spc="-75" strike="noStrike">
                <a:solidFill>
                  <a:srgbClr val="000000"/>
                </a:solidFill>
                <a:latin typeface="Tahoma"/>
                <a:ea typeface="DejaVu Sans"/>
              </a:rPr>
              <a:t>de</a:t>
            </a:r>
            <a:r>
              <a:rPr b="0" lang="fr-FR" sz="1640" spc="-5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fr-FR" sz="1640" spc="-38" strike="noStrike">
                <a:solidFill>
                  <a:srgbClr val="000000"/>
                </a:solidFill>
                <a:latin typeface="Tahoma"/>
                <a:ea typeface="DejaVu Sans"/>
              </a:rPr>
              <a:t>la </a:t>
            </a:r>
            <a:r>
              <a:rPr b="0" lang="fr-FR" sz="1640" spc="43" strike="noStrike">
                <a:solidFill>
                  <a:srgbClr val="000000"/>
                </a:solidFill>
                <a:latin typeface="Tahoma"/>
                <a:ea typeface="DejaVu Sans"/>
              </a:rPr>
              <a:t>mémoire</a:t>
            </a:r>
            <a:endParaRPr b="0" lang="en-US" sz="1640" spc="-1" strike="noStrike">
              <a:latin typeface="Arial"/>
            </a:endParaRPr>
          </a:p>
        </p:txBody>
      </p:sp>
      <p:pic>
        <p:nvPicPr>
          <p:cNvPr id="285" name="object 42" descr=""/>
          <p:cNvPicPr/>
          <p:nvPr/>
        </p:nvPicPr>
        <p:blipFill>
          <a:blip r:embed="rId13"/>
          <a:stretch/>
        </p:blipFill>
        <p:spPr>
          <a:xfrm>
            <a:off x="555840" y="2374920"/>
            <a:ext cx="3583800" cy="329400"/>
          </a:xfrm>
          <a:prstGeom prst="rect">
            <a:avLst/>
          </a:prstGeom>
          <a:ln w="0">
            <a:noFill/>
          </a:ln>
        </p:spPr>
      </p:pic>
      <p:sp>
        <p:nvSpPr>
          <p:cNvPr id="286" name="object 43"/>
          <p:cNvSpPr/>
          <p:nvPr/>
        </p:nvSpPr>
        <p:spPr>
          <a:xfrm>
            <a:off x="555840" y="2374920"/>
            <a:ext cx="3583800" cy="343440"/>
          </a:xfrm>
          <a:prstGeom prst="rect">
            <a:avLst/>
          </a:prstGeom>
          <a:noFill/>
          <a:ln w="50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10520" bIns="0" anchor="t">
            <a:spAutoFit/>
          </a:bodyPr>
          <a:p>
            <a:pPr marL="68040">
              <a:lnSpc>
                <a:spcPct val="102000"/>
              </a:lnSpc>
              <a:spcBef>
                <a:spcPts val="60"/>
              </a:spcBef>
              <a:buNone/>
            </a:pPr>
            <a:r>
              <a:rPr b="0" lang="fr-FR" sz="1500" spc="43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fr-FR" sz="1500" spc="-32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fr-FR" sz="1500" spc="-46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fr-FR" sz="1500" spc="-32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fr-FR" sz="1500" spc="-46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fr-FR" sz="1500" spc="-32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r>
              <a:rPr b="0" lang="fr-FR" sz="1500" spc="-83" strike="noStrike">
                <a:solidFill>
                  <a:srgbClr val="000000"/>
                </a:solidFill>
                <a:latin typeface="Tahoma"/>
                <a:ea typeface="DejaVu Sans"/>
              </a:rPr>
              <a:t>p</a:t>
            </a:r>
            <a:r>
              <a:rPr b="0" lang="fr-FR" sz="1500" spc="-89" strike="noStrike">
                <a:solidFill>
                  <a:srgbClr val="000000"/>
                </a:solidFill>
                <a:latin typeface="Tahoma"/>
                <a:ea typeface="DejaVu Sans"/>
              </a:rPr>
              <a:t>rété 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287" name="object 44" descr=""/>
          <p:cNvPicPr/>
          <p:nvPr/>
        </p:nvPicPr>
        <p:blipFill>
          <a:blip r:embed="rId14"/>
          <a:stretch/>
        </p:blipFill>
        <p:spPr>
          <a:xfrm>
            <a:off x="555840" y="1572120"/>
            <a:ext cx="3583800" cy="362880"/>
          </a:xfrm>
          <a:prstGeom prst="rect">
            <a:avLst/>
          </a:prstGeom>
          <a:ln w="0">
            <a:noFill/>
          </a:ln>
        </p:spPr>
      </p:pic>
      <p:sp>
        <p:nvSpPr>
          <p:cNvPr id="288" name="object 45"/>
          <p:cNvSpPr/>
          <p:nvPr/>
        </p:nvSpPr>
        <p:spPr>
          <a:xfrm>
            <a:off x="555840" y="1572120"/>
            <a:ext cx="3583800" cy="359280"/>
          </a:xfrm>
          <a:prstGeom prst="rect">
            <a:avLst/>
          </a:prstGeom>
          <a:noFill/>
          <a:ln w="50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10520" bIns="0" anchor="t">
            <a:spAutoFit/>
          </a:bodyPr>
          <a:p>
            <a:pPr marL="68040">
              <a:lnSpc>
                <a:spcPct val="100000"/>
              </a:lnSpc>
              <a:spcBef>
                <a:spcPts val="870"/>
              </a:spcBef>
              <a:buNone/>
            </a:pPr>
            <a:r>
              <a:rPr b="0" lang="fr-FR" sz="1640" spc="-46" strike="noStrike">
                <a:solidFill>
                  <a:srgbClr val="000000"/>
                </a:solidFill>
                <a:latin typeface="Tahoma"/>
                <a:ea typeface="DejaVu Sans"/>
              </a:rPr>
              <a:t>Multiplateformes</a:t>
            </a:r>
            <a:endParaRPr b="0" lang="en-US" sz="1640" spc="-1" strike="noStrike">
              <a:latin typeface="Arial"/>
            </a:endParaRPr>
          </a:p>
        </p:txBody>
      </p:sp>
      <p:pic>
        <p:nvPicPr>
          <p:cNvPr id="289" name="object 46" descr=""/>
          <p:cNvPicPr/>
          <p:nvPr/>
        </p:nvPicPr>
        <p:blipFill>
          <a:blip r:embed="rId15"/>
          <a:stretch/>
        </p:blipFill>
        <p:spPr>
          <a:xfrm>
            <a:off x="563400" y="774360"/>
            <a:ext cx="3583800" cy="383400"/>
          </a:xfrm>
          <a:prstGeom prst="rect">
            <a:avLst/>
          </a:prstGeom>
          <a:ln w="0">
            <a:noFill/>
          </a:ln>
        </p:spPr>
      </p:pic>
      <p:sp>
        <p:nvSpPr>
          <p:cNvPr id="290" name="object 47"/>
          <p:cNvSpPr/>
          <p:nvPr/>
        </p:nvSpPr>
        <p:spPr>
          <a:xfrm>
            <a:off x="563400" y="774360"/>
            <a:ext cx="3583800" cy="359280"/>
          </a:xfrm>
          <a:prstGeom prst="rect">
            <a:avLst/>
          </a:prstGeom>
          <a:noFill/>
          <a:ln w="50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10520" bIns="0" anchor="t">
            <a:spAutoFit/>
          </a:bodyPr>
          <a:p>
            <a:pPr marL="68040">
              <a:lnSpc>
                <a:spcPct val="100000"/>
              </a:lnSpc>
              <a:spcBef>
                <a:spcPts val="870"/>
              </a:spcBef>
              <a:buNone/>
            </a:pPr>
            <a:r>
              <a:rPr b="0" lang="fr-FR" sz="1640" spc="-69" strike="noStrike">
                <a:solidFill>
                  <a:srgbClr val="000000"/>
                </a:solidFill>
                <a:latin typeface="Tahoma"/>
                <a:ea typeface="DejaVu Sans"/>
              </a:rPr>
              <a:t>Libre</a:t>
            </a:r>
            <a:endParaRPr b="0" lang="en-US" sz="1640" spc="-1" strike="noStrike"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1825560" y="500760"/>
            <a:ext cx="12230280" cy="884520"/>
          </a:xfrm>
          <a:prstGeom prst="rect">
            <a:avLst/>
          </a:prstGeom>
          <a:noFill/>
          <a:ln w="0">
            <a:noFill/>
          </a:ln>
        </p:spPr>
        <p:txBody>
          <a:bodyPr lIns="0" rIns="0" tIns="25560" bIns="0" anchor="ctr">
            <a:noAutofit/>
          </a:bodyPr>
          <a:p>
            <a:pPr marL="18720">
              <a:lnSpc>
                <a:spcPct val="100000"/>
              </a:lnSpc>
              <a:spcBef>
                <a:spcPts val="201"/>
              </a:spcBef>
              <a:buNone/>
            </a:pPr>
            <a:r>
              <a:rPr b="0" lang="fr-FR" sz="2080" spc="-52" strike="noStrike">
                <a:solidFill>
                  <a:srgbClr val="ffffff"/>
                </a:solidFill>
                <a:latin typeface="Tahoma"/>
                <a:ea typeface="DejaVu Sans"/>
              </a:rPr>
              <a:t>Historique</a:t>
            </a:r>
            <a:endParaRPr b="0" lang="fr-FR" sz="20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object 24"/>
          <p:cNvSpPr/>
          <p:nvPr/>
        </p:nvSpPr>
        <p:spPr>
          <a:xfrm>
            <a:off x="7556400" y="4981680"/>
            <a:ext cx="357480" cy="12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8720">
              <a:lnSpc>
                <a:spcPts val="1003"/>
              </a:lnSpc>
              <a:buNone/>
            </a:pPr>
            <a:r>
              <a:rPr b="0" lang="fr-FR" sz="889" spc="-1" strike="noStrike" u="sng">
                <a:solidFill>
                  <a:srgbClr val="ff7900"/>
                </a:solidFill>
                <a:uFillTx/>
                <a:latin typeface="Arial MT"/>
                <a:ea typeface="DejaVu Sans"/>
                <a:hlinkClick r:id="rId1" action="ppaction://hlinksldjump"/>
              </a:rPr>
              <a:t>3</a:t>
            </a:r>
            <a:r>
              <a:rPr b="0" lang="fr-FR" sz="889" spc="-1" strike="noStrike" u="sng">
                <a:solidFill>
                  <a:srgbClr val="ff7900"/>
                </a:solidFill>
                <a:uFillTx/>
                <a:latin typeface="Arial MT"/>
                <a:ea typeface="DejaVu Sans"/>
                <a:hlinkClick r:id="rId2" action="ppaction://hlinksldjump"/>
              </a:rPr>
              <a:t> </a:t>
            </a:r>
            <a:r>
              <a:rPr b="0" lang="fr-FR" sz="889" spc="222" strike="noStrike" u="sng">
                <a:solidFill>
                  <a:srgbClr val="ff7900"/>
                </a:solidFill>
                <a:uFillTx/>
                <a:latin typeface="Arial MT"/>
                <a:ea typeface="DejaVu Sans"/>
                <a:hlinkClick r:id="rId3" action="ppaction://hlinksldjump"/>
              </a:rPr>
              <a:t>/</a:t>
            </a:r>
            <a:r>
              <a:rPr b="0" lang="fr-FR" sz="889" spc="43" strike="noStrike" u="sng">
                <a:solidFill>
                  <a:srgbClr val="ff7900"/>
                </a:solidFill>
                <a:uFillTx/>
                <a:latin typeface="Arial MT"/>
                <a:ea typeface="DejaVu Sans"/>
                <a:hlinkClick r:id="rId4" action="ppaction://hlinksldjump"/>
              </a:rPr>
              <a:t> </a:t>
            </a:r>
            <a:r>
              <a:rPr b="0" lang="fr-FR" sz="889" spc="-38" strike="noStrike" u="sng">
                <a:solidFill>
                  <a:srgbClr val="ff7900"/>
                </a:solidFill>
                <a:uFillTx/>
                <a:latin typeface="Arial MT"/>
                <a:ea typeface="DejaVu Sans"/>
                <a:hlinkClick r:id="rId5" action="ppaction://hlinksldjump"/>
              </a:rPr>
              <a:t>10</a:t>
            </a:r>
            <a:endParaRPr b="0" lang="en-US" sz="889" spc="-1" strike="noStrike">
              <a:latin typeface="Arial"/>
            </a:endParaRPr>
          </a:p>
        </p:txBody>
      </p:sp>
      <p:sp>
        <p:nvSpPr>
          <p:cNvPr id="293" name="TextShape 17"/>
          <p:cNvSpPr/>
          <p:nvPr/>
        </p:nvSpPr>
        <p:spPr>
          <a:xfrm>
            <a:off x="314280" y="267480"/>
            <a:ext cx="851328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Présentation Python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94" name="Image 3" descr=""/>
          <p:cNvPicPr/>
          <p:nvPr/>
        </p:nvPicPr>
        <p:blipFill>
          <a:blip r:embed="rId6"/>
          <a:stretch/>
        </p:blipFill>
        <p:spPr>
          <a:xfrm>
            <a:off x="548640" y="724320"/>
            <a:ext cx="8156160" cy="4109400"/>
          </a:xfrm>
          <a:prstGeom prst="rect">
            <a:avLst/>
          </a:prstGeom>
          <a:ln w="0">
            <a:noFill/>
          </a:ln>
        </p:spPr>
      </p:pic>
      <p:pic>
        <p:nvPicPr>
          <p:cNvPr id="295" name="Image 4" descr=""/>
          <p:cNvPicPr/>
          <p:nvPr/>
        </p:nvPicPr>
        <p:blipFill>
          <a:blip r:embed="rId7"/>
          <a:stretch/>
        </p:blipFill>
        <p:spPr>
          <a:xfrm>
            <a:off x="7613280" y="214200"/>
            <a:ext cx="1105920" cy="406080"/>
          </a:xfrm>
          <a:prstGeom prst="rect">
            <a:avLst/>
          </a:prstGeom>
          <a:ln w="0"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/>
          <p:nvPr/>
        </p:nvSpPr>
        <p:spPr>
          <a:xfrm>
            <a:off x="314280" y="267480"/>
            <a:ext cx="8512560" cy="74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Structures de données, boucles, fonctions et typage en Python</a:t>
            </a:r>
            <a:endParaRPr b="0" lang="en-US" sz="20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Shape 1"/>
          <p:cNvSpPr/>
          <p:nvPr/>
        </p:nvSpPr>
        <p:spPr>
          <a:xfrm>
            <a:off x="314280" y="267480"/>
            <a:ext cx="8512560" cy="74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Exemple de typage en Python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8" name="TextShape 1"/>
          <p:cNvSpPr/>
          <p:nvPr/>
        </p:nvSpPr>
        <p:spPr>
          <a:xfrm>
            <a:off x="314280" y="1184400"/>
            <a:ext cx="8512560" cy="336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07880">
              <a:lnSpc>
                <a:spcPct val="100000"/>
              </a:lnSpc>
              <a:spcBef>
                <a:spcPts val="400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 marL="407880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marL="407880">
              <a:lnSpc>
                <a:spcPct val="90000"/>
              </a:lnSpc>
              <a:spcBef>
                <a:spcPts val="601"/>
              </a:spcBef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299" name="ZoneTexte 7"/>
          <p:cNvSpPr/>
          <p:nvPr/>
        </p:nvSpPr>
        <p:spPr>
          <a:xfrm>
            <a:off x="2234160" y="915480"/>
            <a:ext cx="6517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 vous travaillez avec une version de Python un peu ancienne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00" name="Picture 3" descr=""/>
          <p:cNvPicPr/>
          <p:nvPr/>
        </p:nvPicPr>
        <p:blipFill>
          <a:blip r:embed="rId1"/>
          <a:stretch/>
        </p:blipFill>
        <p:spPr>
          <a:xfrm>
            <a:off x="539640" y="1707480"/>
            <a:ext cx="3931920" cy="912600"/>
          </a:xfrm>
          <a:prstGeom prst="rect">
            <a:avLst/>
          </a:prstGeom>
          <a:ln w="9525">
            <a:noFill/>
          </a:ln>
        </p:spPr>
      </p:pic>
      <p:sp>
        <p:nvSpPr>
          <p:cNvPr id="301" name="Connecteur droit avec flèche 10"/>
          <p:cNvSpPr/>
          <p:nvPr/>
        </p:nvSpPr>
        <p:spPr>
          <a:xfrm flipH="1">
            <a:off x="1761480" y="1275480"/>
            <a:ext cx="358200" cy="430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9760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ZoneTexte 11"/>
          <p:cNvSpPr/>
          <p:nvPr/>
        </p:nvSpPr>
        <p:spPr>
          <a:xfrm>
            <a:off x="1206720" y="3291840"/>
            <a:ext cx="3209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Type des paramètres d’entrée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3" name="Connecteur droit avec flèche 13"/>
          <p:cNvSpPr/>
          <p:nvPr/>
        </p:nvSpPr>
        <p:spPr>
          <a:xfrm flipV="1">
            <a:off x="1403640" y="2209680"/>
            <a:ext cx="1366200" cy="1006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9760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Connecteur droit avec flèche 15"/>
          <p:cNvSpPr/>
          <p:nvPr/>
        </p:nvSpPr>
        <p:spPr>
          <a:xfrm flipV="1">
            <a:off x="1475640" y="2641680"/>
            <a:ext cx="1438200" cy="718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9760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ZoneTexte 17"/>
          <p:cNvSpPr/>
          <p:nvPr/>
        </p:nvSpPr>
        <p:spPr>
          <a:xfrm>
            <a:off x="5310000" y="2211840"/>
            <a:ext cx="2954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Type de la valeur retournée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6" name="Connecteur droit avec flèche 19"/>
          <p:cNvSpPr/>
          <p:nvPr/>
        </p:nvSpPr>
        <p:spPr>
          <a:xfrm flipH="1" flipV="1">
            <a:off x="3849840" y="2137680"/>
            <a:ext cx="1294200" cy="214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9760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Connecteur droit avec flèche 21"/>
          <p:cNvSpPr/>
          <p:nvPr/>
        </p:nvSpPr>
        <p:spPr>
          <a:xfrm flipH="1">
            <a:off x="4137840" y="2499840"/>
            <a:ext cx="1078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9760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ransition spd="med">
    <p:fade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Shape 1"/>
          <p:cNvSpPr/>
          <p:nvPr/>
        </p:nvSpPr>
        <p:spPr>
          <a:xfrm>
            <a:off x="314280" y="267480"/>
            <a:ext cx="8512560" cy="74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Méthode pour traiter un exercice d’algorithmique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09" name="TextShape 1"/>
          <p:cNvSpPr/>
          <p:nvPr/>
        </p:nvSpPr>
        <p:spPr>
          <a:xfrm>
            <a:off x="314280" y="720000"/>
            <a:ext cx="8512560" cy="336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Définir le nom de la fonction à écrire, les paramètres en entrée. </a:t>
            </a:r>
            <a:endParaRPr b="0" lang="en-US" sz="20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Préciser le type des paramètres en entrée et le type de la valeur retournée par la fonction</a:t>
            </a:r>
            <a:endParaRPr b="0" lang="en-US" sz="20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Choisir des noms qui ont du sens, et en anglais.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Sur papier :</a:t>
            </a:r>
            <a:endParaRPr b="0" lang="en-US" sz="20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Écrire un exemple</a:t>
            </a:r>
            <a:endParaRPr b="0" lang="en-US" sz="20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Déterminer les variables dont on va avoir besoin. Leur donner un nom.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Sur ordinateur :</a:t>
            </a:r>
            <a:endParaRPr b="0" lang="en-US" sz="2000" spc="-1" strike="noStrike"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Coder la fonction. Ne pas hésiter à mettre quelques commentaires.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Evaluer la complexité de l’algorithme</a:t>
            </a:r>
            <a:endParaRPr b="0" lang="en-US" sz="2000" spc="-1" strike="noStrike">
              <a:latin typeface="Arial"/>
            </a:endParaRPr>
          </a:p>
          <a:p>
            <a:pPr marL="407880">
              <a:lnSpc>
                <a:spcPct val="100000"/>
              </a:lnSpc>
              <a:spcBef>
                <a:spcPts val="400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 marL="407880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marL="407880">
              <a:lnSpc>
                <a:spcPct val="90000"/>
              </a:lnSpc>
              <a:spcBef>
                <a:spcPts val="601"/>
              </a:spcBef>
              <a:buNone/>
            </a:pPr>
            <a:endParaRPr b="0" lang="en-US" sz="2000" spc="-1" strike="noStrike">
              <a:latin typeface="Arial"/>
            </a:endParaRPr>
          </a:p>
        </p:txBody>
      </p:sp>
    </p:spTree>
  </p:cSld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195</TotalTime>
  <Application>LibreOffice/7.3.7.2$Linux_X86_64 LibreOffice_project/30$Build-2</Application>
  <AppVersion>15.0000</AppVersion>
  <Words>399</Words>
  <Paragraphs>78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2022-08-25T14:04:38Z</dcterms:created>
  <dc:creator>GELINEAU Laurence DTSI/DISU</dc:creator>
  <dc:description/>
  <dc:language>fr-FR</dc:language>
  <cp:lastModifiedBy/>
  <dcterms:modified xsi:type="dcterms:W3CDTF">2024-08-27T23:23:37Z</dcterms:modified>
  <cp:revision>24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MSIP_Label_e6c818a6-e1a0-4a6e-a969-20d857c5dc62_ActionId">
    <vt:lpwstr>b1554b42-72ae-4776-9524-b4142537fcfb</vt:lpwstr>
  </property>
  <property fmtid="{D5CDD505-2E9C-101B-9397-08002B2CF9AE}" pid="7" name="MSIP_Label_e6c818a6-e1a0-4a6e-a969-20d857c5dc62_ContentBits">
    <vt:lpwstr>2</vt:lpwstr>
  </property>
  <property fmtid="{D5CDD505-2E9C-101B-9397-08002B2CF9AE}" pid="8" name="MSIP_Label_e6c818a6-e1a0-4a6e-a969-20d857c5dc62_Enabled">
    <vt:lpwstr>true</vt:lpwstr>
  </property>
  <property fmtid="{D5CDD505-2E9C-101B-9397-08002B2CF9AE}" pid="9" name="MSIP_Label_e6c818a6-e1a0-4a6e-a969-20d857c5dc62_Method">
    <vt:lpwstr>Standard</vt:lpwstr>
  </property>
  <property fmtid="{D5CDD505-2E9C-101B-9397-08002B2CF9AE}" pid="10" name="MSIP_Label_e6c818a6-e1a0-4a6e-a969-20d857c5dc62_Name">
    <vt:lpwstr>Orange_restricted_internal.2</vt:lpwstr>
  </property>
  <property fmtid="{D5CDD505-2E9C-101B-9397-08002B2CF9AE}" pid="11" name="MSIP_Label_e6c818a6-e1a0-4a6e-a969-20d857c5dc62_SetDate">
    <vt:lpwstr>2022-08-25T14:05:18Z</vt:lpwstr>
  </property>
  <property fmtid="{D5CDD505-2E9C-101B-9397-08002B2CF9AE}" pid="12" name="MSIP_Label_e6c818a6-e1a0-4a6e-a969-20d857c5dc62_SiteId">
    <vt:lpwstr>90c7a20a-f34b-40bf-bc48-b9253b6f5d20</vt:lpwstr>
  </property>
  <property fmtid="{D5CDD505-2E9C-101B-9397-08002B2CF9AE}" pid="13" name="Notes">
    <vt:i4>0</vt:i4>
  </property>
  <property fmtid="{D5CDD505-2E9C-101B-9397-08002B2CF9AE}" pid="14" name="PresentationFormat">
    <vt:lpwstr>Affichage à l'écran (16:9)</vt:lpwstr>
  </property>
  <property fmtid="{D5CDD505-2E9C-101B-9397-08002B2CF9AE}" pid="15" name="ScaleCrop">
    <vt:bool>0</vt:bool>
  </property>
  <property fmtid="{D5CDD505-2E9C-101B-9397-08002B2CF9AE}" pid="16" name="ShareDoc">
    <vt:bool>0</vt:bool>
  </property>
  <property fmtid="{D5CDD505-2E9C-101B-9397-08002B2CF9AE}" pid="17" name="Slides">
    <vt:i4>15</vt:i4>
  </property>
</Properties>
</file>