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  <p:sldId id="269" r:id="rId53"/>
    <p:sldId id="270" r:id="rId5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" Target="slides/slide1.xml"/><Relationship Id="rId41" Type="http://schemas.openxmlformats.org/officeDocument/2006/relationships/slide" Target="slides/slide2.xml"/><Relationship Id="rId42" Type="http://schemas.openxmlformats.org/officeDocument/2006/relationships/slide" Target="slides/slide3.xml"/><Relationship Id="rId43" Type="http://schemas.openxmlformats.org/officeDocument/2006/relationships/slide" Target="slides/slide4.xml"/><Relationship Id="rId44" Type="http://schemas.openxmlformats.org/officeDocument/2006/relationships/slide" Target="slides/slide5.xml"/><Relationship Id="rId45" Type="http://schemas.openxmlformats.org/officeDocument/2006/relationships/slide" Target="slides/slide6.xml"/><Relationship Id="rId46" Type="http://schemas.openxmlformats.org/officeDocument/2006/relationships/slide" Target="slides/slide7.xml"/><Relationship Id="rId47" Type="http://schemas.openxmlformats.org/officeDocument/2006/relationships/slide" Target="slides/slide8.xml"/><Relationship Id="rId48" Type="http://schemas.openxmlformats.org/officeDocument/2006/relationships/slide" Target="slides/slide9.xml"/><Relationship Id="rId49" Type="http://schemas.openxmlformats.org/officeDocument/2006/relationships/slide" Target="slides/slide10.xml"/><Relationship Id="rId50" Type="http://schemas.openxmlformats.org/officeDocument/2006/relationships/slide" Target="slides/slide11.xml"/><Relationship Id="rId51" Type="http://schemas.openxmlformats.org/officeDocument/2006/relationships/slide" Target="slides/slide12.xml"/><Relationship Id="rId52" Type="http://schemas.openxmlformats.org/officeDocument/2006/relationships/slide" Target="slides/slide13.xml"/><Relationship Id="rId53" Type="http://schemas.openxmlformats.org/officeDocument/2006/relationships/slide" Target="slides/slide14.xml"/><Relationship Id="rId54" Type="http://schemas.openxmlformats.org/officeDocument/2006/relationships/slide" Target="slides/slide15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FF78128-6B44-4BAE-8DF6-DDFC9B947EF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6BF33BD-BB65-4038-A42C-BBF2881563A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34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C668821B-89AE-4A76-88A1-3173070E895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3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44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9E36500-6B54-4E1E-A72F-26FBBB010DF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1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62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CD449A9E-E37F-4AC4-81F0-5125892A5483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085BEB9-FD82-409F-83D2-087C3807E89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307A8EF-5BA6-4AE6-A407-36ACD7C6CA1E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F0402C08-4388-4B7B-86DE-3BCEEB8F866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E16FC68-EC51-4849-8F44-BBBDFB64399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2745476-8340-4C02-B428-7EDFE770F46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12FADEE6-961F-4A69-8041-037BEAAB152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02E878C-656D-4FAE-989B-E7300744DDC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20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CA387F81-369B-43A3-8534-688AE59DAD5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12D6C8E-B301-4A02-B57B-10E3C29943C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E6A5E0F-9470-4B21-99A3-D1981CACB47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08C0278-7D21-4CB1-B7C2-FD7BCCEAF87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A96E48F0-47E3-4230-9B56-A2E0EBA6BA4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8D68E2A-F7E5-4BDC-B78C-4FF4D116DA8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1F132A9-347E-45AC-A4B6-0F0053F49E7A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49371B28-C945-4F72-B83B-67CF79B7C37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31E7AB96-8F6B-4EFE-B94A-7E3C4D9A64E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BE8D8C9-21F1-4A36-AB7F-517D622F56A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F71154E0-985F-48E0-A5A7-604E5BDCA2DD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3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2C026F9C-7B16-440B-87BB-0F7BD1CFAD9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033CB1C0-DBC2-4C43-9370-5E1D3263CAD9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88D2AA7C-D6A5-4CCB-8EC0-7BA4A0F66504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BCC9328B-0869-4A65-B134-3C4798CDE09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5C9A3C2F-F55D-4E95-91CD-EF54D2E889D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54096E44-263F-43C1-AC2C-ECB62368F53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5BE4DCFD-C260-49BD-B3C7-9BEDDC5C1BD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BDFC0799-2CDA-43AC-BC1C-A875A51B07B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619560" y="4749120"/>
            <a:ext cx="360" cy="1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14280" y="4535640"/>
            <a:ext cx="267840" cy="32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2CB5450-EC2E-4D20-A793-A5510930CBCC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4"/>
          <p:cNvSpPr/>
          <p:nvPr/>
        </p:nvSpPr>
        <p:spPr>
          <a:xfrm>
            <a:off x="619560" y="4749120"/>
            <a:ext cx="360" cy="1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DC6CC16-5127-4A98-91B4-BA4DA00838D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5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92A28E19-7311-44EA-A056-0485C6E805E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6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6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C00EF4A9-A6BD-4E5E-B2ED-FE71150B89E5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7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78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E4FDC2D8-41E7-440A-A29E-07E5B304F7C7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92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601BCED8-90F0-484C-9382-E109DBEE4F7B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06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 hidden="1"/>
          <p:cNvSpPr/>
          <p:nvPr/>
        </p:nvSpPr>
        <p:spPr>
          <a:xfrm>
            <a:off x="314280" y="4535640"/>
            <a:ext cx="27252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</a:pPr>
            <a:fld id="{DB6C7A6D-CED3-491A-988C-2D843F56C726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21" name="Group 4"/>
          <p:cNvGrpSpPr/>
          <p:nvPr/>
        </p:nvGrpSpPr>
        <p:grpSpPr>
          <a:xfrm>
            <a:off x="313560" y="4233960"/>
            <a:ext cx="610200" cy="610200"/>
            <a:chOff x="313560" y="4233960"/>
            <a:chExt cx="610200" cy="610200"/>
          </a:xfrm>
        </p:grpSpPr>
        <p:sp>
          <p:nvSpPr>
            <p:cNvPr id="122" name="CustomShape 5"/>
            <p:cNvSpPr/>
            <p:nvPr/>
          </p:nvSpPr>
          <p:spPr>
            <a:xfrm>
              <a:off x="313560" y="4233960"/>
              <a:ext cx="610200" cy="61020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CustomShape 6"/>
            <p:cNvSpPr/>
            <p:nvPr/>
          </p:nvSpPr>
          <p:spPr>
            <a:xfrm>
              <a:off x="500760" y="4708440"/>
              <a:ext cx="72000" cy="84960"/>
            </a:xfrm>
            <a:custGeom>
              <a:avLst/>
              <a:gdLst>
                <a:gd name="textAreaLeft" fmla="*/ 0 w 72000"/>
                <a:gd name="textAreaRight" fmla="*/ 72720 w 72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CustomShape 7"/>
            <p:cNvSpPr/>
            <p:nvPr/>
          </p:nvSpPr>
          <p:spPr>
            <a:xfrm>
              <a:off x="592920" y="4708440"/>
              <a:ext cx="73800" cy="84960"/>
            </a:xfrm>
            <a:custGeom>
              <a:avLst/>
              <a:gdLst>
                <a:gd name="textAreaLeft" fmla="*/ 0 w 73800"/>
                <a:gd name="textAreaRight" fmla="*/ 74520 w 738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CustomShape 8"/>
            <p:cNvSpPr/>
            <p:nvPr/>
          </p:nvSpPr>
          <p:spPr>
            <a:xfrm>
              <a:off x="778680" y="4708440"/>
              <a:ext cx="76680" cy="8640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CustomShape 9"/>
            <p:cNvSpPr/>
            <p:nvPr/>
          </p:nvSpPr>
          <p:spPr>
            <a:xfrm>
              <a:off x="347040" y="4708440"/>
              <a:ext cx="81720" cy="8640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86400"/>
                <a:gd name="textAreaBottom" fmla="*/ 87120 h 86400"/>
              </a:gdLst>
              <a:ahLst/>
              <a:rect l="textAreaLeft" t="textAreaTop" r="textAreaRight" b="textAreaBottom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120" bIns="4212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CustomShape 10"/>
            <p:cNvSpPr/>
            <p:nvPr/>
          </p:nvSpPr>
          <p:spPr>
            <a:xfrm>
              <a:off x="446760" y="4708440"/>
              <a:ext cx="45000" cy="84960"/>
            </a:xfrm>
            <a:custGeom>
              <a:avLst/>
              <a:gdLst>
                <a:gd name="textAreaLeft" fmla="*/ 0 w 45000"/>
                <a:gd name="textAreaRight" fmla="*/ 45720 w 45000"/>
                <a:gd name="textAreaTop" fmla="*/ 0 h 84960"/>
                <a:gd name="textAreaBottom" fmla="*/ 85680 h 84960"/>
              </a:gdLst>
              <a:ahLst/>
              <a:rect l="textAreaLeft" t="textAreaTop" r="textAreaRight" b="textAreaBottom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680" bIns="4068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CustomShape 11"/>
            <p:cNvSpPr/>
            <p:nvPr/>
          </p:nvSpPr>
          <p:spPr>
            <a:xfrm>
              <a:off x="685080" y="4708440"/>
              <a:ext cx="76680" cy="118080"/>
            </a:xfrm>
            <a:custGeom>
              <a:avLst/>
              <a:gdLst>
                <a:gd name="textAreaLeft" fmla="*/ 0 w 76680"/>
                <a:gd name="textAreaRight" fmla="*/ 77400 w 76680"/>
                <a:gd name="textAreaTop" fmla="*/ 0 h 118080"/>
                <a:gd name="textAreaBottom" fmla="*/ 118800 h 118080"/>
              </a:gdLst>
              <a:ahLst/>
              <a:rect l="textAreaLeft" t="textAreaTop" r="textAreaRight" b="textAreaBottom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CustomShape 12"/>
            <p:cNvSpPr/>
            <p:nvPr/>
          </p:nvSpPr>
          <p:spPr>
            <a:xfrm>
              <a:off x="843840" y="4678200"/>
              <a:ext cx="56160" cy="24480"/>
            </a:xfrm>
            <a:custGeom>
              <a:avLst/>
              <a:gdLst>
                <a:gd name="textAreaLeft" fmla="*/ 0 w 56160"/>
                <a:gd name="textAreaRight" fmla="*/ 56880 w 56160"/>
                <a:gd name="textAreaTop" fmla="*/ 0 h 24480"/>
                <a:gd name="textAreaBottom" fmla="*/ 25200 h 24480"/>
              </a:gdLst>
              <a:ahLst/>
              <a:rect l="textAreaLeft" t="textAreaTop" r="textAreaRight" b="textAreaBottom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gelineau/cours-algo-bsi" TargetMode="External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create.kahoot.it/my-library/kahoots/all" TargetMode="External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/>
          <p:nvPr/>
        </p:nvSpPr>
        <p:spPr>
          <a:xfrm>
            <a:off x="314280" y="268200"/>
            <a:ext cx="56232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Cours</a:t>
            </a:r>
            <a:br>
              <a:rPr sz="1800"/>
            </a:b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d’Algorithmique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TextShape 2"/>
          <p:cNvSpPr/>
          <p:nvPr/>
        </p:nvSpPr>
        <p:spPr>
          <a:xfrm>
            <a:off x="310680" y="2704320"/>
            <a:ext cx="4828680" cy="96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François Gelineau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4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Ecrire une fonction qui reçoit un tableau et un indice de départ, et qui va chercher la valeur minimale dans le tableau, mais uniquement à partir de cet indice de départ.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Cette fonction devra retourner l’indice auquel se trouve cette valeur minimale.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illustrer l’algorithme sur un exemple : [1, 6, 9, 4, 8], indice minimal =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nommer les variables dont on va avoir besoin, et leurs types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écrire la signature de la fonction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écrire le code python, le tester sur plusieurs exemples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199"/>
              </a:spcAft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- calculer la complexité.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Shape 5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Bonus : Exercice préparatoire au tri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Shape 9"/>
          <p:cNvSpPr/>
          <p:nvPr/>
        </p:nvSpPr>
        <p:spPr>
          <a:xfrm>
            <a:off x="314280" y="1184400"/>
            <a:ext cx="8508240" cy="33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Shape 3"/>
          <p:cNvSpPr/>
          <p:nvPr/>
        </p:nvSpPr>
        <p:spPr>
          <a:xfrm>
            <a:off x="314280" y="267480"/>
            <a:ext cx="8508240" cy="73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Tableau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 Python : list est un tableau dynamique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(on peut ajouter des élements en fin de liste, l’interpréteur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se charge d’augmenter la taille mémoire du tableau si nécessaire)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"/>
          <p:cNvSpPr/>
          <p:nvPr/>
        </p:nvSpPr>
        <p:spPr>
          <a:xfrm>
            <a:off x="685800" y="228600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"/>
          <p:cNvSpPr/>
          <p:nvPr/>
        </p:nvSpPr>
        <p:spPr>
          <a:xfrm>
            <a:off x="2057400" y="228636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"/>
          <p:cNvSpPr/>
          <p:nvPr/>
        </p:nvSpPr>
        <p:spPr>
          <a:xfrm>
            <a:off x="3428640" y="228600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"/>
          <p:cNvSpPr/>
          <p:nvPr/>
        </p:nvSpPr>
        <p:spPr>
          <a:xfrm>
            <a:off x="1371960" y="228636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"/>
          <p:cNvSpPr/>
          <p:nvPr/>
        </p:nvSpPr>
        <p:spPr>
          <a:xfrm>
            <a:off x="2743560" y="228600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"/>
          <p:cNvSpPr/>
          <p:nvPr/>
        </p:nvSpPr>
        <p:spPr>
          <a:xfrm>
            <a:off x="4115160" y="2286000"/>
            <a:ext cx="683280" cy="4546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"/>
          <p:cNvSpPr/>
          <p:nvPr/>
        </p:nvSpPr>
        <p:spPr>
          <a:xfrm>
            <a:off x="857160" y="2743200"/>
            <a:ext cx="5126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0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"/>
          <p:cNvSpPr/>
          <p:nvPr/>
        </p:nvSpPr>
        <p:spPr>
          <a:xfrm>
            <a:off x="1544760" y="2779200"/>
            <a:ext cx="248760" cy="2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1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2261520" y="2743200"/>
            <a:ext cx="5126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2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"/>
          <p:cNvSpPr/>
          <p:nvPr/>
        </p:nvSpPr>
        <p:spPr>
          <a:xfrm>
            <a:off x="2949120" y="2779200"/>
            <a:ext cx="248760" cy="2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"/>
          <p:cNvSpPr/>
          <p:nvPr/>
        </p:nvSpPr>
        <p:spPr>
          <a:xfrm>
            <a:off x="3657600" y="2742840"/>
            <a:ext cx="51264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4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"/>
          <p:cNvSpPr/>
          <p:nvPr/>
        </p:nvSpPr>
        <p:spPr>
          <a:xfrm>
            <a:off x="4345200" y="2778840"/>
            <a:ext cx="248760" cy="21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95" name="Tableau 3"/>
          <p:cNvGraphicFramePr/>
          <p:nvPr/>
        </p:nvGraphicFramePr>
        <p:xfrm>
          <a:off x="899640" y="1131480"/>
          <a:ext cx="6912000" cy="282852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d’un élément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7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4840" cy="332856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0520" cy="35035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TextShape 1"/>
          <p:cNvSpPr/>
          <p:nvPr/>
        </p:nvSpPr>
        <p:spPr>
          <a:xfrm>
            <a:off x="314280" y="268200"/>
            <a:ext cx="4825800" cy="22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85000"/>
              </a:lnSpc>
            </a:pPr>
            <a:r>
              <a:rPr b="0" lang="fr-FR" sz="5500" spc="-18" strike="noStrike">
                <a:solidFill>
                  <a:srgbClr val="000000"/>
                </a:solidFill>
                <a:latin typeface="Helvetica 75 Bold"/>
                <a:ea typeface="DejaVu Sans"/>
              </a:rPr>
              <a:t>Merci</a:t>
            </a:r>
            <a:endParaRPr b="0" lang="en-US" sz="5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« algorithme » vient du nom du grand mathématicien persan Al Khwarizmi (vers l’an 820)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Numération décimale (venant d’Inde)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Concernait donc des manipulations numériques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Algorithmique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Description d’une « méthode » détaillée pour résoudre un problème, indépendamment du langage informatique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Algorithmique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Quoi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Connaître les principales structures de données, et savoir réaliser des traitements sur ces données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Apprendre à évaluer l’efficacité de différents algorithmes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Pourquoi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Acquérir la boite à outils de base du développeur logiciel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Pouvoir s’en inspirer pour traiter des problèmes réels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Ce cours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Troisième année que je donne ce cours. Sera adapté au fur et à mesure de l’année, en fonction de vous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Langage de description des algorithmes : un sous-ensemble de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Mais pas un cours de programmation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Règles de vie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75096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Partage de fichiers/slides/corrections 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  <a:hlinkClick r:id="rId1"/>
              </a:rPr>
              <a:t>https://github.com/gelineau/cours-algo-bsi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Ce cours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Kahoot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TextShape 6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TextShape 7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TextShape 8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 u="sng">
                <a:solidFill>
                  <a:srgbClr val="ff7900"/>
                </a:solidFill>
                <a:uFillTx/>
                <a:latin typeface="Calibri"/>
                <a:ea typeface="DejaVu Sans"/>
                <a:hlinkClick r:id="rId1"/>
              </a:rPr>
              <a:t>https://create.kahoot.it/my-library/kahoots/all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Exemple de typage en Python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Shape 1"/>
          <p:cNvSpPr/>
          <p:nvPr/>
        </p:nvSpPr>
        <p:spPr>
          <a:xfrm>
            <a:off x="314280" y="11844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ZoneTexte 7"/>
          <p:cNvSpPr/>
          <p:nvPr/>
        </p:nvSpPr>
        <p:spPr>
          <a:xfrm>
            <a:off x="2226960" y="915480"/>
            <a:ext cx="6533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 vous travaillez avec une version de Python un peu ancienne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5" name="Picture 3" descr=""/>
          <p:cNvPicPr/>
          <p:nvPr/>
        </p:nvPicPr>
        <p:blipFill>
          <a:blip r:embed="rId1"/>
          <a:stretch/>
        </p:blipFill>
        <p:spPr>
          <a:xfrm>
            <a:off x="539640" y="1707480"/>
            <a:ext cx="3932280" cy="912960"/>
          </a:xfrm>
          <a:prstGeom prst="rect">
            <a:avLst/>
          </a:prstGeom>
          <a:ln w="9525">
            <a:noFill/>
          </a:ln>
        </p:spPr>
      </p:pic>
      <p:sp>
        <p:nvSpPr>
          <p:cNvPr id="366" name="Connecteur droit avec flèche 10"/>
          <p:cNvSpPr/>
          <p:nvPr/>
        </p:nvSpPr>
        <p:spPr>
          <a:xfrm flipH="1">
            <a:off x="1762200" y="1275480"/>
            <a:ext cx="358560" cy="430560"/>
          </a:xfrm>
          <a:custGeom>
            <a:avLst/>
            <a:gdLst>
              <a:gd name="textAreaLeft" fmla="*/ -360 w 358560"/>
              <a:gd name="textAreaRight" fmla="*/ 358920 w 358560"/>
              <a:gd name="textAreaTop" fmla="*/ 0 h 430560"/>
              <a:gd name="textAreaBottom" fmla="*/ 431280 h 430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ZoneTexte 11"/>
          <p:cNvSpPr/>
          <p:nvPr/>
        </p:nvSpPr>
        <p:spPr>
          <a:xfrm>
            <a:off x="1204200" y="3291840"/>
            <a:ext cx="321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des paramètres d’entrée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onnecteur droit avec flèche 13"/>
          <p:cNvSpPr/>
          <p:nvPr/>
        </p:nvSpPr>
        <p:spPr>
          <a:xfrm flipV="1">
            <a:off x="1403640" y="2210400"/>
            <a:ext cx="1366560" cy="1006560"/>
          </a:xfrm>
          <a:custGeom>
            <a:avLst/>
            <a:gdLst>
              <a:gd name="textAreaLeft" fmla="*/ 0 w 1366560"/>
              <a:gd name="textAreaRight" fmla="*/ 1367280 w 1366560"/>
              <a:gd name="textAreaTop" fmla="*/ -360 h 1006560"/>
              <a:gd name="textAreaBottom" fmla="*/ 1006920 h 1006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9" name="Connecteur droit avec flèche 15"/>
          <p:cNvSpPr/>
          <p:nvPr/>
        </p:nvSpPr>
        <p:spPr>
          <a:xfrm flipV="1">
            <a:off x="1475640" y="2642400"/>
            <a:ext cx="1438560" cy="718560"/>
          </a:xfrm>
          <a:custGeom>
            <a:avLst/>
            <a:gdLst>
              <a:gd name="textAreaLeft" fmla="*/ 0 w 1438560"/>
              <a:gd name="textAreaRight" fmla="*/ 1439280 w 1438560"/>
              <a:gd name="textAreaTop" fmla="*/ -360 h 718560"/>
              <a:gd name="textAreaBottom" fmla="*/ 718920 h 718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0" name="ZoneTexte 17"/>
          <p:cNvSpPr/>
          <p:nvPr/>
        </p:nvSpPr>
        <p:spPr>
          <a:xfrm>
            <a:off x="5306760" y="2211840"/>
            <a:ext cx="2962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de la valeur retournée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onnecteur droit avec flèche 19"/>
          <p:cNvSpPr/>
          <p:nvPr/>
        </p:nvSpPr>
        <p:spPr>
          <a:xfrm flipH="1" flipV="1">
            <a:off x="3850560" y="2138400"/>
            <a:ext cx="1294560" cy="214560"/>
          </a:xfrm>
          <a:custGeom>
            <a:avLst/>
            <a:gdLst>
              <a:gd name="textAreaLeft" fmla="*/ -360 w 1294560"/>
              <a:gd name="textAreaRight" fmla="*/ 1294920 w 1294560"/>
              <a:gd name="textAreaTop" fmla="*/ -360 h 214560"/>
              <a:gd name="textAreaBottom" fmla="*/ 214920 h 214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2" name="Connecteur droit avec flèche 21"/>
          <p:cNvSpPr/>
          <p:nvPr/>
        </p:nvSpPr>
        <p:spPr>
          <a:xfrm flipH="1">
            <a:off x="4138560" y="2499840"/>
            <a:ext cx="1078560" cy="360"/>
          </a:xfrm>
          <a:custGeom>
            <a:avLst/>
            <a:gdLst>
              <a:gd name="textAreaLeft" fmla="*/ -360 w 1078560"/>
              <a:gd name="textAreaRight" fmla="*/ 1078920 w 10785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97600"/>
            </a:solidFill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transition spd="med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Shape 1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Méthode pour traiter un exercice d’algorithmique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Shape 1"/>
          <p:cNvSpPr/>
          <p:nvPr/>
        </p:nvSpPr>
        <p:spPr>
          <a:xfrm>
            <a:off x="314280" y="72000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Définir le nom de la fonction à écrire, les paramètres en entrée.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Préciser le type des paramètres en entrée et le type de la valeur retournée par la fonction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Choisir des noms qui ont du sens, et en anglais.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papier 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Écrire un exemple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Déterminer les variables dont on va avoir besoin. Leur donner un nom.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Sur ordinateur 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Coder la fonction. Ne pas hésiter à mettre quelques commentaires.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Evaluer la complexité de l’algorithme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  <a:spcBef>
                <a:spcPts val="400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07880"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/>
          <p:nvPr/>
        </p:nvSpPr>
        <p:spPr>
          <a:xfrm>
            <a:off x="314280" y="751680"/>
            <a:ext cx="8512920" cy="336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si une valeur est présente dans une liste d’entiers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Rechercher à quelle position une valeur est présente. Renvoyer None si la valeur n’est pas présente, sinon renvoyer la position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moyenne d’une liste d’entiers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Insérer un élément au milieu d’une liste d’entiers (à une position donnée)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Modifier la liste existante, ne pas créer une nouvelle liste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Commencer par faire .append pour augmenter la taille de la liste de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Calculer la somme des valeurs d’une liste d’entiers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Dans une liste d’entiers, remplacer chaque zéro par la somme de tous les entiers qui se trouvent avant lui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Shape 2"/>
          <p:cNvSpPr/>
          <p:nvPr/>
        </p:nvSpPr>
        <p:spPr>
          <a:xfrm>
            <a:off x="314280" y="267480"/>
            <a:ext cx="851292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Exercices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164</TotalTime>
  <Application>LibreOffice/24.2.6.2$Linux_X86_64 LibreOffice_project/420$Build-2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2024-12-05T18:31:56Z</dcterms:modified>
  <cp:revision>26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