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3.jpeg" ContentType="image/jpeg"/>
  <Override PartName="/ppt/media/image2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</p:sldIdLst>
  <p:sldSz cx="9144000" cy="51435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314280" y="4535640"/>
            <a:ext cx="269280" cy="329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7200" rIns="0" tIns="0" bIns="0" anchor="b">
            <a:normAutofit/>
          </a:bodyPr>
          <a:p>
            <a:pPr>
              <a:lnSpc>
                <a:spcPct val="85000"/>
              </a:lnSpc>
              <a:spcAft>
                <a:spcPts val="1199"/>
              </a:spcAft>
              <a:buNone/>
            </a:pPr>
            <a:fld id="{6D0EB6DC-9D42-45D5-87B9-AFE30936AA28}" type="slidenum">
              <a:rPr b="0" lang="fr-FR" sz="800" spc="-1" strike="noStrike">
                <a:solidFill>
                  <a:srgbClr val="000000"/>
                </a:solidFill>
                <a:latin typeface="Helvetica 75 Bold"/>
                <a:ea typeface="DejaVu Sans"/>
              </a:rPr>
              <a:t>&lt;number&gt;</a:t>
            </a:fld>
            <a:endParaRPr b="0" lang="en-US" sz="800" spc="-1" strike="noStrike">
              <a:latin typeface="Arial"/>
            </a:endParaRPr>
          </a:p>
        </p:txBody>
      </p:sp>
      <p:sp>
        <p:nvSpPr>
          <p:cNvPr id="1" name="CustomShape 4"/>
          <p:cNvSpPr/>
          <p:nvPr/>
        </p:nvSpPr>
        <p:spPr>
          <a:xfrm>
            <a:off x="619560" y="4749120"/>
            <a:ext cx="360" cy="11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</a:t>
            </a:r>
            <a:r>
              <a:rPr b="0" lang="en-US" sz="4400" spc="-1" strike="noStrike">
                <a:latin typeface="Arial"/>
              </a:rPr>
              <a:t>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314280" y="4535640"/>
            <a:ext cx="269280" cy="329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7200" rIns="0" tIns="0" bIns="0" anchor="b">
            <a:normAutofit/>
          </a:bodyPr>
          <a:p>
            <a:pPr>
              <a:lnSpc>
                <a:spcPct val="85000"/>
              </a:lnSpc>
              <a:spcAft>
                <a:spcPts val="1199"/>
              </a:spcAft>
              <a:buNone/>
            </a:pPr>
            <a:fld id="{D4AE8E55-045E-4FE2-9BB6-9F1121966731}" type="slidenum">
              <a:rPr b="0" lang="fr-FR" sz="800" spc="-1" strike="noStrike">
                <a:solidFill>
                  <a:srgbClr val="000000"/>
                </a:solidFill>
                <a:latin typeface="Helvetica 75 Bold"/>
                <a:ea typeface="DejaVu Sans"/>
              </a:rPr>
              <a:t>&lt;number&gt;</a:t>
            </a:fld>
            <a:endParaRPr b="0" lang="en-US" sz="800" spc="-1" strike="noStrike">
              <a:latin typeface="Arial"/>
            </a:endParaRPr>
          </a:p>
        </p:txBody>
      </p:sp>
      <p:sp>
        <p:nvSpPr>
          <p:cNvPr id="41" name="CustomShape 4"/>
          <p:cNvSpPr/>
          <p:nvPr/>
        </p:nvSpPr>
        <p:spPr>
          <a:xfrm>
            <a:off x="619560" y="4749120"/>
            <a:ext cx="360" cy="11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</a:t>
            </a:r>
            <a:r>
              <a:rPr b="0" lang="en-US" sz="4400" spc="-1" strike="noStrike">
                <a:latin typeface="Arial"/>
              </a:rPr>
              <a:t>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/>
          <p:nvPr/>
        </p:nvSpPr>
        <p:spPr>
          <a:xfrm>
            <a:off x="314280" y="1184400"/>
            <a:ext cx="8509680" cy="335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spcBef>
                <a:spcPts val="281"/>
              </a:spcBef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1"/>
              </a:spcBef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601"/>
              </a:spcBef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601"/>
              </a:spcBef>
              <a:buNone/>
            </a:pPr>
            <a:r>
              <a:rPr b="0" lang="fr-FR" sz="1400" spc="-18" strike="noStrike" baseline="30000">
                <a:solidFill>
                  <a:srgbClr val="000000"/>
                </a:solidFill>
                <a:latin typeface="Helvetica 75 Bold"/>
                <a:ea typeface="DejaVu Sans"/>
              </a:rPr>
              <a:t>	</a:t>
            </a:r>
            <a:r>
              <a:rPr b="0" lang="fr-FR" sz="1400" spc="-18" strike="noStrike" baseline="30000">
                <a:solidFill>
                  <a:srgbClr val="000000"/>
                </a:solidFill>
                <a:latin typeface="Helvetica 75 Bold"/>
                <a:ea typeface="DejaVu Sans"/>
              </a:rPr>
              <a:t>	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81" name="TextShape 2"/>
          <p:cNvSpPr/>
          <p:nvPr/>
        </p:nvSpPr>
        <p:spPr>
          <a:xfrm>
            <a:off x="314280" y="267480"/>
            <a:ext cx="8509680" cy="73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90000"/>
              </a:lnSpc>
              <a:buNone/>
            </a:pPr>
            <a:r>
              <a:rPr b="0" lang="fr-FR" sz="2000" spc="-18" strike="noStrike">
                <a:solidFill>
                  <a:srgbClr val="ff7900"/>
                </a:solidFill>
                <a:latin typeface="Helvetica 75 Bold"/>
                <a:ea typeface="DejaVu Sans"/>
              </a:rPr>
              <a:t>Complexité des opérations sur un tableau ou une liste en Python</a:t>
            </a:r>
            <a:endParaRPr b="0" lang="en-US" sz="2000" spc="-1" strike="noStrike">
              <a:latin typeface="Arial"/>
            </a:endParaRPr>
          </a:p>
        </p:txBody>
      </p:sp>
      <p:graphicFrame>
        <p:nvGraphicFramePr>
          <p:cNvPr id="82" name="Tableau 3"/>
          <p:cNvGraphicFramePr/>
          <p:nvPr/>
        </p:nvGraphicFramePr>
        <p:xfrm>
          <a:off x="508320" y="657360"/>
          <a:ext cx="8221320" cy="4078440"/>
        </p:xfrm>
        <a:graphic>
          <a:graphicData uri="http://schemas.openxmlformats.org/drawingml/2006/table">
            <a:tbl>
              <a:tblPr/>
              <a:tblGrid>
                <a:gridCol w="4245840"/>
                <a:gridCol w="1595520"/>
                <a:gridCol w="1190160"/>
                <a:gridCol w="1190160"/>
              </a:tblGrid>
              <a:tr h="370800"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>
                      <a:noFill/>
                    </a:lnB>
                    <a:solidFill>
                      <a:srgbClr val="ff7900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fr-FR" sz="18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tableau (list)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>
                      <a:noFill/>
                    </a:lnB>
                    <a:solidFill>
                      <a:srgbClr val="ff7900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fr-FR" sz="18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Linked list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>
                      <a:noFill/>
                    </a:lnB>
                    <a:solidFill>
                      <a:srgbClr val="ff7900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marL="216000" indent="-216000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fr-FR" sz="18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Doubly linked list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>
                      <a:noFill/>
                    </a:lnB>
                    <a:solidFill>
                      <a:srgbClr val="ff7900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fr-FR" sz="15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Lecture du n</a:t>
                      </a:r>
                      <a:r>
                        <a:rPr b="0" lang="fr-FR" sz="1500" spc="-1" strike="noStrike" baseline="33000">
                          <a:solidFill>
                            <a:srgbClr val="000000"/>
                          </a:solidFill>
                          <a:latin typeface="Arial"/>
                        </a:rPr>
                        <a:t>ième</a:t>
                      </a:r>
                      <a:r>
                        <a:rPr b="0" lang="fr-FR" sz="15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 élément 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d6c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fr-FR" sz="15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O(1)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d6c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fr-FR" sz="15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O(n)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d6c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fr-FR" sz="15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O(n)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d6cc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fr-FR" sz="15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Ajout d’un élément en fin de liste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eb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fr-FR" sz="15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O(1)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eb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fr-FR" sz="15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O(n)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eb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fr-FR" sz="15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O(1)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>
                      <a:noFill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ebe7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fr-FR" sz="15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Ajout d’un élément en milieu de liste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d6c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fr-FR" sz="15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O(n)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d6c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fr-FR" sz="15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O(n)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d6c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fr-FR" sz="15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O(n)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d6cc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fr-FR" sz="15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Ajout d’un élément en début de liste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eb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fr-FR" sz="15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O(n)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eb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fr-FR" sz="15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O(1)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eb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fr-FR" sz="15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O(1)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>
                      <a:noFill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ebe7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fr-FR" sz="15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Suppression d’un élément en début de liste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solidFill>
                      <a:srgbClr val="ffd6c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fr-FR" sz="1500" spc="-1" strike="noStrike">
                          <a:latin typeface="Times New Roman"/>
                        </a:rPr>
                        <a:t>O(n)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solidFill>
                      <a:srgbClr val="ffd6c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fr-FR" sz="1500" spc="-1" strike="noStrike">
                          <a:latin typeface="Times New Roman"/>
                        </a:rPr>
                        <a:t>O(1)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noFill/>
                    </a:lnB>
                    <a:solidFill>
                      <a:srgbClr val="ffd6c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fr-FR" sz="15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O(1)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>
                      <a:noFill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ebe7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fr-FR" sz="15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Suppression d’un élément en milieu de liste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eb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fr-FR" sz="15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O(n)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eb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fr-FR" sz="15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O(n)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eb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fr-FR" sz="15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O(n)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d6cc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fr-FR" sz="15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Suppression d’un élément en fin de liste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>
                      <a:noFill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eb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fr-FR" sz="15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O(1)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>
                      <a:noFill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eb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fr-FR" sz="15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O(n)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>
                      <a:noFill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eb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fr-FR" sz="15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O(1)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>
                      <a:noFill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ebe7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fr-FR" sz="15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Rechercher une valeur dans la liste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eb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fr-FR" sz="15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O(n)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eb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fr-FR" sz="15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O(n)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eb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fr-FR" sz="15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O(n)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d6cc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fr-FR" sz="15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Rechercher dans une liste triée (dichotomie)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eb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fr-FR" sz="15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O(log(n))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eb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fr-FR" sz="15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O(n)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eb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fr-FR" sz="15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O(n)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d6cc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fr-FR" sz="15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Calcul du nombre d’éléments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eb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fr-FR" sz="1500" spc="-1" strike="noStrike">
                          <a:latin typeface="Arial"/>
                        </a:rPr>
                        <a:t>O(1)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eb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fr-FR" sz="1500" spc="-1" strike="noStrike">
                          <a:latin typeface="Arial"/>
                        </a:rPr>
                        <a:t>O(n)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eb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fr-FR" sz="15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O(n)</a:t>
                      </a:r>
                      <a:endParaRPr b="0" lang="en-US" sz="15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>
                      <a:noFill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d6cc"/>
                    </a:solidFill>
                  </a:tcPr>
                </a:tc>
              </a:tr>
            </a:tbl>
          </a:graphicData>
        </a:graphic>
      </p:graphicFrame>
    </p:spTree>
  </p:cSld>
  <p:transition spd="med">
    <p:fade/>
  </p:transition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4"/>
          <p:cNvSpPr/>
          <p:nvPr/>
        </p:nvSpPr>
        <p:spPr>
          <a:xfrm>
            <a:off x="314280" y="1184400"/>
            <a:ext cx="8509680" cy="335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spcBef>
                <a:spcPts val="281"/>
              </a:spcBef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1"/>
              </a:spcBef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601"/>
              </a:spcBef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601"/>
              </a:spcBef>
              <a:buNone/>
            </a:pPr>
            <a:r>
              <a:rPr b="0" lang="fr-FR" sz="1400" spc="-18" strike="noStrike" baseline="30000">
                <a:solidFill>
                  <a:srgbClr val="000000"/>
                </a:solidFill>
                <a:latin typeface="Helvetica 75 Bold"/>
                <a:ea typeface="DejaVu Sans"/>
              </a:rPr>
              <a:t>	</a:t>
            </a:r>
            <a:r>
              <a:rPr b="0" lang="fr-FR" sz="1400" spc="-18" strike="noStrike" baseline="30000">
                <a:solidFill>
                  <a:srgbClr val="000000"/>
                </a:solidFill>
                <a:latin typeface="Helvetica 75 Bold"/>
                <a:ea typeface="DejaVu Sans"/>
              </a:rPr>
              <a:t>	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84" name="TextShape 5"/>
          <p:cNvSpPr/>
          <p:nvPr/>
        </p:nvSpPr>
        <p:spPr>
          <a:xfrm>
            <a:off x="314280" y="267480"/>
            <a:ext cx="8509680" cy="73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90000"/>
              </a:lnSpc>
              <a:buNone/>
            </a:pPr>
            <a:r>
              <a:rPr b="0" lang="fr-FR" sz="2000" spc="-18" strike="noStrike">
                <a:solidFill>
                  <a:srgbClr val="ff7900"/>
                </a:solidFill>
                <a:latin typeface="Helvetica 75 Bold"/>
                <a:ea typeface="DejaVu Sans"/>
              </a:rPr>
              <a:t>Complexité des algorithmes de tri</a:t>
            </a:r>
            <a:endParaRPr b="0" lang="en-US" sz="2000" spc="-1" strike="noStrike">
              <a:latin typeface="Arial"/>
            </a:endParaRPr>
          </a:p>
        </p:txBody>
      </p:sp>
      <p:graphicFrame>
        <p:nvGraphicFramePr>
          <p:cNvPr id="85" name="Tableau 2"/>
          <p:cNvGraphicFramePr/>
          <p:nvPr/>
        </p:nvGraphicFramePr>
        <p:xfrm>
          <a:off x="708120" y="596880"/>
          <a:ext cx="6912000" cy="1948680"/>
        </p:xfrm>
        <a:graphic>
          <a:graphicData uri="http://schemas.openxmlformats.org/drawingml/2006/table">
            <a:tbl>
              <a:tblPr/>
              <a:tblGrid>
                <a:gridCol w="4245840"/>
                <a:gridCol w="2666520"/>
              </a:tblGrid>
              <a:tr h="603720"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f7900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fr-FR" sz="18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Complexité temporelle moyenne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f7900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Insertion sort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d6c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O(n</a:t>
                      </a:r>
                      <a:r>
                        <a:rPr b="0" lang="fr-FR" sz="1800" spc="-1" strike="noStrike" baseline="33000">
                          <a:solidFill>
                            <a:srgbClr val="000000"/>
                          </a:solidFill>
                          <a:latin typeface="Arial"/>
                        </a:rPr>
                        <a:t>2</a:t>
                      </a: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d6cc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Selection sort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eb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O(n</a:t>
                      </a:r>
                      <a:r>
                        <a:rPr b="0" lang="fr-FR" sz="1800" spc="-1" strike="noStrike" baseline="33000">
                          <a:solidFill>
                            <a:srgbClr val="000000"/>
                          </a:solidFill>
                          <a:latin typeface="Arial"/>
                        </a:rPr>
                        <a:t>2</a:t>
                      </a: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ebe7"/>
                    </a:solidFill>
                  </a:tcPr>
                </a:tc>
              </a:tr>
              <a:tr h="60372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Merge sort, quick sort, heap sort, tim sort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eb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O(n.log(n))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ebe7"/>
                    </a:solidFill>
                  </a:tcPr>
                </a:tc>
              </a:tr>
            </a:tbl>
          </a:graphicData>
        </a:graphic>
      </p:graphicFrame>
    </p:spTree>
  </p:cSld>
  <p:transition spd="med">
    <p:fade/>
  </p:transition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6"/>
          <p:cNvSpPr/>
          <p:nvPr/>
        </p:nvSpPr>
        <p:spPr>
          <a:xfrm>
            <a:off x="314280" y="1184400"/>
            <a:ext cx="8509680" cy="335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spcBef>
                <a:spcPts val="281"/>
              </a:spcBef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1"/>
              </a:spcBef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601"/>
              </a:spcBef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601"/>
              </a:spcBef>
              <a:buNone/>
            </a:pPr>
            <a:r>
              <a:rPr b="0" lang="fr-FR" sz="1400" spc="-18" strike="noStrike" baseline="30000">
                <a:solidFill>
                  <a:srgbClr val="000000"/>
                </a:solidFill>
                <a:latin typeface="Helvetica 75 Bold"/>
                <a:ea typeface="DejaVu Sans"/>
              </a:rPr>
              <a:t>	</a:t>
            </a:r>
            <a:r>
              <a:rPr b="0" lang="fr-FR" sz="1400" spc="-18" strike="noStrike" baseline="30000">
                <a:solidFill>
                  <a:srgbClr val="000000"/>
                </a:solidFill>
                <a:latin typeface="Helvetica 75 Bold"/>
                <a:ea typeface="DejaVu Sans"/>
              </a:rPr>
              <a:t>	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87" name="TextShape 7"/>
          <p:cNvSpPr/>
          <p:nvPr/>
        </p:nvSpPr>
        <p:spPr>
          <a:xfrm>
            <a:off x="314280" y="267480"/>
            <a:ext cx="8509680" cy="73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90000"/>
              </a:lnSpc>
              <a:buNone/>
            </a:pPr>
            <a:r>
              <a:rPr b="0" lang="fr-FR" sz="2000" spc="-18" strike="noStrike">
                <a:solidFill>
                  <a:srgbClr val="ff7900"/>
                </a:solidFill>
                <a:latin typeface="Helvetica 75 Bold"/>
                <a:ea typeface="DejaVu Sans"/>
              </a:rPr>
              <a:t>Arbres binaires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8" name=""/>
          <p:cNvSpPr/>
          <p:nvPr/>
        </p:nvSpPr>
        <p:spPr>
          <a:xfrm>
            <a:off x="457200" y="888120"/>
            <a:ext cx="7611480" cy="94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Si l’arbre a n noeuds, la hauteur de l’arbre est log</a:t>
            </a:r>
            <a:r>
              <a:rPr b="0" lang="en-US" sz="2000" spc="-1" strike="noStrike" baseline="-8000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(n) dans le meilleurs cas (arbre équilibré) et n dans le pire cas.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89" name="" descr=""/>
          <p:cNvPicPr/>
          <p:nvPr/>
        </p:nvPicPr>
        <p:blipFill>
          <a:blip r:embed="rId1"/>
          <a:stretch/>
        </p:blipFill>
        <p:spPr>
          <a:xfrm>
            <a:off x="714600" y="2286000"/>
            <a:ext cx="7057440" cy="2485440"/>
          </a:xfrm>
          <a:prstGeom prst="rect">
            <a:avLst/>
          </a:prstGeom>
          <a:ln w="0">
            <a:noFill/>
          </a:ln>
        </p:spPr>
      </p:pic>
    </p:spTree>
  </p:cSld>
  <p:transition spd="med">
    <p:fade/>
  </p:transition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3"/>
          <p:cNvSpPr/>
          <p:nvPr/>
        </p:nvSpPr>
        <p:spPr>
          <a:xfrm>
            <a:off x="1152000" y="1634400"/>
            <a:ext cx="8509680" cy="73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90000"/>
              </a:lnSpc>
              <a:buNone/>
            </a:pPr>
            <a:r>
              <a:rPr b="0" lang="fr-FR" sz="2000" spc="-18" strike="noStrike">
                <a:solidFill>
                  <a:srgbClr val="ff7900"/>
                </a:solidFill>
                <a:latin typeface="Helvetica 75 Bold"/>
                <a:ea typeface="DejaVu Sans"/>
              </a:rPr>
              <a:t>Annexe (pas à retenir)</a:t>
            </a:r>
            <a:endParaRPr b="0" lang="en-US" sz="2000" spc="-1" strike="noStrike">
              <a:latin typeface="Arial"/>
            </a:endParaRPr>
          </a:p>
        </p:txBody>
      </p:sp>
    </p:spTree>
  </p:cSld>
  <p:transition spd="med">
    <p:fade/>
  </p:transition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/>
          <p:nvPr/>
        </p:nvSpPr>
        <p:spPr>
          <a:xfrm>
            <a:off x="314280" y="267480"/>
            <a:ext cx="8509680" cy="73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90000"/>
              </a:lnSpc>
              <a:buNone/>
            </a:pPr>
            <a:r>
              <a:rPr b="0" lang="fr-FR" sz="2000" spc="-18" strike="noStrike">
                <a:solidFill>
                  <a:srgbClr val="ff7900"/>
                </a:solidFill>
                <a:latin typeface="Helvetica 75 Bold"/>
                <a:ea typeface="DejaVu Sans"/>
              </a:rPr>
              <a:t>Complexité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92" name="Picture 3" descr=""/>
          <p:cNvPicPr/>
          <p:nvPr/>
        </p:nvPicPr>
        <p:blipFill>
          <a:blip r:embed="rId1"/>
          <a:stretch/>
        </p:blipFill>
        <p:spPr>
          <a:xfrm>
            <a:off x="395640" y="843480"/>
            <a:ext cx="8031600" cy="3325320"/>
          </a:xfrm>
          <a:prstGeom prst="rect">
            <a:avLst/>
          </a:prstGeom>
          <a:ln w="0">
            <a:noFill/>
          </a:ln>
        </p:spPr>
      </p:pic>
    </p:spTree>
  </p:cSld>
  <p:transition spd="med">
    <p:fade/>
  </p:transition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/>
          <p:nvPr/>
        </p:nvSpPr>
        <p:spPr>
          <a:xfrm>
            <a:off x="314280" y="267480"/>
            <a:ext cx="8509680" cy="73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90000"/>
              </a:lnSpc>
              <a:buNone/>
            </a:pPr>
            <a:r>
              <a:rPr b="0" lang="fr-FR" sz="2000" spc="-18" strike="noStrike">
                <a:solidFill>
                  <a:srgbClr val="ff7900"/>
                </a:solidFill>
                <a:latin typeface="Helvetica 75 Bold"/>
                <a:ea typeface="DejaVu Sans"/>
              </a:rPr>
              <a:t>Complexité des algorithmes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94" name="Picture 2" descr=""/>
          <p:cNvPicPr/>
          <p:nvPr/>
        </p:nvPicPr>
        <p:blipFill>
          <a:blip r:embed="rId1"/>
          <a:stretch/>
        </p:blipFill>
        <p:spPr>
          <a:xfrm>
            <a:off x="683640" y="1203480"/>
            <a:ext cx="6227280" cy="3500280"/>
          </a:xfrm>
          <a:prstGeom prst="rect">
            <a:avLst/>
          </a:prstGeom>
          <a:ln w="0">
            <a:noFill/>
          </a:ln>
        </p:spPr>
      </p:pic>
    </p:spTree>
  </p:cSld>
  <p:transition spd="med"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8f8f8f"/>
      </a:dk2>
      <a:lt2>
        <a:srgbClr val="ff7900"/>
      </a:lt2>
      <a:accent1>
        <a:srgbClr val="ff7900"/>
      </a:accent1>
      <a:accent2>
        <a:srgbClr val="4bb4e6"/>
      </a:accent2>
      <a:accent3>
        <a:srgbClr val="50be87"/>
      </a:accent3>
      <a:accent4>
        <a:srgbClr val="ffb4e6"/>
      </a:accent4>
      <a:accent5>
        <a:srgbClr val="a885d8"/>
      </a:accent5>
      <a:accent6>
        <a:srgbClr val="ffd200"/>
      </a:accent6>
      <a:hlink>
        <a:srgbClr val="ff7900"/>
      </a:hlink>
      <a:folHlink>
        <a:srgbClr val="ff79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8f8f8f"/>
      </a:dk2>
      <a:lt2>
        <a:srgbClr val="ff7900"/>
      </a:lt2>
      <a:accent1>
        <a:srgbClr val="ff7900"/>
      </a:accent1>
      <a:accent2>
        <a:srgbClr val="4bb4e6"/>
      </a:accent2>
      <a:accent3>
        <a:srgbClr val="50be87"/>
      </a:accent3>
      <a:accent4>
        <a:srgbClr val="ffb4e6"/>
      </a:accent4>
      <a:accent5>
        <a:srgbClr val="a885d8"/>
      </a:accent5>
      <a:accent6>
        <a:srgbClr val="ffd200"/>
      </a:accent6>
      <a:hlink>
        <a:srgbClr val="ff7900"/>
      </a:hlink>
      <a:folHlink>
        <a:srgbClr val="ff79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179</TotalTime>
  <Application>LibreOffice/7.3.7.2$Linux_X86_64 LibreOffice_project/30$Build-2</Application>
  <AppVersion>15.0000</AppVersion>
  <Words>399</Words>
  <Paragraphs>78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2022-08-25T14:04:38Z</dcterms:created>
  <dc:creator>GELINEAU Laurence DTSI/DISU</dc:creator>
  <dc:description/>
  <dc:language>fr-FR</dc:language>
  <cp:lastModifiedBy/>
  <dcterms:modified xsi:type="dcterms:W3CDTF">2024-05-29T14:52:52Z</dcterms:modified>
  <cp:revision>33</cp:revision>
  <dc:subject/>
  <dc:title>Présentation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0</vt:i4>
  </property>
  <property fmtid="{D5CDD505-2E9C-101B-9397-08002B2CF9AE}" pid="3" name="HyperlinksChanged">
    <vt:bool>0</vt:bool>
  </property>
  <property fmtid="{D5CDD505-2E9C-101B-9397-08002B2CF9AE}" pid="4" name="LinksUpToDate">
    <vt:bool>0</vt:bool>
  </property>
  <property fmtid="{D5CDD505-2E9C-101B-9397-08002B2CF9AE}" pid="5" name="MMClips">
    <vt:i4>0</vt:i4>
  </property>
  <property fmtid="{D5CDD505-2E9C-101B-9397-08002B2CF9AE}" pid="6" name="MSIP_Label_e6c818a6-e1a0-4a6e-a969-20d857c5dc62_ActionId">
    <vt:lpwstr>b1554b42-72ae-4776-9524-b4142537fcfb</vt:lpwstr>
  </property>
  <property fmtid="{D5CDD505-2E9C-101B-9397-08002B2CF9AE}" pid="7" name="MSIP_Label_e6c818a6-e1a0-4a6e-a969-20d857c5dc62_ContentBits">
    <vt:lpwstr>2</vt:lpwstr>
  </property>
  <property fmtid="{D5CDD505-2E9C-101B-9397-08002B2CF9AE}" pid="8" name="MSIP_Label_e6c818a6-e1a0-4a6e-a969-20d857c5dc62_Enabled">
    <vt:lpwstr>true</vt:lpwstr>
  </property>
  <property fmtid="{D5CDD505-2E9C-101B-9397-08002B2CF9AE}" pid="9" name="MSIP_Label_e6c818a6-e1a0-4a6e-a969-20d857c5dc62_Method">
    <vt:lpwstr>Standard</vt:lpwstr>
  </property>
  <property fmtid="{D5CDD505-2E9C-101B-9397-08002B2CF9AE}" pid="10" name="MSIP_Label_e6c818a6-e1a0-4a6e-a969-20d857c5dc62_Name">
    <vt:lpwstr>Orange_restricted_internal.2</vt:lpwstr>
  </property>
  <property fmtid="{D5CDD505-2E9C-101B-9397-08002B2CF9AE}" pid="11" name="MSIP_Label_e6c818a6-e1a0-4a6e-a969-20d857c5dc62_SetDate">
    <vt:lpwstr>2022-08-25T14:05:18Z</vt:lpwstr>
  </property>
  <property fmtid="{D5CDD505-2E9C-101B-9397-08002B2CF9AE}" pid="12" name="MSIP_Label_e6c818a6-e1a0-4a6e-a969-20d857c5dc62_SiteId">
    <vt:lpwstr>90c7a20a-f34b-40bf-bc48-b9253b6f5d20</vt:lpwstr>
  </property>
  <property fmtid="{D5CDD505-2E9C-101B-9397-08002B2CF9AE}" pid="13" name="Notes">
    <vt:i4>0</vt:i4>
  </property>
  <property fmtid="{D5CDD505-2E9C-101B-9397-08002B2CF9AE}" pid="14" name="PresentationFormat">
    <vt:lpwstr>Affichage à l'écran (16:9)</vt:lpwstr>
  </property>
  <property fmtid="{D5CDD505-2E9C-101B-9397-08002B2CF9AE}" pid="15" name="ScaleCrop">
    <vt:bool>0</vt:bool>
  </property>
  <property fmtid="{D5CDD505-2E9C-101B-9397-08002B2CF9AE}" pid="16" name="ShareDoc">
    <vt:bool>0</vt:bool>
  </property>
  <property fmtid="{D5CDD505-2E9C-101B-9397-08002B2CF9AE}" pid="17" name="Slides">
    <vt:i4>15</vt:i4>
  </property>
</Properties>
</file>