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4280" y="4535640"/>
            <a:ext cx="26964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AAFB93A8-CB24-4984-8926-5718E06F22A0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" name="CustomShape 4"/>
          <p:cNvSpPr/>
          <p:nvPr/>
        </p:nvSpPr>
        <p:spPr>
          <a:xfrm>
            <a:off x="619560" y="4749120"/>
            <a:ext cx="360" cy="11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4280" y="4535640"/>
            <a:ext cx="26964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35EA1B1E-7BD7-4DF6-9459-B7C54F0D57D4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619560" y="4749120"/>
            <a:ext cx="360" cy="11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4280" y="4535640"/>
            <a:ext cx="26964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E36514B7-FECC-4825-938E-A930F12BFC5C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619560" y="4749120"/>
            <a:ext cx="360" cy="11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4280" y="4535640"/>
            <a:ext cx="26964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631BCEA9-CF12-4C54-A84A-C0015308D0E2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619560" y="4749120"/>
            <a:ext cx="360" cy="11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4280" y="4535640"/>
            <a:ext cx="26964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C138ECDB-7AC2-4311-BBCF-7C791DC7009B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619560" y="4749120"/>
            <a:ext cx="360" cy="11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7"/>
          <p:cNvSpPr/>
          <p:nvPr/>
        </p:nvSpPr>
        <p:spPr>
          <a:xfrm>
            <a:off x="314280" y="1184400"/>
            <a:ext cx="8510040" cy="336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" name="TextShape 8"/>
          <p:cNvSpPr/>
          <p:nvPr/>
        </p:nvSpPr>
        <p:spPr>
          <a:xfrm>
            <a:off x="314280" y="267480"/>
            <a:ext cx="851004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Tableau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En Python : list est un tableau dynamique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(on peut ajouter des élements en fin de liste, l’interpréteur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 charge d’augmenter la taille mémoire du tableau si nécessaire)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685800" y="22860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2057400" y="228636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3428640" y="22860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1371960" y="228636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2743560" y="22860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4115160" y="22860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857160" y="2743200"/>
            <a:ext cx="514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1544760" y="2779200"/>
            <a:ext cx="25056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2261520" y="2743200"/>
            <a:ext cx="514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2949120" y="2779200"/>
            <a:ext cx="25056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3657600" y="2742840"/>
            <a:ext cx="514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4345200" y="2778840"/>
            <a:ext cx="25056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5</a:t>
            </a:r>
            <a:endParaRPr b="0" lang="en-US" sz="1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/>
          <p:nvPr/>
        </p:nvSpPr>
        <p:spPr>
          <a:xfrm>
            <a:off x="314280" y="1184400"/>
            <a:ext cx="8510040" cy="336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3" name="TextShape 2"/>
          <p:cNvSpPr/>
          <p:nvPr/>
        </p:nvSpPr>
        <p:spPr>
          <a:xfrm>
            <a:off x="314280" y="267480"/>
            <a:ext cx="851004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Liste chaînée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457200" y="1579320"/>
            <a:ext cx="3656880" cy="1543680"/>
          </a:xfrm>
          <a:prstGeom prst="rect">
            <a:avLst/>
          </a:prstGeom>
          <a:ln w="0">
            <a:noFill/>
          </a:ln>
        </p:spPr>
      </p:pic>
      <p:sp>
        <p:nvSpPr>
          <p:cNvPr id="215" name=""/>
          <p:cNvSpPr/>
          <p:nvPr/>
        </p:nvSpPr>
        <p:spPr>
          <a:xfrm>
            <a:off x="4114800" y="4572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4800600" y="4572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"/>
          <p:cNvSpPr/>
          <p:nvPr/>
        </p:nvSpPr>
        <p:spPr>
          <a:xfrm>
            <a:off x="5715000" y="9144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6400800" y="9144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"/>
          <p:cNvSpPr/>
          <p:nvPr/>
        </p:nvSpPr>
        <p:spPr>
          <a:xfrm>
            <a:off x="7543800" y="6858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8229600" y="6858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5029200" y="685800"/>
            <a:ext cx="685800" cy="498600"/>
          </a:xfrm>
          <a:prstGeom prst="line">
            <a:avLst/>
          </a:prstGeom>
          <a:ln w="5724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"/>
          <p:cNvSpPr/>
          <p:nvPr/>
        </p:nvSpPr>
        <p:spPr>
          <a:xfrm flipV="1">
            <a:off x="6629400" y="914400"/>
            <a:ext cx="914400" cy="228600"/>
          </a:xfrm>
          <a:prstGeom prst="line">
            <a:avLst/>
          </a:prstGeom>
          <a:ln w="5724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4"/>
          <p:cNvSpPr/>
          <p:nvPr/>
        </p:nvSpPr>
        <p:spPr>
          <a:xfrm>
            <a:off x="314280" y="1184400"/>
            <a:ext cx="8510040" cy="336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4" name="TextShape 5"/>
          <p:cNvSpPr/>
          <p:nvPr/>
        </p:nvSpPr>
        <p:spPr>
          <a:xfrm>
            <a:off x="314280" y="267480"/>
            <a:ext cx="8510040" cy="41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Liste doublement chaînée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6629400" y="16002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7315200" y="16002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/>
          <p:nvPr/>
        </p:nvSpPr>
        <p:spPr>
          <a:xfrm>
            <a:off x="8001000" y="16002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5630400" y="30420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6316200" y="30420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"/>
          <p:cNvSpPr/>
          <p:nvPr/>
        </p:nvSpPr>
        <p:spPr>
          <a:xfrm>
            <a:off x="7002000" y="30420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"/>
          <p:cNvSpPr/>
          <p:nvPr/>
        </p:nvSpPr>
        <p:spPr>
          <a:xfrm>
            <a:off x="7002000" y="44136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7687800" y="44136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>
            <a:off x="8373600" y="44136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"/>
          <p:cNvSpPr/>
          <p:nvPr/>
        </p:nvSpPr>
        <p:spPr>
          <a:xfrm flipH="1" flipV="1">
            <a:off x="6629400" y="1828800"/>
            <a:ext cx="603000" cy="14490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"/>
          <p:cNvSpPr/>
          <p:nvPr/>
        </p:nvSpPr>
        <p:spPr>
          <a:xfrm flipH="1">
            <a:off x="5630400" y="1828800"/>
            <a:ext cx="1913400" cy="14418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"/>
          <p:cNvSpPr/>
          <p:nvPr/>
        </p:nvSpPr>
        <p:spPr>
          <a:xfrm>
            <a:off x="6773400" y="3270600"/>
            <a:ext cx="228600" cy="13716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"/>
          <p:cNvSpPr/>
          <p:nvPr/>
        </p:nvSpPr>
        <p:spPr>
          <a:xfrm flipH="1" flipV="1">
            <a:off x="5630400" y="3270600"/>
            <a:ext cx="3200400" cy="13788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"/>
          <p:cNvSpPr/>
          <p:nvPr/>
        </p:nvSpPr>
        <p:spPr>
          <a:xfrm>
            <a:off x="4114800" y="25146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>
            <a:off x="4114800" y="29718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"/>
          <p:cNvSpPr/>
          <p:nvPr/>
        </p:nvSpPr>
        <p:spPr>
          <a:xfrm flipV="1">
            <a:off x="4487400" y="1828800"/>
            <a:ext cx="2142000" cy="914400"/>
          </a:xfrm>
          <a:prstGeom prst="line">
            <a:avLst/>
          </a:prstGeom>
          <a:ln w="5724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4343400" y="3200400"/>
            <a:ext cx="2658600" cy="1449000"/>
          </a:xfrm>
          <a:prstGeom prst="line">
            <a:avLst/>
          </a:prstGeom>
          <a:ln w="5724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314280" y="685800"/>
            <a:ext cx="3255120" cy="3885480"/>
          </a:xfrm>
          <a:prstGeom prst="rect">
            <a:avLst/>
          </a:prstGeom>
          <a:ln w="0">
            <a:noFill/>
          </a:ln>
        </p:spPr>
      </p:pic>
      <p:sp>
        <p:nvSpPr>
          <p:cNvPr id="243" name=""/>
          <p:cNvSpPr/>
          <p:nvPr/>
        </p:nvSpPr>
        <p:spPr>
          <a:xfrm>
            <a:off x="4114800" y="2514600"/>
            <a:ext cx="514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head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4114800" y="2971800"/>
            <a:ext cx="514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tail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6717240" y="2057400"/>
            <a:ext cx="514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value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5715000" y="3499200"/>
            <a:ext cx="514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value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6428880" y="3499200"/>
            <a:ext cx="514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next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6944040" y="3499200"/>
            <a:ext cx="7430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previous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7800480" y="4870800"/>
            <a:ext cx="514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next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8315640" y="4870800"/>
            <a:ext cx="7430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previous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7086600" y="4870800"/>
            <a:ext cx="514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value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7473240" y="2059560"/>
            <a:ext cx="514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next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7988400" y="2059560"/>
            <a:ext cx="7430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previous</a:t>
            </a:r>
            <a:endParaRPr b="0" lang="en-US" sz="1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3"/>
          <p:cNvSpPr/>
          <p:nvPr/>
        </p:nvSpPr>
        <p:spPr>
          <a:xfrm>
            <a:off x="314280" y="1184400"/>
            <a:ext cx="8510040" cy="336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5" name="TextShape 6"/>
          <p:cNvSpPr/>
          <p:nvPr/>
        </p:nvSpPr>
        <p:spPr>
          <a:xfrm>
            <a:off x="314280" y="267480"/>
            <a:ext cx="8510040" cy="41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Piles et files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56" name="PlaceHolder 1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Stack (pile) : LIFO (last in, first out)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2400" spc="-1" strike="noStrike">
                <a:latin typeface="Arial"/>
              </a:rPr>
              <a:t>Structure de donnée : tableau (list en Python)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Queue (file) : FIFO (first in, first out)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2400" spc="-1" strike="noStrike">
                <a:latin typeface="Arial"/>
              </a:rPr>
              <a:t>Structure de donnée adaptée (pour des volumétries importantes) : liste doublement chaînée 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9"/>
          <p:cNvSpPr/>
          <p:nvPr/>
        </p:nvSpPr>
        <p:spPr>
          <a:xfrm>
            <a:off x="314280" y="1184400"/>
            <a:ext cx="8510040" cy="336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8" name="TextShape 10"/>
          <p:cNvSpPr/>
          <p:nvPr/>
        </p:nvSpPr>
        <p:spPr>
          <a:xfrm>
            <a:off x="405360" y="268200"/>
            <a:ext cx="8510040" cy="41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Arbre binaire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 flipH="1">
            <a:off x="5943600" y="913680"/>
            <a:ext cx="685800" cy="68652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>
            <a:off x="3657600" y="4572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>
            <a:off x="3828960" y="569160"/>
            <a:ext cx="514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root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6172200" y="913680"/>
            <a:ext cx="514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left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7029360" y="1027080"/>
            <a:ext cx="7430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right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228600" y="762480"/>
            <a:ext cx="2142720" cy="2437920"/>
          </a:xfrm>
          <a:prstGeom prst="rect">
            <a:avLst/>
          </a:prstGeom>
          <a:ln w="0">
            <a:noFill/>
          </a:ln>
        </p:spPr>
      </p:pic>
      <p:sp>
        <p:nvSpPr>
          <p:cNvPr id="265" name=""/>
          <p:cNvSpPr/>
          <p:nvPr/>
        </p:nvSpPr>
        <p:spPr>
          <a:xfrm>
            <a:off x="6401520" y="4572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6172200" y="569160"/>
            <a:ext cx="514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value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6858000" y="914400"/>
            <a:ext cx="457200" cy="6858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"/>
          <p:cNvSpPr/>
          <p:nvPr/>
        </p:nvSpPr>
        <p:spPr>
          <a:xfrm flipH="1">
            <a:off x="5029200" y="2056680"/>
            <a:ext cx="685800" cy="68652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"/>
          <p:cNvSpPr/>
          <p:nvPr/>
        </p:nvSpPr>
        <p:spPr>
          <a:xfrm>
            <a:off x="5257800" y="2056680"/>
            <a:ext cx="514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left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6114960" y="2170080"/>
            <a:ext cx="7430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right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5487120" y="16002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5257800" y="1712160"/>
            <a:ext cx="514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"/>
          <p:cNvSpPr/>
          <p:nvPr/>
        </p:nvSpPr>
        <p:spPr>
          <a:xfrm>
            <a:off x="5943600" y="2057400"/>
            <a:ext cx="228600" cy="6858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"/>
          <p:cNvSpPr/>
          <p:nvPr/>
        </p:nvSpPr>
        <p:spPr>
          <a:xfrm flipH="1">
            <a:off x="7086600" y="2056680"/>
            <a:ext cx="228600" cy="45792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"/>
          <p:cNvSpPr/>
          <p:nvPr/>
        </p:nvSpPr>
        <p:spPr>
          <a:xfrm>
            <a:off x="6858000" y="2056680"/>
            <a:ext cx="514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left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6" name=""/>
          <p:cNvSpPr/>
          <p:nvPr/>
        </p:nvSpPr>
        <p:spPr>
          <a:xfrm>
            <a:off x="7087320" y="16002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7543800" y="2057400"/>
            <a:ext cx="457200" cy="6858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"/>
          <p:cNvSpPr txBox="1"/>
          <p:nvPr/>
        </p:nvSpPr>
        <p:spPr>
          <a:xfrm>
            <a:off x="6652800" y="2514600"/>
            <a:ext cx="8910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None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 flipH="1">
            <a:off x="4114800" y="3199680"/>
            <a:ext cx="685800" cy="68652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"/>
          <p:cNvSpPr/>
          <p:nvPr/>
        </p:nvSpPr>
        <p:spPr>
          <a:xfrm>
            <a:off x="4343400" y="3199680"/>
            <a:ext cx="514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left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5200560" y="3313080"/>
            <a:ext cx="7430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right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4572720" y="27432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>
            <a:off x="4343400" y="2855160"/>
            <a:ext cx="514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"/>
          <p:cNvSpPr/>
          <p:nvPr/>
        </p:nvSpPr>
        <p:spPr>
          <a:xfrm>
            <a:off x="5029200" y="3200400"/>
            <a:ext cx="228600" cy="6858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"/>
          <p:cNvSpPr txBox="1"/>
          <p:nvPr/>
        </p:nvSpPr>
        <p:spPr>
          <a:xfrm>
            <a:off x="3681000" y="3886200"/>
            <a:ext cx="8910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None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5029200" y="3886200"/>
            <a:ext cx="8910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None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5715000" y="2743200"/>
            <a:ext cx="8910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None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7715160" y="2170080"/>
            <a:ext cx="7430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right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9" name=""/>
          <p:cNvSpPr/>
          <p:nvPr/>
        </p:nvSpPr>
        <p:spPr>
          <a:xfrm flipH="1">
            <a:off x="7086600" y="3199680"/>
            <a:ext cx="685800" cy="68652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"/>
          <p:cNvSpPr/>
          <p:nvPr/>
        </p:nvSpPr>
        <p:spPr>
          <a:xfrm>
            <a:off x="7315200" y="3199680"/>
            <a:ext cx="514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left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8172360" y="3313080"/>
            <a:ext cx="7430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right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2" name=""/>
          <p:cNvSpPr/>
          <p:nvPr/>
        </p:nvSpPr>
        <p:spPr>
          <a:xfrm>
            <a:off x="7544520" y="2743200"/>
            <a:ext cx="685080" cy="45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"/>
          <p:cNvSpPr/>
          <p:nvPr/>
        </p:nvSpPr>
        <p:spPr>
          <a:xfrm>
            <a:off x="7315200" y="2855160"/>
            <a:ext cx="5144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"/>
          <p:cNvSpPr/>
          <p:nvPr/>
        </p:nvSpPr>
        <p:spPr>
          <a:xfrm>
            <a:off x="8001000" y="3200400"/>
            <a:ext cx="228600" cy="6858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"/>
          <p:cNvSpPr txBox="1"/>
          <p:nvPr/>
        </p:nvSpPr>
        <p:spPr>
          <a:xfrm>
            <a:off x="6652800" y="3886200"/>
            <a:ext cx="8910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None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8001000" y="3886200"/>
            <a:ext cx="8910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None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7" name=""/>
          <p:cNvSpPr/>
          <p:nvPr/>
        </p:nvSpPr>
        <p:spPr>
          <a:xfrm flipV="1">
            <a:off x="4342680" y="569160"/>
            <a:ext cx="2058840" cy="11664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207</TotalTime>
  <Application>LibreOffice/7.3.7.2$Linux_X86_64 LibreOffice_project/30$Build-2</Application>
  <AppVersion>15.0000</AppVersion>
  <Words>399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2022-08-25T14:04:38Z</dcterms:created>
  <dc:creator>GELINEAU Laurence DTSI/DISU</dc:creator>
  <dc:description/>
  <dc:language>fr-FR</dc:language>
  <cp:lastModifiedBy/>
  <dcterms:modified xsi:type="dcterms:W3CDTF">2024-05-29T14:39:36Z</dcterms:modified>
  <cp:revision>35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MSIP_Label_e6c818a6-e1a0-4a6e-a969-20d857c5dc62_ActionId">
    <vt:lpwstr>b1554b42-72ae-4776-9524-b4142537fcfb</vt:lpwstr>
  </property>
  <property fmtid="{D5CDD505-2E9C-101B-9397-08002B2CF9AE}" pid="7" name="MSIP_Label_e6c818a6-e1a0-4a6e-a969-20d857c5dc62_ContentBits">
    <vt:lpwstr>2</vt:lpwstr>
  </property>
  <property fmtid="{D5CDD505-2E9C-101B-9397-08002B2CF9AE}" pid="8" name="MSIP_Label_e6c818a6-e1a0-4a6e-a969-20d857c5dc62_Enabled">
    <vt:lpwstr>true</vt:lpwstr>
  </property>
  <property fmtid="{D5CDD505-2E9C-101B-9397-08002B2CF9AE}" pid="9" name="MSIP_Label_e6c818a6-e1a0-4a6e-a969-20d857c5dc62_Method">
    <vt:lpwstr>Standard</vt:lpwstr>
  </property>
  <property fmtid="{D5CDD505-2E9C-101B-9397-08002B2CF9AE}" pid="10" name="MSIP_Label_e6c818a6-e1a0-4a6e-a969-20d857c5dc62_Name">
    <vt:lpwstr>Orange_restricted_internal.2</vt:lpwstr>
  </property>
  <property fmtid="{D5CDD505-2E9C-101B-9397-08002B2CF9AE}" pid="11" name="MSIP_Label_e6c818a6-e1a0-4a6e-a969-20d857c5dc62_SetDate">
    <vt:lpwstr>2022-08-25T14:05:18Z</vt:lpwstr>
  </property>
  <property fmtid="{D5CDD505-2E9C-101B-9397-08002B2CF9AE}" pid="12" name="MSIP_Label_e6c818a6-e1a0-4a6e-a969-20d857c5dc62_SiteId">
    <vt:lpwstr>90c7a20a-f34b-40bf-bc48-b9253b6f5d20</vt:lpwstr>
  </property>
  <property fmtid="{D5CDD505-2E9C-101B-9397-08002B2CF9AE}" pid="13" name="Notes">
    <vt:i4>0</vt:i4>
  </property>
  <property fmtid="{D5CDD505-2E9C-101B-9397-08002B2CF9AE}" pid="14" name="PresentationFormat">
    <vt:lpwstr>Affichage à l'écran (16:9)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