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4280" y="4535640"/>
            <a:ext cx="27036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9A498D13-E1A6-43C4-93A8-214D499A0851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1" name="CustomShape 4"/>
          <p:cNvSpPr/>
          <p:nvPr/>
        </p:nvSpPr>
        <p:spPr>
          <a:xfrm>
            <a:off x="619560" y="4749120"/>
            <a:ext cx="3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314280" y="4535640"/>
            <a:ext cx="27036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8C5F2CCE-08BC-4A32-87B5-0EC4D4D7546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619560" y="4749120"/>
            <a:ext cx="3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</a:t>
            </a:r>
            <a:r>
              <a:rPr b="0" lang="en-US" sz="4400" spc="-1" strike="noStrike">
                <a:latin typeface="Arial"/>
              </a:rPr>
              <a:t>ic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di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th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te</a:t>
            </a:r>
            <a:r>
              <a:rPr b="0" lang="en-US" sz="4400" spc="-1" strike="noStrike">
                <a:latin typeface="Arial"/>
              </a:rPr>
              <a:t>xt </a:t>
            </a:r>
            <a:r>
              <a:rPr b="0" lang="en-US" sz="4400" spc="-1" strike="noStrike">
                <a:latin typeface="Arial"/>
              </a:rPr>
              <a:t>fo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14280" y="4535640"/>
            <a:ext cx="270360" cy="3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80D83D20-80EA-4C67-88B6-DD34B5ADB45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619560" y="4749120"/>
            <a:ext cx="360" cy="1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/>
          <p:nvPr/>
        </p:nvSpPr>
        <p:spPr>
          <a:xfrm>
            <a:off x="314280" y="1184400"/>
            <a:ext cx="851076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1" name="TextShape 2"/>
          <p:cNvSpPr/>
          <p:nvPr/>
        </p:nvSpPr>
        <p:spPr>
          <a:xfrm>
            <a:off x="314280" y="267480"/>
            <a:ext cx="8510760" cy="73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Listes chaînées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457200" y="1579320"/>
            <a:ext cx="3657600" cy="154440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4114800" y="4572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800600" y="4572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"/>
          <p:cNvSpPr/>
          <p:nvPr/>
        </p:nvSpPr>
        <p:spPr>
          <a:xfrm>
            <a:off x="5715000" y="9144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400800" y="9144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"/>
          <p:cNvSpPr/>
          <p:nvPr/>
        </p:nvSpPr>
        <p:spPr>
          <a:xfrm>
            <a:off x="7543800" y="6858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229600" y="6858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5029200" y="685800"/>
            <a:ext cx="685800" cy="49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"/>
          <p:cNvSpPr/>
          <p:nvPr/>
        </p:nvSpPr>
        <p:spPr>
          <a:xfrm flipV="1">
            <a:off x="6629400" y="914400"/>
            <a:ext cx="914400" cy="2286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4"/>
          <p:cNvSpPr/>
          <p:nvPr/>
        </p:nvSpPr>
        <p:spPr>
          <a:xfrm>
            <a:off x="314280" y="1184400"/>
            <a:ext cx="851076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2" name="TextShape 5"/>
          <p:cNvSpPr/>
          <p:nvPr/>
        </p:nvSpPr>
        <p:spPr>
          <a:xfrm>
            <a:off x="314280" y="267480"/>
            <a:ext cx="8510760" cy="4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Liste doublement chaînée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6629400" y="16002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315200" y="16002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"/>
          <p:cNvSpPr/>
          <p:nvPr/>
        </p:nvSpPr>
        <p:spPr>
          <a:xfrm>
            <a:off x="8001000" y="16002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None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5630400" y="30420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6316200" y="30420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"/>
          <p:cNvSpPr/>
          <p:nvPr/>
        </p:nvSpPr>
        <p:spPr>
          <a:xfrm>
            <a:off x="7002000" y="30420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"/>
          <p:cNvSpPr/>
          <p:nvPr/>
        </p:nvSpPr>
        <p:spPr>
          <a:xfrm>
            <a:off x="7002000" y="4413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800" spc="-1" strike="noStrike">
                <a:latin typeface="Arial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7687800" y="4413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Non</a:t>
            </a:r>
            <a:r>
              <a:rPr b="0" lang="en-US" sz="1400" spc="-1" strike="noStrike">
                <a:latin typeface="Arial"/>
              </a:rPr>
              <a:t>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373600" y="4413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"/>
          <p:cNvSpPr/>
          <p:nvPr/>
        </p:nvSpPr>
        <p:spPr>
          <a:xfrm flipH="1" flipV="1">
            <a:off x="6629400" y="1828800"/>
            <a:ext cx="603000" cy="14490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"/>
          <p:cNvSpPr/>
          <p:nvPr/>
        </p:nvSpPr>
        <p:spPr>
          <a:xfrm flipH="1">
            <a:off x="5630400" y="1828800"/>
            <a:ext cx="1913400" cy="1441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"/>
          <p:cNvSpPr/>
          <p:nvPr/>
        </p:nvSpPr>
        <p:spPr>
          <a:xfrm>
            <a:off x="6773400" y="3270600"/>
            <a:ext cx="228600" cy="13716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"/>
          <p:cNvSpPr/>
          <p:nvPr/>
        </p:nvSpPr>
        <p:spPr>
          <a:xfrm flipH="1" flipV="1">
            <a:off x="5630400" y="3270600"/>
            <a:ext cx="3200400" cy="1378800"/>
          </a:xfrm>
          <a:prstGeom prst="line">
            <a:avLst/>
          </a:prstGeom>
          <a:ln w="1908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"/>
          <p:cNvSpPr/>
          <p:nvPr/>
        </p:nvSpPr>
        <p:spPr>
          <a:xfrm>
            <a:off x="4114800" y="25146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"/>
          <p:cNvSpPr/>
          <p:nvPr/>
        </p:nvSpPr>
        <p:spPr>
          <a:xfrm>
            <a:off x="4114800" y="2971800"/>
            <a:ext cx="6858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"/>
          <p:cNvSpPr/>
          <p:nvPr/>
        </p:nvSpPr>
        <p:spPr>
          <a:xfrm flipV="1">
            <a:off x="4487400" y="1828800"/>
            <a:ext cx="2142000" cy="9144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"/>
          <p:cNvSpPr/>
          <p:nvPr/>
        </p:nvSpPr>
        <p:spPr>
          <a:xfrm>
            <a:off x="4343400" y="3200400"/>
            <a:ext cx="2658600" cy="1449000"/>
          </a:xfrm>
          <a:prstGeom prst="line">
            <a:avLst/>
          </a:prstGeom>
          <a:ln w="57240">
            <a:solidFill>
              <a:srgbClr val="11111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314280" y="685800"/>
            <a:ext cx="3255840" cy="3886200"/>
          </a:xfrm>
          <a:prstGeom prst="rect">
            <a:avLst/>
          </a:prstGeom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4114800" y="25146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head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4114800" y="29718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tail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6717240" y="20574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5715000" y="34992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6428880" y="34992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6944040" y="3499200"/>
            <a:ext cx="7437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</a:t>
            </a: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7800480" y="48708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8315640" y="4870800"/>
            <a:ext cx="7437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7086600" y="487080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value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7473240" y="2059560"/>
            <a:ext cx="5151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next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7988400" y="2059560"/>
            <a:ext cx="743760" cy="345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previous</a:t>
            </a:r>
            <a:endParaRPr b="0" lang="en-US" sz="1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3"/>
          <p:cNvSpPr/>
          <p:nvPr/>
        </p:nvSpPr>
        <p:spPr>
          <a:xfrm>
            <a:off x="314280" y="1184400"/>
            <a:ext cx="8510760" cy="33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3" name="TextShape 6"/>
          <p:cNvSpPr/>
          <p:nvPr/>
        </p:nvSpPr>
        <p:spPr>
          <a:xfrm>
            <a:off x="314280" y="267480"/>
            <a:ext cx="8510760" cy="4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Piles et files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Stack (pile) : LIFO (last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Utilisation recommandée : tableau (list en Python)</a:t>
            </a:r>
            <a:endParaRPr b="0" lang="en-US" sz="24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Queue (file) : FIFO (first in, first out)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latin typeface="Arial"/>
              </a:rPr>
              <a:t>Utilisation recommandée pour des volumétries importantes : liste doublement chaînée </a:t>
            </a:r>
            <a:endParaRPr b="0" lang="en-US" sz="2400" spc="-1" strike="noStrike"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189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2024-02-11T18:36:46Z</dcterms:modified>
  <cp:revision>32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