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sldIdLst>
    <p:sldId id="309" r:id="rId2"/>
    <p:sldId id="297" r:id="rId3"/>
    <p:sldId id="279" r:id="rId4"/>
    <p:sldId id="282" r:id="rId5"/>
    <p:sldId id="300" r:id="rId6"/>
    <p:sldId id="301" r:id="rId7"/>
    <p:sldId id="304" r:id="rId8"/>
    <p:sldId id="302" r:id="rId9"/>
    <p:sldId id="305" r:id="rId10"/>
    <p:sldId id="306" r:id="rId11"/>
    <p:sldId id="307" r:id="rId12"/>
    <p:sldId id="283" r:id="rId13"/>
    <p:sldId id="308" r:id="rId14"/>
    <p:sldId id="3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A15E"/>
    <a:srgbClr val="19B49B"/>
    <a:srgbClr val="131313"/>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1264" y="-104"/>
      </p:cViewPr>
      <p:guideLst>
        <p:guide orient="horz" pos="2160"/>
        <p:guide pos="3840"/>
      </p:guideLst>
    </p:cSldViewPr>
  </p:slideViewPr>
  <p:notesTextViewPr>
    <p:cViewPr>
      <p:scale>
        <a:sx n="1" d="1"/>
        <a:sy n="1" d="1"/>
      </p:scale>
      <p:origin x="0" y="0"/>
    </p:cViewPr>
  </p:notesTextViewPr>
  <p:sorterViewPr>
    <p:cViewPr varScale="1">
      <p:scale>
        <a:sx n="1" d="1"/>
        <a:sy n="1" d="1"/>
      </p:scale>
      <p:origin x="0" y="-41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oleObject" Target="file:///C:\Users\hanpeipei\Desktop\11&#12289;12&#12289;1&#26376;&#12289;2&#26376;&#20221;&#32489;&#25928;.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dirty="0"/>
              <a:t>2017</a:t>
            </a:r>
            <a:r>
              <a:rPr lang="zh-CN" altLang="en-US" sz="2000" dirty="0"/>
              <a:t>年上半年商肃利润情况</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solidFill>
              <a:schemeClr val="accent1"/>
            </a:solidFill>
            <a:ln>
              <a:noFill/>
            </a:ln>
            <a:effectLst/>
            <a:sp3d/>
          </c:spPr>
          <c:invertIfNegative val="0"/>
          <c:dPt>
            <c:idx val="0"/>
            <c:invertIfNegative val="0"/>
            <c:bubble3D val="0"/>
            <c:spPr>
              <a:solidFill>
                <a:schemeClr val="accent6">
                  <a:lumMod val="75000"/>
                </a:schemeClr>
              </a:solidFill>
              <a:ln>
                <a:noFill/>
              </a:ln>
              <a:effectLst/>
              <a:sp3d/>
            </c:spPr>
            <c:extLst xmlns:c16r2="http://schemas.microsoft.com/office/drawing/2015/06/chart">
              <c:ext xmlns:c16="http://schemas.microsoft.com/office/drawing/2014/chart" uri="{C3380CC4-5D6E-409C-BE32-E72D297353CC}">
                <c16:uniqueId val="{00000001-3DC4-4EFA-9F85-947D329DAADF}"/>
              </c:ext>
            </c:extLst>
          </c:dPt>
          <c:dPt>
            <c:idx val="2"/>
            <c:invertIfNegative val="0"/>
            <c:bubble3D val="0"/>
            <c:spPr>
              <a:solidFill>
                <a:schemeClr val="accent4">
                  <a:lumMod val="75000"/>
                </a:schemeClr>
              </a:solidFill>
              <a:ln>
                <a:noFill/>
              </a:ln>
              <a:effectLst/>
              <a:sp3d/>
            </c:spPr>
            <c:extLst xmlns:c16r2="http://schemas.microsoft.com/office/drawing/2015/06/chart">
              <c:ext xmlns:c16="http://schemas.microsoft.com/office/drawing/2014/chart" uri="{C3380CC4-5D6E-409C-BE32-E72D297353CC}">
                <c16:uniqueId val="{00000002-3DC4-4EFA-9F85-947D329DAADF}"/>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zh-CN"/>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Sheet2!$C$1:$F$2</c:f>
              <c:multiLvlStrCache>
                <c:ptCount val="4"/>
                <c:lvl>
                  <c:pt idx="0">
                    <c:v>收入</c:v>
                  </c:pt>
                  <c:pt idx="1">
                    <c:v>利润</c:v>
                  </c:pt>
                  <c:pt idx="2">
                    <c:v>收入</c:v>
                  </c:pt>
                  <c:pt idx="3">
                    <c:v>利润</c:v>
                  </c:pt>
                </c:lvl>
                <c:lvl>
                  <c:pt idx="0">
                    <c:v>财务方向</c:v>
                  </c:pt>
                  <c:pt idx="2">
                    <c:v>业务方向</c:v>
                  </c:pt>
                </c:lvl>
              </c:multiLvlStrCache>
            </c:multiLvlStrRef>
          </c:cat>
          <c:val>
            <c:numRef>
              <c:f>Sheet2!$C$3:$F$3</c:f>
              <c:numCache>
                <c:formatCode>0.00_ </c:formatCode>
                <c:ptCount val="4"/>
                <c:pt idx="0">
                  <c:v>9125.572271</c:v>
                </c:pt>
                <c:pt idx="1">
                  <c:v>-230.128406</c:v>
                </c:pt>
                <c:pt idx="2">
                  <c:v>10825.271646</c:v>
                </c:pt>
                <c:pt idx="3">
                  <c:v>1608.984402</c:v>
                </c:pt>
              </c:numCache>
            </c:numRef>
          </c:val>
          <c:extLst xmlns:c16r2="http://schemas.microsoft.com/office/drawing/2015/06/chart">
            <c:ext xmlns:c16="http://schemas.microsoft.com/office/drawing/2014/chart" uri="{C3380CC4-5D6E-409C-BE32-E72D297353CC}">
              <c16:uniqueId val="{00000000-3DC4-4EFA-9F85-947D329DAADF}"/>
            </c:ext>
          </c:extLst>
        </c:ser>
        <c:dLbls>
          <c:showLegendKey val="0"/>
          <c:showVal val="1"/>
          <c:showCatName val="0"/>
          <c:showSerName val="0"/>
          <c:showPercent val="0"/>
          <c:showBubbleSize val="0"/>
        </c:dLbls>
        <c:gapWidth val="150"/>
        <c:shape val="box"/>
        <c:axId val="2107509608"/>
        <c:axId val="2107513384"/>
        <c:axId val="0"/>
      </c:bar3DChart>
      <c:catAx>
        <c:axId val="2107509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107513384"/>
        <c:crosses val="autoZero"/>
        <c:auto val="1"/>
        <c:lblAlgn val="ctr"/>
        <c:lblOffset val="100"/>
        <c:noMultiLvlLbl val="0"/>
      </c:catAx>
      <c:valAx>
        <c:axId val="2107513384"/>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2107509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0.8147</cdr:x>
      <cdr:y>0.06325</cdr:y>
    </cdr:from>
    <cdr:to>
      <cdr:x>0.96805</cdr:x>
      <cdr:y>0.10843</cdr:y>
    </cdr:to>
    <cdr:sp macro="" textlink="">
      <cdr:nvSpPr>
        <cdr:cNvPr id="2" name="文本框 1">
          <a:extLst xmlns:a="http://schemas.openxmlformats.org/drawingml/2006/main">
            <a:ext uri="{FF2B5EF4-FFF2-40B4-BE49-F238E27FC236}">
              <a16:creationId xmlns:a16="http://schemas.microsoft.com/office/drawing/2014/main" xmlns="" id="{061B2C99-E6A9-4844-AB92-71B6E8E16FCA}"/>
            </a:ext>
          </a:extLst>
        </cdr:cNvPr>
        <cdr:cNvSpPr txBox="1"/>
      </cdr:nvSpPr>
      <cdr:spPr>
        <a:xfrm xmlns:a="http://schemas.openxmlformats.org/drawingml/2006/main">
          <a:off x="6477000" y="266700"/>
          <a:ext cx="1219200" cy="190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100" dirty="0"/>
            <a:t>单位：万元</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D7900-1F6E-4A9A-AFB4-E9CA918412FC}" type="datetimeFigureOut">
              <a:rPr lang="zh-CN" altLang="en-US" smtClean="0"/>
              <a:t>17/8/30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A6C93-B43C-4A24-9B1E-5D339D863A8D}" type="slidenum">
              <a:rPr lang="zh-CN" altLang="en-US" smtClean="0"/>
              <a:t>‹#›</a:t>
            </a:fld>
            <a:endParaRPr lang="zh-CN" altLang="en-US"/>
          </a:p>
        </p:txBody>
      </p:sp>
    </p:spTree>
    <p:extLst>
      <p:ext uri="{BB962C8B-B14F-4D97-AF65-F5344CB8AC3E}">
        <p14:creationId xmlns:p14="http://schemas.microsoft.com/office/powerpoint/2010/main" val="64690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265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82103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62162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5873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81804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22863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66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71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39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Normal w/ image 4">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798285" y="3341439"/>
            <a:ext cx="10580916" cy="2681990"/>
          </a:xfrm>
          <a:custGeom>
            <a:avLst/>
            <a:gdLst>
              <a:gd name="connsiteX0" fmla="*/ 0 w 11422743"/>
              <a:gd name="connsiteY0" fmla="*/ 0 h 3236686"/>
              <a:gd name="connsiteX1" fmla="*/ 11422743 w 11422743"/>
              <a:gd name="connsiteY1" fmla="*/ 0 h 3236686"/>
              <a:gd name="connsiteX2" fmla="*/ 11422743 w 11422743"/>
              <a:gd name="connsiteY2" fmla="*/ 3236686 h 3236686"/>
              <a:gd name="connsiteX3" fmla="*/ 0 w 11422743"/>
              <a:gd name="connsiteY3" fmla="*/ 3236686 h 3236686"/>
            </a:gdLst>
            <a:ahLst/>
            <a:cxnLst>
              <a:cxn ang="0">
                <a:pos x="connsiteX0" y="connsiteY0"/>
              </a:cxn>
              <a:cxn ang="0">
                <a:pos x="connsiteX1" y="connsiteY1"/>
              </a:cxn>
              <a:cxn ang="0">
                <a:pos x="connsiteX2" y="connsiteY2"/>
              </a:cxn>
              <a:cxn ang="0">
                <a:pos x="connsiteX3" y="connsiteY3"/>
              </a:cxn>
            </a:cxnLst>
            <a:rect l="l" t="t" r="r" b="b"/>
            <a:pathLst>
              <a:path w="11422743" h="3236686">
                <a:moveTo>
                  <a:pt x="0" y="0"/>
                </a:moveTo>
                <a:lnTo>
                  <a:pt x="11422743" y="0"/>
                </a:lnTo>
                <a:lnTo>
                  <a:pt x="11422743" y="3236686"/>
                </a:lnTo>
                <a:lnTo>
                  <a:pt x="0" y="323668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9625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placeholder 12">
    <p:spTree>
      <p:nvGrpSpPr>
        <p:cNvPr id="1" name=""/>
        <p:cNvGrpSpPr/>
        <p:nvPr/>
      </p:nvGrpSpPr>
      <p:grpSpPr>
        <a:xfrm>
          <a:off x="0" y="0"/>
          <a:ext cx="0" cy="0"/>
          <a:chOff x="0" y="0"/>
          <a:chExt cx="0" cy="0"/>
        </a:xfrm>
      </p:grpSpPr>
      <p:sp>
        <p:nvSpPr>
          <p:cNvPr id="21" name="Picture Placeholder 2"/>
          <p:cNvSpPr>
            <a:spLocks noGrp="1"/>
          </p:cNvSpPr>
          <p:nvPr>
            <p:ph type="pic" sz="quarter" idx="20"/>
          </p:nvPr>
        </p:nvSpPr>
        <p:spPr>
          <a:xfrm>
            <a:off x="4270357" y="2498842"/>
            <a:ext cx="2153478" cy="1709670"/>
          </a:xfrm>
          <a:prstGeom prst="rect">
            <a:avLst/>
          </a:prstGeom>
        </p:spPr>
        <p:txBody>
          <a:bodyPr/>
          <a:lstStyle/>
          <a:p>
            <a:endParaRPr lang="id-ID"/>
          </a:p>
        </p:txBody>
      </p:sp>
      <p:sp>
        <p:nvSpPr>
          <p:cNvPr id="22" name="Picture Placeholder 2"/>
          <p:cNvSpPr>
            <a:spLocks noGrp="1"/>
          </p:cNvSpPr>
          <p:nvPr>
            <p:ph type="pic" sz="quarter" idx="21"/>
          </p:nvPr>
        </p:nvSpPr>
        <p:spPr>
          <a:xfrm>
            <a:off x="6642495" y="2498842"/>
            <a:ext cx="2153478" cy="1709670"/>
          </a:xfrm>
          <a:prstGeom prst="rect">
            <a:avLst/>
          </a:prstGeom>
        </p:spPr>
        <p:txBody>
          <a:bodyPr/>
          <a:lstStyle/>
          <a:p>
            <a:endParaRPr lang="id-ID"/>
          </a:p>
        </p:txBody>
      </p:sp>
      <p:sp>
        <p:nvSpPr>
          <p:cNvPr id="23" name="Picture Placeholder 2"/>
          <p:cNvSpPr>
            <a:spLocks noGrp="1"/>
          </p:cNvSpPr>
          <p:nvPr>
            <p:ph type="pic" sz="quarter" idx="22"/>
          </p:nvPr>
        </p:nvSpPr>
        <p:spPr>
          <a:xfrm>
            <a:off x="9014634" y="2498842"/>
            <a:ext cx="2153478" cy="1709670"/>
          </a:xfrm>
          <a:prstGeom prst="rect">
            <a:avLst/>
          </a:prstGeom>
        </p:spPr>
        <p:txBody>
          <a:bodyPr/>
          <a:lstStyle/>
          <a:p>
            <a:endParaRPr lang="id-ID"/>
          </a:p>
        </p:txBody>
      </p:sp>
    </p:spTree>
    <p:extLst>
      <p:ext uri="{BB962C8B-B14F-4D97-AF65-F5344CB8AC3E}">
        <p14:creationId xmlns:p14="http://schemas.microsoft.com/office/powerpoint/2010/main" val="28558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1448315-93B4-44D8-BEEF-5BB76A15B517}" type="datetimeFigureOut">
              <a:rPr lang="id-ID" smtClean="0"/>
              <a:t>17/8/30</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7C0087-F7CD-4F5D-A7CF-BCE4DC7AC152}" type="slidenum">
              <a:rPr lang="id-ID" smtClean="0"/>
              <a:t>‹#›</a:t>
            </a:fld>
            <a:endParaRPr lang="id-ID"/>
          </a:p>
        </p:txBody>
      </p:sp>
    </p:spTree>
    <p:extLst>
      <p:ext uri="{BB962C8B-B14F-4D97-AF65-F5344CB8AC3E}">
        <p14:creationId xmlns:p14="http://schemas.microsoft.com/office/powerpoint/2010/main" val="198325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17/8/30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70032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0236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C2D9542D-0B94-42E3-829D-980CB40EEA0D}"/>
              </a:ext>
            </a:extLst>
          </p:cNvPr>
          <p:cNvPicPr>
            <a:picLocks noChangeAspect="1"/>
          </p:cNvPicPr>
          <p:nvPr userDrawn="1"/>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072095" y="-731410"/>
            <a:ext cx="2583352" cy="2088209"/>
          </a:xfrm>
          <a:prstGeom prst="rect">
            <a:avLst/>
          </a:prstGeom>
        </p:spPr>
      </p:pic>
      <p:pic>
        <p:nvPicPr>
          <p:cNvPr id="3" name="图片 2">
            <a:extLst>
              <a:ext uri="{FF2B5EF4-FFF2-40B4-BE49-F238E27FC236}">
                <a16:creationId xmlns:a16="http://schemas.microsoft.com/office/drawing/2014/main" xmlns="" id="{0F4E2310-369A-4A85-9A99-C0A954D7CB59}"/>
              </a:ext>
            </a:extLst>
          </p:cNvPr>
          <p:cNvPicPr>
            <a:picLocks noChangeAspect="1"/>
          </p:cNvPicPr>
          <p:nvPr userDrawn="1"/>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0399487" y="5570425"/>
            <a:ext cx="2583352" cy="2088209"/>
          </a:xfrm>
          <a:prstGeom prst="rect">
            <a:avLst/>
          </a:prstGeom>
        </p:spPr>
      </p:pic>
    </p:spTree>
    <p:extLst>
      <p:ext uri="{BB962C8B-B14F-4D97-AF65-F5344CB8AC3E}">
        <p14:creationId xmlns:p14="http://schemas.microsoft.com/office/powerpoint/2010/main" val="6141988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5" r:id="rId4"/>
    <p:sldLayoutId id="2147483687" r:id="rId5"/>
    <p:sldLayoutId id="2147483688" r:id="rId6"/>
    <p:sldLayoutId id="2147483690" r:id="rId7"/>
    <p:sldLayoutId id="2147483691" r:id="rId8"/>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jpe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jpe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7" Type="http://schemas.openxmlformats.org/officeDocument/2006/relationships/image" Target="../media/image16.jpe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04092316580&amp;di=b5bc2a8c038142499c3ab1183aa64485&amp;imgtype=0&amp;src=http%3A%2F%2Fpptdown.pptbz.com%2Fpptbeijing%2F%25C9%25CC%25CE%25F1%25BD%25F0%25C8%25DA%25D3%25EB%25C9%25B3%25C2%25A9PPT%25B1%25B3%25BE%25B0%25CD%25BC%25C6%25AC.jpg">
            <a:extLst>
              <a:ext uri="{FF2B5EF4-FFF2-40B4-BE49-F238E27FC236}">
                <a16:creationId xmlns:a16="http://schemas.microsoft.com/office/drawing/2014/main" xmlns="" id="{7D317748-6625-454A-85E9-447F7F4DB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948"/>
            <a:ext cx="12191999" cy="7230794"/>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xmlns="" id="{411FB8DD-BFFE-42D2-995E-D89CB1FE2EA0}"/>
              </a:ext>
            </a:extLst>
          </p:cNvPr>
          <p:cNvSpPr/>
          <p:nvPr/>
        </p:nvSpPr>
        <p:spPr>
          <a:xfrm>
            <a:off x="0" y="1434905"/>
            <a:ext cx="12192000" cy="38404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xmlns="" id="{585FB725-7D22-426E-BA56-53D09B5887F8}"/>
              </a:ext>
            </a:extLst>
          </p:cNvPr>
          <p:cNvSpPr txBox="1"/>
          <p:nvPr/>
        </p:nvSpPr>
        <p:spPr>
          <a:xfrm>
            <a:off x="4480827" y="3991286"/>
            <a:ext cx="3230372" cy="461665"/>
          </a:xfrm>
          <a:prstGeom prst="rect">
            <a:avLst/>
          </a:prstGeom>
          <a:noFill/>
        </p:spPr>
        <p:txBody>
          <a:bodyPr wrap="none" rtlCol="0">
            <a:spAutoFit/>
          </a:bodyPr>
          <a:lstStyle/>
          <a:p>
            <a:pPr algn="ctr"/>
            <a:r>
              <a:rPr lang="zh-CN" altLang="en-US" sz="2400" b="1" dirty="0">
                <a:effectLst>
                  <a:outerShdw blurRad="38100" dist="38100" dir="2700000" algn="tl">
                    <a:srgbClr val="000000">
                      <a:alpha val="43137"/>
                    </a:srgbClr>
                  </a:outerShdw>
                </a:effectLst>
                <a:cs typeface="+mn-ea"/>
                <a:sym typeface="+mn-lt"/>
              </a:rPr>
              <a:t>更安全  </a:t>
            </a:r>
            <a:r>
              <a:rPr lang="zh-CN" altLang="en-US" sz="2400" b="1" dirty="0">
                <a:solidFill>
                  <a:srgbClr val="19B49B"/>
                </a:solidFill>
                <a:effectLst>
                  <a:outerShdw blurRad="38100" dist="38100" dir="2700000" algn="tl">
                    <a:srgbClr val="000000">
                      <a:alpha val="43137"/>
                    </a:srgbClr>
                  </a:outerShdw>
                </a:effectLst>
                <a:cs typeface="+mn-ea"/>
                <a:sym typeface="+mn-lt"/>
              </a:rPr>
              <a:t>更快捷  </a:t>
            </a:r>
            <a:r>
              <a:rPr lang="zh-CN" altLang="en-US" sz="2400" b="1" dirty="0">
                <a:effectLst>
                  <a:outerShdw blurRad="38100" dist="38100" dir="2700000" algn="tl">
                    <a:srgbClr val="000000">
                      <a:alpha val="43137"/>
                    </a:srgbClr>
                  </a:outerShdw>
                </a:effectLst>
                <a:cs typeface="+mn-ea"/>
                <a:sym typeface="+mn-lt"/>
              </a:rPr>
              <a:t>更简单</a:t>
            </a:r>
          </a:p>
        </p:txBody>
      </p:sp>
      <p:pic>
        <p:nvPicPr>
          <p:cNvPr id="16" name="图片 15">
            <a:extLst>
              <a:ext uri="{FF2B5EF4-FFF2-40B4-BE49-F238E27FC236}">
                <a16:creationId xmlns:a16="http://schemas.microsoft.com/office/drawing/2014/main" xmlns="" id="{81FB744D-DBFB-499C-B5E7-24138B7169F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874190" y="-1308435"/>
            <a:ext cx="5112675" cy="4132745"/>
          </a:xfrm>
          <a:prstGeom prst="rect">
            <a:avLst/>
          </a:prstGeom>
        </p:spPr>
      </p:pic>
      <p:pic>
        <p:nvPicPr>
          <p:cNvPr id="17" name="图片 16">
            <a:extLst>
              <a:ext uri="{FF2B5EF4-FFF2-40B4-BE49-F238E27FC236}">
                <a16:creationId xmlns:a16="http://schemas.microsoft.com/office/drawing/2014/main" xmlns="" id="{6F7CC330-6009-4CDA-8E77-E50AF71C4422}"/>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0800000">
            <a:off x="8292136" y="4670112"/>
            <a:ext cx="5112675" cy="4132745"/>
          </a:xfrm>
          <a:prstGeom prst="rect">
            <a:avLst/>
          </a:prstGeom>
        </p:spPr>
      </p:pic>
      <p:sp>
        <p:nvSpPr>
          <p:cNvPr id="18" name="文本框 17">
            <a:extLst>
              <a:ext uri="{FF2B5EF4-FFF2-40B4-BE49-F238E27FC236}">
                <a16:creationId xmlns:a16="http://schemas.microsoft.com/office/drawing/2014/main" xmlns="" id="{5864E874-1F45-4551-87FE-399FCA0B6A92}"/>
              </a:ext>
            </a:extLst>
          </p:cNvPr>
          <p:cNvSpPr txBox="1"/>
          <p:nvPr/>
        </p:nvSpPr>
        <p:spPr>
          <a:xfrm>
            <a:off x="4146856" y="4529359"/>
            <a:ext cx="4145279" cy="307777"/>
          </a:xfrm>
          <a:prstGeom prst="rect">
            <a:avLst/>
          </a:prstGeom>
          <a:noFill/>
        </p:spPr>
        <p:txBody>
          <a:bodyPr wrap="square" rtlCol="0">
            <a:spAutoFit/>
          </a:bodyPr>
          <a:lstStyle/>
          <a:p>
            <a:r>
              <a:rPr lang="en-US" altLang="zh-CN" sz="1400" b="1" dirty="0"/>
              <a:t>PROVIDE PREMIUM SERVICES,BUILD LOYAL USERS</a:t>
            </a:r>
            <a:r>
              <a:rPr lang="zh-CN" altLang="en-US" sz="1400" b="1" dirty="0"/>
              <a:t>！</a:t>
            </a:r>
          </a:p>
        </p:txBody>
      </p:sp>
      <p:sp>
        <p:nvSpPr>
          <p:cNvPr id="19" name="文本框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xmlns="" id="{B9216348-9339-4381-9389-1C7F1E95B848}"/>
              </a:ext>
            </a:extLst>
          </p:cNvPr>
          <p:cNvSpPr txBox="1"/>
          <p:nvPr/>
        </p:nvSpPr>
        <p:spPr>
          <a:xfrm>
            <a:off x="3401930" y="1867350"/>
            <a:ext cx="5635130" cy="1754326"/>
          </a:xfrm>
          <a:prstGeom prst="rect">
            <a:avLst/>
          </a:prstGeom>
          <a:noFill/>
        </p:spPr>
        <p:txBody>
          <a:bodyPr wrap="square" rtlCol="0">
            <a:spAutoFit/>
          </a:bodyPr>
          <a:lstStyle/>
          <a:p>
            <a:pPr algn="dist"/>
            <a:r>
              <a:rPr lang="zh-CN" altLang="en-US" sz="5400" b="1" dirty="0">
                <a:cs typeface="+mn-ea"/>
                <a:sym typeface="+mn-lt"/>
              </a:rPr>
              <a:t>成都商肃软件科技有限公司</a:t>
            </a:r>
          </a:p>
        </p:txBody>
      </p:sp>
      <p:cxnSp>
        <p:nvCxnSpPr>
          <p:cNvPr id="20" name="直接连接符 19">
            <a:extLst>
              <a:ext uri="{FF2B5EF4-FFF2-40B4-BE49-F238E27FC236}">
                <a16:creationId xmlns:a16="http://schemas.microsoft.com/office/drawing/2014/main" xmlns="" id="{46E5BF8D-50A5-4109-AB17-6350E1F6EACC}"/>
              </a:ext>
            </a:extLst>
          </p:cNvPr>
          <p:cNvCxnSpPr>
            <a:cxnSpLocks/>
          </p:cNvCxnSpPr>
          <p:nvPr/>
        </p:nvCxnSpPr>
        <p:spPr>
          <a:xfrm>
            <a:off x="2394870" y="3698084"/>
            <a:ext cx="7402286" cy="0"/>
          </a:xfrm>
          <a:prstGeom prst="line">
            <a:avLst/>
          </a:prstGeom>
          <a:ln w="317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xmlns="" id="{8E8FDF81-DBE3-4940-B9CA-707478FFA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9901" y="181700"/>
            <a:ext cx="2687447" cy="834300"/>
          </a:xfrm>
          <a:prstGeom prst="rect">
            <a:avLst/>
          </a:prstGeom>
        </p:spPr>
      </p:pic>
    </p:spTree>
    <p:extLst>
      <p:ext uri="{BB962C8B-B14F-4D97-AF65-F5344CB8AC3E}">
        <p14:creationId xmlns:p14="http://schemas.microsoft.com/office/powerpoint/2010/main" val="18750509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715258" y="384900"/>
            <a:ext cx="1569661"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代付</a:t>
            </a:r>
            <a:endParaRPr lang="en-US" altLang="zh-CN" sz="5400" dirty="0">
              <a:solidFill>
                <a:srgbClr val="4A9D9A"/>
              </a:solidFill>
              <a:latin typeface="ChickenScratch AOE" panose="00000400000000000000" pitchFamily="2" charset="0"/>
            </a:endParaRPr>
          </a:p>
        </p:txBody>
      </p:sp>
      <p:sp>
        <p:nvSpPr>
          <p:cNvPr id="25" name="文本框 24"/>
          <p:cNvSpPr txBox="1"/>
          <p:nvPr/>
        </p:nvSpPr>
        <p:spPr>
          <a:xfrm>
            <a:off x="6214347" y="1724204"/>
            <a:ext cx="4913197" cy="107721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solidFill>
                  <a:schemeClr val="tx2">
                    <a:lumMod val="90000"/>
                    <a:lumOff val="10000"/>
                  </a:schemeClr>
                </a:solidFill>
                <a:latin typeface="隶书" panose="02010509060101010101" pitchFamily="49" charset="-122"/>
                <a:ea typeface="隶书" panose="02010509060101010101" pitchFamily="49" charset="-122"/>
              </a:rPr>
              <a:t>代付产品</a:t>
            </a:r>
            <a:r>
              <a:rPr lang="zh-CN" altLang="zh-CN" dirty="0">
                <a:solidFill>
                  <a:schemeClr val="tx2">
                    <a:lumMod val="90000"/>
                    <a:lumOff val="10000"/>
                  </a:schemeClr>
                </a:solidFill>
                <a:latin typeface="隶书" panose="02010509060101010101" pitchFamily="49" charset="-122"/>
                <a:ea typeface="隶书" panose="02010509060101010101" pitchFamily="49" charset="-122"/>
              </a:rPr>
              <a:t>可实现企业从自身单位结算账户向持卡人指定银行卡账户进行款项划付，支持实时代付，批量代付。</a:t>
            </a:r>
          </a:p>
        </p:txBody>
      </p:sp>
      <p:sp>
        <p:nvSpPr>
          <p:cNvPr id="28" name="文本框 27"/>
          <p:cNvSpPr txBox="1"/>
          <p:nvPr/>
        </p:nvSpPr>
        <p:spPr>
          <a:xfrm>
            <a:off x="6214982" y="3105766"/>
            <a:ext cx="4912562" cy="218521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solidFill>
                  <a:schemeClr val="tx2">
                    <a:lumMod val="90000"/>
                    <a:lumOff val="10000"/>
                  </a:schemeClr>
                </a:solidFill>
                <a:latin typeface="隶书" panose="02010509060101010101" pitchFamily="49" charset="-122"/>
                <a:ea typeface="隶书" panose="02010509060101010101" pitchFamily="49" charset="-122"/>
              </a:rPr>
              <a:t>商肃</a:t>
            </a:r>
            <a:r>
              <a:rPr lang="zh-CN" altLang="zh-CN" dirty="0">
                <a:solidFill>
                  <a:schemeClr val="tx2">
                    <a:lumMod val="90000"/>
                    <a:lumOff val="10000"/>
                  </a:schemeClr>
                </a:solidFill>
                <a:latin typeface="隶书" panose="02010509060101010101" pitchFamily="49" charset="-122"/>
                <a:ea typeface="隶书" panose="02010509060101010101" pitchFamily="49" charset="-122"/>
              </a:rPr>
              <a:t>对于用户的提现款项，商肃为用户提供快速到账和普通到账两种选择，工作日期间，用户可以选择在工作日的工作时段内（</a:t>
            </a:r>
            <a:r>
              <a:rPr lang="en-US" altLang="zh-CN" dirty="0">
                <a:solidFill>
                  <a:schemeClr val="tx2">
                    <a:lumMod val="90000"/>
                    <a:lumOff val="10000"/>
                  </a:schemeClr>
                </a:solidFill>
                <a:latin typeface="隶书" panose="02010509060101010101" pitchFamily="49" charset="-122"/>
                <a:ea typeface="隶书" panose="02010509060101010101" pitchFamily="49" charset="-122"/>
              </a:rPr>
              <a:t>10:00-14:00</a:t>
            </a:r>
            <a:r>
              <a:rPr lang="zh-CN" altLang="zh-CN" dirty="0">
                <a:solidFill>
                  <a:schemeClr val="tx2">
                    <a:lumMod val="90000"/>
                    <a:lumOff val="10000"/>
                  </a:schemeClr>
                </a:solidFill>
                <a:latin typeface="隶书" panose="02010509060101010101" pitchFamily="49" charset="-122"/>
                <a:ea typeface="隶书" panose="02010509060101010101" pitchFamily="49" charset="-122"/>
              </a:rPr>
              <a:t>）进行快速到账资金结算，也可以在任何时段内选择</a:t>
            </a:r>
            <a:r>
              <a:rPr lang="en-US" altLang="zh-CN" dirty="0">
                <a:solidFill>
                  <a:schemeClr val="tx2">
                    <a:lumMod val="90000"/>
                    <a:lumOff val="10000"/>
                  </a:schemeClr>
                </a:solidFill>
                <a:latin typeface="隶书" panose="02010509060101010101" pitchFamily="49" charset="-122"/>
                <a:ea typeface="隶书" panose="02010509060101010101" pitchFamily="49" charset="-122"/>
              </a:rPr>
              <a:t>1-5</a:t>
            </a:r>
            <a:r>
              <a:rPr lang="zh-CN" altLang="zh-CN" dirty="0">
                <a:solidFill>
                  <a:schemeClr val="tx2">
                    <a:lumMod val="90000"/>
                    <a:lumOff val="10000"/>
                  </a:schemeClr>
                </a:solidFill>
                <a:latin typeface="隶书" panose="02010509060101010101" pitchFamily="49" charset="-122"/>
                <a:ea typeface="隶书" panose="02010509060101010101" pitchFamily="49" charset="-122"/>
              </a:rPr>
              <a:t>日内到账的普通到账，通过网上电子转账的方式将扣除服务费（交易手续费）的结算款项划拨到用户指定的银行账户。</a:t>
            </a:r>
          </a:p>
        </p:txBody>
      </p:sp>
      <p:pic>
        <p:nvPicPr>
          <p:cNvPr id="19" name="图片 18">
            <a:extLst>
              <a:ext uri="{FF2B5EF4-FFF2-40B4-BE49-F238E27FC236}">
                <a16:creationId xmlns:a16="http://schemas.microsoft.com/office/drawing/2014/main" xmlns="" id="{1C550B9B-04A6-44DA-9BD4-64CCC7997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pic>
        <p:nvPicPr>
          <p:cNvPr id="20" name="图片占位符 4">
            <a:extLst>
              <a:ext uri="{FF2B5EF4-FFF2-40B4-BE49-F238E27FC236}">
                <a16:creationId xmlns:a16="http://schemas.microsoft.com/office/drawing/2014/main" xmlns="" id="{C6E14B69-EDE8-4B6B-93BF-0F59B23812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flipH="1">
            <a:off x="699106" y="1724204"/>
            <a:ext cx="4922850" cy="3922714"/>
          </a:xfrm>
          <a:custGeom>
            <a:avLst/>
            <a:gdLst>
              <a:gd name="connsiteX0" fmla="*/ 7187484 w 8328384"/>
              <a:gd name="connsiteY0" fmla="*/ 3202389 h 4794329"/>
              <a:gd name="connsiteX1" fmla="*/ 7336349 w 8328384"/>
              <a:gd name="connsiteY1" fmla="*/ 3264051 h 4794329"/>
              <a:gd name="connsiteX2" fmla="*/ 7336349 w 8328384"/>
              <a:gd name="connsiteY2" fmla="*/ 3561781 h 4794329"/>
              <a:gd name="connsiteX3" fmla="*/ 6675910 w 8328384"/>
              <a:gd name="connsiteY3" fmla="*/ 4222219 h 4794329"/>
              <a:gd name="connsiteX4" fmla="*/ 6378180 w 8328384"/>
              <a:gd name="connsiteY4" fmla="*/ 4222219 h 4794329"/>
              <a:gd name="connsiteX5" fmla="*/ 6378181 w 8328384"/>
              <a:gd name="connsiteY5" fmla="*/ 4222219 h 4794329"/>
              <a:gd name="connsiteX6" fmla="*/ 6378181 w 8328384"/>
              <a:gd name="connsiteY6" fmla="*/ 3924488 h 4794329"/>
              <a:gd name="connsiteX7" fmla="*/ 7038619 w 8328384"/>
              <a:gd name="connsiteY7" fmla="*/ 3264051 h 4794329"/>
              <a:gd name="connsiteX8" fmla="*/ 7187484 w 8328384"/>
              <a:gd name="connsiteY8" fmla="*/ 3202389 h 4794329"/>
              <a:gd name="connsiteX9" fmla="*/ 7154253 w 8328384"/>
              <a:gd name="connsiteY9" fmla="*/ 1896653 h 4794329"/>
              <a:gd name="connsiteX10" fmla="*/ 7303118 w 8328384"/>
              <a:gd name="connsiteY10" fmla="*/ 1958315 h 4794329"/>
              <a:gd name="connsiteX11" fmla="*/ 7303118 w 8328384"/>
              <a:gd name="connsiteY11" fmla="*/ 2256046 h 4794329"/>
              <a:gd name="connsiteX12" fmla="*/ 4826495 w 8328384"/>
              <a:gd name="connsiteY12" fmla="*/ 4732667 h 4794329"/>
              <a:gd name="connsiteX13" fmla="*/ 4528765 w 8328384"/>
              <a:gd name="connsiteY13" fmla="*/ 4732667 h 4794329"/>
              <a:gd name="connsiteX14" fmla="*/ 4528767 w 8328384"/>
              <a:gd name="connsiteY14" fmla="*/ 4732667 h 4794329"/>
              <a:gd name="connsiteX15" fmla="*/ 4528767 w 8328384"/>
              <a:gd name="connsiteY15" fmla="*/ 4434937 h 4794329"/>
              <a:gd name="connsiteX16" fmla="*/ 7005388 w 8328384"/>
              <a:gd name="connsiteY16" fmla="*/ 1958315 h 4794329"/>
              <a:gd name="connsiteX17" fmla="*/ 7154253 w 8328384"/>
              <a:gd name="connsiteY17" fmla="*/ 1896653 h 4794329"/>
              <a:gd name="connsiteX18" fmla="*/ 8117857 w 8328384"/>
              <a:gd name="connsiteY18" fmla="*/ 1606041 h 4794329"/>
              <a:gd name="connsiteX19" fmla="*/ 8266722 w 8328384"/>
              <a:gd name="connsiteY19" fmla="*/ 1667703 h 4794329"/>
              <a:gd name="connsiteX20" fmla="*/ 8266722 w 8328384"/>
              <a:gd name="connsiteY20" fmla="*/ 1965433 h 4794329"/>
              <a:gd name="connsiteX21" fmla="*/ 6381647 w 8328384"/>
              <a:gd name="connsiteY21" fmla="*/ 3850507 h 4794329"/>
              <a:gd name="connsiteX22" fmla="*/ 6083917 w 8328384"/>
              <a:gd name="connsiteY22" fmla="*/ 3850507 h 4794329"/>
              <a:gd name="connsiteX23" fmla="*/ 6083918 w 8328384"/>
              <a:gd name="connsiteY23" fmla="*/ 3850507 h 4794329"/>
              <a:gd name="connsiteX24" fmla="*/ 6083918 w 8328384"/>
              <a:gd name="connsiteY24" fmla="*/ 3552777 h 4794329"/>
              <a:gd name="connsiteX25" fmla="*/ 7968992 w 8328384"/>
              <a:gd name="connsiteY25" fmla="*/ 1667703 h 4794329"/>
              <a:gd name="connsiteX26" fmla="*/ 8117857 w 8328384"/>
              <a:gd name="connsiteY26" fmla="*/ 1606041 h 4794329"/>
              <a:gd name="connsiteX27" fmla="*/ 677527 w 8328384"/>
              <a:gd name="connsiteY27" fmla="*/ 898884 h 4794329"/>
              <a:gd name="connsiteX28" fmla="*/ 1028254 w 8328384"/>
              <a:gd name="connsiteY28" fmla="*/ 898884 h 4794329"/>
              <a:gd name="connsiteX29" fmla="*/ 1705781 w 8328384"/>
              <a:gd name="connsiteY29" fmla="*/ 1576410 h 4794329"/>
              <a:gd name="connsiteX30" fmla="*/ 1028254 w 8328384"/>
              <a:gd name="connsiteY30" fmla="*/ 2253937 h 4794329"/>
              <a:gd name="connsiteX31" fmla="*/ 677527 w 8328384"/>
              <a:gd name="connsiteY31" fmla="*/ 2253937 h 4794329"/>
              <a:gd name="connsiteX32" fmla="*/ 0 w 8328384"/>
              <a:gd name="connsiteY32" fmla="*/ 1576410 h 4794329"/>
              <a:gd name="connsiteX33" fmla="*/ 677527 w 8328384"/>
              <a:gd name="connsiteY33" fmla="*/ 898884 h 4794329"/>
              <a:gd name="connsiteX34" fmla="*/ 7665818 w 8328384"/>
              <a:gd name="connsiteY34" fmla="*/ 717042 h 4794329"/>
              <a:gd name="connsiteX35" fmla="*/ 7814683 w 8328384"/>
              <a:gd name="connsiteY35" fmla="*/ 778704 h 4794329"/>
              <a:gd name="connsiteX36" fmla="*/ 7814683 w 8328384"/>
              <a:gd name="connsiteY36" fmla="*/ 1076435 h 4794329"/>
              <a:gd name="connsiteX37" fmla="*/ 4739492 w 8328384"/>
              <a:gd name="connsiteY37" fmla="*/ 4151624 h 4794329"/>
              <a:gd name="connsiteX38" fmla="*/ 4441762 w 8328384"/>
              <a:gd name="connsiteY38" fmla="*/ 4151624 h 4794329"/>
              <a:gd name="connsiteX39" fmla="*/ 4441763 w 8328384"/>
              <a:gd name="connsiteY39" fmla="*/ 4151624 h 4794329"/>
              <a:gd name="connsiteX40" fmla="*/ 4441763 w 8328384"/>
              <a:gd name="connsiteY40" fmla="*/ 3853894 h 4794329"/>
              <a:gd name="connsiteX41" fmla="*/ 7516953 w 8328384"/>
              <a:gd name="connsiteY41" fmla="*/ 778704 h 4794329"/>
              <a:gd name="connsiteX42" fmla="*/ 7665818 w 8328384"/>
              <a:gd name="connsiteY42" fmla="*/ 717042 h 4794329"/>
              <a:gd name="connsiteX43" fmla="*/ 7109580 w 8328384"/>
              <a:gd name="connsiteY43" fmla="*/ 598413 h 4794329"/>
              <a:gd name="connsiteX44" fmla="*/ 7258445 w 8328384"/>
              <a:gd name="connsiteY44" fmla="*/ 660075 h 4794329"/>
              <a:gd name="connsiteX45" fmla="*/ 7258445 w 8328384"/>
              <a:gd name="connsiteY45" fmla="*/ 957805 h 4794329"/>
              <a:gd name="connsiteX46" fmla="*/ 3512618 w 8328384"/>
              <a:gd name="connsiteY46" fmla="*/ 4703631 h 4794329"/>
              <a:gd name="connsiteX47" fmla="*/ 3214888 w 8328384"/>
              <a:gd name="connsiteY47" fmla="*/ 4703631 h 4794329"/>
              <a:gd name="connsiteX48" fmla="*/ 3214889 w 8328384"/>
              <a:gd name="connsiteY48" fmla="*/ 4703631 h 4794329"/>
              <a:gd name="connsiteX49" fmla="*/ 3214889 w 8328384"/>
              <a:gd name="connsiteY49" fmla="*/ 4405901 h 4794329"/>
              <a:gd name="connsiteX50" fmla="*/ 6960715 w 8328384"/>
              <a:gd name="connsiteY50" fmla="*/ 660075 h 4794329"/>
              <a:gd name="connsiteX51" fmla="*/ 7109580 w 8328384"/>
              <a:gd name="connsiteY51" fmla="*/ 598413 h 4794329"/>
              <a:gd name="connsiteX52" fmla="*/ 5839303 w 8328384"/>
              <a:gd name="connsiteY52" fmla="*/ 530016 h 4794329"/>
              <a:gd name="connsiteX53" fmla="*/ 5988168 w 8328384"/>
              <a:gd name="connsiteY53" fmla="*/ 591677 h 4794329"/>
              <a:gd name="connsiteX54" fmla="*/ 5988168 w 8328384"/>
              <a:gd name="connsiteY54" fmla="*/ 889408 h 4794329"/>
              <a:gd name="connsiteX55" fmla="*/ 2912977 w 8328384"/>
              <a:gd name="connsiteY55" fmla="*/ 3964597 h 4794329"/>
              <a:gd name="connsiteX56" fmla="*/ 2615248 w 8328384"/>
              <a:gd name="connsiteY56" fmla="*/ 3964597 h 4794329"/>
              <a:gd name="connsiteX57" fmla="*/ 2615249 w 8328384"/>
              <a:gd name="connsiteY57" fmla="*/ 3964597 h 4794329"/>
              <a:gd name="connsiteX58" fmla="*/ 2615249 w 8328384"/>
              <a:gd name="connsiteY58" fmla="*/ 3666867 h 4794329"/>
              <a:gd name="connsiteX59" fmla="*/ 5690438 w 8328384"/>
              <a:gd name="connsiteY59" fmla="*/ 591677 h 4794329"/>
              <a:gd name="connsiteX60" fmla="*/ 5839303 w 8328384"/>
              <a:gd name="connsiteY60" fmla="*/ 530016 h 4794329"/>
              <a:gd name="connsiteX61" fmla="*/ 6693121 w 8328384"/>
              <a:gd name="connsiteY61" fmla="*/ 347526 h 4794329"/>
              <a:gd name="connsiteX62" fmla="*/ 6841986 w 8328384"/>
              <a:gd name="connsiteY62" fmla="*/ 409188 h 4794329"/>
              <a:gd name="connsiteX63" fmla="*/ 6841986 w 8328384"/>
              <a:gd name="connsiteY63" fmla="*/ 706919 h 4794329"/>
              <a:gd name="connsiteX64" fmla="*/ 3766795 w 8328384"/>
              <a:gd name="connsiteY64" fmla="*/ 3782108 h 4794329"/>
              <a:gd name="connsiteX65" fmla="*/ 3469065 w 8328384"/>
              <a:gd name="connsiteY65" fmla="*/ 3782108 h 4794329"/>
              <a:gd name="connsiteX66" fmla="*/ 3469066 w 8328384"/>
              <a:gd name="connsiteY66" fmla="*/ 3782108 h 4794329"/>
              <a:gd name="connsiteX67" fmla="*/ 3469066 w 8328384"/>
              <a:gd name="connsiteY67" fmla="*/ 3484378 h 4794329"/>
              <a:gd name="connsiteX68" fmla="*/ 6544256 w 8328384"/>
              <a:gd name="connsiteY68" fmla="*/ 409188 h 4794329"/>
              <a:gd name="connsiteX69" fmla="*/ 6693121 w 8328384"/>
              <a:gd name="connsiteY69" fmla="*/ 347526 h 4794329"/>
              <a:gd name="connsiteX70" fmla="*/ 4217989 w 8328384"/>
              <a:gd name="connsiteY70" fmla="*/ 126303 h 4794329"/>
              <a:gd name="connsiteX71" fmla="*/ 4366854 w 8328384"/>
              <a:gd name="connsiteY71" fmla="*/ 187965 h 4794329"/>
              <a:gd name="connsiteX72" fmla="*/ 4366854 w 8328384"/>
              <a:gd name="connsiteY72" fmla="*/ 485695 h 4794329"/>
              <a:gd name="connsiteX73" fmla="*/ 3108136 w 8328384"/>
              <a:gd name="connsiteY73" fmla="*/ 1744412 h 4794329"/>
              <a:gd name="connsiteX74" fmla="*/ 2810405 w 8328384"/>
              <a:gd name="connsiteY74" fmla="*/ 1744412 h 4794329"/>
              <a:gd name="connsiteX75" fmla="*/ 2810407 w 8328384"/>
              <a:gd name="connsiteY75" fmla="*/ 1744412 h 4794329"/>
              <a:gd name="connsiteX76" fmla="*/ 2810407 w 8328384"/>
              <a:gd name="connsiteY76" fmla="*/ 1446682 h 4794329"/>
              <a:gd name="connsiteX77" fmla="*/ 4069124 w 8328384"/>
              <a:gd name="connsiteY77" fmla="*/ 187965 h 4794329"/>
              <a:gd name="connsiteX78" fmla="*/ 4217989 w 8328384"/>
              <a:gd name="connsiteY78" fmla="*/ 126303 h 4794329"/>
              <a:gd name="connsiteX79" fmla="*/ 5679047 w 8328384"/>
              <a:gd name="connsiteY79" fmla="*/ 18853 h 4794329"/>
              <a:gd name="connsiteX80" fmla="*/ 5827912 w 8328384"/>
              <a:gd name="connsiteY80" fmla="*/ 80515 h 4794329"/>
              <a:gd name="connsiteX81" fmla="*/ 5827912 w 8328384"/>
              <a:gd name="connsiteY81" fmla="*/ 378245 h 4794329"/>
              <a:gd name="connsiteX82" fmla="*/ 3106228 w 8328384"/>
              <a:gd name="connsiteY82" fmla="*/ 3099928 h 4794329"/>
              <a:gd name="connsiteX83" fmla="*/ 2808498 w 8328384"/>
              <a:gd name="connsiteY83" fmla="*/ 3099928 h 4794329"/>
              <a:gd name="connsiteX84" fmla="*/ 2808499 w 8328384"/>
              <a:gd name="connsiteY84" fmla="*/ 3099928 h 4794329"/>
              <a:gd name="connsiteX85" fmla="*/ 2808499 w 8328384"/>
              <a:gd name="connsiteY85" fmla="*/ 2802198 h 4794329"/>
              <a:gd name="connsiteX86" fmla="*/ 5530182 w 8328384"/>
              <a:gd name="connsiteY86" fmla="*/ 80515 h 4794329"/>
              <a:gd name="connsiteX87" fmla="*/ 5679047 w 8328384"/>
              <a:gd name="connsiteY87" fmla="*/ 18853 h 4794329"/>
              <a:gd name="connsiteX88" fmla="*/ 5019170 w 8328384"/>
              <a:gd name="connsiteY88" fmla="*/ 0 h 4794329"/>
              <a:gd name="connsiteX89" fmla="*/ 5168035 w 8328384"/>
              <a:gd name="connsiteY89" fmla="*/ 61662 h 4794329"/>
              <a:gd name="connsiteX90" fmla="*/ 5168035 w 8328384"/>
              <a:gd name="connsiteY90" fmla="*/ 359392 h 4794329"/>
              <a:gd name="connsiteX91" fmla="*/ 3186355 w 8328384"/>
              <a:gd name="connsiteY91" fmla="*/ 2341071 h 4794329"/>
              <a:gd name="connsiteX92" fmla="*/ 2888624 w 8328384"/>
              <a:gd name="connsiteY92" fmla="*/ 2341071 h 4794329"/>
              <a:gd name="connsiteX93" fmla="*/ 2888626 w 8328384"/>
              <a:gd name="connsiteY93" fmla="*/ 2341071 h 4794329"/>
              <a:gd name="connsiteX94" fmla="*/ 2888626 w 8328384"/>
              <a:gd name="connsiteY94" fmla="*/ 2043341 h 4794329"/>
              <a:gd name="connsiteX95" fmla="*/ 4870305 w 8328384"/>
              <a:gd name="connsiteY95" fmla="*/ 61662 h 4794329"/>
              <a:gd name="connsiteX96" fmla="*/ 5019170 w 8328384"/>
              <a:gd name="connsiteY96" fmla="*/ 0 h 4794329"/>
              <a:gd name="connsiteX0-1" fmla="*/ 7193726 w 8334626"/>
              <a:gd name="connsiteY0-2" fmla="*/ 3202389 h 4794329"/>
              <a:gd name="connsiteX1-3" fmla="*/ 7342591 w 8334626"/>
              <a:gd name="connsiteY1-4" fmla="*/ 3264051 h 4794329"/>
              <a:gd name="connsiteX2-5" fmla="*/ 7342591 w 8334626"/>
              <a:gd name="connsiteY2-6" fmla="*/ 3561781 h 4794329"/>
              <a:gd name="connsiteX3-7" fmla="*/ 6682152 w 8334626"/>
              <a:gd name="connsiteY3-8" fmla="*/ 4222219 h 4794329"/>
              <a:gd name="connsiteX4-9" fmla="*/ 6384422 w 8334626"/>
              <a:gd name="connsiteY4-10" fmla="*/ 4222219 h 4794329"/>
              <a:gd name="connsiteX5-11" fmla="*/ 6384423 w 8334626"/>
              <a:gd name="connsiteY5-12" fmla="*/ 4222219 h 4794329"/>
              <a:gd name="connsiteX6-13" fmla="*/ 6384423 w 8334626"/>
              <a:gd name="connsiteY6-14" fmla="*/ 3924488 h 4794329"/>
              <a:gd name="connsiteX7-15" fmla="*/ 7044861 w 8334626"/>
              <a:gd name="connsiteY7-16" fmla="*/ 3264051 h 4794329"/>
              <a:gd name="connsiteX8-17" fmla="*/ 7193726 w 8334626"/>
              <a:gd name="connsiteY8-18" fmla="*/ 3202389 h 4794329"/>
              <a:gd name="connsiteX9-19" fmla="*/ 7160495 w 8334626"/>
              <a:gd name="connsiteY9-20" fmla="*/ 1896653 h 4794329"/>
              <a:gd name="connsiteX10-21" fmla="*/ 7309360 w 8334626"/>
              <a:gd name="connsiteY10-22" fmla="*/ 1958315 h 4794329"/>
              <a:gd name="connsiteX11-23" fmla="*/ 7309360 w 8334626"/>
              <a:gd name="connsiteY11-24" fmla="*/ 2256046 h 4794329"/>
              <a:gd name="connsiteX12-25" fmla="*/ 4832737 w 8334626"/>
              <a:gd name="connsiteY12-26" fmla="*/ 4732667 h 4794329"/>
              <a:gd name="connsiteX13-27" fmla="*/ 4535007 w 8334626"/>
              <a:gd name="connsiteY13-28" fmla="*/ 4732667 h 4794329"/>
              <a:gd name="connsiteX14-29" fmla="*/ 4535009 w 8334626"/>
              <a:gd name="connsiteY14-30" fmla="*/ 4732667 h 4794329"/>
              <a:gd name="connsiteX15-31" fmla="*/ 4535009 w 8334626"/>
              <a:gd name="connsiteY15-32" fmla="*/ 4434937 h 4794329"/>
              <a:gd name="connsiteX16-33" fmla="*/ 7011630 w 8334626"/>
              <a:gd name="connsiteY16-34" fmla="*/ 1958315 h 4794329"/>
              <a:gd name="connsiteX17-35" fmla="*/ 7160495 w 8334626"/>
              <a:gd name="connsiteY17-36" fmla="*/ 1896653 h 4794329"/>
              <a:gd name="connsiteX18-37" fmla="*/ 8124099 w 8334626"/>
              <a:gd name="connsiteY18-38" fmla="*/ 1606041 h 4794329"/>
              <a:gd name="connsiteX19-39" fmla="*/ 8272964 w 8334626"/>
              <a:gd name="connsiteY19-40" fmla="*/ 1667703 h 4794329"/>
              <a:gd name="connsiteX20-41" fmla="*/ 8272964 w 8334626"/>
              <a:gd name="connsiteY20-42" fmla="*/ 1965433 h 4794329"/>
              <a:gd name="connsiteX21-43" fmla="*/ 6387889 w 8334626"/>
              <a:gd name="connsiteY21-44" fmla="*/ 3850507 h 4794329"/>
              <a:gd name="connsiteX22-45" fmla="*/ 6090159 w 8334626"/>
              <a:gd name="connsiteY22-46" fmla="*/ 3850507 h 4794329"/>
              <a:gd name="connsiteX23-47" fmla="*/ 6090160 w 8334626"/>
              <a:gd name="connsiteY23-48" fmla="*/ 3850507 h 4794329"/>
              <a:gd name="connsiteX24-49" fmla="*/ 6090160 w 8334626"/>
              <a:gd name="connsiteY24-50" fmla="*/ 3552777 h 4794329"/>
              <a:gd name="connsiteX25-51" fmla="*/ 7975234 w 8334626"/>
              <a:gd name="connsiteY25-52" fmla="*/ 1667703 h 4794329"/>
              <a:gd name="connsiteX26-53" fmla="*/ 8124099 w 8334626"/>
              <a:gd name="connsiteY26-54" fmla="*/ 1606041 h 4794329"/>
              <a:gd name="connsiteX27-55" fmla="*/ 6242 w 8334626"/>
              <a:gd name="connsiteY27-56" fmla="*/ 1576410 h 4794329"/>
              <a:gd name="connsiteX28-57" fmla="*/ 1034496 w 8334626"/>
              <a:gd name="connsiteY28-58" fmla="*/ 898884 h 4794329"/>
              <a:gd name="connsiteX29-59" fmla="*/ 1712023 w 8334626"/>
              <a:gd name="connsiteY29-60" fmla="*/ 1576410 h 4794329"/>
              <a:gd name="connsiteX30-61" fmla="*/ 1034496 w 8334626"/>
              <a:gd name="connsiteY30-62" fmla="*/ 2253937 h 4794329"/>
              <a:gd name="connsiteX31-63" fmla="*/ 683769 w 8334626"/>
              <a:gd name="connsiteY31-64" fmla="*/ 2253937 h 4794329"/>
              <a:gd name="connsiteX32-65" fmla="*/ 6242 w 8334626"/>
              <a:gd name="connsiteY32-66" fmla="*/ 1576410 h 4794329"/>
              <a:gd name="connsiteX33-67" fmla="*/ 7672060 w 8334626"/>
              <a:gd name="connsiteY33-68" fmla="*/ 717042 h 4794329"/>
              <a:gd name="connsiteX34-69" fmla="*/ 7820925 w 8334626"/>
              <a:gd name="connsiteY34-70" fmla="*/ 778704 h 4794329"/>
              <a:gd name="connsiteX35-71" fmla="*/ 7820925 w 8334626"/>
              <a:gd name="connsiteY35-72" fmla="*/ 1076435 h 4794329"/>
              <a:gd name="connsiteX36-73" fmla="*/ 4745734 w 8334626"/>
              <a:gd name="connsiteY36-74" fmla="*/ 4151624 h 4794329"/>
              <a:gd name="connsiteX37-75" fmla="*/ 4448004 w 8334626"/>
              <a:gd name="connsiteY37-76" fmla="*/ 4151624 h 4794329"/>
              <a:gd name="connsiteX38-77" fmla="*/ 4448005 w 8334626"/>
              <a:gd name="connsiteY38-78" fmla="*/ 4151624 h 4794329"/>
              <a:gd name="connsiteX39-79" fmla="*/ 4448005 w 8334626"/>
              <a:gd name="connsiteY39-80" fmla="*/ 3853894 h 4794329"/>
              <a:gd name="connsiteX40-81" fmla="*/ 7523195 w 8334626"/>
              <a:gd name="connsiteY40-82" fmla="*/ 778704 h 4794329"/>
              <a:gd name="connsiteX41-83" fmla="*/ 7672060 w 8334626"/>
              <a:gd name="connsiteY41-84" fmla="*/ 717042 h 4794329"/>
              <a:gd name="connsiteX42-85" fmla="*/ 7115822 w 8334626"/>
              <a:gd name="connsiteY42-86" fmla="*/ 598413 h 4794329"/>
              <a:gd name="connsiteX43-87" fmla="*/ 7264687 w 8334626"/>
              <a:gd name="connsiteY43-88" fmla="*/ 660075 h 4794329"/>
              <a:gd name="connsiteX44-89" fmla="*/ 7264687 w 8334626"/>
              <a:gd name="connsiteY44-90" fmla="*/ 957805 h 4794329"/>
              <a:gd name="connsiteX45-91" fmla="*/ 3518860 w 8334626"/>
              <a:gd name="connsiteY45-92" fmla="*/ 4703631 h 4794329"/>
              <a:gd name="connsiteX46-93" fmla="*/ 3221130 w 8334626"/>
              <a:gd name="connsiteY46-94" fmla="*/ 4703631 h 4794329"/>
              <a:gd name="connsiteX47-95" fmla="*/ 3221131 w 8334626"/>
              <a:gd name="connsiteY47-96" fmla="*/ 4703631 h 4794329"/>
              <a:gd name="connsiteX48-97" fmla="*/ 3221131 w 8334626"/>
              <a:gd name="connsiteY48-98" fmla="*/ 4405901 h 4794329"/>
              <a:gd name="connsiteX49-99" fmla="*/ 6966957 w 8334626"/>
              <a:gd name="connsiteY49-100" fmla="*/ 660075 h 4794329"/>
              <a:gd name="connsiteX50-101" fmla="*/ 7115822 w 8334626"/>
              <a:gd name="connsiteY50-102" fmla="*/ 598413 h 4794329"/>
              <a:gd name="connsiteX51-103" fmla="*/ 5845545 w 8334626"/>
              <a:gd name="connsiteY51-104" fmla="*/ 530016 h 4794329"/>
              <a:gd name="connsiteX52-105" fmla="*/ 5994410 w 8334626"/>
              <a:gd name="connsiteY52-106" fmla="*/ 591677 h 4794329"/>
              <a:gd name="connsiteX53-107" fmla="*/ 5994410 w 8334626"/>
              <a:gd name="connsiteY53-108" fmla="*/ 889408 h 4794329"/>
              <a:gd name="connsiteX54-109" fmla="*/ 2919219 w 8334626"/>
              <a:gd name="connsiteY54-110" fmla="*/ 3964597 h 4794329"/>
              <a:gd name="connsiteX55-111" fmla="*/ 2621490 w 8334626"/>
              <a:gd name="connsiteY55-112" fmla="*/ 3964597 h 4794329"/>
              <a:gd name="connsiteX56-113" fmla="*/ 2621491 w 8334626"/>
              <a:gd name="connsiteY56-114" fmla="*/ 3964597 h 4794329"/>
              <a:gd name="connsiteX57-115" fmla="*/ 2621491 w 8334626"/>
              <a:gd name="connsiteY57-116" fmla="*/ 3666867 h 4794329"/>
              <a:gd name="connsiteX58-117" fmla="*/ 5696680 w 8334626"/>
              <a:gd name="connsiteY58-118" fmla="*/ 591677 h 4794329"/>
              <a:gd name="connsiteX59-119" fmla="*/ 5845545 w 8334626"/>
              <a:gd name="connsiteY59-120" fmla="*/ 530016 h 4794329"/>
              <a:gd name="connsiteX60-121" fmla="*/ 6699363 w 8334626"/>
              <a:gd name="connsiteY60-122" fmla="*/ 347526 h 4794329"/>
              <a:gd name="connsiteX61-123" fmla="*/ 6848228 w 8334626"/>
              <a:gd name="connsiteY61-124" fmla="*/ 409188 h 4794329"/>
              <a:gd name="connsiteX62-125" fmla="*/ 6848228 w 8334626"/>
              <a:gd name="connsiteY62-126" fmla="*/ 706919 h 4794329"/>
              <a:gd name="connsiteX63-127" fmla="*/ 3773037 w 8334626"/>
              <a:gd name="connsiteY63-128" fmla="*/ 3782108 h 4794329"/>
              <a:gd name="connsiteX64-129" fmla="*/ 3475307 w 8334626"/>
              <a:gd name="connsiteY64-130" fmla="*/ 3782108 h 4794329"/>
              <a:gd name="connsiteX65-131" fmla="*/ 3475308 w 8334626"/>
              <a:gd name="connsiteY65-132" fmla="*/ 3782108 h 4794329"/>
              <a:gd name="connsiteX66-133" fmla="*/ 3475308 w 8334626"/>
              <a:gd name="connsiteY66-134" fmla="*/ 3484378 h 4794329"/>
              <a:gd name="connsiteX67-135" fmla="*/ 6550498 w 8334626"/>
              <a:gd name="connsiteY67-136" fmla="*/ 409188 h 4794329"/>
              <a:gd name="connsiteX68-137" fmla="*/ 6699363 w 8334626"/>
              <a:gd name="connsiteY68-138" fmla="*/ 347526 h 4794329"/>
              <a:gd name="connsiteX69-139" fmla="*/ 4224231 w 8334626"/>
              <a:gd name="connsiteY69-140" fmla="*/ 126303 h 4794329"/>
              <a:gd name="connsiteX70-141" fmla="*/ 4373096 w 8334626"/>
              <a:gd name="connsiteY70-142" fmla="*/ 187965 h 4794329"/>
              <a:gd name="connsiteX71-143" fmla="*/ 4373096 w 8334626"/>
              <a:gd name="connsiteY71-144" fmla="*/ 485695 h 4794329"/>
              <a:gd name="connsiteX72-145" fmla="*/ 3114378 w 8334626"/>
              <a:gd name="connsiteY72-146" fmla="*/ 1744412 h 4794329"/>
              <a:gd name="connsiteX73-147" fmla="*/ 2816647 w 8334626"/>
              <a:gd name="connsiteY73-148" fmla="*/ 1744412 h 4794329"/>
              <a:gd name="connsiteX74-149" fmla="*/ 2816649 w 8334626"/>
              <a:gd name="connsiteY74-150" fmla="*/ 1744412 h 4794329"/>
              <a:gd name="connsiteX75-151" fmla="*/ 2816649 w 8334626"/>
              <a:gd name="connsiteY75-152" fmla="*/ 1446682 h 4794329"/>
              <a:gd name="connsiteX76-153" fmla="*/ 4075366 w 8334626"/>
              <a:gd name="connsiteY76-154" fmla="*/ 187965 h 4794329"/>
              <a:gd name="connsiteX77-155" fmla="*/ 4224231 w 8334626"/>
              <a:gd name="connsiteY77-156" fmla="*/ 126303 h 4794329"/>
              <a:gd name="connsiteX78-157" fmla="*/ 5685289 w 8334626"/>
              <a:gd name="connsiteY78-158" fmla="*/ 18853 h 4794329"/>
              <a:gd name="connsiteX79-159" fmla="*/ 5834154 w 8334626"/>
              <a:gd name="connsiteY79-160" fmla="*/ 80515 h 4794329"/>
              <a:gd name="connsiteX80-161" fmla="*/ 5834154 w 8334626"/>
              <a:gd name="connsiteY80-162" fmla="*/ 378245 h 4794329"/>
              <a:gd name="connsiteX81-163" fmla="*/ 3112470 w 8334626"/>
              <a:gd name="connsiteY81-164" fmla="*/ 3099928 h 4794329"/>
              <a:gd name="connsiteX82-165" fmla="*/ 2814740 w 8334626"/>
              <a:gd name="connsiteY82-166" fmla="*/ 3099928 h 4794329"/>
              <a:gd name="connsiteX83-167" fmla="*/ 2814741 w 8334626"/>
              <a:gd name="connsiteY83-168" fmla="*/ 3099928 h 4794329"/>
              <a:gd name="connsiteX84-169" fmla="*/ 2814741 w 8334626"/>
              <a:gd name="connsiteY84-170" fmla="*/ 2802198 h 4794329"/>
              <a:gd name="connsiteX85-171" fmla="*/ 5536424 w 8334626"/>
              <a:gd name="connsiteY85-172" fmla="*/ 80515 h 4794329"/>
              <a:gd name="connsiteX86-173" fmla="*/ 5685289 w 8334626"/>
              <a:gd name="connsiteY86-174" fmla="*/ 18853 h 4794329"/>
              <a:gd name="connsiteX87-175" fmla="*/ 5025412 w 8334626"/>
              <a:gd name="connsiteY87-176" fmla="*/ 0 h 4794329"/>
              <a:gd name="connsiteX88-177" fmla="*/ 5174277 w 8334626"/>
              <a:gd name="connsiteY88-178" fmla="*/ 61662 h 4794329"/>
              <a:gd name="connsiteX89-179" fmla="*/ 5174277 w 8334626"/>
              <a:gd name="connsiteY89-180" fmla="*/ 359392 h 4794329"/>
              <a:gd name="connsiteX90-181" fmla="*/ 3192597 w 8334626"/>
              <a:gd name="connsiteY90-182" fmla="*/ 2341071 h 4794329"/>
              <a:gd name="connsiteX91-183" fmla="*/ 2894866 w 8334626"/>
              <a:gd name="connsiteY91-184" fmla="*/ 2341071 h 4794329"/>
              <a:gd name="connsiteX92-185" fmla="*/ 2894868 w 8334626"/>
              <a:gd name="connsiteY92-186" fmla="*/ 2341071 h 4794329"/>
              <a:gd name="connsiteX93-187" fmla="*/ 2894868 w 8334626"/>
              <a:gd name="connsiteY93-188" fmla="*/ 2043341 h 4794329"/>
              <a:gd name="connsiteX94-189" fmla="*/ 4876547 w 8334626"/>
              <a:gd name="connsiteY94-190" fmla="*/ 61662 h 4794329"/>
              <a:gd name="connsiteX95-191" fmla="*/ 5025412 w 8334626"/>
              <a:gd name="connsiteY95-192" fmla="*/ 0 h 4794329"/>
              <a:gd name="connsiteX0-193" fmla="*/ 7223556 w 8364456"/>
              <a:gd name="connsiteY0-194" fmla="*/ 3202389 h 4794329"/>
              <a:gd name="connsiteX1-195" fmla="*/ 7372421 w 8364456"/>
              <a:gd name="connsiteY1-196" fmla="*/ 3264051 h 4794329"/>
              <a:gd name="connsiteX2-197" fmla="*/ 7372421 w 8364456"/>
              <a:gd name="connsiteY2-198" fmla="*/ 3561781 h 4794329"/>
              <a:gd name="connsiteX3-199" fmla="*/ 6711982 w 8364456"/>
              <a:gd name="connsiteY3-200" fmla="*/ 4222219 h 4794329"/>
              <a:gd name="connsiteX4-201" fmla="*/ 6414252 w 8364456"/>
              <a:gd name="connsiteY4-202" fmla="*/ 4222219 h 4794329"/>
              <a:gd name="connsiteX5-203" fmla="*/ 6414253 w 8364456"/>
              <a:gd name="connsiteY5-204" fmla="*/ 4222219 h 4794329"/>
              <a:gd name="connsiteX6-205" fmla="*/ 6414253 w 8364456"/>
              <a:gd name="connsiteY6-206" fmla="*/ 3924488 h 4794329"/>
              <a:gd name="connsiteX7-207" fmla="*/ 7074691 w 8364456"/>
              <a:gd name="connsiteY7-208" fmla="*/ 3264051 h 4794329"/>
              <a:gd name="connsiteX8-209" fmla="*/ 7223556 w 8364456"/>
              <a:gd name="connsiteY8-210" fmla="*/ 3202389 h 4794329"/>
              <a:gd name="connsiteX9-211" fmla="*/ 7190325 w 8364456"/>
              <a:gd name="connsiteY9-212" fmla="*/ 1896653 h 4794329"/>
              <a:gd name="connsiteX10-213" fmla="*/ 7339190 w 8364456"/>
              <a:gd name="connsiteY10-214" fmla="*/ 1958315 h 4794329"/>
              <a:gd name="connsiteX11-215" fmla="*/ 7339190 w 8364456"/>
              <a:gd name="connsiteY11-216" fmla="*/ 2256046 h 4794329"/>
              <a:gd name="connsiteX12-217" fmla="*/ 4862567 w 8364456"/>
              <a:gd name="connsiteY12-218" fmla="*/ 4732667 h 4794329"/>
              <a:gd name="connsiteX13-219" fmla="*/ 4564837 w 8364456"/>
              <a:gd name="connsiteY13-220" fmla="*/ 4732667 h 4794329"/>
              <a:gd name="connsiteX14-221" fmla="*/ 4564839 w 8364456"/>
              <a:gd name="connsiteY14-222" fmla="*/ 4732667 h 4794329"/>
              <a:gd name="connsiteX15-223" fmla="*/ 4564839 w 8364456"/>
              <a:gd name="connsiteY15-224" fmla="*/ 4434937 h 4794329"/>
              <a:gd name="connsiteX16-225" fmla="*/ 7041460 w 8364456"/>
              <a:gd name="connsiteY16-226" fmla="*/ 1958315 h 4794329"/>
              <a:gd name="connsiteX17-227" fmla="*/ 7190325 w 8364456"/>
              <a:gd name="connsiteY17-228" fmla="*/ 1896653 h 4794329"/>
              <a:gd name="connsiteX18-229" fmla="*/ 8153929 w 8364456"/>
              <a:gd name="connsiteY18-230" fmla="*/ 1606041 h 4794329"/>
              <a:gd name="connsiteX19-231" fmla="*/ 8302794 w 8364456"/>
              <a:gd name="connsiteY19-232" fmla="*/ 1667703 h 4794329"/>
              <a:gd name="connsiteX20-233" fmla="*/ 8302794 w 8364456"/>
              <a:gd name="connsiteY20-234" fmla="*/ 1965433 h 4794329"/>
              <a:gd name="connsiteX21-235" fmla="*/ 6417719 w 8364456"/>
              <a:gd name="connsiteY21-236" fmla="*/ 3850507 h 4794329"/>
              <a:gd name="connsiteX22-237" fmla="*/ 6119989 w 8364456"/>
              <a:gd name="connsiteY22-238" fmla="*/ 3850507 h 4794329"/>
              <a:gd name="connsiteX23-239" fmla="*/ 6119990 w 8364456"/>
              <a:gd name="connsiteY23-240" fmla="*/ 3850507 h 4794329"/>
              <a:gd name="connsiteX24-241" fmla="*/ 6119990 w 8364456"/>
              <a:gd name="connsiteY24-242" fmla="*/ 3552777 h 4794329"/>
              <a:gd name="connsiteX25-243" fmla="*/ 8005064 w 8364456"/>
              <a:gd name="connsiteY25-244" fmla="*/ 1667703 h 4794329"/>
              <a:gd name="connsiteX26-245" fmla="*/ 8153929 w 8364456"/>
              <a:gd name="connsiteY26-246" fmla="*/ 1606041 h 4794329"/>
              <a:gd name="connsiteX27-247" fmla="*/ 36072 w 8364456"/>
              <a:gd name="connsiteY27-248" fmla="*/ 1576410 h 4794329"/>
              <a:gd name="connsiteX28-249" fmla="*/ 1741853 w 8364456"/>
              <a:gd name="connsiteY28-250" fmla="*/ 1576410 h 4794329"/>
              <a:gd name="connsiteX29-251" fmla="*/ 1064326 w 8364456"/>
              <a:gd name="connsiteY29-252" fmla="*/ 2253937 h 4794329"/>
              <a:gd name="connsiteX30-253" fmla="*/ 713599 w 8364456"/>
              <a:gd name="connsiteY30-254" fmla="*/ 2253937 h 4794329"/>
              <a:gd name="connsiteX31-255" fmla="*/ 36072 w 8364456"/>
              <a:gd name="connsiteY31-256" fmla="*/ 1576410 h 4794329"/>
              <a:gd name="connsiteX32-257" fmla="*/ 7701890 w 8364456"/>
              <a:gd name="connsiteY32-258" fmla="*/ 717042 h 4794329"/>
              <a:gd name="connsiteX33-259" fmla="*/ 7850755 w 8364456"/>
              <a:gd name="connsiteY33-260" fmla="*/ 778704 h 4794329"/>
              <a:gd name="connsiteX34-261" fmla="*/ 7850755 w 8364456"/>
              <a:gd name="connsiteY34-262" fmla="*/ 1076435 h 4794329"/>
              <a:gd name="connsiteX35-263" fmla="*/ 4775564 w 8364456"/>
              <a:gd name="connsiteY35-264" fmla="*/ 4151624 h 4794329"/>
              <a:gd name="connsiteX36-265" fmla="*/ 4477834 w 8364456"/>
              <a:gd name="connsiteY36-266" fmla="*/ 4151624 h 4794329"/>
              <a:gd name="connsiteX37-267" fmla="*/ 4477835 w 8364456"/>
              <a:gd name="connsiteY37-268" fmla="*/ 4151624 h 4794329"/>
              <a:gd name="connsiteX38-269" fmla="*/ 4477835 w 8364456"/>
              <a:gd name="connsiteY38-270" fmla="*/ 3853894 h 4794329"/>
              <a:gd name="connsiteX39-271" fmla="*/ 7553025 w 8364456"/>
              <a:gd name="connsiteY39-272" fmla="*/ 778704 h 4794329"/>
              <a:gd name="connsiteX40-273" fmla="*/ 7701890 w 8364456"/>
              <a:gd name="connsiteY40-274" fmla="*/ 717042 h 4794329"/>
              <a:gd name="connsiteX41-275" fmla="*/ 7145652 w 8364456"/>
              <a:gd name="connsiteY41-276" fmla="*/ 598413 h 4794329"/>
              <a:gd name="connsiteX42-277" fmla="*/ 7294517 w 8364456"/>
              <a:gd name="connsiteY42-278" fmla="*/ 660075 h 4794329"/>
              <a:gd name="connsiteX43-279" fmla="*/ 7294517 w 8364456"/>
              <a:gd name="connsiteY43-280" fmla="*/ 957805 h 4794329"/>
              <a:gd name="connsiteX44-281" fmla="*/ 3548690 w 8364456"/>
              <a:gd name="connsiteY44-282" fmla="*/ 4703631 h 4794329"/>
              <a:gd name="connsiteX45-283" fmla="*/ 3250960 w 8364456"/>
              <a:gd name="connsiteY45-284" fmla="*/ 4703631 h 4794329"/>
              <a:gd name="connsiteX46-285" fmla="*/ 3250961 w 8364456"/>
              <a:gd name="connsiteY46-286" fmla="*/ 4703631 h 4794329"/>
              <a:gd name="connsiteX47-287" fmla="*/ 3250961 w 8364456"/>
              <a:gd name="connsiteY47-288" fmla="*/ 4405901 h 4794329"/>
              <a:gd name="connsiteX48-289" fmla="*/ 6996787 w 8364456"/>
              <a:gd name="connsiteY48-290" fmla="*/ 660075 h 4794329"/>
              <a:gd name="connsiteX49-291" fmla="*/ 7145652 w 8364456"/>
              <a:gd name="connsiteY49-292" fmla="*/ 598413 h 4794329"/>
              <a:gd name="connsiteX50-293" fmla="*/ 5875375 w 8364456"/>
              <a:gd name="connsiteY50-294" fmla="*/ 530016 h 4794329"/>
              <a:gd name="connsiteX51-295" fmla="*/ 6024240 w 8364456"/>
              <a:gd name="connsiteY51-296" fmla="*/ 591677 h 4794329"/>
              <a:gd name="connsiteX52-297" fmla="*/ 6024240 w 8364456"/>
              <a:gd name="connsiteY52-298" fmla="*/ 889408 h 4794329"/>
              <a:gd name="connsiteX53-299" fmla="*/ 2949049 w 8364456"/>
              <a:gd name="connsiteY53-300" fmla="*/ 3964597 h 4794329"/>
              <a:gd name="connsiteX54-301" fmla="*/ 2651320 w 8364456"/>
              <a:gd name="connsiteY54-302" fmla="*/ 3964597 h 4794329"/>
              <a:gd name="connsiteX55-303" fmla="*/ 2651321 w 8364456"/>
              <a:gd name="connsiteY55-304" fmla="*/ 3964597 h 4794329"/>
              <a:gd name="connsiteX56-305" fmla="*/ 2651321 w 8364456"/>
              <a:gd name="connsiteY56-306" fmla="*/ 3666867 h 4794329"/>
              <a:gd name="connsiteX57-307" fmla="*/ 5726510 w 8364456"/>
              <a:gd name="connsiteY57-308" fmla="*/ 591677 h 4794329"/>
              <a:gd name="connsiteX58-309" fmla="*/ 5875375 w 8364456"/>
              <a:gd name="connsiteY58-310" fmla="*/ 530016 h 4794329"/>
              <a:gd name="connsiteX59-311" fmla="*/ 6729193 w 8364456"/>
              <a:gd name="connsiteY59-312" fmla="*/ 347526 h 4794329"/>
              <a:gd name="connsiteX60-313" fmla="*/ 6878058 w 8364456"/>
              <a:gd name="connsiteY60-314" fmla="*/ 409188 h 4794329"/>
              <a:gd name="connsiteX61-315" fmla="*/ 6878058 w 8364456"/>
              <a:gd name="connsiteY61-316" fmla="*/ 706919 h 4794329"/>
              <a:gd name="connsiteX62-317" fmla="*/ 3802867 w 8364456"/>
              <a:gd name="connsiteY62-318" fmla="*/ 3782108 h 4794329"/>
              <a:gd name="connsiteX63-319" fmla="*/ 3505137 w 8364456"/>
              <a:gd name="connsiteY63-320" fmla="*/ 3782108 h 4794329"/>
              <a:gd name="connsiteX64-321" fmla="*/ 3505138 w 8364456"/>
              <a:gd name="connsiteY64-322" fmla="*/ 3782108 h 4794329"/>
              <a:gd name="connsiteX65-323" fmla="*/ 3505138 w 8364456"/>
              <a:gd name="connsiteY65-324" fmla="*/ 3484378 h 4794329"/>
              <a:gd name="connsiteX66-325" fmla="*/ 6580328 w 8364456"/>
              <a:gd name="connsiteY66-326" fmla="*/ 409188 h 4794329"/>
              <a:gd name="connsiteX67-327" fmla="*/ 6729193 w 8364456"/>
              <a:gd name="connsiteY67-328" fmla="*/ 347526 h 4794329"/>
              <a:gd name="connsiteX68-329" fmla="*/ 4254061 w 8364456"/>
              <a:gd name="connsiteY68-330" fmla="*/ 126303 h 4794329"/>
              <a:gd name="connsiteX69-331" fmla="*/ 4402926 w 8364456"/>
              <a:gd name="connsiteY69-332" fmla="*/ 187965 h 4794329"/>
              <a:gd name="connsiteX70-333" fmla="*/ 4402926 w 8364456"/>
              <a:gd name="connsiteY70-334" fmla="*/ 485695 h 4794329"/>
              <a:gd name="connsiteX71-335" fmla="*/ 3144208 w 8364456"/>
              <a:gd name="connsiteY71-336" fmla="*/ 1744412 h 4794329"/>
              <a:gd name="connsiteX72-337" fmla="*/ 2846477 w 8364456"/>
              <a:gd name="connsiteY72-338" fmla="*/ 1744412 h 4794329"/>
              <a:gd name="connsiteX73-339" fmla="*/ 2846479 w 8364456"/>
              <a:gd name="connsiteY73-340" fmla="*/ 1744412 h 4794329"/>
              <a:gd name="connsiteX74-341" fmla="*/ 2846479 w 8364456"/>
              <a:gd name="connsiteY74-342" fmla="*/ 1446682 h 4794329"/>
              <a:gd name="connsiteX75-343" fmla="*/ 4105196 w 8364456"/>
              <a:gd name="connsiteY75-344" fmla="*/ 187965 h 4794329"/>
              <a:gd name="connsiteX76-345" fmla="*/ 4254061 w 8364456"/>
              <a:gd name="connsiteY76-346" fmla="*/ 126303 h 4794329"/>
              <a:gd name="connsiteX77-347" fmla="*/ 5715119 w 8364456"/>
              <a:gd name="connsiteY77-348" fmla="*/ 18853 h 4794329"/>
              <a:gd name="connsiteX78-349" fmla="*/ 5863984 w 8364456"/>
              <a:gd name="connsiteY78-350" fmla="*/ 80515 h 4794329"/>
              <a:gd name="connsiteX79-351" fmla="*/ 5863984 w 8364456"/>
              <a:gd name="connsiteY79-352" fmla="*/ 378245 h 4794329"/>
              <a:gd name="connsiteX80-353" fmla="*/ 3142300 w 8364456"/>
              <a:gd name="connsiteY80-354" fmla="*/ 3099928 h 4794329"/>
              <a:gd name="connsiteX81-355" fmla="*/ 2844570 w 8364456"/>
              <a:gd name="connsiteY81-356" fmla="*/ 3099928 h 4794329"/>
              <a:gd name="connsiteX82-357" fmla="*/ 2844571 w 8364456"/>
              <a:gd name="connsiteY82-358" fmla="*/ 3099928 h 4794329"/>
              <a:gd name="connsiteX83-359" fmla="*/ 2844571 w 8364456"/>
              <a:gd name="connsiteY83-360" fmla="*/ 2802198 h 4794329"/>
              <a:gd name="connsiteX84-361" fmla="*/ 5566254 w 8364456"/>
              <a:gd name="connsiteY84-362" fmla="*/ 80515 h 4794329"/>
              <a:gd name="connsiteX85-363" fmla="*/ 5715119 w 8364456"/>
              <a:gd name="connsiteY85-364" fmla="*/ 18853 h 4794329"/>
              <a:gd name="connsiteX86-365" fmla="*/ 5055242 w 8364456"/>
              <a:gd name="connsiteY86-366" fmla="*/ 0 h 4794329"/>
              <a:gd name="connsiteX87-367" fmla="*/ 5204107 w 8364456"/>
              <a:gd name="connsiteY87-368" fmla="*/ 61662 h 4794329"/>
              <a:gd name="connsiteX88-369" fmla="*/ 5204107 w 8364456"/>
              <a:gd name="connsiteY88-370" fmla="*/ 359392 h 4794329"/>
              <a:gd name="connsiteX89-371" fmla="*/ 3222427 w 8364456"/>
              <a:gd name="connsiteY89-372" fmla="*/ 2341071 h 4794329"/>
              <a:gd name="connsiteX90-373" fmla="*/ 2924696 w 8364456"/>
              <a:gd name="connsiteY90-374" fmla="*/ 2341071 h 4794329"/>
              <a:gd name="connsiteX91-375" fmla="*/ 2924698 w 8364456"/>
              <a:gd name="connsiteY91-376" fmla="*/ 2341071 h 4794329"/>
              <a:gd name="connsiteX92-377" fmla="*/ 2924698 w 8364456"/>
              <a:gd name="connsiteY92-378" fmla="*/ 2043341 h 4794329"/>
              <a:gd name="connsiteX93-379" fmla="*/ 4906377 w 8364456"/>
              <a:gd name="connsiteY93-380" fmla="*/ 61662 h 4794329"/>
              <a:gd name="connsiteX94-381" fmla="*/ 5055242 w 8364456"/>
              <a:gd name="connsiteY94-382" fmla="*/ 0 h 4794329"/>
              <a:gd name="connsiteX0-383" fmla="*/ 7193727 w 8334627"/>
              <a:gd name="connsiteY0-384" fmla="*/ 3202389 h 4794329"/>
              <a:gd name="connsiteX1-385" fmla="*/ 7342592 w 8334627"/>
              <a:gd name="connsiteY1-386" fmla="*/ 3264051 h 4794329"/>
              <a:gd name="connsiteX2-387" fmla="*/ 7342592 w 8334627"/>
              <a:gd name="connsiteY2-388" fmla="*/ 3561781 h 4794329"/>
              <a:gd name="connsiteX3-389" fmla="*/ 6682153 w 8334627"/>
              <a:gd name="connsiteY3-390" fmla="*/ 4222219 h 4794329"/>
              <a:gd name="connsiteX4-391" fmla="*/ 6384423 w 8334627"/>
              <a:gd name="connsiteY4-392" fmla="*/ 4222219 h 4794329"/>
              <a:gd name="connsiteX5-393" fmla="*/ 6384424 w 8334627"/>
              <a:gd name="connsiteY5-394" fmla="*/ 4222219 h 4794329"/>
              <a:gd name="connsiteX6-395" fmla="*/ 6384424 w 8334627"/>
              <a:gd name="connsiteY6-396" fmla="*/ 3924488 h 4794329"/>
              <a:gd name="connsiteX7-397" fmla="*/ 7044862 w 8334627"/>
              <a:gd name="connsiteY7-398" fmla="*/ 3264051 h 4794329"/>
              <a:gd name="connsiteX8-399" fmla="*/ 7193727 w 8334627"/>
              <a:gd name="connsiteY8-400" fmla="*/ 3202389 h 4794329"/>
              <a:gd name="connsiteX9-401" fmla="*/ 7160496 w 8334627"/>
              <a:gd name="connsiteY9-402" fmla="*/ 1896653 h 4794329"/>
              <a:gd name="connsiteX10-403" fmla="*/ 7309361 w 8334627"/>
              <a:gd name="connsiteY10-404" fmla="*/ 1958315 h 4794329"/>
              <a:gd name="connsiteX11-405" fmla="*/ 7309361 w 8334627"/>
              <a:gd name="connsiteY11-406" fmla="*/ 2256046 h 4794329"/>
              <a:gd name="connsiteX12-407" fmla="*/ 4832738 w 8334627"/>
              <a:gd name="connsiteY12-408" fmla="*/ 4732667 h 4794329"/>
              <a:gd name="connsiteX13-409" fmla="*/ 4535008 w 8334627"/>
              <a:gd name="connsiteY13-410" fmla="*/ 4732667 h 4794329"/>
              <a:gd name="connsiteX14-411" fmla="*/ 4535010 w 8334627"/>
              <a:gd name="connsiteY14-412" fmla="*/ 4732667 h 4794329"/>
              <a:gd name="connsiteX15-413" fmla="*/ 4535010 w 8334627"/>
              <a:gd name="connsiteY15-414" fmla="*/ 4434937 h 4794329"/>
              <a:gd name="connsiteX16-415" fmla="*/ 7011631 w 8334627"/>
              <a:gd name="connsiteY16-416" fmla="*/ 1958315 h 4794329"/>
              <a:gd name="connsiteX17-417" fmla="*/ 7160496 w 8334627"/>
              <a:gd name="connsiteY17-418" fmla="*/ 1896653 h 4794329"/>
              <a:gd name="connsiteX18-419" fmla="*/ 8124100 w 8334627"/>
              <a:gd name="connsiteY18-420" fmla="*/ 1606041 h 4794329"/>
              <a:gd name="connsiteX19-421" fmla="*/ 8272965 w 8334627"/>
              <a:gd name="connsiteY19-422" fmla="*/ 1667703 h 4794329"/>
              <a:gd name="connsiteX20-423" fmla="*/ 8272965 w 8334627"/>
              <a:gd name="connsiteY20-424" fmla="*/ 1965433 h 4794329"/>
              <a:gd name="connsiteX21-425" fmla="*/ 6387890 w 8334627"/>
              <a:gd name="connsiteY21-426" fmla="*/ 3850507 h 4794329"/>
              <a:gd name="connsiteX22-427" fmla="*/ 6090160 w 8334627"/>
              <a:gd name="connsiteY22-428" fmla="*/ 3850507 h 4794329"/>
              <a:gd name="connsiteX23-429" fmla="*/ 6090161 w 8334627"/>
              <a:gd name="connsiteY23-430" fmla="*/ 3850507 h 4794329"/>
              <a:gd name="connsiteX24-431" fmla="*/ 6090161 w 8334627"/>
              <a:gd name="connsiteY24-432" fmla="*/ 3552777 h 4794329"/>
              <a:gd name="connsiteX25-433" fmla="*/ 7975235 w 8334627"/>
              <a:gd name="connsiteY25-434" fmla="*/ 1667703 h 4794329"/>
              <a:gd name="connsiteX26-435" fmla="*/ 8124100 w 8334627"/>
              <a:gd name="connsiteY26-436" fmla="*/ 1606041 h 4794329"/>
              <a:gd name="connsiteX27-437" fmla="*/ 6243 w 8334627"/>
              <a:gd name="connsiteY27-438" fmla="*/ 1576410 h 4794329"/>
              <a:gd name="connsiteX28-439" fmla="*/ 1034497 w 8334627"/>
              <a:gd name="connsiteY28-440" fmla="*/ 2253937 h 4794329"/>
              <a:gd name="connsiteX29-441" fmla="*/ 683770 w 8334627"/>
              <a:gd name="connsiteY29-442" fmla="*/ 2253937 h 4794329"/>
              <a:gd name="connsiteX30-443" fmla="*/ 6243 w 8334627"/>
              <a:gd name="connsiteY30-444" fmla="*/ 1576410 h 4794329"/>
              <a:gd name="connsiteX31-445" fmla="*/ 7672061 w 8334627"/>
              <a:gd name="connsiteY31-446" fmla="*/ 717042 h 4794329"/>
              <a:gd name="connsiteX32-447" fmla="*/ 7820926 w 8334627"/>
              <a:gd name="connsiteY32-448" fmla="*/ 778704 h 4794329"/>
              <a:gd name="connsiteX33-449" fmla="*/ 7820926 w 8334627"/>
              <a:gd name="connsiteY33-450" fmla="*/ 1076435 h 4794329"/>
              <a:gd name="connsiteX34-451" fmla="*/ 4745735 w 8334627"/>
              <a:gd name="connsiteY34-452" fmla="*/ 4151624 h 4794329"/>
              <a:gd name="connsiteX35-453" fmla="*/ 4448005 w 8334627"/>
              <a:gd name="connsiteY35-454" fmla="*/ 4151624 h 4794329"/>
              <a:gd name="connsiteX36-455" fmla="*/ 4448006 w 8334627"/>
              <a:gd name="connsiteY36-456" fmla="*/ 4151624 h 4794329"/>
              <a:gd name="connsiteX37-457" fmla="*/ 4448006 w 8334627"/>
              <a:gd name="connsiteY37-458" fmla="*/ 3853894 h 4794329"/>
              <a:gd name="connsiteX38-459" fmla="*/ 7523196 w 8334627"/>
              <a:gd name="connsiteY38-460" fmla="*/ 778704 h 4794329"/>
              <a:gd name="connsiteX39-461" fmla="*/ 7672061 w 8334627"/>
              <a:gd name="connsiteY39-462" fmla="*/ 717042 h 4794329"/>
              <a:gd name="connsiteX40-463" fmla="*/ 7115823 w 8334627"/>
              <a:gd name="connsiteY40-464" fmla="*/ 598413 h 4794329"/>
              <a:gd name="connsiteX41-465" fmla="*/ 7264688 w 8334627"/>
              <a:gd name="connsiteY41-466" fmla="*/ 660075 h 4794329"/>
              <a:gd name="connsiteX42-467" fmla="*/ 7264688 w 8334627"/>
              <a:gd name="connsiteY42-468" fmla="*/ 957805 h 4794329"/>
              <a:gd name="connsiteX43-469" fmla="*/ 3518861 w 8334627"/>
              <a:gd name="connsiteY43-470" fmla="*/ 4703631 h 4794329"/>
              <a:gd name="connsiteX44-471" fmla="*/ 3221131 w 8334627"/>
              <a:gd name="connsiteY44-472" fmla="*/ 4703631 h 4794329"/>
              <a:gd name="connsiteX45-473" fmla="*/ 3221132 w 8334627"/>
              <a:gd name="connsiteY45-474" fmla="*/ 4703631 h 4794329"/>
              <a:gd name="connsiteX46-475" fmla="*/ 3221132 w 8334627"/>
              <a:gd name="connsiteY46-476" fmla="*/ 4405901 h 4794329"/>
              <a:gd name="connsiteX47-477" fmla="*/ 6966958 w 8334627"/>
              <a:gd name="connsiteY47-478" fmla="*/ 660075 h 4794329"/>
              <a:gd name="connsiteX48-479" fmla="*/ 7115823 w 8334627"/>
              <a:gd name="connsiteY48-480" fmla="*/ 598413 h 4794329"/>
              <a:gd name="connsiteX49-481" fmla="*/ 5845546 w 8334627"/>
              <a:gd name="connsiteY49-482" fmla="*/ 530016 h 4794329"/>
              <a:gd name="connsiteX50-483" fmla="*/ 5994411 w 8334627"/>
              <a:gd name="connsiteY50-484" fmla="*/ 591677 h 4794329"/>
              <a:gd name="connsiteX51-485" fmla="*/ 5994411 w 8334627"/>
              <a:gd name="connsiteY51-486" fmla="*/ 889408 h 4794329"/>
              <a:gd name="connsiteX52-487" fmla="*/ 2919220 w 8334627"/>
              <a:gd name="connsiteY52-488" fmla="*/ 3964597 h 4794329"/>
              <a:gd name="connsiteX53-489" fmla="*/ 2621491 w 8334627"/>
              <a:gd name="connsiteY53-490" fmla="*/ 3964597 h 4794329"/>
              <a:gd name="connsiteX54-491" fmla="*/ 2621492 w 8334627"/>
              <a:gd name="connsiteY54-492" fmla="*/ 3964597 h 4794329"/>
              <a:gd name="connsiteX55-493" fmla="*/ 2621492 w 8334627"/>
              <a:gd name="connsiteY55-494" fmla="*/ 3666867 h 4794329"/>
              <a:gd name="connsiteX56-495" fmla="*/ 5696681 w 8334627"/>
              <a:gd name="connsiteY56-496" fmla="*/ 591677 h 4794329"/>
              <a:gd name="connsiteX57-497" fmla="*/ 5845546 w 8334627"/>
              <a:gd name="connsiteY57-498" fmla="*/ 530016 h 4794329"/>
              <a:gd name="connsiteX58-499" fmla="*/ 6699364 w 8334627"/>
              <a:gd name="connsiteY58-500" fmla="*/ 347526 h 4794329"/>
              <a:gd name="connsiteX59-501" fmla="*/ 6848229 w 8334627"/>
              <a:gd name="connsiteY59-502" fmla="*/ 409188 h 4794329"/>
              <a:gd name="connsiteX60-503" fmla="*/ 6848229 w 8334627"/>
              <a:gd name="connsiteY60-504" fmla="*/ 706919 h 4794329"/>
              <a:gd name="connsiteX61-505" fmla="*/ 3773038 w 8334627"/>
              <a:gd name="connsiteY61-506" fmla="*/ 3782108 h 4794329"/>
              <a:gd name="connsiteX62-507" fmla="*/ 3475308 w 8334627"/>
              <a:gd name="connsiteY62-508" fmla="*/ 3782108 h 4794329"/>
              <a:gd name="connsiteX63-509" fmla="*/ 3475309 w 8334627"/>
              <a:gd name="connsiteY63-510" fmla="*/ 3782108 h 4794329"/>
              <a:gd name="connsiteX64-511" fmla="*/ 3475309 w 8334627"/>
              <a:gd name="connsiteY64-512" fmla="*/ 3484378 h 4794329"/>
              <a:gd name="connsiteX65-513" fmla="*/ 6550499 w 8334627"/>
              <a:gd name="connsiteY65-514" fmla="*/ 409188 h 4794329"/>
              <a:gd name="connsiteX66-515" fmla="*/ 6699364 w 8334627"/>
              <a:gd name="connsiteY66-516" fmla="*/ 347526 h 4794329"/>
              <a:gd name="connsiteX67-517" fmla="*/ 4224232 w 8334627"/>
              <a:gd name="connsiteY67-518" fmla="*/ 126303 h 4794329"/>
              <a:gd name="connsiteX68-519" fmla="*/ 4373097 w 8334627"/>
              <a:gd name="connsiteY68-520" fmla="*/ 187965 h 4794329"/>
              <a:gd name="connsiteX69-521" fmla="*/ 4373097 w 8334627"/>
              <a:gd name="connsiteY69-522" fmla="*/ 485695 h 4794329"/>
              <a:gd name="connsiteX70-523" fmla="*/ 3114379 w 8334627"/>
              <a:gd name="connsiteY70-524" fmla="*/ 1744412 h 4794329"/>
              <a:gd name="connsiteX71-525" fmla="*/ 2816648 w 8334627"/>
              <a:gd name="connsiteY71-526" fmla="*/ 1744412 h 4794329"/>
              <a:gd name="connsiteX72-527" fmla="*/ 2816650 w 8334627"/>
              <a:gd name="connsiteY72-528" fmla="*/ 1744412 h 4794329"/>
              <a:gd name="connsiteX73-529" fmla="*/ 2816650 w 8334627"/>
              <a:gd name="connsiteY73-530" fmla="*/ 1446682 h 4794329"/>
              <a:gd name="connsiteX74-531" fmla="*/ 4075367 w 8334627"/>
              <a:gd name="connsiteY74-532" fmla="*/ 187965 h 4794329"/>
              <a:gd name="connsiteX75-533" fmla="*/ 4224232 w 8334627"/>
              <a:gd name="connsiteY75-534" fmla="*/ 126303 h 4794329"/>
              <a:gd name="connsiteX76-535" fmla="*/ 5685290 w 8334627"/>
              <a:gd name="connsiteY76-536" fmla="*/ 18853 h 4794329"/>
              <a:gd name="connsiteX77-537" fmla="*/ 5834155 w 8334627"/>
              <a:gd name="connsiteY77-538" fmla="*/ 80515 h 4794329"/>
              <a:gd name="connsiteX78-539" fmla="*/ 5834155 w 8334627"/>
              <a:gd name="connsiteY78-540" fmla="*/ 378245 h 4794329"/>
              <a:gd name="connsiteX79-541" fmla="*/ 3112471 w 8334627"/>
              <a:gd name="connsiteY79-542" fmla="*/ 3099928 h 4794329"/>
              <a:gd name="connsiteX80-543" fmla="*/ 2814741 w 8334627"/>
              <a:gd name="connsiteY80-544" fmla="*/ 3099928 h 4794329"/>
              <a:gd name="connsiteX81-545" fmla="*/ 2814742 w 8334627"/>
              <a:gd name="connsiteY81-546" fmla="*/ 3099928 h 4794329"/>
              <a:gd name="connsiteX82-547" fmla="*/ 2814742 w 8334627"/>
              <a:gd name="connsiteY82-548" fmla="*/ 2802198 h 4794329"/>
              <a:gd name="connsiteX83-549" fmla="*/ 5536425 w 8334627"/>
              <a:gd name="connsiteY83-550" fmla="*/ 80515 h 4794329"/>
              <a:gd name="connsiteX84-551" fmla="*/ 5685290 w 8334627"/>
              <a:gd name="connsiteY84-552" fmla="*/ 18853 h 4794329"/>
              <a:gd name="connsiteX85-553" fmla="*/ 5025413 w 8334627"/>
              <a:gd name="connsiteY85-554" fmla="*/ 0 h 4794329"/>
              <a:gd name="connsiteX86-555" fmla="*/ 5174278 w 8334627"/>
              <a:gd name="connsiteY86-556" fmla="*/ 61662 h 4794329"/>
              <a:gd name="connsiteX87-557" fmla="*/ 5174278 w 8334627"/>
              <a:gd name="connsiteY87-558" fmla="*/ 359392 h 4794329"/>
              <a:gd name="connsiteX88-559" fmla="*/ 3192598 w 8334627"/>
              <a:gd name="connsiteY88-560" fmla="*/ 2341071 h 4794329"/>
              <a:gd name="connsiteX89-561" fmla="*/ 2894867 w 8334627"/>
              <a:gd name="connsiteY89-562" fmla="*/ 2341071 h 4794329"/>
              <a:gd name="connsiteX90-563" fmla="*/ 2894869 w 8334627"/>
              <a:gd name="connsiteY90-564" fmla="*/ 2341071 h 4794329"/>
              <a:gd name="connsiteX91-565" fmla="*/ 2894869 w 8334627"/>
              <a:gd name="connsiteY91-566" fmla="*/ 2043341 h 4794329"/>
              <a:gd name="connsiteX92-567" fmla="*/ 4876548 w 8334627"/>
              <a:gd name="connsiteY92-568" fmla="*/ 61662 h 4794329"/>
              <a:gd name="connsiteX93-569" fmla="*/ 5025413 w 8334627"/>
              <a:gd name="connsiteY93-570" fmla="*/ 0 h 4794329"/>
              <a:gd name="connsiteX0-571" fmla="*/ 7187484 w 8328384"/>
              <a:gd name="connsiteY0-572" fmla="*/ 3202389 h 4794329"/>
              <a:gd name="connsiteX1-573" fmla="*/ 7336349 w 8328384"/>
              <a:gd name="connsiteY1-574" fmla="*/ 3264051 h 4794329"/>
              <a:gd name="connsiteX2-575" fmla="*/ 7336349 w 8328384"/>
              <a:gd name="connsiteY2-576" fmla="*/ 3561781 h 4794329"/>
              <a:gd name="connsiteX3-577" fmla="*/ 6675910 w 8328384"/>
              <a:gd name="connsiteY3-578" fmla="*/ 4222219 h 4794329"/>
              <a:gd name="connsiteX4-579" fmla="*/ 6378180 w 8328384"/>
              <a:gd name="connsiteY4-580" fmla="*/ 4222219 h 4794329"/>
              <a:gd name="connsiteX5-581" fmla="*/ 6378181 w 8328384"/>
              <a:gd name="connsiteY5-582" fmla="*/ 4222219 h 4794329"/>
              <a:gd name="connsiteX6-583" fmla="*/ 6378181 w 8328384"/>
              <a:gd name="connsiteY6-584" fmla="*/ 3924488 h 4794329"/>
              <a:gd name="connsiteX7-585" fmla="*/ 7038619 w 8328384"/>
              <a:gd name="connsiteY7-586" fmla="*/ 3264051 h 4794329"/>
              <a:gd name="connsiteX8-587" fmla="*/ 7187484 w 8328384"/>
              <a:gd name="connsiteY8-588" fmla="*/ 3202389 h 4794329"/>
              <a:gd name="connsiteX9-589" fmla="*/ 7154253 w 8328384"/>
              <a:gd name="connsiteY9-590" fmla="*/ 1896653 h 4794329"/>
              <a:gd name="connsiteX10-591" fmla="*/ 7303118 w 8328384"/>
              <a:gd name="connsiteY10-592" fmla="*/ 1958315 h 4794329"/>
              <a:gd name="connsiteX11-593" fmla="*/ 7303118 w 8328384"/>
              <a:gd name="connsiteY11-594" fmla="*/ 2256046 h 4794329"/>
              <a:gd name="connsiteX12-595" fmla="*/ 4826495 w 8328384"/>
              <a:gd name="connsiteY12-596" fmla="*/ 4732667 h 4794329"/>
              <a:gd name="connsiteX13-597" fmla="*/ 4528765 w 8328384"/>
              <a:gd name="connsiteY13-598" fmla="*/ 4732667 h 4794329"/>
              <a:gd name="connsiteX14-599" fmla="*/ 4528767 w 8328384"/>
              <a:gd name="connsiteY14-600" fmla="*/ 4732667 h 4794329"/>
              <a:gd name="connsiteX15-601" fmla="*/ 4528767 w 8328384"/>
              <a:gd name="connsiteY15-602" fmla="*/ 4434937 h 4794329"/>
              <a:gd name="connsiteX16-603" fmla="*/ 7005388 w 8328384"/>
              <a:gd name="connsiteY16-604" fmla="*/ 1958315 h 4794329"/>
              <a:gd name="connsiteX17-605" fmla="*/ 7154253 w 8328384"/>
              <a:gd name="connsiteY17-606" fmla="*/ 1896653 h 4794329"/>
              <a:gd name="connsiteX18-607" fmla="*/ 8117857 w 8328384"/>
              <a:gd name="connsiteY18-608" fmla="*/ 1606041 h 4794329"/>
              <a:gd name="connsiteX19-609" fmla="*/ 8266722 w 8328384"/>
              <a:gd name="connsiteY19-610" fmla="*/ 1667703 h 4794329"/>
              <a:gd name="connsiteX20-611" fmla="*/ 8266722 w 8328384"/>
              <a:gd name="connsiteY20-612" fmla="*/ 1965433 h 4794329"/>
              <a:gd name="connsiteX21-613" fmla="*/ 6381647 w 8328384"/>
              <a:gd name="connsiteY21-614" fmla="*/ 3850507 h 4794329"/>
              <a:gd name="connsiteX22-615" fmla="*/ 6083917 w 8328384"/>
              <a:gd name="connsiteY22-616" fmla="*/ 3850507 h 4794329"/>
              <a:gd name="connsiteX23-617" fmla="*/ 6083918 w 8328384"/>
              <a:gd name="connsiteY23-618" fmla="*/ 3850507 h 4794329"/>
              <a:gd name="connsiteX24-619" fmla="*/ 6083918 w 8328384"/>
              <a:gd name="connsiteY24-620" fmla="*/ 3552777 h 4794329"/>
              <a:gd name="connsiteX25-621" fmla="*/ 7968992 w 8328384"/>
              <a:gd name="connsiteY25-622" fmla="*/ 1667703 h 4794329"/>
              <a:gd name="connsiteX26-623" fmla="*/ 8117857 w 8328384"/>
              <a:gd name="connsiteY26-624" fmla="*/ 1606041 h 4794329"/>
              <a:gd name="connsiteX27-625" fmla="*/ 0 w 8328384"/>
              <a:gd name="connsiteY27-626" fmla="*/ 1576410 h 4794329"/>
              <a:gd name="connsiteX28-627" fmla="*/ 677527 w 8328384"/>
              <a:gd name="connsiteY28-628" fmla="*/ 2253937 h 4794329"/>
              <a:gd name="connsiteX29-629" fmla="*/ 0 w 8328384"/>
              <a:gd name="connsiteY29-630" fmla="*/ 1576410 h 4794329"/>
              <a:gd name="connsiteX30-631" fmla="*/ 7665818 w 8328384"/>
              <a:gd name="connsiteY30-632" fmla="*/ 717042 h 4794329"/>
              <a:gd name="connsiteX31-633" fmla="*/ 7814683 w 8328384"/>
              <a:gd name="connsiteY31-634" fmla="*/ 778704 h 4794329"/>
              <a:gd name="connsiteX32-635" fmla="*/ 7814683 w 8328384"/>
              <a:gd name="connsiteY32-636" fmla="*/ 1076435 h 4794329"/>
              <a:gd name="connsiteX33-637" fmla="*/ 4739492 w 8328384"/>
              <a:gd name="connsiteY33-638" fmla="*/ 4151624 h 4794329"/>
              <a:gd name="connsiteX34-639" fmla="*/ 4441762 w 8328384"/>
              <a:gd name="connsiteY34-640" fmla="*/ 4151624 h 4794329"/>
              <a:gd name="connsiteX35-641" fmla="*/ 4441763 w 8328384"/>
              <a:gd name="connsiteY35-642" fmla="*/ 4151624 h 4794329"/>
              <a:gd name="connsiteX36-643" fmla="*/ 4441763 w 8328384"/>
              <a:gd name="connsiteY36-644" fmla="*/ 3853894 h 4794329"/>
              <a:gd name="connsiteX37-645" fmla="*/ 7516953 w 8328384"/>
              <a:gd name="connsiteY37-646" fmla="*/ 778704 h 4794329"/>
              <a:gd name="connsiteX38-647" fmla="*/ 7665818 w 8328384"/>
              <a:gd name="connsiteY38-648" fmla="*/ 717042 h 4794329"/>
              <a:gd name="connsiteX39-649" fmla="*/ 7109580 w 8328384"/>
              <a:gd name="connsiteY39-650" fmla="*/ 598413 h 4794329"/>
              <a:gd name="connsiteX40-651" fmla="*/ 7258445 w 8328384"/>
              <a:gd name="connsiteY40-652" fmla="*/ 660075 h 4794329"/>
              <a:gd name="connsiteX41-653" fmla="*/ 7258445 w 8328384"/>
              <a:gd name="connsiteY41-654" fmla="*/ 957805 h 4794329"/>
              <a:gd name="connsiteX42-655" fmla="*/ 3512618 w 8328384"/>
              <a:gd name="connsiteY42-656" fmla="*/ 4703631 h 4794329"/>
              <a:gd name="connsiteX43-657" fmla="*/ 3214888 w 8328384"/>
              <a:gd name="connsiteY43-658" fmla="*/ 4703631 h 4794329"/>
              <a:gd name="connsiteX44-659" fmla="*/ 3214889 w 8328384"/>
              <a:gd name="connsiteY44-660" fmla="*/ 4703631 h 4794329"/>
              <a:gd name="connsiteX45-661" fmla="*/ 3214889 w 8328384"/>
              <a:gd name="connsiteY45-662" fmla="*/ 4405901 h 4794329"/>
              <a:gd name="connsiteX46-663" fmla="*/ 6960715 w 8328384"/>
              <a:gd name="connsiteY46-664" fmla="*/ 660075 h 4794329"/>
              <a:gd name="connsiteX47-665" fmla="*/ 7109580 w 8328384"/>
              <a:gd name="connsiteY47-666" fmla="*/ 598413 h 4794329"/>
              <a:gd name="connsiteX48-667" fmla="*/ 5839303 w 8328384"/>
              <a:gd name="connsiteY48-668" fmla="*/ 530016 h 4794329"/>
              <a:gd name="connsiteX49-669" fmla="*/ 5988168 w 8328384"/>
              <a:gd name="connsiteY49-670" fmla="*/ 591677 h 4794329"/>
              <a:gd name="connsiteX50-671" fmla="*/ 5988168 w 8328384"/>
              <a:gd name="connsiteY50-672" fmla="*/ 889408 h 4794329"/>
              <a:gd name="connsiteX51-673" fmla="*/ 2912977 w 8328384"/>
              <a:gd name="connsiteY51-674" fmla="*/ 3964597 h 4794329"/>
              <a:gd name="connsiteX52-675" fmla="*/ 2615248 w 8328384"/>
              <a:gd name="connsiteY52-676" fmla="*/ 3964597 h 4794329"/>
              <a:gd name="connsiteX53-677" fmla="*/ 2615249 w 8328384"/>
              <a:gd name="connsiteY53-678" fmla="*/ 3964597 h 4794329"/>
              <a:gd name="connsiteX54-679" fmla="*/ 2615249 w 8328384"/>
              <a:gd name="connsiteY54-680" fmla="*/ 3666867 h 4794329"/>
              <a:gd name="connsiteX55-681" fmla="*/ 5690438 w 8328384"/>
              <a:gd name="connsiteY55-682" fmla="*/ 591677 h 4794329"/>
              <a:gd name="connsiteX56-683" fmla="*/ 5839303 w 8328384"/>
              <a:gd name="connsiteY56-684" fmla="*/ 530016 h 4794329"/>
              <a:gd name="connsiteX57-685" fmla="*/ 6693121 w 8328384"/>
              <a:gd name="connsiteY57-686" fmla="*/ 347526 h 4794329"/>
              <a:gd name="connsiteX58-687" fmla="*/ 6841986 w 8328384"/>
              <a:gd name="connsiteY58-688" fmla="*/ 409188 h 4794329"/>
              <a:gd name="connsiteX59-689" fmla="*/ 6841986 w 8328384"/>
              <a:gd name="connsiteY59-690" fmla="*/ 706919 h 4794329"/>
              <a:gd name="connsiteX60-691" fmla="*/ 3766795 w 8328384"/>
              <a:gd name="connsiteY60-692" fmla="*/ 3782108 h 4794329"/>
              <a:gd name="connsiteX61-693" fmla="*/ 3469065 w 8328384"/>
              <a:gd name="connsiteY61-694" fmla="*/ 3782108 h 4794329"/>
              <a:gd name="connsiteX62-695" fmla="*/ 3469066 w 8328384"/>
              <a:gd name="connsiteY62-696" fmla="*/ 3782108 h 4794329"/>
              <a:gd name="connsiteX63-697" fmla="*/ 3469066 w 8328384"/>
              <a:gd name="connsiteY63-698" fmla="*/ 3484378 h 4794329"/>
              <a:gd name="connsiteX64-699" fmla="*/ 6544256 w 8328384"/>
              <a:gd name="connsiteY64-700" fmla="*/ 409188 h 4794329"/>
              <a:gd name="connsiteX65-701" fmla="*/ 6693121 w 8328384"/>
              <a:gd name="connsiteY65-702" fmla="*/ 347526 h 4794329"/>
              <a:gd name="connsiteX66-703" fmla="*/ 4217989 w 8328384"/>
              <a:gd name="connsiteY66-704" fmla="*/ 126303 h 4794329"/>
              <a:gd name="connsiteX67-705" fmla="*/ 4366854 w 8328384"/>
              <a:gd name="connsiteY67-706" fmla="*/ 187965 h 4794329"/>
              <a:gd name="connsiteX68-707" fmla="*/ 4366854 w 8328384"/>
              <a:gd name="connsiteY68-708" fmla="*/ 485695 h 4794329"/>
              <a:gd name="connsiteX69-709" fmla="*/ 3108136 w 8328384"/>
              <a:gd name="connsiteY69-710" fmla="*/ 1744412 h 4794329"/>
              <a:gd name="connsiteX70-711" fmla="*/ 2810405 w 8328384"/>
              <a:gd name="connsiteY70-712" fmla="*/ 1744412 h 4794329"/>
              <a:gd name="connsiteX71-713" fmla="*/ 2810407 w 8328384"/>
              <a:gd name="connsiteY71-714" fmla="*/ 1744412 h 4794329"/>
              <a:gd name="connsiteX72-715" fmla="*/ 2810407 w 8328384"/>
              <a:gd name="connsiteY72-716" fmla="*/ 1446682 h 4794329"/>
              <a:gd name="connsiteX73-717" fmla="*/ 4069124 w 8328384"/>
              <a:gd name="connsiteY73-718" fmla="*/ 187965 h 4794329"/>
              <a:gd name="connsiteX74-719" fmla="*/ 4217989 w 8328384"/>
              <a:gd name="connsiteY74-720" fmla="*/ 126303 h 4794329"/>
              <a:gd name="connsiteX75-721" fmla="*/ 5679047 w 8328384"/>
              <a:gd name="connsiteY75-722" fmla="*/ 18853 h 4794329"/>
              <a:gd name="connsiteX76-723" fmla="*/ 5827912 w 8328384"/>
              <a:gd name="connsiteY76-724" fmla="*/ 80515 h 4794329"/>
              <a:gd name="connsiteX77-725" fmla="*/ 5827912 w 8328384"/>
              <a:gd name="connsiteY77-726" fmla="*/ 378245 h 4794329"/>
              <a:gd name="connsiteX78-727" fmla="*/ 3106228 w 8328384"/>
              <a:gd name="connsiteY78-728" fmla="*/ 3099928 h 4794329"/>
              <a:gd name="connsiteX79-729" fmla="*/ 2808498 w 8328384"/>
              <a:gd name="connsiteY79-730" fmla="*/ 3099928 h 4794329"/>
              <a:gd name="connsiteX80-731" fmla="*/ 2808499 w 8328384"/>
              <a:gd name="connsiteY80-732" fmla="*/ 3099928 h 4794329"/>
              <a:gd name="connsiteX81-733" fmla="*/ 2808499 w 8328384"/>
              <a:gd name="connsiteY81-734" fmla="*/ 2802198 h 4794329"/>
              <a:gd name="connsiteX82-735" fmla="*/ 5530182 w 8328384"/>
              <a:gd name="connsiteY82-736" fmla="*/ 80515 h 4794329"/>
              <a:gd name="connsiteX83-737" fmla="*/ 5679047 w 8328384"/>
              <a:gd name="connsiteY83-738" fmla="*/ 18853 h 4794329"/>
              <a:gd name="connsiteX84-739" fmla="*/ 5019170 w 8328384"/>
              <a:gd name="connsiteY84-740" fmla="*/ 0 h 4794329"/>
              <a:gd name="connsiteX85-741" fmla="*/ 5168035 w 8328384"/>
              <a:gd name="connsiteY85-742" fmla="*/ 61662 h 4794329"/>
              <a:gd name="connsiteX86-743" fmla="*/ 5168035 w 8328384"/>
              <a:gd name="connsiteY86-744" fmla="*/ 359392 h 4794329"/>
              <a:gd name="connsiteX87-745" fmla="*/ 3186355 w 8328384"/>
              <a:gd name="connsiteY87-746" fmla="*/ 2341071 h 4794329"/>
              <a:gd name="connsiteX88-747" fmla="*/ 2888624 w 8328384"/>
              <a:gd name="connsiteY88-748" fmla="*/ 2341071 h 4794329"/>
              <a:gd name="connsiteX89-749" fmla="*/ 2888626 w 8328384"/>
              <a:gd name="connsiteY89-750" fmla="*/ 2341071 h 4794329"/>
              <a:gd name="connsiteX90-751" fmla="*/ 2888626 w 8328384"/>
              <a:gd name="connsiteY90-752" fmla="*/ 2043341 h 4794329"/>
              <a:gd name="connsiteX91-753" fmla="*/ 4870305 w 8328384"/>
              <a:gd name="connsiteY91-754" fmla="*/ 61662 h 4794329"/>
              <a:gd name="connsiteX92-755" fmla="*/ 5019170 w 8328384"/>
              <a:gd name="connsiteY92-756" fmla="*/ 0 h 4794329"/>
              <a:gd name="connsiteX0-757" fmla="*/ 4633897 w 5774797"/>
              <a:gd name="connsiteY0-758" fmla="*/ 3202389 h 4794329"/>
              <a:gd name="connsiteX1-759" fmla="*/ 4782762 w 5774797"/>
              <a:gd name="connsiteY1-760" fmla="*/ 3264051 h 4794329"/>
              <a:gd name="connsiteX2-761" fmla="*/ 4782762 w 5774797"/>
              <a:gd name="connsiteY2-762" fmla="*/ 3561781 h 4794329"/>
              <a:gd name="connsiteX3-763" fmla="*/ 4122323 w 5774797"/>
              <a:gd name="connsiteY3-764" fmla="*/ 4222219 h 4794329"/>
              <a:gd name="connsiteX4-765" fmla="*/ 3824593 w 5774797"/>
              <a:gd name="connsiteY4-766" fmla="*/ 4222219 h 4794329"/>
              <a:gd name="connsiteX5-767" fmla="*/ 3824594 w 5774797"/>
              <a:gd name="connsiteY5-768" fmla="*/ 4222219 h 4794329"/>
              <a:gd name="connsiteX6-769" fmla="*/ 3824594 w 5774797"/>
              <a:gd name="connsiteY6-770" fmla="*/ 3924488 h 4794329"/>
              <a:gd name="connsiteX7-771" fmla="*/ 4485032 w 5774797"/>
              <a:gd name="connsiteY7-772" fmla="*/ 3264051 h 4794329"/>
              <a:gd name="connsiteX8-773" fmla="*/ 4633897 w 5774797"/>
              <a:gd name="connsiteY8-774" fmla="*/ 3202389 h 4794329"/>
              <a:gd name="connsiteX9-775" fmla="*/ 4600666 w 5774797"/>
              <a:gd name="connsiteY9-776" fmla="*/ 1896653 h 4794329"/>
              <a:gd name="connsiteX10-777" fmla="*/ 4749531 w 5774797"/>
              <a:gd name="connsiteY10-778" fmla="*/ 1958315 h 4794329"/>
              <a:gd name="connsiteX11-779" fmla="*/ 4749531 w 5774797"/>
              <a:gd name="connsiteY11-780" fmla="*/ 2256046 h 4794329"/>
              <a:gd name="connsiteX12-781" fmla="*/ 2272908 w 5774797"/>
              <a:gd name="connsiteY12-782" fmla="*/ 4732667 h 4794329"/>
              <a:gd name="connsiteX13-783" fmla="*/ 1975178 w 5774797"/>
              <a:gd name="connsiteY13-784" fmla="*/ 4732667 h 4794329"/>
              <a:gd name="connsiteX14-785" fmla="*/ 1975180 w 5774797"/>
              <a:gd name="connsiteY14-786" fmla="*/ 4732667 h 4794329"/>
              <a:gd name="connsiteX15-787" fmla="*/ 1975180 w 5774797"/>
              <a:gd name="connsiteY15-788" fmla="*/ 4434937 h 4794329"/>
              <a:gd name="connsiteX16-789" fmla="*/ 4451801 w 5774797"/>
              <a:gd name="connsiteY16-790" fmla="*/ 1958315 h 4794329"/>
              <a:gd name="connsiteX17-791" fmla="*/ 4600666 w 5774797"/>
              <a:gd name="connsiteY17-792" fmla="*/ 1896653 h 4794329"/>
              <a:gd name="connsiteX18-793" fmla="*/ 5564270 w 5774797"/>
              <a:gd name="connsiteY18-794" fmla="*/ 1606041 h 4794329"/>
              <a:gd name="connsiteX19-795" fmla="*/ 5713135 w 5774797"/>
              <a:gd name="connsiteY19-796" fmla="*/ 1667703 h 4794329"/>
              <a:gd name="connsiteX20-797" fmla="*/ 5713135 w 5774797"/>
              <a:gd name="connsiteY20-798" fmla="*/ 1965433 h 4794329"/>
              <a:gd name="connsiteX21-799" fmla="*/ 3828060 w 5774797"/>
              <a:gd name="connsiteY21-800" fmla="*/ 3850507 h 4794329"/>
              <a:gd name="connsiteX22-801" fmla="*/ 3530330 w 5774797"/>
              <a:gd name="connsiteY22-802" fmla="*/ 3850507 h 4794329"/>
              <a:gd name="connsiteX23-803" fmla="*/ 3530331 w 5774797"/>
              <a:gd name="connsiteY23-804" fmla="*/ 3850507 h 4794329"/>
              <a:gd name="connsiteX24-805" fmla="*/ 3530331 w 5774797"/>
              <a:gd name="connsiteY24-806" fmla="*/ 3552777 h 4794329"/>
              <a:gd name="connsiteX25-807" fmla="*/ 5415405 w 5774797"/>
              <a:gd name="connsiteY25-808" fmla="*/ 1667703 h 4794329"/>
              <a:gd name="connsiteX26-809" fmla="*/ 5564270 w 5774797"/>
              <a:gd name="connsiteY26-810" fmla="*/ 1606041 h 4794329"/>
              <a:gd name="connsiteX27-811" fmla="*/ 5112231 w 5774797"/>
              <a:gd name="connsiteY27-812" fmla="*/ 717042 h 4794329"/>
              <a:gd name="connsiteX28-813" fmla="*/ 5261096 w 5774797"/>
              <a:gd name="connsiteY28-814" fmla="*/ 778704 h 4794329"/>
              <a:gd name="connsiteX29-815" fmla="*/ 5261096 w 5774797"/>
              <a:gd name="connsiteY29-816" fmla="*/ 1076435 h 4794329"/>
              <a:gd name="connsiteX30-817" fmla="*/ 2185905 w 5774797"/>
              <a:gd name="connsiteY30-818" fmla="*/ 4151624 h 4794329"/>
              <a:gd name="connsiteX31-819" fmla="*/ 1888175 w 5774797"/>
              <a:gd name="connsiteY31-820" fmla="*/ 4151624 h 4794329"/>
              <a:gd name="connsiteX32-821" fmla="*/ 1888176 w 5774797"/>
              <a:gd name="connsiteY32-822" fmla="*/ 4151624 h 4794329"/>
              <a:gd name="connsiteX33-823" fmla="*/ 1888176 w 5774797"/>
              <a:gd name="connsiteY33-824" fmla="*/ 3853894 h 4794329"/>
              <a:gd name="connsiteX34-825" fmla="*/ 4963366 w 5774797"/>
              <a:gd name="connsiteY34-826" fmla="*/ 778704 h 4794329"/>
              <a:gd name="connsiteX35-827" fmla="*/ 5112231 w 5774797"/>
              <a:gd name="connsiteY35-828" fmla="*/ 717042 h 4794329"/>
              <a:gd name="connsiteX36-829" fmla="*/ 4555993 w 5774797"/>
              <a:gd name="connsiteY36-830" fmla="*/ 598413 h 4794329"/>
              <a:gd name="connsiteX37-831" fmla="*/ 4704858 w 5774797"/>
              <a:gd name="connsiteY37-832" fmla="*/ 660075 h 4794329"/>
              <a:gd name="connsiteX38-833" fmla="*/ 4704858 w 5774797"/>
              <a:gd name="connsiteY38-834" fmla="*/ 957805 h 4794329"/>
              <a:gd name="connsiteX39-835" fmla="*/ 959031 w 5774797"/>
              <a:gd name="connsiteY39-836" fmla="*/ 4703631 h 4794329"/>
              <a:gd name="connsiteX40-837" fmla="*/ 661301 w 5774797"/>
              <a:gd name="connsiteY40-838" fmla="*/ 4703631 h 4794329"/>
              <a:gd name="connsiteX41-839" fmla="*/ 661302 w 5774797"/>
              <a:gd name="connsiteY41-840" fmla="*/ 4703631 h 4794329"/>
              <a:gd name="connsiteX42-841" fmla="*/ 661302 w 5774797"/>
              <a:gd name="connsiteY42-842" fmla="*/ 4405901 h 4794329"/>
              <a:gd name="connsiteX43-843" fmla="*/ 4407128 w 5774797"/>
              <a:gd name="connsiteY43-844" fmla="*/ 660075 h 4794329"/>
              <a:gd name="connsiteX44-845" fmla="*/ 4555993 w 5774797"/>
              <a:gd name="connsiteY44-846" fmla="*/ 598413 h 4794329"/>
              <a:gd name="connsiteX45-847" fmla="*/ 3285716 w 5774797"/>
              <a:gd name="connsiteY45-848" fmla="*/ 530016 h 4794329"/>
              <a:gd name="connsiteX46-849" fmla="*/ 3434581 w 5774797"/>
              <a:gd name="connsiteY46-850" fmla="*/ 591677 h 4794329"/>
              <a:gd name="connsiteX47-851" fmla="*/ 3434581 w 5774797"/>
              <a:gd name="connsiteY47-852" fmla="*/ 889408 h 4794329"/>
              <a:gd name="connsiteX48-853" fmla="*/ 359390 w 5774797"/>
              <a:gd name="connsiteY48-854" fmla="*/ 3964597 h 4794329"/>
              <a:gd name="connsiteX49-855" fmla="*/ 61661 w 5774797"/>
              <a:gd name="connsiteY49-856" fmla="*/ 3964597 h 4794329"/>
              <a:gd name="connsiteX50-857" fmla="*/ 61662 w 5774797"/>
              <a:gd name="connsiteY50-858" fmla="*/ 3964597 h 4794329"/>
              <a:gd name="connsiteX51-859" fmla="*/ 61662 w 5774797"/>
              <a:gd name="connsiteY51-860" fmla="*/ 3666867 h 4794329"/>
              <a:gd name="connsiteX52-861" fmla="*/ 3136851 w 5774797"/>
              <a:gd name="connsiteY52-862" fmla="*/ 591677 h 4794329"/>
              <a:gd name="connsiteX53-863" fmla="*/ 3285716 w 5774797"/>
              <a:gd name="connsiteY53-864" fmla="*/ 530016 h 4794329"/>
              <a:gd name="connsiteX54-865" fmla="*/ 4139534 w 5774797"/>
              <a:gd name="connsiteY54-866" fmla="*/ 347526 h 4794329"/>
              <a:gd name="connsiteX55-867" fmla="*/ 4288399 w 5774797"/>
              <a:gd name="connsiteY55-868" fmla="*/ 409188 h 4794329"/>
              <a:gd name="connsiteX56-869" fmla="*/ 4288399 w 5774797"/>
              <a:gd name="connsiteY56-870" fmla="*/ 706919 h 4794329"/>
              <a:gd name="connsiteX57-871" fmla="*/ 1213208 w 5774797"/>
              <a:gd name="connsiteY57-872" fmla="*/ 3782108 h 4794329"/>
              <a:gd name="connsiteX58-873" fmla="*/ 915478 w 5774797"/>
              <a:gd name="connsiteY58-874" fmla="*/ 3782108 h 4794329"/>
              <a:gd name="connsiteX59-875" fmla="*/ 915479 w 5774797"/>
              <a:gd name="connsiteY59-876" fmla="*/ 3782108 h 4794329"/>
              <a:gd name="connsiteX60-877" fmla="*/ 915479 w 5774797"/>
              <a:gd name="connsiteY60-878" fmla="*/ 3484378 h 4794329"/>
              <a:gd name="connsiteX61-879" fmla="*/ 3990669 w 5774797"/>
              <a:gd name="connsiteY61-880" fmla="*/ 409188 h 4794329"/>
              <a:gd name="connsiteX62-881" fmla="*/ 4139534 w 5774797"/>
              <a:gd name="connsiteY62-882" fmla="*/ 347526 h 4794329"/>
              <a:gd name="connsiteX63-883" fmla="*/ 1664402 w 5774797"/>
              <a:gd name="connsiteY63-884" fmla="*/ 126303 h 4794329"/>
              <a:gd name="connsiteX64-885" fmla="*/ 1813267 w 5774797"/>
              <a:gd name="connsiteY64-886" fmla="*/ 187965 h 4794329"/>
              <a:gd name="connsiteX65-887" fmla="*/ 1813267 w 5774797"/>
              <a:gd name="connsiteY65-888" fmla="*/ 485695 h 4794329"/>
              <a:gd name="connsiteX66-889" fmla="*/ 554549 w 5774797"/>
              <a:gd name="connsiteY66-890" fmla="*/ 1744412 h 4794329"/>
              <a:gd name="connsiteX67-891" fmla="*/ 256818 w 5774797"/>
              <a:gd name="connsiteY67-892" fmla="*/ 1744412 h 4794329"/>
              <a:gd name="connsiteX68-893" fmla="*/ 256820 w 5774797"/>
              <a:gd name="connsiteY68-894" fmla="*/ 1744412 h 4794329"/>
              <a:gd name="connsiteX69-895" fmla="*/ 256820 w 5774797"/>
              <a:gd name="connsiteY69-896" fmla="*/ 1446682 h 4794329"/>
              <a:gd name="connsiteX70-897" fmla="*/ 1515537 w 5774797"/>
              <a:gd name="connsiteY70-898" fmla="*/ 187965 h 4794329"/>
              <a:gd name="connsiteX71-899" fmla="*/ 1664402 w 5774797"/>
              <a:gd name="connsiteY71-900" fmla="*/ 126303 h 4794329"/>
              <a:gd name="connsiteX72-901" fmla="*/ 3125460 w 5774797"/>
              <a:gd name="connsiteY72-902" fmla="*/ 18853 h 4794329"/>
              <a:gd name="connsiteX73-903" fmla="*/ 3274325 w 5774797"/>
              <a:gd name="connsiteY73-904" fmla="*/ 80515 h 4794329"/>
              <a:gd name="connsiteX74-905" fmla="*/ 3274325 w 5774797"/>
              <a:gd name="connsiteY74-906" fmla="*/ 378245 h 4794329"/>
              <a:gd name="connsiteX75-907" fmla="*/ 552641 w 5774797"/>
              <a:gd name="connsiteY75-908" fmla="*/ 3099928 h 4794329"/>
              <a:gd name="connsiteX76-909" fmla="*/ 254911 w 5774797"/>
              <a:gd name="connsiteY76-910" fmla="*/ 3099928 h 4794329"/>
              <a:gd name="connsiteX77-911" fmla="*/ 254912 w 5774797"/>
              <a:gd name="connsiteY77-912" fmla="*/ 3099928 h 4794329"/>
              <a:gd name="connsiteX78-913" fmla="*/ 254912 w 5774797"/>
              <a:gd name="connsiteY78-914" fmla="*/ 2802198 h 4794329"/>
              <a:gd name="connsiteX79-915" fmla="*/ 2976595 w 5774797"/>
              <a:gd name="connsiteY79-916" fmla="*/ 80515 h 4794329"/>
              <a:gd name="connsiteX80-917" fmla="*/ 3125460 w 5774797"/>
              <a:gd name="connsiteY80-918" fmla="*/ 18853 h 4794329"/>
              <a:gd name="connsiteX81-919" fmla="*/ 2465583 w 5774797"/>
              <a:gd name="connsiteY81-920" fmla="*/ 0 h 4794329"/>
              <a:gd name="connsiteX82-921" fmla="*/ 2614448 w 5774797"/>
              <a:gd name="connsiteY82-922" fmla="*/ 61662 h 4794329"/>
              <a:gd name="connsiteX83-923" fmla="*/ 2614448 w 5774797"/>
              <a:gd name="connsiteY83-924" fmla="*/ 359392 h 4794329"/>
              <a:gd name="connsiteX84-925" fmla="*/ 632768 w 5774797"/>
              <a:gd name="connsiteY84-926" fmla="*/ 2341071 h 4794329"/>
              <a:gd name="connsiteX85-927" fmla="*/ 335037 w 5774797"/>
              <a:gd name="connsiteY85-928" fmla="*/ 2341071 h 4794329"/>
              <a:gd name="connsiteX86-929" fmla="*/ 335039 w 5774797"/>
              <a:gd name="connsiteY86-930" fmla="*/ 2341071 h 4794329"/>
              <a:gd name="connsiteX87-931" fmla="*/ 335039 w 5774797"/>
              <a:gd name="connsiteY87-932" fmla="*/ 2043341 h 4794329"/>
              <a:gd name="connsiteX88-933" fmla="*/ 2316718 w 5774797"/>
              <a:gd name="connsiteY88-934" fmla="*/ 61662 h 4794329"/>
              <a:gd name="connsiteX89-935" fmla="*/ 2465583 w 5774797"/>
              <a:gd name="connsiteY89-936" fmla="*/ 0 h 47943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Lst>
            <a:rect l="l" t="t" r="r" b="b"/>
            <a:pathLst>
              <a:path w="5774797" h="4794329">
                <a:moveTo>
                  <a:pt x="4633897" y="3202389"/>
                </a:moveTo>
                <a:cubicBezTo>
                  <a:pt x="4687776" y="3202389"/>
                  <a:pt x="4741654" y="3222943"/>
                  <a:pt x="4782762" y="3264051"/>
                </a:cubicBezTo>
                <a:cubicBezTo>
                  <a:pt x="4864978" y="3346267"/>
                  <a:pt x="4864978" y="3479565"/>
                  <a:pt x="4782762" y="3561781"/>
                </a:cubicBezTo>
                <a:lnTo>
                  <a:pt x="4122323" y="4222219"/>
                </a:lnTo>
                <a:cubicBezTo>
                  <a:pt x="4040107" y="4304435"/>
                  <a:pt x="3906809" y="4304435"/>
                  <a:pt x="3824593" y="4222219"/>
                </a:cubicBezTo>
                <a:lnTo>
                  <a:pt x="3824594" y="4222219"/>
                </a:lnTo>
                <a:cubicBezTo>
                  <a:pt x="3742378" y="4140003"/>
                  <a:pt x="3742378" y="4006704"/>
                  <a:pt x="3824594" y="3924488"/>
                </a:cubicBezTo>
                <a:lnTo>
                  <a:pt x="4485032" y="3264051"/>
                </a:lnTo>
                <a:cubicBezTo>
                  <a:pt x="4526140" y="3222943"/>
                  <a:pt x="4580018" y="3202389"/>
                  <a:pt x="4633897" y="3202389"/>
                </a:cubicBezTo>
                <a:close/>
                <a:moveTo>
                  <a:pt x="4600666" y="1896653"/>
                </a:moveTo>
                <a:cubicBezTo>
                  <a:pt x="4654544" y="1896653"/>
                  <a:pt x="4708423" y="1917207"/>
                  <a:pt x="4749531" y="1958315"/>
                </a:cubicBezTo>
                <a:cubicBezTo>
                  <a:pt x="4831747" y="2040531"/>
                  <a:pt x="4831747" y="2173830"/>
                  <a:pt x="4749531" y="2256046"/>
                </a:cubicBezTo>
                <a:lnTo>
                  <a:pt x="2272908" y="4732667"/>
                </a:lnTo>
                <a:cubicBezTo>
                  <a:pt x="2190692" y="4814883"/>
                  <a:pt x="2057394" y="4814883"/>
                  <a:pt x="1975178" y="4732667"/>
                </a:cubicBezTo>
                <a:lnTo>
                  <a:pt x="1975180" y="4732667"/>
                </a:lnTo>
                <a:cubicBezTo>
                  <a:pt x="1892964" y="4650451"/>
                  <a:pt x="1892964" y="4517153"/>
                  <a:pt x="1975180" y="4434937"/>
                </a:cubicBezTo>
                <a:lnTo>
                  <a:pt x="4451801" y="1958315"/>
                </a:lnTo>
                <a:cubicBezTo>
                  <a:pt x="4492909" y="1917207"/>
                  <a:pt x="4546787" y="1896653"/>
                  <a:pt x="4600666" y="1896653"/>
                </a:cubicBezTo>
                <a:close/>
                <a:moveTo>
                  <a:pt x="5564270" y="1606041"/>
                </a:moveTo>
                <a:cubicBezTo>
                  <a:pt x="5618148" y="1606041"/>
                  <a:pt x="5672027" y="1626595"/>
                  <a:pt x="5713135" y="1667703"/>
                </a:cubicBezTo>
                <a:cubicBezTo>
                  <a:pt x="5795351" y="1749919"/>
                  <a:pt x="5795351" y="1883217"/>
                  <a:pt x="5713135" y="1965433"/>
                </a:cubicBezTo>
                <a:lnTo>
                  <a:pt x="3828060" y="3850507"/>
                </a:lnTo>
                <a:cubicBezTo>
                  <a:pt x="3745844" y="3932723"/>
                  <a:pt x="3612546" y="3932723"/>
                  <a:pt x="3530330" y="3850507"/>
                </a:cubicBezTo>
                <a:lnTo>
                  <a:pt x="3530331" y="3850507"/>
                </a:lnTo>
                <a:cubicBezTo>
                  <a:pt x="3448115" y="3768291"/>
                  <a:pt x="3448115" y="3634993"/>
                  <a:pt x="3530331" y="3552777"/>
                </a:cubicBezTo>
                <a:lnTo>
                  <a:pt x="5415405" y="1667703"/>
                </a:lnTo>
                <a:cubicBezTo>
                  <a:pt x="5456513" y="1626595"/>
                  <a:pt x="5510391" y="1606041"/>
                  <a:pt x="5564270" y="1606041"/>
                </a:cubicBezTo>
                <a:close/>
                <a:moveTo>
                  <a:pt x="5112231" y="717042"/>
                </a:moveTo>
                <a:cubicBezTo>
                  <a:pt x="5166109" y="717042"/>
                  <a:pt x="5219988" y="737596"/>
                  <a:pt x="5261096" y="778704"/>
                </a:cubicBezTo>
                <a:cubicBezTo>
                  <a:pt x="5343312" y="860920"/>
                  <a:pt x="5343312" y="994218"/>
                  <a:pt x="5261096" y="1076435"/>
                </a:cubicBezTo>
                <a:lnTo>
                  <a:pt x="2185905" y="4151624"/>
                </a:lnTo>
                <a:cubicBezTo>
                  <a:pt x="2103689" y="4233840"/>
                  <a:pt x="1970391" y="4233840"/>
                  <a:pt x="1888175" y="4151624"/>
                </a:cubicBezTo>
                <a:lnTo>
                  <a:pt x="1888176" y="4151624"/>
                </a:lnTo>
                <a:cubicBezTo>
                  <a:pt x="1805960" y="4069408"/>
                  <a:pt x="1805960" y="3936110"/>
                  <a:pt x="1888176" y="3853894"/>
                </a:cubicBezTo>
                <a:lnTo>
                  <a:pt x="4963366" y="778704"/>
                </a:lnTo>
                <a:cubicBezTo>
                  <a:pt x="5004474" y="737596"/>
                  <a:pt x="5058352" y="717042"/>
                  <a:pt x="5112231" y="717042"/>
                </a:cubicBezTo>
                <a:close/>
                <a:moveTo>
                  <a:pt x="4555993" y="598413"/>
                </a:moveTo>
                <a:cubicBezTo>
                  <a:pt x="4609872" y="598413"/>
                  <a:pt x="4663750" y="618967"/>
                  <a:pt x="4704858" y="660075"/>
                </a:cubicBezTo>
                <a:cubicBezTo>
                  <a:pt x="4787074" y="742291"/>
                  <a:pt x="4787074" y="875589"/>
                  <a:pt x="4704858" y="957805"/>
                </a:cubicBezTo>
                <a:lnTo>
                  <a:pt x="959031" y="4703631"/>
                </a:lnTo>
                <a:cubicBezTo>
                  <a:pt x="876815" y="4785847"/>
                  <a:pt x="743517" y="4785847"/>
                  <a:pt x="661301" y="4703631"/>
                </a:cubicBezTo>
                <a:lnTo>
                  <a:pt x="661302" y="4703631"/>
                </a:lnTo>
                <a:cubicBezTo>
                  <a:pt x="579087" y="4621415"/>
                  <a:pt x="579087" y="4488117"/>
                  <a:pt x="661302" y="4405901"/>
                </a:cubicBezTo>
                <a:lnTo>
                  <a:pt x="4407128" y="660075"/>
                </a:lnTo>
                <a:cubicBezTo>
                  <a:pt x="4448236" y="618967"/>
                  <a:pt x="4502115" y="598413"/>
                  <a:pt x="4555993" y="598413"/>
                </a:cubicBezTo>
                <a:close/>
                <a:moveTo>
                  <a:pt x="3285716" y="530016"/>
                </a:moveTo>
                <a:cubicBezTo>
                  <a:pt x="3339595" y="530015"/>
                  <a:pt x="3393473" y="550569"/>
                  <a:pt x="3434581" y="591677"/>
                </a:cubicBezTo>
                <a:cubicBezTo>
                  <a:pt x="3516797" y="673894"/>
                  <a:pt x="3516797" y="807191"/>
                  <a:pt x="3434581" y="889408"/>
                </a:cubicBezTo>
                <a:lnTo>
                  <a:pt x="359390" y="3964597"/>
                </a:lnTo>
                <a:cubicBezTo>
                  <a:pt x="277175" y="4046813"/>
                  <a:pt x="143876" y="4046813"/>
                  <a:pt x="61661" y="3964597"/>
                </a:cubicBezTo>
                <a:lnTo>
                  <a:pt x="61662" y="3964597"/>
                </a:lnTo>
                <a:cubicBezTo>
                  <a:pt x="-20554" y="3882381"/>
                  <a:pt x="-20554" y="3749083"/>
                  <a:pt x="61662" y="3666867"/>
                </a:cubicBezTo>
                <a:lnTo>
                  <a:pt x="3136851" y="591677"/>
                </a:lnTo>
                <a:cubicBezTo>
                  <a:pt x="3177959" y="550569"/>
                  <a:pt x="3231837" y="530015"/>
                  <a:pt x="3285716" y="530016"/>
                </a:cubicBezTo>
                <a:close/>
                <a:moveTo>
                  <a:pt x="4139534" y="347526"/>
                </a:moveTo>
                <a:cubicBezTo>
                  <a:pt x="4193413" y="347526"/>
                  <a:pt x="4247291" y="368080"/>
                  <a:pt x="4288399" y="409188"/>
                </a:cubicBezTo>
                <a:cubicBezTo>
                  <a:pt x="4370615" y="491405"/>
                  <a:pt x="4370615" y="624702"/>
                  <a:pt x="4288399" y="706919"/>
                </a:cubicBezTo>
                <a:lnTo>
                  <a:pt x="1213208" y="3782108"/>
                </a:lnTo>
                <a:cubicBezTo>
                  <a:pt x="1130992" y="3864324"/>
                  <a:pt x="997694" y="3864324"/>
                  <a:pt x="915478" y="3782108"/>
                </a:cubicBezTo>
                <a:lnTo>
                  <a:pt x="915479" y="3782108"/>
                </a:lnTo>
                <a:cubicBezTo>
                  <a:pt x="833263" y="3699892"/>
                  <a:pt x="833263" y="3566594"/>
                  <a:pt x="915479" y="3484378"/>
                </a:cubicBezTo>
                <a:lnTo>
                  <a:pt x="3990669" y="409188"/>
                </a:lnTo>
                <a:cubicBezTo>
                  <a:pt x="4031777" y="368080"/>
                  <a:pt x="4085655" y="347526"/>
                  <a:pt x="4139534" y="347526"/>
                </a:cubicBezTo>
                <a:close/>
                <a:moveTo>
                  <a:pt x="1664402" y="126303"/>
                </a:moveTo>
                <a:cubicBezTo>
                  <a:pt x="1718280" y="126303"/>
                  <a:pt x="1772159" y="146856"/>
                  <a:pt x="1813267" y="187965"/>
                </a:cubicBezTo>
                <a:cubicBezTo>
                  <a:pt x="1895483" y="270181"/>
                  <a:pt x="1895483" y="403479"/>
                  <a:pt x="1813267" y="485695"/>
                </a:cubicBezTo>
                <a:lnTo>
                  <a:pt x="554549" y="1744412"/>
                </a:lnTo>
                <a:cubicBezTo>
                  <a:pt x="472333" y="1826628"/>
                  <a:pt x="339035" y="1826628"/>
                  <a:pt x="256818" y="1744412"/>
                </a:cubicBezTo>
                <a:lnTo>
                  <a:pt x="256820" y="1744412"/>
                </a:lnTo>
                <a:cubicBezTo>
                  <a:pt x="174605" y="1662196"/>
                  <a:pt x="174605" y="1528898"/>
                  <a:pt x="256820" y="1446682"/>
                </a:cubicBezTo>
                <a:lnTo>
                  <a:pt x="1515537" y="187965"/>
                </a:lnTo>
                <a:cubicBezTo>
                  <a:pt x="1556645" y="146856"/>
                  <a:pt x="1610523" y="126303"/>
                  <a:pt x="1664402" y="126303"/>
                </a:cubicBezTo>
                <a:close/>
                <a:moveTo>
                  <a:pt x="3125460" y="18853"/>
                </a:moveTo>
                <a:cubicBezTo>
                  <a:pt x="3179339" y="18853"/>
                  <a:pt x="3233217" y="39407"/>
                  <a:pt x="3274325" y="80515"/>
                </a:cubicBezTo>
                <a:cubicBezTo>
                  <a:pt x="3356541" y="162731"/>
                  <a:pt x="3356541" y="296029"/>
                  <a:pt x="3274325" y="378245"/>
                </a:cubicBezTo>
                <a:lnTo>
                  <a:pt x="552641" y="3099928"/>
                </a:lnTo>
                <a:cubicBezTo>
                  <a:pt x="470425" y="3182144"/>
                  <a:pt x="337126" y="3182144"/>
                  <a:pt x="254911" y="3099928"/>
                </a:cubicBezTo>
                <a:lnTo>
                  <a:pt x="254912" y="3099928"/>
                </a:lnTo>
                <a:cubicBezTo>
                  <a:pt x="172696" y="3017712"/>
                  <a:pt x="172696" y="2884414"/>
                  <a:pt x="254912" y="2802198"/>
                </a:cubicBezTo>
                <a:lnTo>
                  <a:pt x="2976595" y="80515"/>
                </a:lnTo>
                <a:cubicBezTo>
                  <a:pt x="3017703" y="39407"/>
                  <a:pt x="3071581" y="18853"/>
                  <a:pt x="3125460" y="18853"/>
                </a:cubicBezTo>
                <a:close/>
                <a:moveTo>
                  <a:pt x="2465583" y="0"/>
                </a:moveTo>
                <a:cubicBezTo>
                  <a:pt x="2519461" y="0"/>
                  <a:pt x="2573340" y="20554"/>
                  <a:pt x="2614448" y="61662"/>
                </a:cubicBezTo>
                <a:cubicBezTo>
                  <a:pt x="2696664" y="143878"/>
                  <a:pt x="2696664" y="277176"/>
                  <a:pt x="2614448" y="359392"/>
                </a:cubicBezTo>
                <a:lnTo>
                  <a:pt x="632768" y="2341071"/>
                </a:lnTo>
                <a:cubicBezTo>
                  <a:pt x="550552" y="2423287"/>
                  <a:pt x="417253" y="2423287"/>
                  <a:pt x="335037" y="2341071"/>
                </a:cubicBezTo>
                <a:lnTo>
                  <a:pt x="335039" y="2341071"/>
                </a:lnTo>
                <a:cubicBezTo>
                  <a:pt x="252822" y="2258855"/>
                  <a:pt x="252822" y="2125557"/>
                  <a:pt x="335039" y="2043341"/>
                </a:cubicBezTo>
                <a:lnTo>
                  <a:pt x="2316718" y="61662"/>
                </a:lnTo>
                <a:cubicBezTo>
                  <a:pt x="2357826" y="20554"/>
                  <a:pt x="2411704" y="0"/>
                  <a:pt x="2465583" y="0"/>
                </a:cubicBezTo>
                <a:close/>
              </a:path>
            </a:pathLst>
          </a:custGeom>
        </p:spPr>
      </p:pic>
    </p:spTree>
    <p:extLst>
      <p:ext uri="{BB962C8B-B14F-4D97-AF65-F5344CB8AC3E}">
        <p14:creationId xmlns:p14="http://schemas.microsoft.com/office/powerpoint/2010/main" val="203723005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568221" y="418108"/>
            <a:ext cx="2954655"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实名认证</a:t>
            </a:r>
            <a:endParaRPr lang="en-US" altLang="zh-CN" sz="5400" dirty="0">
              <a:solidFill>
                <a:srgbClr val="4A9D9A"/>
              </a:solidFill>
              <a:latin typeface="ChickenScratch AOE" panose="00000400000000000000" pitchFamily="2" charset="0"/>
            </a:endParaRPr>
          </a:p>
        </p:txBody>
      </p:sp>
      <p:sp>
        <p:nvSpPr>
          <p:cNvPr id="25" name="文本框 24"/>
          <p:cNvSpPr txBox="1"/>
          <p:nvPr/>
        </p:nvSpPr>
        <p:spPr>
          <a:xfrm>
            <a:off x="6214347" y="1527256"/>
            <a:ext cx="4913197" cy="135421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latin typeface="隶书" panose="02010509060101010101" pitchFamily="49" charset="-122"/>
                <a:ea typeface="隶书" panose="02010509060101010101" pitchFamily="49" charset="-122"/>
              </a:rPr>
              <a:t>实名认证</a:t>
            </a:r>
            <a:r>
              <a:rPr lang="zh-CN" altLang="zh-CN" dirty="0">
                <a:latin typeface="隶书" panose="02010509060101010101" pitchFamily="49" charset="-122"/>
                <a:ea typeface="隶书" panose="02010509060101010101" pitchFamily="49" charset="-122"/>
              </a:rPr>
              <a:t>是对用户资料真实性进行的一种验证审核。有助于建立完善可靠的互联网信用基础。一般有银行卡认证和身份证认证两种方式，可以避免一部分网络诈骗。</a:t>
            </a:r>
          </a:p>
        </p:txBody>
      </p:sp>
      <p:sp>
        <p:nvSpPr>
          <p:cNvPr id="28" name="文本框 27"/>
          <p:cNvSpPr txBox="1"/>
          <p:nvPr/>
        </p:nvSpPr>
        <p:spPr>
          <a:xfrm>
            <a:off x="6214982" y="3105766"/>
            <a:ext cx="4912562" cy="246221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latin typeface="隶书" panose="02010509060101010101" pitchFamily="49" charset="-122"/>
                <a:ea typeface="隶书" panose="02010509060101010101" pitchFamily="49" charset="-122"/>
              </a:rPr>
              <a:t>商肃认证服务</a:t>
            </a:r>
            <a:r>
              <a:rPr lang="zh-CN" altLang="zh-CN" dirty="0">
                <a:latin typeface="隶书" panose="02010509060101010101" pitchFamily="49" charset="-122"/>
                <a:ea typeface="隶书" panose="02010509060101010101" pitchFamily="49" charset="-122"/>
              </a:rPr>
              <a:t>主要分两方面</a:t>
            </a:r>
            <a:endParaRPr lang="en-US" altLang="zh-CN" dirty="0">
              <a:latin typeface="隶书" panose="02010509060101010101" pitchFamily="49" charset="-122"/>
              <a:ea typeface="隶书" panose="02010509060101010101" pitchFamily="49" charset="-122"/>
            </a:endParaRPr>
          </a:p>
          <a:p>
            <a:pPr marL="342900" indent="-342900">
              <a:buAutoNum type="ea1ChsPeriod"/>
            </a:pPr>
            <a:r>
              <a:rPr lang="zh-CN" altLang="zh-CN" dirty="0">
                <a:latin typeface="隶书" panose="02010509060101010101" pitchFamily="49" charset="-122"/>
                <a:ea typeface="隶书" panose="02010509060101010101" pitchFamily="49" charset="-122"/>
              </a:rPr>
              <a:t>身份实名认证鉴权，将二要素：姓名和身份证号传输公安部权威数据源，随时联网核查，实时返回认证结果。</a:t>
            </a:r>
            <a:endParaRPr lang="en-US" altLang="zh-CN" dirty="0">
              <a:latin typeface="隶书" panose="02010509060101010101" pitchFamily="49" charset="-122"/>
              <a:ea typeface="隶书" panose="02010509060101010101" pitchFamily="49" charset="-122"/>
            </a:endParaRPr>
          </a:p>
          <a:p>
            <a:pPr marL="342900" indent="-342900">
              <a:buAutoNum type="ea1ChsPeriod"/>
            </a:pPr>
            <a:r>
              <a:rPr lang="zh-CN" altLang="zh-CN" dirty="0">
                <a:latin typeface="隶书" panose="02010509060101010101" pitchFamily="49" charset="-122"/>
                <a:ea typeface="隶书" panose="02010509060101010101" pitchFamily="49" charset="-122"/>
              </a:rPr>
              <a:t>二</a:t>
            </a:r>
            <a:r>
              <a:rPr lang="en-US" altLang="zh-CN" dirty="0">
                <a:latin typeface="隶书" panose="02010509060101010101" pitchFamily="49" charset="-122"/>
                <a:ea typeface="隶书" panose="02010509060101010101" pitchFamily="49" charset="-122"/>
              </a:rPr>
              <a:t>. </a:t>
            </a:r>
            <a:r>
              <a:rPr lang="zh-CN" altLang="zh-CN" dirty="0">
                <a:latin typeface="隶书" panose="02010509060101010101" pitchFamily="49" charset="-122"/>
                <a:ea typeface="隶书" panose="02010509060101010101" pitchFamily="49" charset="-122"/>
              </a:rPr>
              <a:t>银行卡信息鉴权（借记卡，信用卡），将三，四要素：姓名，身份证号，银行卡号，预留手机号传输至鉴权机构后台便可确认真实性。</a:t>
            </a:r>
          </a:p>
        </p:txBody>
      </p:sp>
      <p:pic>
        <p:nvPicPr>
          <p:cNvPr id="19" name="图片 18">
            <a:extLst>
              <a:ext uri="{FF2B5EF4-FFF2-40B4-BE49-F238E27FC236}">
                <a16:creationId xmlns:a16="http://schemas.microsoft.com/office/drawing/2014/main" xmlns="" id="{1C550B9B-04A6-44DA-9BD4-64CCC7997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pic>
        <p:nvPicPr>
          <p:cNvPr id="7" name="图片占位符 4">
            <a:extLst>
              <a:ext uri="{FF2B5EF4-FFF2-40B4-BE49-F238E27FC236}">
                <a16:creationId xmlns:a16="http://schemas.microsoft.com/office/drawing/2014/main" xmlns="" id="{03D6B455-D19D-4751-93C6-3F1210788E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469797" y="2190006"/>
            <a:ext cx="5261113" cy="2994992"/>
          </a:xfrm>
          <a:prstGeom prst="rect">
            <a:avLst/>
          </a:prstGeom>
        </p:spPr>
      </p:pic>
      <p:sp>
        <p:nvSpPr>
          <p:cNvPr id="8" name="矩形 7">
            <a:extLst>
              <a:ext uri="{FF2B5EF4-FFF2-40B4-BE49-F238E27FC236}">
                <a16:creationId xmlns:a16="http://schemas.microsoft.com/office/drawing/2014/main" xmlns="" id="{68B12B5A-EEAB-45A9-BA27-988128B91256}"/>
              </a:ext>
            </a:extLst>
          </p:cNvPr>
          <p:cNvSpPr/>
          <p:nvPr/>
        </p:nvSpPr>
        <p:spPr>
          <a:xfrm>
            <a:off x="613264" y="2319264"/>
            <a:ext cx="4943475" cy="2695575"/>
          </a:xfrm>
          <a:prstGeom prst="rect">
            <a:avLst/>
          </a:prstGeom>
          <a:solidFill>
            <a:srgbClr val="4A9D9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3968778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p:cNvSpPr txBox="1"/>
          <p:nvPr/>
        </p:nvSpPr>
        <p:spPr>
          <a:xfrm>
            <a:off x="1039921" y="1566952"/>
            <a:ext cx="2073003" cy="1862048"/>
          </a:xfrm>
          <a:prstGeom prst="rect">
            <a:avLst/>
          </a:prstGeom>
          <a:noFill/>
        </p:spPr>
        <p:txBody>
          <a:bodyPr wrap="none" rtlCol="0">
            <a:spAutoFit/>
          </a:bodyPr>
          <a:lstStyle/>
          <a:p>
            <a:r>
              <a:rPr lang="en-US" sz="11500" b="1" dirty="0">
                <a:solidFill>
                  <a:schemeClr val="accent1"/>
                </a:solidFill>
                <a:effectLst>
                  <a:outerShdw blurRad="38100" dist="38100" dir="2700000" algn="tl">
                    <a:srgbClr val="000000">
                      <a:alpha val="43137"/>
                    </a:srgbClr>
                  </a:outerShdw>
                </a:effectLst>
                <a:cs typeface="+mn-ea"/>
                <a:sym typeface="+mn-lt"/>
              </a:rPr>
              <a:t>0</a:t>
            </a:r>
            <a:r>
              <a:rPr lang="en-US" altLang="zh-CN" sz="11500" b="1" dirty="0">
                <a:solidFill>
                  <a:schemeClr val="accent1"/>
                </a:solidFill>
                <a:effectLst>
                  <a:outerShdw blurRad="38100" dist="38100" dir="2700000" algn="tl">
                    <a:srgbClr val="000000">
                      <a:alpha val="43137"/>
                    </a:srgbClr>
                  </a:outerShdw>
                </a:effectLst>
                <a:cs typeface="+mn-ea"/>
                <a:sym typeface="+mn-lt"/>
              </a:rPr>
              <a:t>3</a:t>
            </a:r>
            <a:r>
              <a:rPr lang="en-US" sz="11500" b="1" dirty="0">
                <a:solidFill>
                  <a:schemeClr val="accent1"/>
                </a:solidFill>
                <a:effectLst>
                  <a:outerShdw blurRad="38100" dist="38100" dir="2700000" algn="tl">
                    <a:srgbClr val="000000">
                      <a:alpha val="43137"/>
                    </a:srgbClr>
                  </a:outerShdw>
                </a:effectLst>
                <a:cs typeface="+mn-ea"/>
                <a:sym typeface="+mn-lt"/>
              </a:rPr>
              <a:t>.</a:t>
            </a:r>
          </a:p>
        </p:txBody>
      </p:sp>
      <p:sp>
        <p:nvSpPr>
          <p:cNvPr id="5" name="TextBox 22"/>
          <p:cNvSpPr txBox="1"/>
          <p:nvPr/>
        </p:nvSpPr>
        <p:spPr>
          <a:xfrm>
            <a:off x="1039921" y="3306534"/>
            <a:ext cx="2646878" cy="830997"/>
          </a:xfrm>
          <a:prstGeom prst="rect">
            <a:avLst/>
          </a:prstGeom>
          <a:noFill/>
        </p:spPr>
        <p:txBody>
          <a:bodyPr wrap="none" rtlCol="0">
            <a:spAutoFit/>
          </a:bodyPr>
          <a:lstStyle/>
          <a:p>
            <a:r>
              <a:rPr lang="zh-CN" altLang="en-US" sz="4800" b="1" dirty="0">
                <a:solidFill>
                  <a:schemeClr val="tx1">
                    <a:lumMod val="90000"/>
                    <a:lumOff val="10000"/>
                  </a:schemeClr>
                </a:solidFill>
                <a:cs typeface="+mn-ea"/>
                <a:sym typeface="+mn-lt"/>
              </a:rPr>
              <a:t>发展方向</a:t>
            </a:r>
            <a:endParaRPr lang="en-US" altLang="zh-CN" sz="4800" b="1" dirty="0">
              <a:solidFill>
                <a:schemeClr val="tx1">
                  <a:lumMod val="90000"/>
                  <a:lumOff val="10000"/>
                </a:schemeClr>
              </a:solidFill>
              <a:cs typeface="+mn-ea"/>
              <a:sym typeface="+mn-lt"/>
            </a:endParaRPr>
          </a:p>
        </p:txBody>
      </p:sp>
      <p:pic>
        <p:nvPicPr>
          <p:cNvPr id="6" name="图片 5">
            <a:extLst>
              <a:ext uri="{FF2B5EF4-FFF2-40B4-BE49-F238E27FC236}">
                <a16:creationId xmlns:a16="http://schemas.microsoft.com/office/drawing/2014/main" xmlns="" id="{64122307-F4C7-456B-9EBD-1DAF5A92CF8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724629" y="1020449"/>
            <a:ext cx="5112675" cy="4132745"/>
          </a:xfrm>
          <a:prstGeom prst="rect">
            <a:avLst/>
          </a:prstGeom>
        </p:spPr>
      </p:pic>
      <p:pic>
        <p:nvPicPr>
          <p:cNvPr id="7" name="图片 6">
            <a:extLst>
              <a:ext uri="{FF2B5EF4-FFF2-40B4-BE49-F238E27FC236}">
                <a16:creationId xmlns:a16="http://schemas.microsoft.com/office/drawing/2014/main" xmlns="" id="{209E640D-892B-42D4-ABFA-CDFB06337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05" y="369202"/>
            <a:ext cx="2707802" cy="840619"/>
          </a:xfrm>
          <a:prstGeom prst="rect">
            <a:avLst/>
          </a:prstGeom>
        </p:spPr>
      </p:pic>
    </p:spTree>
    <p:extLst>
      <p:ext uri="{BB962C8B-B14F-4D97-AF65-F5344CB8AC3E}">
        <p14:creationId xmlns:p14="http://schemas.microsoft.com/office/powerpoint/2010/main" val="2280465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709457" y="384900"/>
            <a:ext cx="4339650"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商肃发展方向</a:t>
            </a:r>
            <a:endParaRPr lang="en-US" altLang="zh-CN" sz="5400" dirty="0">
              <a:solidFill>
                <a:srgbClr val="4A9D9A"/>
              </a:solidFill>
              <a:latin typeface="ChickenScratch AOE" panose="00000400000000000000" pitchFamily="2" charset="0"/>
            </a:endParaRPr>
          </a:p>
        </p:txBody>
      </p:sp>
      <p:pic>
        <p:nvPicPr>
          <p:cNvPr id="19" name="图片 18">
            <a:extLst>
              <a:ext uri="{FF2B5EF4-FFF2-40B4-BE49-F238E27FC236}">
                <a16:creationId xmlns:a16="http://schemas.microsoft.com/office/drawing/2014/main" xmlns="" id="{1C550B9B-04A6-44DA-9BD4-64CCC7997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sp>
        <p:nvSpPr>
          <p:cNvPr id="2" name="文本框 1">
            <a:extLst>
              <a:ext uri="{FF2B5EF4-FFF2-40B4-BE49-F238E27FC236}">
                <a16:creationId xmlns:a16="http://schemas.microsoft.com/office/drawing/2014/main" xmlns="" id="{7ADF7276-65A4-4A7F-A9C2-0090A02CD02C}"/>
              </a:ext>
            </a:extLst>
          </p:cNvPr>
          <p:cNvSpPr txBox="1"/>
          <p:nvPr/>
        </p:nvSpPr>
        <p:spPr>
          <a:xfrm>
            <a:off x="675248" y="3178005"/>
            <a:ext cx="4515730" cy="2246769"/>
          </a:xfrm>
          <a:prstGeom prst="rect">
            <a:avLst/>
          </a:prstGeom>
          <a:noFill/>
        </p:spPr>
        <p:txBody>
          <a:bodyPr wrap="square" rtlCol="0">
            <a:spAutoFit/>
          </a:bodyPr>
          <a:lstStyle/>
          <a:p>
            <a:r>
              <a:rPr lang="en-US" altLang="zh-CN" sz="2000" dirty="0">
                <a:latin typeface="隶书" panose="02010509060101010101" pitchFamily="49" charset="-122"/>
                <a:ea typeface="隶书" panose="02010509060101010101" pitchFamily="49" charset="-122"/>
              </a:rPr>
              <a:t>    </a:t>
            </a:r>
            <a:r>
              <a:rPr lang="zh-CN" altLang="zh-CN" sz="2000" dirty="0">
                <a:latin typeface="隶书" panose="02010509060101010101" pitchFamily="49" charset="-122"/>
                <a:ea typeface="隶书" panose="02010509060101010101" pitchFamily="49" charset="-122"/>
              </a:rPr>
              <a:t>随着集团内部各子公司的支付功能需求量逐渐增多，考虑到统筹规划所以商肃也要开始整合现有功能，针对内部子公司的支付需求集成</a:t>
            </a:r>
            <a:r>
              <a:rPr lang="en-US" altLang="zh-CN" sz="2000" dirty="0">
                <a:latin typeface="隶书" panose="02010509060101010101" pitchFamily="49" charset="-122"/>
                <a:ea typeface="隶书" panose="02010509060101010101" pitchFamily="49" charset="-122"/>
              </a:rPr>
              <a:t>SDK</a:t>
            </a:r>
            <a:r>
              <a:rPr lang="zh-CN" altLang="zh-CN" sz="2000" dirty="0">
                <a:latin typeface="隶书" panose="02010509060101010101" pitchFamily="49" charset="-122"/>
                <a:ea typeface="隶书" panose="02010509060101010101" pitchFamily="49" charset="-122"/>
              </a:rPr>
              <a:t>统一入口，子公司可以配置各自需要的业务功能，无需和三方与银行打交道，商肃做到一次接入并稳定可靠的提供支付服务。</a:t>
            </a:r>
            <a:endParaRPr lang="zh-CN" altLang="en-US" sz="2000" dirty="0">
              <a:latin typeface="隶书" panose="02010509060101010101" pitchFamily="49" charset="-122"/>
              <a:ea typeface="隶书" panose="02010509060101010101" pitchFamily="49" charset="-122"/>
            </a:endParaRPr>
          </a:p>
        </p:txBody>
      </p:sp>
      <p:grpSp>
        <p:nvGrpSpPr>
          <p:cNvPr id="10" name="组合 9">
            <a:extLst>
              <a:ext uri="{FF2B5EF4-FFF2-40B4-BE49-F238E27FC236}">
                <a16:creationId xmlns:a16="http://schemas.microsoft.com/office/drawing/2014/main" xmlns="" id="{64AF258D-0E57-43BE-926F-3F447B3D3EE2}"/>
              </a:ext>
            </a:extLst>
          </p:cNvPr>
          <p:cNvGrpSpPr/>
          <p:nvPr/>
        </p:nvGrpSpPr>
        <p:grpSpPr>
          <a:xfrm>
            <a:off x="5755161" y="2006901"/>
            <a:ext cx="5830604" cy="3532620"/>
            <a:chOff x="5755161" y="2006901"/>
            <a:chExt cx="5830604" cy="3532620"/>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xmlns="" id="{42EA3C15-F516-4A8C-8803-2F1C6C41483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277"/>
            <a:stretch/>
          </p:blipFill>
          <p:spPr>
            <a:xfrm>
              <a:off x="5755161" y="2006901"/>
              <a:ext cx="2876491" cy="1738746"/>
            </a:xfrm>
            <a:prstGeom prst="rect">
              <a:avLst/>
            </a:prstGeom>
          </p:spPr>
        </p:pic>
        <p:pic>
          <p:nvPicPr>
            <p:cNvPr id="12" name="图片 11">
              <a:extLst>
                <a:ext uri="{FF2B5EF4-FFF2-40B4-BE49-F238E27FC236}">
                  <a16:creationId xmlns:a16="http://schemas.microsoft.com/office/drawing/2014/main" xmlns="" id="{7EF6E400-3B4B-4090-BBA1-B3EFFB1414A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9277"/>
            <a:stretch/>
          </p:blipFill>
          <p:spPr>
            <a:xfrm>
              <a:off x="8709273" y="2006902"/>
              <a:ext cx="2876492" cy="1738745"/>
            </a:xfrm>
            <a:prstGeom prst="rect">
              <a:avLst/>
            </a:prstGeom>
          </p:spPr>
        </p:pic>
        <p:pic>
          <p:nvPicPr>
            <p:cNvPr id="13" name="图片 12">
              <a:extLst>
                <a:ext uri="{FF2B5EF4-FFF2-40B4-BE49-F238E27FC236}">
                  <a16:creationId xmlns:a16="http://schemas.microsoft.com/office/drawing/2014/main" xmlns="" id="{BF62C4F6-F5ED-4349-A108-46138F7DE74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4087" b="22132"/>
            <a:stretch/>
          </p:blipFill>
          <p:spPr>
            <a:xfrm>
              <a:off x="8699749" y="3815950"/>
              <a:ext cx="2854142" cy="1723571"/>
            </a:xfrm>
            <a:prstGeom prst="rect">
              <a:avLst/>
            </a:prstGeom>
          </p:spPr>
        </p:pic>
        <p:pic>
          <p:nvPicPr>
            <p:cNvPr id="14" name="图片 13">
              <a:extLst>
                <a:ext uri="{FF2B5EF4-FFF2-40B4-BE49-F238E27FC236}">
                  <a16:creationId xmlns:a16="http://schemas.microsoft.com/office/drawing/2014/main" xmlns="" id="{7D7BAE44-3AA8-4E75-B696-215C621BB69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19215" b="19371"/>
            <a:stretch/>
          </p:blipFill>
          <p:spPr>
            <a:xfrm>
              <a:off x="5774211" y="3815157"/>
              <a:ext cx="2847793" cy="1715293"/>
            </a:xfrm>
            <a:prstGeom prst="rect">
              <a:avLst/>
            </a:prstGeom>
          </p:spPr>
        </p:pic>
      </p:grpSp>
      <p:sp>
        <p:nvSpPr>
          <p:cNvPr id="16" name="矩形 15">
            <a:extLst>
              <a:ext uri="{FF2B5EF4-FFF2-40B4-BE49-F238E27FC236}">
                <a16:creationId xmlns:a16="http://schemas.microsoft.com/office/drawing/2014/main" xmlns="" id="{19032DD5-A4C2-468B-8F74-9C40636B62EB}"/>
              </a:ext>
            </a:extLst>
          </p:cNvPr>
          <p:cNvSpPr/>
          <p:nvPr/>
        </p:nvSpPr>
        <p:spPr>
          <a:xfrm>
            <a:off x="829128" y="2402897"/>
            <a:ext cx="3176814" cy="427298"/>
          </a:xfrm>
          <a:prstGeom prst="rect">
            <a:avLst/>
          </a:prstGeom>
          <a:solidFill>
            <a:srgbClr val="19B4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4">
            <a:extLst>
              <a:ext uri="{FF2B5EF4-FFF2-40B4-BE49-F238E27FC236}">
                <a16:creationId xmlns:a16="http://schemas.microsoft.com/office/drawing/2014/main" xmlns="" id="{1EFB3A1D-8AE2-441E-8800-1762A7EFAF2A}"/>
              </a:ext>
            </a:extLst>
          </p:cNvPr>
          <p:cNvSpPr txBox="1">
            <a:spLocks noChangeArrowheads="1"/>
          </p:cNvSpPr>
          <p:nvPr/>
        </p:nvSpPr>
        <p:spPr bwMode="auto">
          <a:xfrm>
            <a:off x="1098561" y="2416491"/>
            <a:ext cx="23993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spc="300" dirty="0">
                <a:solidFill>
                  <a:schemeClr val="bg1"/>
                </a:solidFill>
                <a:latin typeface="微软雅黑" panose="020B0503020204020204" pitchFamily="34" charset="-122"/>
                <a:ea typeface="微软雅黑" panose="020B0503020204020204" pitchFamily="34" charset="-122"/>
                <a:cs typeface="Lato Regular"/>
              </a:rPr>
              <a:t>聚  合  支  付</a:t>
            </a:r>
            <a:endParaRPr lang="id-ID" altLang="zh-CN" sz="2000" b="1" spc="300" dirty="0">
              <a:solidFill>
                <a:schemeClr val="bg1"/>
              </a:solidFill>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val="255718859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04092316580&amp;di=b5bc2a8c038142499c3ab1183aa64485&amp;imgtype=0&amp;src=http%3A%2F%2Fpptdown.pptbz.com%2Fpptbeijing%2F%25C9%25CC%25CE%25F1%25BD%25F0%25C8%25DA%25D3%25EB%25C9%25B3%25C2%25A9PPT%25B1%25B3%25BE%25B0%25CD%25BC%25C6%25AC.jpg">
            <a:extLst>
              <a:ext uri="{FF2B5EF4-FFF2-40B4-BE49-F238E27FC236}">
                <a16:creationId xmlns:a16="http://schemas.microsoft.com/office/drawing/2014/main" xmlns="" id="{7D317748-6625-454A-85E9-447F7F4DB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948"/>
            <a:ext cx="12191999" cy="7230794"/>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xmlns="" id="{411FB8DD-BFFE-42D2-995E-D89CB1FE2EA0}"/>
              </a:ext>
            </a:extLst>
          </p:cNvPr>
          <p:cNvSpPr/>
          <p:nvPr/>
        </p:nvSpPr>
        <p:spPr>
          <a:xfrm>
            <a:off x="0" y="1434905"/>
            <a:ext cx="12192000" cy="384047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6" name="图片 15">
            <a:extLst>
              <a:ext uri="{FF2B5EF4-FFF2-40B4-BE49-F238E27FC236}">
                <a16:creationId xmlns:a16="http://schemas.microsoft.com/office/drawing/2014/main" xmlns="" id="{81FB744D-DBFB-499C-B5E7-24138B7169F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874190" y="-1308435"/>
            <a:ext cx="5112675" cy="4132745"/>
          </a:xfrm>
          <a:prstGeom prst="rect">
            <a:avLst/>
          </a:prstGeom>
        </p:spPr>
      </p:pic>
      <p:pic>
        <p:nvPicPr>
          <p:cNvPr id="17" name="图片 16">
            <a:extLst>
              <a:ext uri="{FF2B5EF4-FFF2-40B4-BE49-F238E27FC236}">
                <a16:creationId xmlns:a16="http://schemas.microsoft.com/office/drawing/2014/main" xmlns="" id="{6F7CC330-6009-4CDA-8E77-E50AF71C4422}"/>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0800000">
            <a:off x="8292136" y="4670112"/>
            <a:ext cx="5112675" cy="4132745"/>
          </a:xfrm>
          <a:prstGeom prst="rect">
            <a:avLst/>
          </a:prstGeom>
        </p:spPr>
      </p:pic>
      <p:sp>
        <p:nvSpPr>
          <p:cNvPr id="19" name="文本框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xmlns="" id="{B9216348-9339-4381-9389-1C7F1E95B848}"/>
              </a:ext>
            </a:extLst>
          </p:cNvPr>
          <p:cNvSpPr txBox="1"/>
          <p:nvPr/>
        </p:nvSpPr>
        <p:spPr>
          <a:xfrm>
            <a:off x="3401930" y="1867350"/>
            <a:ext cx="5635130" cy="1754326"/>
          </a:xfrm>
          <a:prstGeom prst="rect">
            <a:avLst/>
          </a:prstGeom>
          <a:noFill/>
        </p:spPr>
        <p:txBody>
          <a:bodyPr wrap="square" rtlCol="0">
            <a:spAutoFit/>
          </a:bodyPr>
          <a:lstStyle/>
          <a:p>
            <a:pPr algn="dist"/>
            <a:r>
              <a:rPr lang="zh-CN" altLang="en-US" sz="5400" b="1" dirty="0">
                <a:cs typeface="+mn-ea"/>
                <a:sym typeface="+mn-lt"/>
              </a:rPr>
              <a:t>成都商肃软件科技有限公司</a:t>
            </a:r>
          </a:p>
        </p:txBody>
      </p:sp>
      <p:cxnSp>
        <p:nvCxnSpPr>
          <p:cNvPr id="20" name="直接连接符 19">
            <a:extLst>
              <a:ext uri="{FF2B5EF4-FFF2-40B4-BE49-F238E27FC236}">
                <a16:creationId xmlns:a16="http://schemas.microsoft.com/office/drawing/2014/main" xmlns="" id="{46E5BF8D-50A5-4109-AB17-6350E1F6EACC}"/>
              </a:ext>
            </a:extLst>
          </p:cNvPr>
          <p:cNvCxnSpPr>
            <a:cxnSpLocks/>
          </p:cNvCxnSpPr>
          <p:nvPr/>
        </p:nvCxnSpPr>
        <p:spPr>
          <a:xfrm>
            <a:off x="2394870" y="3698084"/>
            <a:ext cx="7402286" cy="0"/>
          </a:xfrm>
          <a:prstGeom prst="line">
            <a:avLst/>
          </a:prstGeom>
          <a:ln w="3175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xmlns="" id="{8E8FDF81-DBE3-4940-B9CA-707478FFA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9901" y="181700"/>
            <a:ext cx="2687447" cy="834300"/>
          </a:xfrm>
          <a:prstGeom prst="rect">
            <a:avLst/>
          </a:prstGeom>
        </p:spPr>
      </p:pic>
      <p:sp>
        <p:nvSpPr>
          <p:cNvPr id="11" name="文本框 1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a:extLst>
              <a:ext uri="{FF2B5EF4-FFF2-40B4-BE49-F238E27FC236}">
                <a16:creationId xmlns:a16="http://schemas.microsoft.com/office/drawing/2014/main" xmlns="" id="{A8F17FD5-DC21-4936-9B58-5A0E024FD163}"/>
              </a:ext>
            </a:extLst>
          </p:cNvPr>
          <p:cNvSpPr txBox="1"/>
          <p:nvPr/>
        </p:nvSpPr>
        <p:spPr>
          <a:xfrm>
            <a:off x="3325111" y="3902166"/>
            <a:ext cx="5711949" cy="830997"/>
          </a:xfrm>
          <a:prstGeom prst="rect">
            <a:avLst/>
          </a:prstGeom>
          <a:noFill/>
        </p:spPr>
        <p:txBody>
          <a:bodyPr wrap="none" rtlCol="0">
            <a:spAutoFit/>
          </a:bodyPr>
          <a:lstStyle/>
          <a:p>
            <a:pPr algn="ctr"/>
            <a:r>
              <a:rPr lang="en-US" altLang="zh-CN" sz="4800" b="1" dirty="0">
                <a:solidFill>
                  <a:schemeClr val="tx1">
                    <a:lumMod val="90000"/>
                    <a:lumOff val="10000"/>
                  </a:schemeClr>
                </a:solidFill>
                <a:effectLst>
                  <a:outerShdw blurRad="38100" dist="38100" dir="2700000" algn="tl">
                    <a:srgbClr val="000000">
                      <a:alpha val="43137"/>
                    </a:srgbClr>
                  </a:outerShdw>
                </a:effectLst>
                <a:cs typeface="+mn-ea"/>
                <a:sym typeface="+mn-lt"/>
              </a:rPr>
              <a:t>Thank </a:t>
            </a:r>
            <a:r>
              <a:rPr lang="en-US" altLang="zh-CN" sz="4800" b="1" dirty="0">
                <a:solidFill>
                  <a:schemeClr val="accent1"/>
                </a:solidFill>
                <a:effectLst>
                  <a:outerShdw blurRad="38100" dist="38100" dir="2700000" algn="tl">
                    <a:srgbClr val="000000">
                      <a:alpha val="43137"/>
                    </a:srgbClr>
                  </a:outerShdw>
                </a:effectLst>
                <a:cs typeface="+mn-ea"/>
                <a:sym typeface="+mn-lt"/>
              </a:rPr>
              <a:t>You</a:t>
            </a:r>
            <a:r>
              <a:rPr lang="en-US" altLang="zh-CN" sz="4800" b="1" dirty="0">
                <a:solidFill>
                  <a:schemeClr val="tx1">
                    <a:lumMod val="90000"/>
                    <a:lumOff val="10000"/>
                  </a:schemeClr>
                </a:solidFill>
                <a:effectLst>
                  <a:outerShdw blurRad="38100" dist="38100" dir="2700000" algn="tl">
                    <a:srgbClr val="000000">
                      <a:alpha val="43137"/>
                    </a:srgbClr>
                  </a:outerShdw>
                </a:effectLst>
                <a:cs typeface="+mn-ea"/>
                <a:sym typeface="+mn-lt"/>
              </a:rPr>
              <a:t> Very </a:t>
            </a:r>
            <a:r>
              <a:rPr lang="en-US" altLang="zh-CN" sz="4800" b="1" dirty="0">
                <a:solidFill>
                  <a:schemeClr val="accent1"/>
                </a:solidFill>
                <a:effectLst>
                  <a:outerShdw blurRad="38100" dist="38100" dir="2700000" algn="tl">
                    <a:srgbClr val="000000">
                      <a:alpha val="43137"/>
                    </a:srgbClr>
                  </a:outerShdw>
                </a:effectLst>
                <a:cs typeface="+mn-ea"/>
                <a:sym typeface="+mn-lt"/>
              </a:rPr>
              <a:t>Much</a:t>
            </a:r>
            <a:endParaRPr lang="zh-CN" altLang="en-US" sz="4800" b="1" dirty="0">
              <a:solidFill>
                <a:schemeClr val="accent1"/>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9062318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1073" b="31073"/>
          <a:stretch>
            <a:fillRect/>
          </a:stretch>
        </p:blipFill>
        <p:spPr>
          <a:xfrm>
            <a:off x="0" y="2816648"/>
            <a:ext cx="12192000" cy="2977430"/>
          </a:xfrm>
        </p:spPr>
      </p:pic>
      <p:sp>
        <p:nvSpPr>
          <p:cNvPr id="11" name="矩形 10"/>
          <p:cNvSpPr/>
          <p:nvPr/>
        </p:nvSpPr>
        <p:spPr>
          <a:xfrm>
            <a:off x="1467730" y="1892951"/>
            <a:ext cx="9256540" cy="2805232"/>
          </a:xfrm>
          <a:prstGeom prst="rect">
            <a:avLst/>
          </a:prstGeom>
          <a:solidFill>
            <a:srgbClr val="4A9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18439" y="2483000"/>
            <a:ext cx="8661992" cy="169277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t>专业的支付解决方案提供商，为个人或企业提供从申请到接入再到财务管理的完整、标准化流程，实现一站式的支付服务。</a:t>
            </a:r>
          </a:p>
          <a:p>
            <a:pPr lvl="0"/>
            <a:endParaRPr lang="en-US" altLang="zh-CN" sz="2000" dirty="0">
              <a:solidFill>
                <a:schemeClr val="bg1"/>
              </a:solidFill>
              <a:latin typeface="Agency FB" panose="020B0503020202020204" pitchFamily="34" charset="0"/>
              <a:ea typeface="时尚中黑简体" panose="01010104010101010101" pitchFamily="2" charset="-122"/>
            </a:endParaRPr>
          </a:p>
        </p:txBody>
      </p:sp>
      <p:sp>
        <p:nvSpPr>
          <p:cNvPr id="18" name="椭圆 15"/>
          <p:cNvSpPr/>
          <p:nvPr/>
        </p:nvSpPr>
        <p:spPr>
          <a:xfrm>
            <a:off x="10043697" y="1892951"/>
            <a:ext cx="356647" cy="40005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文本框 16"/>
          <p:cNvSpPr txBox="1"/>
          <p:nvPr/>
        </p:nvSpPr>
        <p:spPr>
          <a:xfrm>
            <a:off x="1368468" y="445973"/>
            <a:ext cx="4339650"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商肃战略说明</a:t>
            </a:r>
          </a:p>
        </p:txBody>
      </p:sp>
      <p:pic>
        <p:nvPicPr>
          <p:cNvPr id="3" name="图片 2">
            <a:extLst>
              <a:ext uri="{FF2B5EF4-FFF2-40B4-BE49-F238E27FC236}">
                <a16:creationId xmlns:a16="http://schemas.microsoft.com/office/drawing/2014/main" xmlns="" id="{8DE49E87-F241-493A-BEC8-FFB14F7A8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spTree>
    <p:extLst>
      <p:ext uri="{BB962C8B-B14F-4D97-AF65-F5344CB8AC3E}">
        <p14:creationId xmlns:p14="http://schemas.microsoft.com/office/powerpoint/2010/main" val="6499081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44160" y="904114"/>
            <a:ext cx="2703680" cy="1569660"/>
          </a:xfrm>
          <a:prstGeom prst="rect">
            <a:avLst/>
          </a:prstGeom>
        </p:spPr>
        <p:txBody>
          <a:bodyPr wrap="square">
            <a:spAutoFit/>
          </a:bodyPr>
          <a:lstStyle/>
          <a:p>
            <a:pPr algn="ctr"/>
            <a:r>
              <a:rPr lang="zh-CN" altLang="en-US" sz="4800" b="1" dirty="0">
                <a:solidFill>
                  <a:schemeClr val="accent1"/>
                </a:solidFill>
                <a:effectLst>
                  <a:outerShdw blurRad="38100" dist="38100" dir="2700000" algn="tl">
                    <a:srgbClr val="000000">
                      <a:alpha val="43137"/>
                    </a:srgbClr>
                  </a:outerShdw>
                </a:effectLst>
                <a:cs typeface="+mn-ea"/>
                <a:sym typeface="+mn-lt"/>
              </a:rPr>
              <a:t>目录</a:t>
            </a:r>
            <a:endParaRPr lang="en-US" altLang="zh-CN" sz="4800" b="1" dirty="0">
              <a:solidFill>
                <a:schemeClr val="accent1"/>
              </a:solidFill>
              <a:effectLst>
                <a:outerShdw blurRad="38100" dist="38100" dir="2700000" algn="tl">
                  <a:srgbClr val="000000">
                    <a:alpha val="43137"/>
                  </a:srgbClr>
                </a:outerShdw>
              </a:effectLst>
              <a:cs typeface="+mn-ea"/>
              <a:sym typeface="+mn-lt"/>
            </a:endParaRPr>
          </a:p>
          <a:p>
            <a:pPr algn="ctr"/>
            <a:r>
              <a:rPr lang="en-US" altLang="zh-CN" sz="4800" b="1" dirty="0">
                <a:solidFill>
                  <a:schemeClr val="tx1">
                    <a:lumMod val="90000"/>
                    <a:lumOff val="10000"/>
                  </a:schemeClr>
                </a:solidFill>
                <a:effectLst>
                  <a:outerShdw blurRad="38100" dist="38100" dir="2700000" algn="tl">
                    <a:srgbClr val="000000">
                      <a:alpha val="43137"/>
                    </a:srgbClr>
                  </a:outerShdw>
                </a:effectLst>
                <a:cs typeface="+mn-ea"/>
                <a:sym typeface="+mn-lt"/>
              </a:rPr>
              <a:t>CONTENT</a:t>
            </a:r>
          </a:p>
        </p:txBody>
      </p:sp>
      <p:sp>
        <p:nvSpPr>
          <p:cNvPr id="4" name="文本框 3"/>
          <p:cNvSpPr txBox="1"/>
          <p:nvPr/>
        </p:nvSpPr>
        <p:spPr>
          <a:xfrm>
            <a:off x="2238295" y="3760312"/>
            <a:ext cx="1620958" cy="523220"/>
          </a:xfrm>
          <a:prstGeom prst="rect">
            <a:avLst/>
          </a:prstGeom>
          <a:noFill/>
        </p:spPr>
        <p:txBody>
          <a:bodyPr wrap="none" rtlCol="0">
            <a:spAutoFit/>
          </a:bodyPr>
          <a:lstStyle/>
          <a:p>
            <a:pPr algn="ctr"/>
            <a:r>
              <a:rPr lang="zh-CN" altLang="en-US" sz="2800" dirty="0">
                <a:solidFill>
                  <a:schemeClr val="accent1"/>
                </a:solidFill>
                <a:cs typeface="+mn-ea"/>
                <a:sym typeface="+mn-lt"/>
              </a:rPr>
              <a:t>公司简介</a:t>
            </a:r>
            <a:endParaRPr lang="en-US" altLang="zh-CN" sz="2800" dirty="0">
              <a:solidFill>
                <a:schemeClr val="accent1"/>
              </a:solidFill>
              <a:cs typeface="+mn-ea"/>
              <a:sym typeface="+mn-lt"/>
            </a:endParaRPr>
          </a:p>
        </p:txBody>
      </p:sp>
      <p:sp>
        <p:nvSpPr>
          <p:cNvPr id="5" name="文本框 4"/>
          <p:cNvSpPr txBox="1"/>
          <p:nvPr/>
        </p:nvSpPr>
        <p:spPr>
          <a:xfrm>
            <a:off x="2510803" y="2473774"/>
            <a:ext cx="1075936" cy="1107996"/>
          </a:xfrm>
          <a:prstGeom prst="rect">
            <a:avLst/>
          </a:prstGeom>
          <a:noFill/>
        </p:spPr>
        <p:txBody>
          <a:bodyPr wrap="none" rtlCol="0">
            <a:spAutoFit/>
          </a:bodyPr>
          <a:lstStyle/>
          <a:p>
            <a:pPr algn="ctr"/>
            <a:r>
              <a:rPr lang="en-US" altLang="zh-CN" sz="6600" dirty="0">
                <a:solidFill>
                  <a:schemeClr val="accent1"/>
                </a:solidFill>
                <a:cs typeface="+mn-ea"/>
                <a:sym typeface="+mn-lt"/>
              </a:rPr>
              <a:t>01</a:t>
            </a:r>
          </a:p>
        </p:txBody>
      </p:sp>
      <p:cxnSp>
        <p:nvCxnSpPr>
          <p:cNvPr id="6" name="直接连接符 5"/>
          <p:cNvCxnSpPr/>
          <p:nvPr/>
        </p:nvCxnSpPr>
        <p:spPr>
          <a:xfrm rot="16200000" flipV="1">
            <a:off x="3048771" y="3156246"/>
            <a:ext cx="0" cy="937375"/>
          </a:xfrm>
          <a:prstGeom prst="line">
            <a:avLst/>
          </a:prstGeom>
          <a:ln w="508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52710" y="3760312"/>
            <a:ext cx="1620957" cy="523220"/>
          </a:xfrm>
          <a:prstGeom prst="rect">
            <a:avLst/>
          </a:prstGeom>
          <a:noFill/>
        </p:spPr>
        <p:txBody>
          <a:bodyPr wrap="none" rtlCol="0">
            <a:spAutoFit/>
          </a:bodyPr>
          <a:lstStyle/>
          <a:p>
            <a:pPr algn="ctr"/>
            <a:r>
              <a:rPr lang="zh-CN" altLang="en-US" sz="2800" dirty="0">
                <a:solidFill>
                  <a:schemeClr val="accent1"/>
                </a:solidFill>
                <a:cs typeface="+mn-ea"/>
                <a:sym typeface="+mn-lt"/>
              </a:rPr>
              <a:t>业务介绍</a:t>
            </a:r>
            <a:endParaRPr lang="en-US" altLang="zh-CN" sz="2800" dirty="0">
              <a:solidFill>
                <a:schemeClr val="accent1"/>
              </a:solidFill>
              <a:cs typeface="+mn-ea"/>
              <a:sym typeface="+mn-lt"/>
            </a:endParaRPr>
          </a:p>
        </p:txBody>
      </p:sp>
      <p:sp>
        <p:nvSpPr>
          <p:cNvPr id="9" name="文本框 8"/>
          <p:cNvSpPr txBox="1"/>
          <p:nvPr/>
        </p:nvSpPr>
        <p:spPr>
          <a:xfrm>
            <a:off x="5625217" y="2473774"/>
            <a:ext cx="1075937" cy="1107996"/>
          </a:xfrm>
          <a:prstGeom prst="rect">
            <a:avLst/>
          </a:prstGeom>
          <a:noFill/>
        </p:spPr>
        <p:txBody>
          <a:bodyPr wrap="none" rtlCol="0">
            <a:spAutoFit/>
          </a:bodyPr>
          <a:lstStyle/>
          <a:p>
            <a:pPr algn="ctr"/>
            <a:r>
              <a:rPr lang="en-US" altLang="zh-CN" sz="6600" dirty="0">
                <a:solidFill>
                  <a:schemeClr val="accent1"/>
                </a:solidFill>
                <a:cs typeface="+mn-ea"/>
                <a:sym typeface="+mn-lt"/>
              </a:rPr>
              <a:t>02</a:t>
            </a:r>
          </a:p>
        </p:txBody>
      </p:sp>
      <p:cxnSp>
        <p:nvCxnSpPr>
          <p:cNvPr id="10" name="直接连接符 9"/>
          <p:cNvCxnSpPr/>
          <p:nvPr/>
        </p:nvCxnSpPr>
        <p:spPr>
          <a:xfrm rot="16200000" flipV="1">
            <a:off x="6163186" y="3156246"/>
            <a:ext cx="0" cy="937375"/>
          </a:xfrm>
          <a:prstGeom prst="line">
            <a:avLst/>
          </a:prstGeom>
          <a:ln w="508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675841" y="3760312"/>
            <a:ext cx="1620957" cy="523220"/>
          </a:xfrm>
          <a:prstGeom prst="rect">
            <a:avLst/>
          </a:prstGeom>
          <a:noFill/>
        </p:spPr>
        <p:txBody>
          <a:bodyPr wrap="none" rtlCol="0">
            <a:spAutoFit/>
          </a:bodyPr>
          <a:lstStyle/>
          <a:p>
            <a:pPr algn="ctr"/>
            <a:r>
              <a:rPr lang="zh-CN" altLang="en-US" sz="2800" dirty="0">
                <a:solidFill>
                  <a:schemeClr val="accent1"/>
                </a:solidFill>
                <a:cs typeface="+mn-ea"/>
                <a:sym typeface="+mn-lt"/>
              </a:rPr>
              <a:t>发展方向</a:t>
            </a:r>
            <a:endParaRPr lang="en-US" altLang="zh-CN" sz="2800" dirty="0">
              <a:solidFill>
                <a:schemeClr val="accent1"/>
              </a:solidFill>
              <a:cs typeface="+mn-ea"/>
              <a:sym typeface="+mn-lt"/>
            </a:endParaRPr>
          </a:p>
        </p:txBody>
      </p:sp>
      <p:sp>
        <p:nvSpPr>
          <p:cNvPr id="13" name="文本框 12"/>
          <p:cNvSpPr txBox="1"/>
          <p:nvPr/>
        </p:nvSpPr>
        <p:spPr>
          <a:xfrm>
            <a:off x="8948349" y="2473774"/>
            <a:ext cx="1075937" cy="1107996"/>
          </a:xfrm>
          <a:prstGeom prst="rect">
            <a:avLst/>
          </a:prstGeom>
          <a:noFill/>
        </p:spPr>
        <p:txBody>
          <a:bodyPr wrap="none" rtlCol="0">
            <a:spAutoFit/>
          </a:bodyPr>
          <a:lstStyle/>
          <a:p>
            <a:pPr algn="ctr"/>
            <a:r>
              <a:rPr lang="en-US" altLang="zh-CN" sz="6600" dirty="0">
                <a:solidFill>
                  <a:schemeClr val="accent1"/>
                </a:solidFill>
                <a:cs typeface="+mn-ea"/>
                <a:sym typeface="+mn-lt"/>
              </a:rPr>
              <a:t>03</a:t>
            </a:r>
          </a:p>
        </p:txBody>
      </p:sp>
      <p:cxnSp>
        <p:nvCxnSpPr>
          <p:cNvPr id="14" name="直接连接符 13"/>
          <p:cNvCxnSpPr/>
          <p:nvPr/>
        </p:nvCxnSpPr>
        <p:spPr>
          <a:xfrm rot="16200000" flipV="1">
            <a:off x="9486318" y="3156246"/>
            <a:ext cx="0" cy="937375"/>
          </a:xfrm>
          <a:prstGeom prst="line">
            <a:avLst/>
          </a:prstGeom>
          <a:ln w="50800"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xmlns="" id="{A7D81B54-A2A3-4FD6-8EB0-8366537214EA}"/>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1082" y="-2133354"/>
            <a:ext cx="5112675" cy="4132745"/>
          </a:xfrm>
          <a:prstGeom prst="rect">
            <a:avLst/>
          </a:prstGeom>
        </p:spPr>
      </p:pic>
      <p:pic>
        <p:nvPicPr>
          <p:cNvPr id="20" name="图片 19">
            <a:extLst>
              <a:ext uri="{FF2B5EF4-FFF2-40B4-BE49-F238E27FC236}">
                <a16:creationId xmlns:a16="http://schemas.microsoft.com/office/drawing/2014/main" xmlns="" id="{4A00B16E-423D-4ACD-BF4E-DE70764DBF71}"/>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10800000">
            <a:off x="8413435" y="5517837"/>
            <a:ext cx="5112675" cy="4132745"/>
          </a:xfrm>
          <a:prstGeom prst="rect">
            <a:avLst/>
          </a:prstGeom>
        </p:spPr>
      </p:pic>
      <p:pic>
        <p:nvPicPr>
          <p:cNvPr id="22" name="图片 21">
            <a:extLst>
              <a:ext uri="{FF2B5EF4-FFF2-40B4-BE49-F238E27FC236}">
                <a16:creationId xmlns:a16="http://schemas.microsoft.com/office/drawing/2014/main" xmlns="" id="{FE65CDA8-59D3-44B9-B4E7-1C5626D81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spTree>
    <p:extLst>
      <p:ext uri="{BB962C8B-B14F-4D97-AF65-F5344CB8AC3E}">
        <p14:creationId xmlns:p14="http://schemas.microsoft.com/office/powerpoint/2010/main" val="41652130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p:cNvSpPr txBox="1"/>
          <p:nvPr/>
        </p:nvSpPr>
        <p:spPr>
          <a:xfrm>
            <a:off x="1039921" y="1566952"/>
            <a:ext cx="2073003" cy="1862048"/>
          </a:xfrm>
          <a:prstGeom prst="rect">
            <a:avLst/>
          </a:prstGeom>
          <a:noFill/>
        </p:spPr>
        <p:txBody>
          <a:bodyPr wrap="none" rtlCol="0">
            <a:spAutoFit/>
          </a:bodyPr>
          <a:lstStyle/>
          <a:p>
            <a:r>
              <a:rPr lang="en-US" sz="11500" b="1" dirty="0">
                <a:solidFill>
                  <a:schemeClr val="accent1"/>
                </a:solidFill>
                <a:effectLst>
                  <a:outerShdw blurRad="38100" dist="38100" dir="2700000" algn="tl">
                    <a:srgbClr val="000000">
                      <a:alpha val="43137"/>
                    </a:srgbClr>
                  </a:outerShdw>
                </a:effectLst>
                <a:cs typeface="+mn-ea"/>
                <a:sym typeface="+mn-lt"/>
              </a:rPr>
              <a:t>0</a:t>
            </a:r>
            <a:r>
              <a:rPr lang="en-US" altLang="zh-CN" sz="11500" b="1" dirty="0">
                <a:solidFill>
                  <a:schemeClr val="accent1"/>
                </a:solidFill>
                <a:effectLst>
                  <a:outerShdw blurRad="38100" dist="38100" dir="2700000" algn="tl">
                    <a:srgbClr val="000000">
                      <a:alpha val="43137"/>
                    </a:srgbClr>
                  </a:outerShdw>
                </a:effectLst>
                <a:cs typeface="+mn-ea"/>
                <a:sym typeface="+mn-lt"/>
              </a:rPr>
              <a:t>1</a:t>
            </a:r>
            <a:r>
              <a:rPr lang="en-US" sz="11500" b="1" dirty="0">
                <a:solidFill>
                  <a:schemeClr val="accent1"/>
                </a:solidFill>
                <a:effectLst>
                  <a:outerShdw blurRad="38100" dist="38100" dir="2700000" algn="tl">
                    <a:srgbClr val="000000">
                      <a:alpha val="43137"/>
                    </a:srgbClr>
                  </a:outerShdw>
                </a:effectLst>
                <a:cs typeface="+mn-ea"/>
                <a:sym typeface="+mn-lt"/>
              </a:rPr>
              <a:t>.</a:t>
            </a:r>
          </a:p>
        </p:txBody>
      </p:sp>
      <p:sp>
        <p:nvSpPr>
          <p:cNvPr id="5" name="TextBox 22"/>
          <p:cNvSpPr txBox="1"/>
          <p:nvPr/>
        </p:nvSpPr>
        <p:spPr>
          <a:xfrm>
            <a:off x="1039920" y="3306534"/>
            <a:ext cx="3799366" cy="1015663"/>
          </a:xfrm>
          <a:prstGeom prst="rect">
            <a:avLst/>
          </a:prstGeom>
          <a:noFill/>
        </p:spPr>
        <p:txBody>
          <a:bodyPr wrap="square" rtlCol="0">
            <a:spAutoFit/>
          </a:bodyPr>
          <a:lstStyle/>
          <a:p>
            <a:r>
              <a:rPr lang="zh-CN" altLang="en-US" sz="6000" b="1" dirty="0">
                <a:solidFill>
                  <a:schemeClr val="tx1">
                    <a:lumMod val="90000"/>
                    <a:lumOff val="10000"/>
                  </a:schemeClr>
                </a:solidFill>
                <a:cs typeface="+mn-ea"/>
                <a:sym typeface="+mn-lt"/>
              </a:rPr>
              <a:t>公司简介</a:t>
            </a:r>
            <a:endParaRPr lang="en-US" altLang="zh-CN" sz="6000" b="1" dirty="0">
              <a:solidFill>
                <a:schemeClr val="tx1">
                  <a:lumMod val="90000"/>
                  <a:lumOff val="10000"/>
                </a:schemeClr>
              </a:solidFill>
              <a:cs typeface="+mn-ea"/>
              <a:sym typeface="+mn-lt"/>
            </a:endParaRPr>
          </a:p>
        </p:txBody>
      </p:sp>
      <p:pic>
        <p:nvPicPr>
          <p:cNvPr id="6" name="图片 5">
            <a:extLst>
              <a:ext uri="{FF2B5EF4-FFF2-40B4-BE49-F238E27FC236}">
                <a16:creationId xmlns:a16="http://schemas.microsoft.com/office/drawing/2014/main" xmlns="" id="{64122307-F4C7-456B-9EBD-1DAF5A92CF8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724629" y="1020449"/>
            <a:ext cx="5112675" cy="4132745"/>
          </a:xfrm>
          <a:prstGeom prst="rect">
            <a:avLst/>
          </a:prstGeom>
        </p:spPr>
      </p:pic>
      <p:pic>
        <p:nvPicPr>
          <p:cNvPr id="7" name="图片 6">
            <a:extLst>
              <a:ext uri="{FF2B5EF4-FFF2-40B4-BE49-F238E27FC236}">
                <a16:creationId xmlns:a16="http://schemas.microsoft.com/office/drawing/2014/main" xmlns="" id="{31E0DFF5-B12F-4005-B46D-0AFCEF497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750" y="369202"/>
            <a:ext cx="2662486" cy="826551"/>
          </a:xfrm>
          <a:prstGeom prst="rect">
            <a:avLst/>
          </a:prstGeom>
        </p:spPr>
      </p:pic>
    </p:spTree>
    <p:extLst>
      <p:ext uri="{BB962C8B-B14F-4D97-AF65-F5344CB8AC3E}">
        <p14:creationId xmlns:p14="http://schemas.microsoft.com/office/powerpoint/2010/main" val="25540434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l="2751" r="2751"/>
          <a:stretch>
            <a:fillRect/>
          </a:stretch>
        </p:blipFill>
        <p:spPr>
          <a:xfrm>
            <a:off x="9157095" y="1885700"/>
            <a:ext cx="2153478" cy="1709670"/>
          </a:xfrm>
        </p:spPr>
      </p:pic>
      <p:pic>
        <p:nvPicPr>
          <p:cNvPr id="15" name="图片占位符 14"/>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8001" r="8001"/>
          <a:stretch>
            <a:fillRect/>
          </a:stretch>
        </p:blipFill>
        <p:spPr>
          <a:xfrm>
            <a:off x="5410187" y="1885700"/>
            <a:ext cx="2153478" cy="1709670"/>
          </a:xfrm>
        </p:spPr>
      </p:pic>
      <p:sp>
        <p:nvSpPr>
          <p:cNvPr id="16" name="文本框 15"/>
          <p:cNvSpPr txBox="1"/>
          <p:nvPr/>
        </p:nvSpPr>
        <p:spPr>
          <a:xfrm>
            <a:off x="914232" y="2029162"/>
            <a:ext cx="3520885" cy="332398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tx2">
                    <a:lumMod val="90000"/>
                    <a:lumOff val="10000"/>
                  </a:schemeClr>
                </a:solidFill>
              </a:rPr>
              <a:t> </a:t>
            </a:r>
            <a:r>
              <a:rPr lang="zh-CN" altLang="zh-CN" sz="2400" dirty="0">
                <a:solidFill>
                  <a:schemeClr val="tx2">
                    <a:lumMod val="90000"/>
                    <a:lumOff val="10000"/>
                  </a:schemeClr>
                </a:solidFill>
              </a:rPr>
              <a:t>成都商肃</a:t>
            </a:r>
            <a:r>
              <a:rPr lang="zh-CN" altLang="zh-CN" dirty="0">
                <a:solidFill>
                  <a:schemeClr val="tx2">
                    <a:lumMod val="90000"/>
                    <a:lumOff val="10000"/>
                  </a:schemeClr>
                </a:solidFill>
              </a:rPr>
              <a:t>软件科技有限公司，是一家专业的支付解决方案提供商，为个人或企业提供从申请到接入再到财务管理的完整、标准化流程，实现一站式的支付服务。 </a:t>
            </a:r>
          </a:p>
          <a:p>
            <a:r>
              <a:rPr lang="en-US" altLang="zh-CN" sz="2400" dirty="0">
                <a:solidFill>
                  <a:schemeClr val="tx2">
                    <a:lumMod val="90000"/>
                    <a:lumOff val="10000"/>
                  </a:schemeClr>
                </a:solidFill>
              </a:rPr>
              <a:t>       </a:t>
            </a:r>
            <a:r>
              <a:rPr lang="zh-CN" altLang="zh-CN" sz="2400" dirty="0">
                <a:solidFill>
                  <a:schemeClr val="tx2">
                    <a:lumMod val="90000"/>
                    <a:lumOff val="10000"/>
                  </a:schemeClr>
                </a:solidFill>
              </a:rPr>
              <a:t>公司</a:t>
            </a:r>
            <a:r>
              <a:rPr lang="zh-CN" altLang="zh-CN" dirty="0">
                <a:solidFill>
                  <a:schemeClr val="tx2">
                    <a:lumMod val="90000"/>
                    <a:lumOff val="10000"/>
                  </a:schemeClr>
                </a:solidFill>
              </a:rPr>
              <a:t>目前已集成融宝、双乾、九派、先锋等第三方支付渠道，通过账户服务费，接入支撑及解决方案服务费等多种方式为公司盈利，为公司业务提供了广阔的市场空间。</a:t>
            </a:r>
            <a:endParaRPr lang="zh-CN" altLang="en-US" sz="700" dirty="0">
              <a:solidFill>
                <a:schemeClr val="tx2">
                  <a:lumMod val="90000"/>
                  <a:lumOff val="1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911209" y="3691156"/>
            <a:ext cx="3215488" cy="5232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rgbClr val="4A9D9A"/>
                </a:solidFill>
                <a:latin typeface="+mj-ea"/>
                <a:ea typeface="+mj-ea"/>
              </a:rPr>
              <a:t>1</a:t>
            </a:r>
            <a:r>
              <a:rPr lang="zh-CN" altLang="en-US" sz="1400" dirty="0">
                <a:solidFill>
                  <a:srgbClr val="4A9D9A"/>
                </a:solidFill>
                <a:latin typeface="+mj-ea"/>
                <a:ea typeface="+mj-ea"/>
              </a:rPr>
              <a:t>、</a:t>
            </a:r>
            <a:r>
              <a:rPr lang="zh-CN" altLang="zh-CN" sz="1400" dirty="0">
                <a:latin typeface="隶书" panose="02010509060101010101" pitchFamily="49" charset="-122"/>
                <a:ea typeface="隶书" panose="02010509060101010101" pitchFamily="49" charset="-122"/>
              </a:rPr>
              <a:t>明确对标企业，明确自己企业与对标企业相比较的各项数据、估值比例</a:t>
            </a:r>
            <a:endParaRPr lang="zh-CN" altLang="en-US" sz="1400" dirty="0">
              <a:solidFill>
                <a:srgbClr val="4A9D9A"/>
              </a:solidFill>
              <a:latin typeface="+mj-ea"/>
              <a:ea typeface="+mj-ea"/>
            </a:endParaRPr>
          </a:p>
        </p:txBody>
      </p:sp>
      <p:sp>
        <p:nvSpPr>
          <p:cNvPr id="40" name="矩形: 圆角 39"/>
          <p:cNvSpPr/>
          <p:nvPr/>
        </p:nvSpPr>
        <p:spPr>
          <a:xfrm>
            <a:off x="8471484" y="4269611"/>
            <a:ext cx="3479216" cy="1375083"/>
          </a:xfrm>
          <a:prstGeom prst="roundRect">
            <a:avLst>
              <a:gd name="adj" fmla="val 50000"/>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1691157" y="328045"/>
            <a:ext cx="2954655"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关于我们</a:t>
            </a:r>
          </a:p>
        </p:txBody>
      </p:sp>
      <p:sp>
        <p:nvSpPr>
          <p:cNvPr id="68" name="矩形: 圆角 67">
            <a:extLst>
              <a:ext uri="{FF2B5EF4-FFF2-40B4-BE49-F238E27FC236}">
                <a16:creationId xmlns:a16="http://schemas.microsoft.com/office/drawing/2014/main" xmlns="" id="{8CF204EC-A425-4690-AD6C-454B11A287C4}"/>
              </a:ext>
            </a:extLst>
          </p:cNvPr>
          <p:cNvSpPr/>
          <p:nvPr/>
        </p:nvSpPr>
        <p:spPr>
          <a:xfrm>
            <a:off x="4615797" y="4269611"/>
            <a:ext cx="3806312" cy="1375083"/>
          </a:xfrm>
          <a:prstGeom prst="roundRect">
            <a:avLst>
              <a:gd name="adj" fmla="val 50000"/>
            </a:avLst>
          </a:prstGeom>
          <a:solidFill>
            <a:srgbClr val="4A9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xmlns="" id="{70601CC7-D49E-46C0-A714-6341BE998224}"/>
              </a:ext>
            </a:extLst>
          </p:cNvPr>
          <p:cNvSpPr/>
          <p:nvPr/>
        </p:nvSpPr>
        <p:spPr>
          <a:xfrm>
            <a:off x="4977157" y="4333566"/>
            <a:ext cx="3083592" cy="1311128"/>
          </a:xfrm>
          <a:prstGeom prst="rect">
            <a:avLst/>
          </a:prstGeom>
        </p:spPr>
        <p:txBody>
          <a:bodyPr wrap="square">
            <a:spAutoFit/>
          </a:bodyPr>
          <a:lstStyle/>
          <a:p>
            <a:pPr>
              <a:lnSpc>
                <a:spcPct val="120000"/>
              </a:lnSpc>
              <a:spcBef>
                <a:spcPct val="0"/>
              </a:spcBef>
              <a:buNone/>
            </a:pPr>
            <a:r>
              <a:rPr lang="zh-CN" altLang="zh-CN" sz="1100" dirty="0">
                <a:solidFill>
                  <a:schemeClr val="tx1">
                    <a:lumMod val="10000"/>
                    <a:lumOff val="90000"/>
                  </a:schemeClr>
                </a:solidFill>
                <a:latin typeface="楷体" panose="02010609060101010101" pitchFamily="49" charset="-122"/>
                <a:ea typeface="楷体" panose="02010609060101010101" pitchFamily="49" charset="-122"/>
              </a:rPr>
              <a:t>在互联网</a:t>
            </a:r>
            <a:r>
              <a:rPr lang="en-US" altLang="zh-CN" sz="1100" dirty="0">
                <a:solidFill>
                  <a:schemeClr val="tx1">
                    <a:lumMod val="10000"/>
                    <a:lumOff val="90000"/>
                  </a:schemeClr>
                </a:solidFill>
                <a:latin typeface="楷体" panose="02010609060101010101" pitchFamily="49" charset="-122"/>
                <a:ea typeface="楷体" panose="02010609060101010101" pitchFamily="49" charset="-122"/>
              </a:rPr>
              <a:t>+</a:t>
            </a:r>
            <a:r>
              <a:rPr lang="zh-CN" altLang="zh-CN" sz="1100" dirty="0">
                <a:solidFill>
                  <a:schemeClr val="tx1">
                    <a:lumMod val="10000"/>
                    <a:lumOff val="90000"/>
                  </a:schemeClr>
                </a:solidFill>
                <a:latin typeface="楷体" panose="02010609060101010101" pitchFamily="49" charset="-122"/>
                <a:ea typeface="楷体" panose="02010609060101010101" pitchFamily="49" charset="-122"/>
              </a:rPr>
              <a:t>的大背景下，传统企业出现向互联网转型的潮流，互联网领域本身的创业也风声水起。而大多数企业对于支付领域并不熟悉。常见的问题包括不透明的费率、开户政策繁琐、申请流程不明、技术对接复杂。在此背景下，支付解决方案提供商应运而生。</a:t>
            </a:r>
            <a:endParaRPr lang="zh-CN" altLang="en-US" sz="600" dirty="0">
              <a:solidFill>
                <a:schemeClr val="tx1">
                  <a:lumMod val="10000"/>
                  <a:lumOff val="90000"/>
                </a:schemeClr>
              </a:solidFill>
              <a:latin typeface="楷体" panose="02010609060101010101" pitchFamily="49" charset="-122"/>
              <a:ea typeface="楷体" panose="02010609060101010101" pitchFamily="49" charset="-122"/>
              <a:sym typeface="微软雅黑" pitchFamily="34" charset="-122"/>
            </a:endParaRPr>
          </a:p>
        </p:txBody>
      </p:sp>
      <p:sp>
        <p:nvSpPr>
          <p:cNvPr id="5" name="矩形 4">
            <a:extLst>
              <a:ext uri="{FF2B5EF4-FFF2-40B4-BE49-F238E27FC236}">
                <a16:creationId xmlns:a16="http://schemas.microsoft.com/office/drawing/2014/main" xmlns="" id="{7819CB9C-E505-4050-B4B9-925972089486}"/>
              </a:ext>
            </a:extLst>
          </p:cNvPr>
          <p:cNvSpPr/>
          <p:nvPr/>
        </p:nvSpPr>
        <p:spPr>
          <a:xfrm>
            <a:off x="8851783" y="3703747"/>
            <a:ext cx="2764101" cy="523220"/>
          </a:xfrm>
          <a:prstGeom prst="rect">
            <a:avLst/>
          </a:prstGeom>
        </p:spPr>
        <p:txBody>
          <a:bodyPr wrap="square">
            <a:spAutoFit/>
          </a:bodyPr>
          <a:lstStyle/>
          <a:p>
            <a:pPr algn="ctr"/>
            <a:r>
              <a:rPr lang="en-US" altLang="zh-CN" sz="1400" dirty="0">
                <a:solidFill>
                  <a:srgbClr val="4A9D9A"/>
                </a:solidFill>
                <a:latin typeface="+mj-ea"/>
                <a:ea typeface="+mj-ea"/>
              </a:rPr>
              <a:t>2</a:t>
            </a:r>
            <a:r>
              <a:rPr lang="zh-CN" altLang="en-US" sz="1400" dirty="0">
                <a:solidFill>
                  <a:srgbClr val="4A9D9A"/>
                </a:solidFill>
                <a:latin typeface="+mj-ea"/>
                <a:ea typeface="+mj-ea"/>
              </a:rPr>
              <a:t>、</a:t>
            </a:r>
            <a:r>
              <a:rPr lang="zh-CN" altLang="zh-CN" sz="1400" dirty="0">
                <a:latin typeface="隶书" panose="02010509060101010101" pitchFamily="49" charset="-122"/>
                <a:ea typeface="隶书" panose="02010509060101010101" pitchFamily="49" charset="-122"/>
              </a:rPr>
              <a:t>公司未来达到年度目标预期的方式（新的业务方向、赢利点）</a:t>
            </a:r>
            <a:endParaRPr lang="en-US" altLang="zh-CN" sz="1400" dirty="0">
              <a:latin typeface="隶书" panose="02010509060101010101" pitchFamily="49" charset="-122"/>
              <a:ea typeface="隶书" panose="02010509060101010101" pitchFamily="49" charset="-122"/>
            </a:endParaRPr>
          </a:p>
        </p:txBody>
      </p:sp>
      <p:sp>
        <p:nvSpPr>
          <p:cNvPr id="69" name="矩形 47">
            <a:extLst>
              <a:ext uri="{FF2B5EF4-FFF2-40B4-BE49-F238E27FC236}">
                <a16:creationId xmlns:a16="http://schemas.microsoft.com/office/drawing/2014/main" xmlns="" id="{D409FB26-1F60-4673-9B53-69E3EDE35690}"/>
              </a:ext>
            </a:extLst>
          </p:cNvPr>
          <p:cNvSpPr>
            <a:spLocks noChangeArrowheads="1"/>
          </p:cNvSpPr>
          <p:nvPr/>
        </p:nvSpPr>
        <p:spPr bwMode="auto">
          <a:xfrm>
            <a:off x="8774608" y="4338266"/>
            <a:ext cx="2841276" cy="13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7" tIns="45704" rIns="91407" bIns="4570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zh-CN" sz="1100" dirty="0">
                <a:solidFill>
                  <a:schemeClr val="tx2">
                    <a:lumMod val="90000"/>
                    <a:lumOff val="10000"/>
                  </a:schemeClr>
                </a:solidFill>
                <a:latin typeface="楷体" panose="02010609060101010101" pitchFamily="49" charset="-122"/>
                <a:ea typeface="楷体" panose="02010609060101010101" pitchFamily="49" charset="-122"/>
              </a:rPr>
              <a:t>未来我们将在支付解决方案领域持续优化，针对资金到账服务方面，我们会建立快速通道，方便，快捷，提升到账速度。针对企业我们提供更为深入的服务，包括自动化结算、企业对账等服务。这些服务将会形成我们新的利润增长点。</a:t>
            </a:r>
            <a:endParaRPr lang="zh-CN" altLang="en-US" sz="1100" dirty="0">
              <a:solidFill>
                <a:schemeClr val="tx2">
                  <a:lumMod val="90000"/>
                  <a:lumOff val="10000"/>
                </a:schemeClr>
              </a:solidFill>
              <a:latin typeface="楷体" panose="02010609060101010101" pitchFamily="49" charset="-122"/>
              <a:ea typeface="楷体" panose="02010609060101010101" pitchFamily="49" charset="-122"/>
              <a:sym typeface="微软雅黑" pitchFamily="34" charset="-122"/>
            </a:endParaRPr>
          </a:p>
        </p:txBody>
      </p:sp>
      <p:pic>
        <p:nvPicPr>
          <p:cNvPr id="70" name="图片 69">
            <a:extLst>
              <a:ext uri="{FF2B5EF4-FFF2-40B4-BE49-F238E27FC236}">
                <a16:creationId xmlns:a16="http://schemas.microsoft.com/office/drawing/2014/main" xmlns="" id="{F12F3A70-A289-4AA4-8A64-97AC1FAD7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1138" y="328045"/>
            <a:ext cx="1962046" cy="609104"/>
          </a:xfrm>
          <a:prstGeom prst="rect">
            <a:avLst/>
          </a:prstGeom>
        </p:spPr>
      </p:pic>
    </p:spTree>
    <p:extLst>
      <p:ext uri="{BB962C8B-B14F-4D97-AF65-F5344CB8AC3E}">
        <p14:creationId xmlns:p14="http://schemas.microsoft.com/office/powerpoint/2010/main" val="209980918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7206" y="6422273"/>
            <a:ext cx="398035" cy="276999"/>
          </a:xfrm>
          <a:prstGeom prst="rect">
            <a:avLst/>
          </a:prstGeom>
        </p:spPr>
        <p:txBody>
          <a:bodyPr wrap="square">
            <a:spAutoFit/>
          </a:bodyPr>
          <a:lstStyle/>
          <a:p>
            <a:pPr algn="ctr"/>
            <a:fld id="{B6CDF4B4-146F-4CD0-B0FE-F3CF0468E44B}" type="slidenum">
              <a:rPr lang="id-ID" sz="1200" smtClean="0">
                <a:solidFill>
                  <a:schemeClr val="bg1"/>
                </a:solidFill>
                <a:latin typeface="Roboto" panose="02000000000000000000" pitchFamily="2" charset="0"/>
                <a:ea typeface="Roboto" panose="02000000000000000000" pitchFamily="2" charset="0"/>
                <a:cs typeface="Open Sans Light" panose="020B0306030504020204" pitchFamily="34" charset="0"/>
              </a:rPr>
              <a:t>6</a:t>
            </a:fld>
            <a:endParaRPr lang="id-ID" sz="1600" dirty="0">
              <a:solidFill>
                <a:schemeClr val="bg1"/>
              </a:solidFill>
              <a:latin typeface="Roboto" panose="02000000000000000000" pitchFamily="2" charset="0"/>
              <a:ea typeface="Roboto" panose="02000000000000000000" pitchFamily="2" charset="0"/>
              <a:cs typeface="Open Sans Light" panose="020B0306030504020204" pitchFamily="34" charset="0"/>
            </a:endParaRPr>
          </a:p>
        </p:txBody>
      </p:sp>
      <p:sp>
        <p:nvSpPr>
          <p:cNvPr id="8" name="TextBox 7"/>
          <p:cNvSpPr txBox="1"/>
          <p:nvPr/>
        </p:nvSpPr>
        <p:spPr>
          <a:xfrm>
            <a:off x="3625459" y="2370207"/>
            <a:ext cx="661181" cy="523220"/>
          </a:xfrm>
          <a:prstGeom prst="rect">
            <a:avLst/>
          </a:prstGeom>
          <a:noFill/>
        </p:spPr>
        <p:txBody>
          <a:bodyPr wrap="square" rtlCol="0">
            <a:spAutoFit/>
            <a:scene3d>
              <a:camera prst="isometricTopUp"/>
              <a:lightRig rig="threePt" dir="t"/>
            </a:scene3d>
          </a:bodyPr>
          <a:lstStyle/>
          <a:p>
            <a:pPr algn="ctr"/>
            <a:r>
              <a:rPr lang="id-ID" sz="2800" dirty="0">
                <a:solidFill>
                  <a:schemeClr val="bg1"/>
                </a:solidFill>
                <a:effectLst/>
                <a:latin typeface="FontAwesome" pitchFamily="2" charset="0"/>
              </a:rPr>
              <a:t></a:t>
            </a:r>
          </a:p>
        </p:txBody>
      </p:sp>
      <p:sp>
        <p:nvSpPr>
          <p:cNvPr id="9" name="TextBox 8"/>
          <p:cNvSpPr txBox="1"/>
          <p:nvPr/>
        </p:nvSpPr>
        <p:spPr>
          <a:xfrm>
            <a:off x="2918866" y="3368128"/>
            <a:ext cx="661181" cy="584775"/>
          </a:xfrm>
          <a:prstGeom prst="rect">
            <a:avLst/>
          </a:prstGeom>
          <a:noFill/>
        </p:spPr>
        <p:txBody>
          <a:bodyPr wrap="square" rtlCol="0">
            <a:spAutoFit/>
            <a:scene3d>
              <a:camera prst="isometricTopUp"/>
              <a:lightRig rig="threePt" dir="t"/>
            </a:scene3d>
          </a:bodyPr>
          <a:lstStyle/>
          <a:p>
            <a:pPr algn="ctr"/>
            <a:r>
              <a:rPr lang="id-ID" sz="3200" dirty="0">
                <a:solidFill>
                  <a:schemeClr val="bg1"/>
                </a:solidFill>
                <a:latin typeface="FontAwesome" pitchFamily="2" charset="0"/>
              </a:rPr>
              <a:t></a:t>
            </a:r>
            <a:endParaRPr lang="id-ID" sz="2800" dirty="0">
              <a:solidFill>
                <a:schemeClr val="bg1"/>
              </a:solidFill>
              <a:effectLst/>
              <a:latin typeface="FontAwesome" pitchFamily="2" charset="0"/>
            </a:endParaRPr>
          </a:p>
        </p:txBody>
      </p:sp>
      <p:sp>
        <p:nvSpPr>
          <p:cNvPr id="10" name="Rectangle 9"/>
          <p:cNvSpPr/>
          <p:nvPr/>
        </p:nvSpPr>
        <p:spPr>
          <a:xfrm>
            <a:off x="1968967" y="2588094"/>
            <a:ext cx="449162" cy="461665"/>
          </a:xfrm>
          <a:prstGeom prst="rect">
            <a:avLst/>
          </a:prstGeom>
        </p:spPr>
        <p:txBody>
          <a:bodyPr wrap="none">
            <a:spAutoFit/>
            <a:scene3d>
              <a:camera prst="isometricTopUp"/>
              <a:lightRig rig="threePt" dir="t"/>
            </a:scene3d>
          </a:bodyPr>
          <a:lstStyle/>
          <a:p>
            <a:r>
              <a:rPr lang="id-ID" sz="2400" dirty="0">
                <a:solidFill>
                  <a:schemeClr val="bg1"/>
                </a:solidFill>
                <a:latin typeface="FontAwesome" pitchFamily="2" charset="0"/>
              </a:rPr>
              <a:t></a:t>
            </a:r>
          </a:p>
        </p:txBody>
      </p:sp>
      <p:sp>
        <p:nvSpPr>
          <p:cNvPr id="11" name="Rectangle 10"/>
          <p:cNvSpPr/>
          <p:nvPr/>
        </p:nvSpPr>
        <p:spPr>
          <a:xfrm rot="466745">
            <a:off x="2694744" y="2217665"/>
            <a:ext cx="478016" cy="400110"/>
          </a:xfrm>
          <a:prstGeom prst="rect">
            <a:avLst/>
          </a:prstGeom>
        </p:spPr>
        <p:txBody>
          <a:bodyPr wrap="none">
            <a:spAutoFit/>
            <a:scene3d>
              <a:camera prst="isometricTopUp"/>
              <a:lightRig rig="threePt" dir="t"/>
            </a:scene3d>
          </a:bodyPr>
          <a:lstStyle/>
          <a:p>
            <a:r>
              <a:rPr lang="id-ID" sz="2000" dirty="0">
                <a:solidFill>
                  <a:schemeClr val="bg1"/>
                </a:solidFill>
                <a:latin typeface="FontAwesome" pitchFamily="2" charset="0"/>
              </a:rPr>
              <a:t></a:t>
            </a:r>
          </a:p>
        </p:txBody>
      </p:sp>
      <p:cxnSp>
        <p:nvCxnSpPr>
          <p:cNvPr id="12" name="Straight Connector 11"/>
          <p:cNvCxnSpPr>
            <a:cxnSpLocks/>
          </p:cNvCxnSpPr>
          <p:nvPr/>
        </p:nvCxnSpPr>
        <p:spPr>
          <a:xfrm>
            <a:off x="5936566" y="3029697"/>
            <a:ext cx="5079897" cy="0"/>
          </a:xfrm>
          <a:prstGeom prst="line">
            <a:avLst/>
          </a:prstGeom>
          <a:ln w="19050">
            <a:solidFill>
              <a:srgbClr val="19B49B"/>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20"/>
          <p:cNvGrpSpPr>
            <a:grpSpLocks noChangeAspect="1"/>
          </p:cNvGrpSpPr>
          <p:nvPr/>
        </p:nvGrpSpPr>
        <p:grpSpPr>
          <a:xfrm>
            <a:off x="9898152" y="2200168"/>
            <a:ext cx="418704" cy="321294"/>
            <a:chOff x="6383786" y="2052886"/>
            <a:chExt cx="360265" cy="276450"/>
          </a:xfrm>
        </p:grpSpPr>
        <p:sp>
          <p:nvSpPr>
            <p:cNvPr id="22" name="Rectangle 21"/>
            <p:cNvSpPr/>
            <p:nvPr/>
          </p:nvSpPr>
          <p:spPr>
            <a:xfrm>
              <a:off x="6383899" y="2081172"/>
              <a:ext cx="360040" cy="174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Roboto" panose="02000000000000000000" pitchFamily="2" charset="0"/>
                <a:ea typeface="Roboto" panose="02000000000000000000" pitchFamily="2" charset="0"/>
              </a:endParaRPr>
            </a:p>
          </p:txBody>
        </p:sp>
        <p:sp>
          <p:nvSpPr>
            <p:cNvPr id="23" name="Isosceles Triangle 22"/>
            <p:cNvSpPr/>
            <p:nvPr/>
          </p:nvSpPr>
          <p:spPr>
            <a:xfrm flipV="1">
              <a:off x="6501162" y="2255432"/>
              <a:ext cx="125514" cy="73904"/>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Roboto" panose="02000000000000000000" pitchFamily="2" charset="0"/>
                <a:ea typeface="Roboto" panose="02000000000000000000" pitchFamily="2" charset="0"/>
              </a:endParaRPr>
            </a:p>
          </p:txBody>
        </p:sp>
        <p:sp>
          <p:nvSpPr>
            <p:cNvPr id="24" name="TextBox 23"/>
            <p:cNvSpPr txBox="1"/>
            <p:nvPr/>
          </p:nvSpPr>
          <p:spPr>
            <a:xfrm>
              <a:off x="6383786" y="2052886"/>
              <a:ext cx="360265" cy="211855"/>
            </a:xfrm>
            <a:prstGeom prst="rect">
              <a:avLst/>
            </a:prstGeom>
            <a:solidFill>
              <a:schemeClr val="accent2">
                <a:lumMod val="75000"/>
              </a:schemeClr>
            </a:solidFill>
          </p:spPr>
          <p:txBody>
            <a:bodyPr wrap="none" rtlCol="0">
              <a:spAutoFit/>
            </a:bodyPr>
            <a:lstStyle/>
            <a:p>
              <a:pPr algn="ctr"/>
              <a:r>
                <a:rPr lang="en-US" sz="1000" b="1" dirty="0">
                  <a:solidFill>
                    <a:schemeClr val="bg1"/>
                  </a:solidFill>
                  <a:latin typeface="Roboto" panose="02000000000000000000" pitchFamily="2" charset="0"/>
                  <a:ea typeface="Roboto" panose="02000000000000000000" pitchFamily="2" charset="0"/>
                </a:rPr>
                <a:t>9</a:t>
              </a:r>
              <a:r>
                <a:rPr lang="en-US" altLang="zh-CN" sz="1000" b="1" dirty="0">
                  <a:solidFill>
                    <a:schemeClr val="bg1"/>
                  </a:solidFill>
                  <a:latin typeface="Roboto" panose="02000000000000000000" pitchFamily="2" charset="0"/>
                  <a:ea typeface="Roboto" panose="02000000000000000000" pitchFamily="2" charset="0"/>
                </a:rPr>
                <a:t>0</a:t>
              </a:r>
              <a:r>
                <a:rPr lang="en-US" sz="1000" b="1" dirty="0">
                  <a:solidFill>
                    <a:schemeClr val="bg1"/>
                  </a:solidFill>
                  <a:latin typeface="Roboto" panose="02000000000000000000" pitchFamily="2" charset="0"/>
                  <a:ea typeface="Roboto" panose="02000000000000000000" pitchFamily="2" charset="0"/>
                </a:rPr>
                <a:t>%</a:t>
              </a:r>
            </a:p>
          </p:txBody>
        </p:sp>
      </p:grpSp>
      <p:sp>
        <p:nvSpPr>
          <p:cNvPr id="25" name="Rounded Rectangle 24"/>
          <p:cNvSpPr>
            <a:spLocks/>
          </p:cNvSpPr>
          <p:nvPr/>
        </p:nvSpPr>
        <p:spPr>
          <a:xfrm>
            <a:off x="6101343" y="1942643"/>
            <a:ext cx="4320000" cy="252000"/>
          </a:xfrm>
          <a:prstGeom prst="roundRect">
            <a:avLst/>
          </a:prstGeom>
          <a:pattFill prst="pct30">
            <a:fgClr>
              <a:schemeClr val="bg2">
                <a:lumMod val="7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Roboto" panose="02000000000000000000" pitchFamily="2" charset="0"/>
              <a:ea typeface="Roboto" panose="02000000000000000000" pitchFamily="2" charset="0"/>
            </a:endParaRPr>
          </a:p>
        </p:txBody>
      </p:sp>
      <p:sp>
        <p:nvSpPr>
          <p:cNvPr id="26" name="Rounded Rectangle 25"/>
          <p:cNvSpPr>
            <a:spLocks noChangeAspect="1"/>
          </p:cNvSpPr>
          <p:nvPr/>
        </p:nvSpPr>
        <p:spPr>
          <a:xfrm>
            <a:off x="6101345" y="1942643"/>
            <a:ext cx="3023993" cy="244512"/>
          </a:xfrm>
          <a:prstGeom prst="roundRect">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Roboto" panose="02000000000000000000" pitchFamily="2" charset="0"/>
              <a:ea typeface="Roboto" panose="02000000000000000000" pitchFamily="2" charset="0"/>
            </a:endParaRPr>
          </a:p>
        </p:txBody>
      </p:sp>
      <p:sp>
        <p:nvSpPr>
          <p:cNvPr id="27" name="Rounded Rectangle 26"/>
          <p:cNvSpPr>
            <a:spLocks/>
          </p:cNvSpPr>
          <p:nvPr/>
        </p:nvSpPr>
        <p:spPr>
          <a:xfrm>
            <a:off x="6088751" y="2521462"/>
            <a:ext cx="4320000" cy="252000"/>
          </a:xfrm>
          <a:prstGeom prst="roundRect">
            <a:avLst/>
          </a:prstGeom>
          <a:pattFill prst="pct30">
            <a:fgClr>
              <a:schemeClr val="bg2">
                <a:lumMod val="7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Roboto" panose="02000000000000000000" pitchFamily="2" charset="0"/>
              <a:ea typeface="Roboto" panose="02000000000000000000" pitchFamily="2" charset="0"/>
            </a:endParaRPr>
          </a:p>
        </p:txBody>
      </p:sp>
      <p:sp>
        <p:nvSpPr>
          <p:cNvPr id="28" name="Rounded Rectangle 27"/>
          <p:cNvSpPr>
            <a:spLocks noChangeAspect="1"/>
          </p:cNvSpPr>
          <p:nvPr/>
        </p:nvSpPr>
        <p:spPr>
          <a:xfrm>
            <a:off x="6088751" y="2521462"/>
            <a:ext cx="4018753" cy="252000"/>
          </a:xfrm>
          <a:prstGeom prst="round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Roboto" panose="02000000000000000000" pitchFamily="2" charset="0"/>
              <a:ea typeface="Roboto" panose="02000000000000000000" pitchFamily="2" charset="0"/>
            </a:endParaRPr>
          </a:p>
        </p:txBody>
      </p:sp>
      <p:grpSp>
        <p:nvGrpSpPr>
          <p:cNvPr id="33" name="Group 32"/>
          <p:cNvGrpSpPr>
            <a:grpSpLocks noChangeAspect="1"/>
          </p:cNvGrpSpPr>
          <p:nvPr/>
        </p:nvGrpSpPr>
        <p:grpSpPr>
          <a:xfrm>
            <a:off x="8915986" y="1585703"/>
            <a:ext cx="418704" cy="321294"/>
            <a:chOff x="6383786" y="1395641"/>
            <a:chExt cx="360265" cy="276450"/>
          </a:xfrm>
        </p:grpSpPr>
        <p:sp>
          <p:nvSpPr>
            <p:cNvPr id="34" name="Rectangle 33"/>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Roboto" panose="02000000000000000000" pitchFamily="2" charset="0"/>
                <a:ea typeface="Roboto" panose="02000000000000000000" pitchFamily="2" charset="0"/>
              </a:endParaRPr>
            </a:p>
          </p:txBody>
        </p:sp>
        <p:sp>
          <p:nvSpPr>
            <p:cNvPr id="35" name="TextBox 34"/>
            <p:cNvSpPr txBox="1"/>
            <p:nvPr/>
          </p:nvSpPr>
          <p:spPr>
            <a:xfrm>
              <a:off x="6383786" y="1395641"/>
              <a:ext cx="360265" cy="211855"/>
            </a:xfrm>
            <a:prstGeom prst="rect">
              <a:avLst/>
            </a:prstGeom>
            <a:solidFill>
              <a:schemeClr val="accent1">
                <a:lumMod val="75000"/>
              </a:schemeClr>
            </a:solidFill>
          </p:spPr>
          <p:txBody>
            <a:bodyPr wrap="none" rtlCol="0">
              <a:spAutoFit/>
            </a:bodyPr>
            <a:lstStyle/>
            <a:p>
              <a:pPr algn="ctr"/>
              <a:r>
                <a:rPr lang="en-US" altLang="zh-CN" sz="1000" b="1" dirty="0">
                  <a:solidFill>
                    <a:schemeClr val="bg1"/>
                  </a:solidFill>
                  <a:latin typeface="Roboto" panose="02000000000000000000" pitchFamily="2" charset="0"/>
                  <a:ea typeface="Roboto" panose="02000000000000000000" pitchFamily="2" charset="0"/>
                </a:rPr>
                <a:t>70</a:t>
              </a:r>
              <a:r>
                <a:rPr lang="en-US" sz="1000" b="1" dirty="0">
                  <a:solidFill>
                    <a:schemeClr val="bg1"/>
                  </a:solidFill>
                  <a:latin typeface="Roboto" panose="02000000000000000000" pitchFamily="2" charset="0"/>
                  <a:ea typeface="Roboto" panose="02000000000000000000" pitchFamily="2" charset="0"/>
                </a:rPr>
                <a:t>%</a:t>
              </a:r>
            </a:p>
          </p:txBody>
        </p:sp>
        <p:sp>
          <p:nvSpPr>
            <p:cNvPr id="36" name="Isosceles Triangle 35"/>
            <p:cNvSpPr/>
            <p:nvPr/>
          </p:nvSpPr>
          <p:spPr>
            <a:xfrm flipV="1">
              <a:off x="6501162" y="1598187"/>
              <a:ext cx="125514" cy="7390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Roboto" panose="02000000000000000000" pitchFamily="2" charset="0"/>
                <a:ea typeface="Roboto" panose="02000000000000000000" pitchFamily="2" charset="0"/>
              </a:endParaRPr>
            </a:p>
          </p:txBody>
        </p:sp>
      </p:grpSp>
      <p:sp>
        <p:nvSpPr>
          <p:cNvPr id="37" name="TextBox 36"/>
          <p:cNvSpPr txBox="1"/>
          <p:nvPr/>
        </p:nvSpPr>
        <p:spPr>
          <a:xfrm>
            <a:off x="6087312" y="2294410"/>
            <a:ext cx="1100169" cy="261610"/>
          </a:xfrm>
          <a:prstGeom prst="rect">
            <a:avLst/>
          </a:prstGeom>
          <a:noFill/>
        </p:spPr>
        <p:txBody>
          <a:bodyPr wrap="square" rtlCol="0">
            <a:spAutoFit/>
          </a:bodyPr>
          <a:lstStyle/>
          <a:p>
            <a:pPr algn="just"/>
            <a:r>
              <a:rPr lang="zh-CN" altLang="en-US" sz="1100" dirty="0">
                <a:solidFill>
                  <a:schemeClr val="tx1">
                    <a:lumMod val="90000"/>
                    <a:lumOff val="10000"/>
                  </a:schemeClr>
                </a:solidFill>
                <a:latin typeface="Roboto" panose="02000000000000000000" pitchFamily="2" charset="0"/>
                <a:ea typeface="Roboto" panose="02000000000000000000" pitchFamily="2" charset="0"/>
              </a:rPr>
              <a:t>本科学历</a:t>
            </a:r>
            <a:endParaRPr lang="en-US" sz="1000" dirty="0">
              <a:solidFill>
                <a:schemeClr val="tx1">
                  <a:lumMod val="90000"/>
                  <a:lumOff val="10000"/>
                </a:schemeClr>
              </a:solidFill>
              <a:latin typeface="Roboto" panose="02000000000000000000" pitchFamily="2" charset="0"/>
              <a:ea typeface="Roboto" panose="02000000000000000000" pitchFamily="2" charset="0"/>
            </a:endParaRPr>
          </a:p>
        </p:txBody>
      </p:sp>
      <p:sp>
        <p:nvSpPr>
          <p:cNvPr id="39" name="TextBox 38"/>
          <p:cNvSpPr txBox="1"/>
          <p:nvPr/>
        </p:nvSpPr>
        <p:spPr>
          <a:xfrm>
            <a:off x="6088751" y="1706121"/>
            <a:ext cx="1276049" cy="261610"/>
          </a:xfrm>
          <a:prstGeom prst="rect">
            <a:avLst/>
          </a:prstGeom>
          <a:noFill/>
        </p:spPr>
        <p:txBody>
          <a:bodyPr wrap="square" rtlCol="0">
            <a:spAutoFit/>
          </a:bodyPr>
          <a:lstStyle/>
          <a:p>
            <a:pPr algn="just"/>
            <a:r>
              <a:rPr lang="zh-CN" altLang="en-US" sz="1100" dirty="0">
                <a:solidFill>
                  <a:schemeClr val="tx1">
                    <a:lumMod val="90000"/>
                    <a:lumOff val="10000"/>
                  </a:schemeClr>
                </a:solidFill>
                <a:latin typeface="Roboto" panose="02000000000000000000" pitchFamily="2" charset="0"/>
                <a:ea typeface="Roboto" panose="02000000000000000000" pitchFamily="2" charset="0"/>
              </a:rPr>
              <a:t>研发人员</a:t>
            </a:r>
            <a:endParaRPr lang="en-US" sz="1000" dirty="0">
              <a:solidFill>
                <a:schemeClr val="tx1">
                  <a:lumMod val="90000"/>
                  <a:lumOff val="10000"/>
                </a:schemeClr>
              </a:solidFill>
              <a:latin typeface="Roboto" panose="02000000000000000000" pitchFamily="2" charset="0"/>
              <a:ea typeface="Roboto" panose="02000000000000000000" pitchFamily="2" charset="0"/>
            </a:endParaRPr>
          </a:p>
        </p:txBody>
      </p:sp>
      <p:sp>
        <p:nvSpPr>
          <p:cNvPr id="41" name="TextBox 40"/>
          <p:cNvSpPr txBox="1"/>
          <p:nvPr/>
        </p:nvSpPr>
        <p:spPr>
          <a:xfrm>
            <a:off x="6085317" y="3200137"/>
            <a:ext cx="4931146" cy="2575508"/>
          </a:xfrm>
          <a:prstGeom prst="rect">
            <a:avLst/>
          </a:prstGeom>
          <a:noFill/>
        </p:spPr>
        <p:txBody>
          <a:bodyPr wrap="square" rIns="144000" bIns="36000" numCol="1" spcCol="360000">
            <a:spAutoFit/>
          </a:bodyPr>
          <a:lstStyle/>
          <a:p>
            <a:pPr eaLnBrk="1" fontAlgn="auto" hangingPunct="1">
              <a:lnSpc>
                <a:spcPct val="150000"/>
              </a:lnSpc>
              <a:spcBef>
                <a:spcPts val="0"/>
              </a:spcBef>
              <a:spcAft>
                <a:spcPts val="0"/>
              </a:spcAft>
              <a:defRPr/>
            </a:pPr>
            <a:r>
              <a:rPr lang="zh-CN" altLang="zh-CN" dirty="0"/>
              <a:t>公司规模在</a:t>
            </a:r>
            <a:r>
              <a:rPr lang="en-US" altLang="zh-CN" dirty="0"/>
              <a:t> 60</a:t>
            </a:r>
            <a:r>
              <a:rPr lang="zh-CN" altLang="zh-CN" dirty="0"/>
              <a:t>人左右，是由一批年轻、朝气、对新方式充满好奇并勇于尝试的成员组成，平均年龄在</a:t>
            </a:r>
            <a:r>
              <a:rPr lang="en-US" altLang="zh-CN" dirty="0"/>
              <a:t> 25~30 </a:t>
            </a:r>
            <a:r>
              <a:rPr lang="zh-CN" altLang="zh-CN" dirty="0"/>
              <a:t>岁之间，</a:t>
            </a:r>
            <a:r>
              <a:rPr lang="en-US" altLang="zh-CN" dirty="0"/>
              <a:t>90%</a:t>
            </a:r>
            <a:r>
              <a:rPr lang="zh-CN" altLang="zh-CN" dirty="0"/>
              <a:t>以上的员工学历都在全国统招本科以上。其中，研发人员所占比例在</a:t>
            </a:r>
            <a:r>
              <a:rPr lang="en-US" altLang="zh-CN" dirty="0"/>
              <a:t> 70%</a:t>
            </a:r>
            <a:r>
              <a:rPr lang="zh-CN" altLang="zh-CN" dirty="0"/>
              <a:t>以上，团队去层级化，突出角色分工，推行扁平化的高效管理运作方式。</a:t>
            </a:r>
          </a:p>
        </p:txBody>
      </p:sp>
      <p:pic>
        <p:nvPicPr>
          <p:cNvPr id="42" name="图片 41">
            <a:extLst>
              <a:ext uri="{FF2B5EF4-FFF2-40B4-BE49-F238E27FC236}">
                <a16:creationId xmlns:a16="http://schemas.microsoft.com/office/drawing/2014/main" xmlns="" id="{8AFA84B2-9ED9-448A-81CC-78EFDAD0F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1138" y="328045"/>
            <a:ext cx="1962046" cy="609104"/>
          </a:xfrm>
          <a:prstGeom prst="rect">
            <a:avLst/>
          </a:prstGeom>
        </p:spPr>
      </p:pic>
      <p:sp>
        <p:nvSpPr>
          <p:cNvPr id="43" name="文本框 42">
            <a:extLst>
              <a:ext uri="{FF2B5EF4-FFF2-40B4-BE49-F238E27FC236}">
                <a16:creationId xmlns:a16="http://schemas.microsoft.com/office/drawing/2014/main" xmlns="" id="{334CE05E-8D79-4B37-9663-A60042C319CD}"/>
              </a:ext>
            </a:extLst>
          </p:cNvPr>
          <p:cNvSpPr txBox="1"/>
          <p:nvPr/>
        </p:nvSpPr>
        <p:spPr>
          <a:xfrm>
            <a:off x="1425880" y="263184"/>
            <a:ext cx="3647152"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我们的团队</a:t>
            </a:r>
          </a:p>
        </p:txBody>
      </p:sp>
      <p:pic>
        <p:nvPicPr>
          <p:cNvPr id="16" name="图片 15">
            <a:extLst>
              <a:ext uri="{FF2B5EF4-FFF2-40B4-BE49-F238E27FC236}">
                <a16:creationId xmlns:a16="http://schemas.microsoft.com/office/drawing/2014/main" xmlns="" id="{CE34F402-65C9-44C7-9ED3-54D0E5EE9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86" y="1297823"/>
            <a:ext cx="3990975" cy="5124450"/>
          </a:xfrm>
          <a:prstGeom prst="rect">
            <a:avLst/>
          </a:prstGeom>
        </p:spPr>
      </p:pic>
    </p:spTree>
    <p:extLst>
      <p:ext uri="{BB962C8B-B14F-4D97-AF65-F5344CB8AC3E}">
        <p14:creationId xmlns:p14="http://schemas.microsoft.com/office/powerpoint/2010/main" val="1732488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3162850" y="324999"/>
            <a:ext cx="318259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ND DISCUSSION</a:t>
            </a:r>
          </a:p>
        </p:txBody>
      </p:sp>
      <p:graphicFrame>
        <p:nvGraphicFramePr>
          <p:cNvPr id="35" name="图表 34">
            <a:extLst>
              <a:ext uri="{FF2B5EF4-FFF2-40B4-BE49-F238E27FC236}">
                <a16:creationId xmlns:a16="http://schemas.microsoft.com/office/drawing/2014/main" xmlns="" id="{B812ED4B-8AD1-4641-B3C8-2BEED6FD6D46}"/>
              </a:ext>
            </a:extLst>
          </p:cNvPr>
          <p:cNvGraphicFramePr>
            <a:graphicFrameLocks/>
          </p:cNvGraphicFramePr>
          <p:nvPr>
            <p:extLst>
              <p:ext uri="{D42A27DB-BD31-4B8C-83A1-F6EECF244321}">
                <p14:modId xmlns:p14="http://schemas.microsoft.com/office/powerpoint/2010/main" val="3038274304"/>
              </p:ext>
            </p:extLst>
          </p:nvPr>
        </p:nvGraphicFramePr>
        <p:xfrm>
          <a:off x="2247900" y="1498600"/>
          <a:ext cx="7950200" cy="4216400"/>
        </p:xfrm>
        <a:graphic>
          <a:graphicData uri="http://schemas.openxmlformats.org/drawingml/2006/chart">
            <c:chart xmlns:c="http://schemas.openxmlformats.org/drawingml/2006/chart" xmlns:r="http://schemas.openxmlformats.org/officeDocument/2006/relationships" r:id="rId2"/>
          </a:graphicData>
        </a:graphic>
      </p:graphicFrame>
      <p:pic>
        <p:nvPicPr>
          <p:cNvPr id="36" name="图片 35">
            <a:extLst>
              <a:ext uri="{FF2B5EF4-FFF2-40B4-BE49-F238E27FC236}">
                <a16:creationId xmlns:a16="http://schemas.microsoft.com/office/drawing/2014/main" xmlns="" id="{05451E29-9199-4255-939B-30ABBABF4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138" y="328045"/>
            <a:ext cx="1962046" cy="609104"/>
          </a:xfrm>
          <a:prstGeom prst="rect">
            <a:avLst/>
          </a:prstGeom>
        </p:spPr>
      </p:pic>
      <p:sp>
        <p:nvSpPr>
          <p:cNvPr id="37" name="文本框 36">
            <a:extLst>
              <a:ext uri="{FF2B5EF4-FFF2-40B4-BE49-F238E27FC236}">
                <a16:creationId xmlns:a16="http://schemas.microsoft.com/office/drawing/2014/main" xmlns="" id="{C34F72CE-8AAD-497F-9B1B-0F20DBFF8213}"/>
              </a:ext>
            </a:extLst>
          </p:cNvPr>
          <p:cNvSpPr txBox="1"/>
          <p:nvPr/>
        </p:nvSpPr>
        <p:spPr>
          <a:xfrm>
            <a:off x="1691157" y="328045"/>
            <a:ext cx="2954655"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财务数据</a:t>
            </a:r>
          </a:p>
        </p:txBody>
      </p:sp>
    </p:spTree>
    <p:extLst>
      <p:ext uri="{BB962C8B-B14F-4D97-AF65-F5344CB8AC3E}">
        <p14:creationId xmlns:p14="http://schemas.microsoft.com/office/powerpoint/2010/main" val="12480414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p:cNvSpPr txBox="1"/>
          <p:nvPr/>
        </p:nvSpPr>
        <p:spPr>
          <a:xfrm>
            <a:off x="1039921" y="1566952"/>
            <a:ext cx="2073003" cy="1862048"/>
          </a:xfrm>
          <a:prstGeom prst="rect">
            <a:avLst/>
          </a:prstGeom>
          <a:noFill/>
        </p:spPr>
        <p:txBody>
          <a:bodyPr wrap="none" rtlCol="0">
            <a:spAutoFit/>
          </a:bodyPr>
          <a:lstStyle/>
          <a:p>
            <a:r>
              <a:rPr lang="en-US" sz="11500" b="1" dirty="0">
                <a:solidFill>
                  <a:schemeClr val="accent1"/>
                </a:solidFill>
                <a:effectLst>
                  <a:outerShdw blurRad="38100" dist="38100" dir="2700000" algn="tl">
                    <a:srgbClr val="000000">
                      <a:alpha val="43137"/>
                    </a:srgbClr>
                  </a:outerShdw>
                </a:effectLst>
                <a:cs typeface="+mn-ea"/>
                <a:sym typeface="+mn-lt"/>
              </a:rPr>
              <a:t>0</a:t>
            </a:r>
            <a:r>
              <a:rPr lang="en-US" altLang="zh-CN" sz="11500" b="1" dirty="0">
                <a:solidFill>
                  <a:schemeClr val="accent1"/>
                </a:solidFill>
                <a:effectLst>
                  <a:outerShdw blurRad="38100" dist="38100" dir="2700000" algn="tl">
                    <a:srgbClr val="000000">
                      <a:alpha val="43137"/>
                    </a:srgbClr>
                  </a:outerShdw>
                </a:effectLst>
                <a:cs typeface="+mn-ea"/>
                <a:sym typeface="+mn-lt"/>
              </a:rPr>
              <a:t>2</a:t>
            </a:r>
            <a:r>
              <a:rPr lang="en-US" sz="11500" b="1" dirty="0">
                <a:solidFill>
                  <a:schemeClr val="accent1"/>
                </a:solidFill>
                <a:effectLst>
                  <a:outerShdw blurRad="38100" dist="38100" dir="2700000" algn="tl">
                    <a:srgbClr val="000000">
                      <a:alpha val="43137"/>
                    </a:srgbClr>
                  </a:outerShdw>
                </a:effectLst>
                <a:cs typeface="+mn-ea"/>
                <a:sym typeface="+mn-lt"/>
              </a:rPr>
              <a:t>.</a:t>
            </a:r>
          </a:p>
        </p:txBody>
      </p:sp>
      <p:sp>
        <p:nvSpPr>
          <p:cNvPr id="5" name="TextBox 22"/>
          <p:cNvSpPr txBox="1"/>
          <p:nvPr/>
        </p:nvSpPr>
        <p:spPr>
          <a:xfrm>
            <a:off x="1039920" y="3306534"/>
            <a:ext cx="3799366" cy="1015663"/>
          </a:xfrm>
          <a:prstGeom prst="rect">
            <a:avLst/>
          </a:prstGeom>
          <a:noFill/>
        </p:spPr>
        <p:txBody>
          <a:bodyPr wrap="square" rtlCol="0">
            <a:spAutoFit/>
          </a:bodyPr>
          <a:lstStyle/>
          <a:p>
            <a:r>
              <a:rPr lang="zh-CN" altLang="en-US" sz="6000" b="1" dirty="0">
                <a:solidFill>
                  <a:schemeClr val="tx1">
                    <a:lumMod val="90000"/>
                    <a:lumOff val="10000"/>
                  </a:schemeClr>
                </a:solidFill>
                <a:cs typeface="+mn-ea"/>
                <a:sym typeface="+mn-lt"/>
              </a:rPr>
              <a:t>业务介绍</a:t>
            </a:r>
            <a:endParaRPr lang="en-US" altLang="zh-CN" sz="6000" b="1" dirty="0">
              <a:solidFill>
                <a:schemeClr val="tx1">
                  <a:lumMod val="90000"/>
                  <a:lumOff val="10000"/>
                </a:schemeClr>
              </a:solidFill>
              <a:cs typeface="+mn-ea"/>
              <a:sym typeface="+mn-lt"/>
            </a:endParaRPr>
          </a:p>
        </p:txBody>
      </p:sp>
      <p:pic>
        <p:nvPicPr>
          <p:cNvPr id="6" name="图片 5">
            <a:extLst>
              <a:ext uri="{FF2B5EF4-FFF2-40B4-BE49-F238E27FC236}">
                <a16:creationId xmlns:a16="http://schemas.microsoft.com/office/drawing/2014/main" xmlns="" id="{64122307-F4C7-456B-9EBD-1DAF5A92CF8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724629" y="1020449"/>
            <a:ext cx="5112675" cy="4132745"/>
          </a:xfrm>
          <a:prstGeom prst="rect">
            <a:avLst/>
          </a:prstGeom>
        </p:spPr>
      </p:pic>
      <p:pic>
        <p:nvPicPr>
          <p:cNvPr id="7" name="图片 6">
            <a:extLst>
              <a:ext uri="{FF2B5EF4-FFF2-40B4-BE49-F238E27FC236}">
                <a16:creationId xmlns:a16="http://schemas.microsoft.com/office/drawing/2014/main" xmlns="" id="{31E0DFF5-B12F-4005-B46D-0AFCEF497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04" y="369202"/>
            <a:ext cx="2889059" cy="896889"/>
          </a:xfrm>
          <a:prstGeom prst="rect">
            <a:avLst/>
          </a:prstGeom>
        </p:spPr>
      </p:pic>
    </p:spTree>
    <p:extLst>
      <p:ext uri="{BB962C8B-B14F-4D97-AF65-F5344CB8AC3E}">
        <p14:creationId xmlns:p14="http://schemas.microsoft.com/office/powerpoint/2010/main" val="14987068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
          <p:cNvGrpSpPr/>
          <p:nvPr/>
        </p:nvGrpSpPr>
        <p:grpSpPr>
          <a:xfrm>
            <a:off x="569843" y="2359110"/>
            <a:ext cx="5199922" cy="2903213"/>
            <a:chOff x="3301042" y="2145942"/>
            <a:chExt cx="5589917" cy="3120955"/>
          </a:xfrm>
        </p:grpSpPr>
        <p:sp>
          <p:nvSpPr>
            <p:cNvPr id="6" name="Oval 8"/>
            <p:cNvSpPr/>
            <p:nvPr/>
          </p:nvSpPr>
          <p:spPr>
            <a:xfrm>
              <a:off x="4606023" y="2145942"/>
              <a:ext cx="3120960" cy="3120955"/>
            </a:xfrm>
            <a:prstGeom prst="ellipse">
              <a:avLst/>
            </a:prstGeom>
            <a:solidFill>
              <a:schemeClr val="tx2">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360000" anchor="b" anchorCtr="1">
              <a:normAutofit/>
              <a:scene3d>
                <a:camera prst="orthographicFront"/>
                <a:lightRig rig="threePt" dir="t"/>
              </a:scene3d>
              <a:sp3d contourW="12700"/>
            </a:bodyPr>
            <a:lstStyle/>
            <a:p>
              <a:endParaRPr lang="zh-CN" altLang="zh-CN" sz="1600" dirty="0">
                <a:solidFill>
                  <a:schemeClr val="bg1"/>
                </a:solidFill>
                <a:latin typeface="隶书" panose="02010509060101010101" pitchFamily="49" charset="-122"/>
                <a:ea typeface="隶书" panose="02010509060101010101" pitchFamily="49" charset="-122"/>
              </a:endParaRPr>
            </a:p>
          </p:txBody>
        </p:sp>
        <p:sp>
          <p:nvSpPr>
            <p:cNvPr id="7" name="Oval 9"/>
            <p:cNvSpPr/>
            <p:nvPr/>
          </p:nvSpPr>
          <p:spPr>
            <a:xfrm>
              <a:off x="3301042" y="2896402"/>
              <a:ext cx="1620039" cy="1620036"/>
            </a:xfrm>
            <a:prstGeom prst="ellipse">
              <a:avLst/>
            </a:prstGeom>
            <a:solidFill>
              <a:srgbClr val="4A9D9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8" name="Oval 10"/>
            <p:cNvSpPr/>
            <p:nvPr/>
          </p:nvSpPr>
          <p:spPr>
            <a:xfrm>
              <a:off x="7270920" y="2896402"/>
              <a:ext cx="1620039" cy="1620036"/>
            </a:xfrm>
            <a:prstGeom prst="ellipse">
              <a:avLst/>
            </a:prstGeom>
            <a:solidFill>
              <a:srgbClr val="4A9D9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
        <p:nvSpPr>
          <p:cNvPr id="23" name="文本框 22"/>
          <p:cNvSpPr txBox="1"/>
          <p:nvPr/>
        </p:nvSpPr>
        <p:spPr>
          <a:xfrm>
            <a:off x="1715259" y="384900"/>
            <a:ext cx="1569660" cy="923330"/>
          </a:xfrm>
          <a:prstGeom prst="rect">
            <a:avLst/>
          </a:prstGeom>
          <a:noFill/>
        </p:spPr>
        <p:txBody>
          <a:bodyPr wrap="none" rtlCol="0">
            <a:spAutoFit/>
            <a:scene3d>
              <a:camera prst="orthographicFront"/>
              <a:lightRig rig="threePt" dir="t"/>
            </a:scene3d>
            <a:sp3d contourW="12700"/>
          </a:bodyPr>
          <a:lstStyle/>
          <a:p>
            <a:pPr algn="r"/>
            <a:r>
              <a:rPr lang="zh-CN" altLang="en-US" sz="5400" dirty="0">
                <a:solidFill>
                  <a:srgbClr val="4A9D9A"/>
                </a:solidFill>
                <a:latin typeface="ChickenScratch AOE" panose="00000400000000000000" pitchFamily="2" charset="0"/>
              </a:rPr>
              <a:t>代收</a:t>
            </a:r>
            <a:endParaRPr lang="en-US" altLang="zh-CN" sz="5400" dirty="0">
              <a:solidFill>
                <a:srgbClr val="4A9D9A"/>
              </a:solidFill>
              <a:latin typeface="ChickenScratch AOE" panose="00000400000000000000" pitchFamily="2" charset="0"/>
            </a:endParaRPr>
          </a:p>
        </p:txBody>
      </p:sp>
      <p:sp>
        <p:nvSpPr>
          <p:cNvPr id="25" name="文本框 24"/>
          <p:cNvSpPr txBox="1"/>
          <p:nvPr/>
        </p:nvSpPr>
        <p:spPr>
          <a:xfrm>
            <a:off x="6397227" y="1820501"/>
            <a:ext cx="4913197" cy="107721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800" dirty="0">
                <a:solidFill>
                  <a:schemeClr val="tx2">
                    <a:lumMod val="90000"/>
                    <a:lumOff val="10000"/>
                  </a:schemeClr>
                </a:solidFill>
                <a:latin typeface="隶书" panose="02010509060101010101" pitchFamily="49" charset="-122"/>
                <a:ea typeface="隶书" panose="02010509060101010101" pitchFamily="49" charset="-122"/>
              </a:rPr>
              <a:t>代收产品</a:t>
            </a:r>
            <a:r>
              <a:rPr lang="zh-CN" altLang="zh-CN" dirty="0">
                <a:solidFill>
                  <a:schemeClr val="tx2">
                    <a:lumMod val="90000"/>
                    <a:lumOff val="10000"/>
                  </a:schemeClr>
                </a:solidFill>
                <a:latin typeface="隶书" panose="02010509060101010101" pitchFamily="49" charset="-122"/>
                <a:ea typeface="隶书" panose="02010509060101010101" pitchFamily="49" charset="-122"/>
              </a:rPr>
              <a:t>是基于持卡人与商户签订业务委托协议，许可商户根据协议约定，向持卡人指定账户请求并完成指定款项支付的业务。</a:t>
            </a:r>
          </a:p>
        </p:txBody>
      </p:sp>
      <p:sp>
        <p:nvSpPr>
          <p:cNvPr id="28" name="文本框 27"/>
          <p:cNvSpPr txBox="1"/>
          <p:nvPr/>
        </p:nvSpPr>
        <p:spPr>
          <a:xfrm>
            <a:off x="6397862" y="3202063"/>
            <a:ext cx="4912562" cy="18466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400" dirty="0">
                <a:solidFill>
                  <a:schemeClr val="tx2">
                    <a:lumMod val="90000"/>
                    <a:lumOff val="10000"/>
                  </a:schemeClr>
                </a:solidFill>
                <a:latin typeface="隶书" panose="02010509060101010101" pitchFamily="49" charset="-122"/>
                <a:ea typeface="隶书" panose="02010509060101010101" pitchFamily="49" charset="-122"/>
              </a:rPr>
              <a:t>商肃</a:t>
            </a:r>
            <a:r>
              <a:rPr lang="zh-CN" altLang="zh-CN" dirty="0">
                <a:solidFill>
                  <a:schemeClr val="tx2">
                    <a:lumMod val="90000"/>
                    <a:lumOff val="10000"/>
                  </a:schemeClr>
                </a:solidFill>
                <a:latin typeface="隶书" panose="02010509060101010101" pitchFamily="49" charset="-122"/>
                <a:ea typeface="隶书" panose="02010509060101010101" pitchFamily="49" charset="-122"/>
              </a:rPr>
              <a:t>对于用户的充值操作，后台集成各大三方支付渠道用户只需选择银行而不需考虑选择渠道既可跳转到银行网关进行资金充值操作，保障了用户的充值速度、效率与安全性，充值完后用户可以进入个人资产页面查看余额和充值流水信息。</a:t>
            </a:r>
          </a:p>
        </p:txBody>
      </p:sp>
      <p:pic>
        <p:nvPicPr>
          <p:cNvPr id="19" name="图片 18">
            <a:extLst>
              <a:ext uri="{FF2B5EF4-FFF2-40B4-BE49-F238E27FC236}">
                <a16:creationId xmlns:a16="http://schemas.microsoft.com/office/drawing/2014/main" xmlns="" id="{1C550B9B-04A6-44DA-9BD4-64CCC7997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359" y="384900"/>
            <a:ext cx="1962046" cy="609104"/>
          </a:xfrm>
          <a:prstGeom prst="rect">
            <a:avLst/>
          </a:prstGeom>
        </p:spPr>
      </p:pic>
      <p:cxnSp>
        <p:nvCxnSpPr>
          <p:cNvPr id="18" name="连接符: 曲线 17">
            <a:extLst>
              <a:ext uri="{FF2B5EF4-FFF2-40B4-BE49-F238E27FC236}">
                <a16:creationId xmlns:a16="http://schemas.microsoft.com/office/drawing/2014/main" xmlns="" id="{8F18F9E6-02BA-4CB8-8D05-A87E8067AA9C}"/>
              </a:ext>
            </a:extLst>
          </p:cNvPr>
          <p:cNvCxnSpPr>
            <a:cxnSpLocks/>
            <a:stCxn id="7" idx="0"/>
            <a:endCxn id="8" idx="0"/>
          </p:cNvCxnSpPr>
          <p:nvPr/>
        </p:nvCxnSpPr>
        <p:spPr>
          <a:xfrm rot="5400000" flipH="1" flipV="1">
            <a:off x="3169804" y="1210758"/>
            <a:ext cx="12700" cy="3692909"/>
          </a:xfrm>
          <a:prstGeom prst="curvedConnector3">
            <a:avLst>
              <a:gd name="adj1" fmla="val 11200000"/>
            </a:avLst>
          </a:prstGeom>
          <a:ln w="31750" cmpd="sng">
            <a:solidFill>
              <a:schemeClr val="accent5">
                <a:lumMod val="75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xmlns="" id="{0E4D7ECE-4511-42F0-B6B8-2DF46FB47D2C}"/>
              </a:ext>
            </a:extLst>
          </p:cNvPr>
          <p:cNvCxnSpPr>
            <a:cxnSpLocks/>
            <a:stCxn id="7" idx="4"/>
            <a:endCxn id="8" idx="4"/>
          </p:cNvCxnSpPr>
          <p:nvPr/>
        </p:nvCxnSpPr>
        <p:spPr>
          <a:xfrm rot="16200000" flipH="1">
            <a:off x="3169804" y="2717767"/>
            <a:ext cx="12700" cy="3692909"/>
          </a:xfrm>
          <a:prstGeom prst="curvedConnector3">
            <a:avLst>
              <a:gd name="adj1" fmla="val 10935323"/>
            </a:avLst>
          </a:prstGeom>
          <a:ln w="31750" cmpd="sng">
            <a:solidFill>
              <a:schemeClr val="accent5">
                <a:lumMod val="75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xmlns="" id="{7C6B7BE6-5F7B-4C39-A6A5-5C2C6D818ADF}"/>
              </a:ext>
            </a:extLst>
          </p:cNvPr>
          <p:cNvSpPr txBox="1"/>
          <p:nvPr/>
        </p:nvSpPr>
        <p:spPr>
          <a:xfrm>
            <a:off x="760168" y="4125227"/>
            <a:ext cx="1147770" cy="369332"/>
          </a:xfrm>
          <a:prstGeom prst="rect">
            <a:avLst/>
          </a:prstGeom>
          <a:noFill/>
        </p:spPr>
        <p:txBody>
          <a:bodyPr wrap="square" rtlCol="0">
            <a:spAutoFit/>
          </a:bodyPr>
          <a:lstStyle/>
          <a:p>
            <a:r>
              <a:rPr lang="zh-CN" altLang="en-US" dirty="0"/>
              <a:t>个人账户</a:t>
            </a:r>
          </a:p>
        </p:txBody>
      </p:sp>
      <p:sp>
        <p:nvSpPr>
          <p:cNvPr id="57" name="文本框 56">
            <a:extLst>
              <a:ext uri="{FF2B5EF4-FFF2-40B4-BE49-F238E27FC236}">
                <a16:creationId xmlns:a16="http://schemas.microsoft.com/office/drawing/2014/main" xmlns="" id="{6FC0D6E2-A96E-49E1-8323-408EE19102DA}"/>
              </a:ext>
            </a:extLst>
          </p:cNvPr>
          <p:cNvSpPr txBox="1"/>
          <p:nvPr/>
        </p:nvSpPr>
        <p:spPr>
          <a:xfrm>
            <a:off x="4562838" y="4153002"/>
            <a:ext cx="1147770" cy="369332"/>
          </a:xfrm>
          <a:prstGeom prst="rect">
            <a:avLst/>
          </a:prstGeom>
          <a:noFill/>
        </p:spPr>
        <p:txBody>
          <a:bodyPr wrap="square" rtlCol="0">
            <a:spAutoFit/>
          </a:bodyPr>
          <a:lstStyle/>
          <a:p>
            <a:r>
              <a:rPr lang="zh-CN" altLang="en-US" dirty="0"/>
              <a:t>商户商户</a:t>
            </a:r>
          </a:p>
        </p:txBody>
      </p:sp>
      <p:pic>
        <p:nvPicPr>
          <p:cNvPr id="59" name="图片 58">
            <a:extLst>
              <a:ext uri="{FF2B5EF4-FFF2-40B4-BE49-F238E27FC236}">
                <a16:creationId xmlns:a16="http://schemas.microsoft.com/office/drawing/2014/main" xmlns="" id="{502B39AE-9BB5-4E87-8DCC-43B606D06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74" y="3214149"/>
            <a:ext cx="939450" cy="939450"/>
          </a:xfrm>
          <a:prstGeom prst="rect">
            <a:avLst/>
          </a:prstGeom>
        </p:spPr>
      </p:pic>
      <p:pic>
        <p:nvPicPr>
          <p:cNvPr id="61" name="图片 60">
            <a:extLst>
              <a:ext uri="{FF2B5EF4-FFF2-40B4-BE49-F238E27FC236}">
                <a16:creationId xmlns:a16="http://schemas.microsoft.com/office/drawing/2014/main" xmlns="" id="{5F7A78C9-AD9F-40AA-A0BC-35EB0B7ED7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1566" y="3252043"/>
            <a:ext cx="1006544" cy="1006544"/>
          </a:xfrm>
          <a:prstGeom prst="rect">
            <a:avLst/>
          </a:prstGeom>
        </p:spPr>
      </p:pic>
      <p:pic>
        <p:nvPicPr>
          <p:cNvPr id="62" name="图片 61">
            <a:extLst>
              <a:ext uri="{FF2B5EF4-FFF2-40B4-BE49-F238E27FC236}">
                <a16:creationId xmlns:a16="http://schemas.microsoft.com/office/drawing/2014/main" xmlns="" id="{6C16B5EE-3FC3-415B-A97B-6E531DD8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238" y="3379322"/>
            <a:ext cx="1962046" cy="609104"/>
          </a:xfrm>
          <a:prstGeom prst="rect">
            <a:avLst/>
          </a:prstGeom>
        </p:spPr>
      </p:pic>
    </p:spTree>
    <p:extLst>
      <p:ext uri="{BB962C8B-B14F-4D97-AF65-F5344CB8AC3E}">
        <p14:creationId xmlns:p14="http://schemas.microsoft.com/office/powerpoint/2010/main" val="135309158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自定义 642">
      <a:dk1>
        <a:srgbClr val="242424"/>
      </a:dk1>
      <a:lt1>
        <a:srgbClr val="FFFFFF"/>
      </a:lt1>
      <a:dk2>
        <a:srgbClr val="242424"/>
      </a:dk2>
      <a:lt2>
        <a:srgbClr val="FFFFFF"/>
      </a:lt2>
      <a:accent1>
        <a:srgbClr val="19B49B"/>
      </a:accent1>
      <a:accent2>
        <a:srgbClr val="339FD5"/>
      </a:accent2>
      <a:accent3>
        <a:srgbClr val="19B49B"/>
      </a:accent3>
      <a:accent4>
        <a:srgbClr val="339FD5"/>
      </a:accent4>
      <a:accent5>
        <a:srgbClr val="19B49B"/>
      </a:accent5>
      <a:accent6>
        <a:srgbClr val="339FD5"/>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453</Words>
  <Application>Microsoft Macintosh PowerPoint</Application>
  <PresentationFormat>自定义</PresentationFormat>
  <Paragraphs>67</Paragraphs>
  <Slides>14</Slides>
  <Notes>6</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kevin刘匠</dc:creator>
  <cp:keywords>www.51pptmoban.com</cp:keywords>
  <cp:lastModifiedBy>LF G</cp:lastModifiedBy>
  <cp:revision>48</cp:revision>
  <dcterms:created xsi:type="dcterms:W3CDTF">2016-12-13T08:41:51Z</dcterms:created>
  <dcterms:modified xsi:type="dcterms:W3CDTF">2017-08-30T09:39:35Z</dcterms:modified>
</cp:coreProperties>
</file>