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2" r:id="rId5"/>
    <p:sldId id="293" r:id="rId6"/>
    <p:sldId id="294" r:id="rId7"/>
    <p:sldId id="295" r:id="rId8"/>
    <p:sldId id="296" r:id="rId9"/>
    <p:sldId id="297" r:id="rId10"/>
    <p:sldId id="301" r:id="rId11"/>
    <p:sldId id="302" r:id="rId12"/>
    <p:sldId id="265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entury Schoolbook" panose="020406040505050203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9"/>
    <p:restoredTop sz="88122"/>
  </p:normalViewPr>
  <p:slideViewPr>
    <p:cSldViewPr showGuides="1">
      <p:cViewPr>
        <p:scale>
          <a:sx n="125" d="100"/>
          <a:sy n="125" d="100"/>
        </p:scale>
        <p:origin x="144" y="-8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</a:rPr>
              <a:t>销售额（单位 亿）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382747068676717"/>
          <c:y val="0.115212355212355"/>
          <c:w val="0.938693467336683"/>
          <c:h val="0.7378223938223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销售额（单位 亿）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6.8</c:v>
                </c:pt>
                <c:pt idx="1">
                  <c:v>4.9</c:v>
                </c:pt>
                <c:pt idx="2">
                  <c:v>6.9</c:v>
                </c:pt>
                <c:pt idx="3">
                  <c:v>4.4</c:v>
                </c:pt>
                <c:pt idx="4">
                  <c:v>1.62</c:v>
                </c:pt>
                <c:pt idx="5">
                  <c:v>6.6</c:v>
                </c:pt>
                <c:pt idx="6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86663728"/>
        <c:axId val="2146151248"/>
      </c:barChart>
      <c:catAx>
        <c:axId val="-20866637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6151248"/>
        <c:crosses val="autoZero"/>
        <c:auto val="1"/>
        <c:lblAlgn val="ctr"/>
        <c:lblOffset val="100"/>
        <c:noMultiLvlLbl val="0"/>
      </c:catAx>
      <c:valAx>
        <c:axId val="214615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86663728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p3d>
          <a:extrusionClr>
            <a:srgbClr val="FFFFFF"/>
          </a:extrusionClr>
          <a:contourClr>
            <a:srgbClr val="FFFFFF"/>
          </a:contourClr>
        </a:sp3d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销售额（亿）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25640921651179"/>
                  <c:y val="0.099845181682219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环氯</a:t>
                    </a: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30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 defTabSz="914400">
                    <a:defRPr lang="zh-CN"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947813763480602"/>
                  <c:y val="-0.0904518405890134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苯乙烯</a:t>
                    </a: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 defTabSz="914400">
                    <a:defRPr lang="zh-CN"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107230736727291"/>
                  <c:y val="-0.15670550808914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is-I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乙二醇25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 defTabSz="914400">
                    <a:defRPr lang="zh-CN"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58156841647798"/>
                  <c:y val="0.0094340876261646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is-I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硫磺 20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 defTabSz="914400">
                    <a:defRPr lang="zh-CN"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533629407430531"/>
                  <c:y val="0.119786488628031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甘油</a:t>
                    </a: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 defTabSz="914400">
                    <a:defRPr lang="zh-CN"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267778864018211"/>
                  <c:y val="0.035930634542428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甲醇</a:t>
                    </a: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 defTabSz="914400">
                    <a:defRPr lang="zh-CN"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环氯</c:v>
                </c:pt>
                <c:pt idx="1">
                  <c:v>甘油</c:v>
                </c:pt>
                <c:pt idx="2">
                  <c:v>乙二醇</c:v>
                </c:pt>
                <c:pt idx="3">
                  <c:v>硫磺</c:v>
                </c:pt>
                <c:pt idx="4">
                  <c:v>苯乙烯</c:v>
                </c:pt>
                <c:pt idx="5">
                  <c:v>甲醇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30.0</c:v>
                </c:pt>
                <c:pt idx="1">
                  <c:v>10.0</c:v>
                </c:pt>
                <c:pt idx="2">
                  <c:v>25.0</c:v>
                </c:pt>
                <c:pt idx="3">
                  <c:v>20.0</c:v>
                </c:pt>
                <c:pt idx="4">
                  <c:v>10.0</c:v>
                </c:pt>
                <c:pt idx="5">
                  <c:v>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738563903520931"/>
          <c:y val="0.051707511464186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strike="noStrike" noProof="1"/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12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19" name="矩形 18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3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4" name="椭圆 23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6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fld id="{530820CF-B880-4189-942D-D702A7CBA730}" type="datetimeFigureOut">
              <a:rPr lang="zh-CN" altLang="en-US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endParaRPr lang="zh-CN" altLang="en-US" noProof="1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/>
          <a:p>
            <a:pPr fontAlgn="auto"/>
            <a:fld id="{0C913308-F349-4B6D-A68A-DD1791B4A57B}" type="slidenum">
              <a:rPr lang="zh-CN" altLang="en-US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/>
          <a:p>
            <a:pPr fontAlgn="auto"/>
            <a:fld id="{530820CF-B880-4189-942D-D702A7CBA730}" type="datetimeFigureOut">
              <a:rPr lang="zh-CN" altLang="en-US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/>
          <a:p>
            <a:pPr fontAlgn="auto"/>
            <a:fld id="{0C913308-F349-4B6D-A68A-DD1791B4A57B}" type="slidenum">
              <a:rPr lang="zh-CN" altLang="en-US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noProof="1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/>
          <a:p>
            <a:pPr fontAlgn="auto"/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10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12" name="矩形 11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0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1" name="椭圆 20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2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3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fld id="{530820CF-B880-4189-942D-D702A7CBA730}" type="datetimeFigureOut">
              <a:rPr lang="zh-CN" altLang="en-US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/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/>
          <a:p>
            <a:pPr fontAlgn="auto"/>
            <a:fld id="{0C913308-F349-4B6D-A68A-DD1791B4A57B}" type="slidenum">
              <a:rPr lang="zh-CN" altLang="en-US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/>
          <a:p>
            <a:pPr fontAlgn="auto"/>
            <a:fld id="{530820CF-B880-4189-942D-D702A7CBA730}" type="datetimeFigureOut">
              <a:rPr lang="zh-CN" altLang="en-US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/>
          <a:p>
            <a:pPr fontAlgn="auto"/>
            <a:fld id="{0C913308-F349-4B6D-A68A-DD1791B4A57B}" type="slidenum">
              <a:rPr lang="zh-CN" altLang="en-US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/>
          <a:p>
            <a:pPr fontAlgn="auto"/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6154" name="直接连接符 8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  <p:sp>
        <p:nvSpPr>
          <p:cNvPr id="6155" name="直接连接符 10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6157" name="直接连接符 12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/>
          </a:p>
        </p:txBody>
      </p:sp>
      <p:sp>
        <p:nvSpPr>
          <p:cNvPr id="14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/>
          <a:p>
            <a:pPr fontAlgn="auto"/>
            <a:fld id="{530820CF-B880-4189-942D-D702A7CBA730}" type="datetimeFigureOut">
              <a:rPr lang="zh-CN" altLang="en-US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noProof="1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/>
          <a:p>
            <a:pPr fontAlgn="auto"/>
            <a:fld id="{0C913308-F349-4B6D-A68A-DD1791B4A57B}" type="slidenum">
              <a:rPr lang="zh-CN" altLang="en-US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noProof="1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/>
          <a:p>
            <a:pPr fontAlgn="auto"/>
            <a:endParaRPr lang="zh-CN" altLang="en-US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7178" name="直接连接符 9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7180" name="直接连接符 11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7182" name="直接连接符 19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fontAlgn="auto" latinLnBrk="0" hangingPunct="1">
              <a:buFontTx/>
              <a:buNone/>
            </a:pPr>
            <a:r>
              <a:rPr kumimoji="0" lang="zh-CN" altLang="en-US" strike="noStrike" noProof="1" smtClean="0"/>
              <a:t>单击图标添加图片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/>
          <a:p>
            <a:pPr fontAlgn="auto"/>
            <a:fld id="{530820CF-B880-4189-942D-D702A7CBA730}" type="datetimeFigureOut">
              <a:rPr lang="zh-CN" altLang="en-US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noProof="1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/>
          <a:p>
            <a:pPr fontAlgn="auto"/>
            <a:fld id="{0C913308-F349-4B6D-A68A-DD1791B4A57B}" type="slidenum">
              <a:rPr lang="zh-CN" altLang="en-US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noProof="1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/>
          <a:p>
            <a:pPr fontAlgn="auto"/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GIF"/><Relationship Id="rId15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028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74320"/>
            <a:r>
              <a:rPr lang="zh-CN" altLang="en-US"/>
              <a:t>单击此处编辑母版文本样式</a:t>
            </a:r>
          </a:p>
          <a:p>
            <a:pPr lvl="1" indent="-274955"/>
            <a:r>
              <a:rPr lang="zh-CN" altLang="en-US"/>
              <a:t>第二级</a:t>
            </a:r>
          </a:p>
          <a:p>
            <a:pPr lvl="2" indent="-182245"/>
            <a:r>
              <a:rPr lang="zh-CN" altLang="en-US"/>
              <a:t>第三级</a:t>
            </a:r>
          </a:p>
          <a:p>
            <a:pPr lvl="3" indent="-182245"/>
            <a:r>
              <a:rPr lang="zh-CN" altLang="en-US"/>
              <a:t>第四级</a:t>
            </a:r>
          </a:p>
          <a:p>
            <a:pPr lvl="4" indent="-183515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17/8/2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/>
            <a:endParaRPr kumimoji="0" lang="en-US" strike="noStrike" noProof="1"/>
          </a:p>
        </p:txBody>
      </p:sp>
      <p:sp>
        <p:nvSpPr>
          <p:cNvPr id="1032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>
              <a:latin typeface="Century Schoolbook" panose="0204060405050502030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1034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>
              <a:latin typeface="Century Schoolbook" panose="0204060405050502030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Picture 4" descr="C:\Users\miss li\Desktop\logo 竖 标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3" descr="C:\Users\miss li\Desktop\logo 竖 字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625" y="2000250"/>
            <a:ext cx="7072313" cy="1214438"/>
          </a:xfrm>
        </p:spPr>
        <p:txBody>
          <a:bodyPr>
            <a:noAutofit/>
          </a:bodyPr>
          <a:lstStyle/>
          <a:p>
            <a:pPr fontAlgn="auto"/>
            <a:r>
              <a:rPr lang="zh-CN" altLang="en-US" sz="3600" strike="noStrike" noProof="1" smtClean="0">
                <a:solidFill>
                  <a:schemeClr val="tx1"/>
                </a:solidFill>
              </a:rPr>
              <a:t>江苏东亿先程新材料贸易有限公司</a:t>
            </a:r>
            <a:r>
              <a:rPr lang="en-US" altLang="zh-CN" sz="3600" dirty="0" smtClean="0">
                <a:solidFill>
                  <a:schemeClr val="tx1"/>
                </a:solidFill>
              </a:rPr>
              <a:t/>
            </a:r>
            <a:br>
              <a:rPr lang="en-US" altLang="zh-CN" sz="3600" dirty="0" smtClean="0">
                <a:solidFill>
                  <a:schemeClr val="tx1"/>
                </a:solidFill>
              </a:rPr>
            </a:br>
            <a:endParaRPr lang="zh-CN" altLang="en-US" sz="3600" strike="noStrike" noProof="1">
              <a:solidFill>
                <a:schemeClr val="tx1"/>
              </a:solidFill>
            </a:endParaRPr>
          </a:p>
        </p:txBody>
      </p:sp>
      <p:sp>
        <p:nvSpPr>
          <p:cNvPr id="9218" name="副标题 2"/>
          <p:cNvSpPr>
            <a:spLocks noGrp="1"/>
          </p:cNvSpPr>
          <p:nvPr>
            <p:ph type="subTitle" idx="1"/>
          </p:nvPr>
        </p:nvSpPr>
        <p:spPr>
          <a:xfrm>
            <a:off x="6072188" y="3714750"/>
            <a:ext cx="2428875" cy="1000125"/>
          </a:xfrm>
        </p:spPr>
        <p:txBody>
          <a:bodyPr anchor="t"/>
          <a:lstStyle/>
          <a:p>
            <a:pPr>
              <a:buSzPct val="70000"/>
              <a:buFont typeface="Wingdings" panose="05000000000000000000"/>
              <a:buNone/>
            </a:pPr>
            <a:r>
              <a:rPr kumimoji="0" lang="en-US" altLang="zh-CN" sz="2800" kern="1200" dirty="0" smtClean="0">
                <a:latin typeface="+mn-lt"/>
                <a:ea typeface="+mn-ea"/>
                <a:cs typeface="+mn-cs"/>
              </a:rPr>
              <a:t> </a:t>
            </a:r>
            <a:endParaRPr kumimoji="0" lang="en-US" altLang="en-US" sz="28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9219" name="Picture 4" descr="C:\Users\miss li\Desktop\logo 竖 标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Picture 3" descr="C:\Users\miss li\Desktop\logo 竖 字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>
            <a:stCxn id="2" idx="1"/>
            <a:endCxn id="2" idx="3"/>
          </p:cNvCxnSpPr>
          <p:nvPr/>
        </p:nvCxnSpPr>
        <p:spPr>
          <a:xfrm rot="10800000" flipH="1">
            <a:off x="1571625" y="2606675"/>
            <a:ext cx="7072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9000"/>
            <a:ext cx="9144000" cy="6858000"/>
          </a:xfrm>
          <a:prstGeom prst="rect">
            <a:avLst/>
          </a:prstGeom>
        </p:spPr>
      </p:pic>
      <p:pic>
        <p:nvPicPr>
          <p:cNvPr id="8" name="Picture 4" descr="C:\Users\miss li\Desktop\logo 竖 标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095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3" descr="C:\Users\miss li\Desktop\logo 竖 字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3675" y="6524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7040" y="139319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1. 2017 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</a:rPr>
              <a:t>年上半年销售情况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7040" y="500380"/>
            <a:ext cx="549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三、公司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年度经营状况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765326717"/>
              </p:ext>
            </p:extLst>
          </p:nvPr>
        </p:nvGraphicFramePr>
        <p:xfrm>
          <a:off x="1089660" y="2037715"/>
          <a:ext cx="6537960" cy="414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4"/>
          <p:cNvSpPr>
            <a:spLocks noGrp="1"/>
          </p:cNvSpPr>
          <p:nvPr>
            <p:ph sz="quarter" idx="1"/>
          </p:nvPr>
        </p:nvSpPr>
        <p:spPr>
          <a:xfrm>
            <a:off x="541655" y="1048385"/>
            <a:ext cx="8218805" cy="4686300"/>
          </a:xfrm>
        </p:spPr>
        <p:txBody>
          <a:bodyPr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kern="12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2017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年工作目标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）实现销售额一百个亿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）利润两个亿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000" b="1" kern="1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kern="1200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854710" y="2301875"/>
          <a:ext cx="5626100" cy="3298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3060" y="344170"/>
            <a:ext cx="549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三、公司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年度经营状况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 descr="C:\Users\miss li\Desktop\logo 竖 标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38730"/>
            <a:ext cx="4929188" cy="416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8" name="Picture 4" descr="C:\Users\miss li\Desktop\logo 竖 标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Picture 3" descr="C:\Users\miss li\Desktop\logo 竖 字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09383" y="1229678"/>
            <a:ext cx="7467600" cy="1428750"/>
          </a:xfrm>
        </p:spPr>
        <p:txBody>
          <a:bodyPr>
            <a:noAutofit/>
          </a:bodyPr>
          <a:lstStyle/>
          <a:p>
            <a:pPr algn="ctr" fontAlgn="auto"/>
            <a:r>
              <a:rPr lang="en-US" altLang="zh-CN" sz="8000" b="1" strike="noStrike" noProof="1" smtClean="0">
                <a:latin typeface="+mn-ea"/>
                <a:ea typeface="+mn-ea"/>
              </a:rPr>
              <a:t>THANK YOU</a:t>
            </a:r>
            <a:r>
              <a:rPr lang="zh-CN" altLang="en-US" sz="8000" b="1" strike="noStrike" noProof="1" smtClean="0">
                <a:latin typeface="+mn-ea"/>
                <a:ea typeface="+mn-ea"/>
              </a:rPr>
              <a:t>！</a:t>
            </a:r>
            <a:endParaRPr lang="zh-CN" altLang="en-US" sz="8000" b="1" strike="noStrike" noProof="1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599758"/>
            <a:ext cx="7467600" cy="1143000"/>
          </a:xfrm>
        </p:spPr>
        <p:txBody>
          <a:bodyPr>
            <a:normAutofit/>
          </a:bodyPr>
          <a:lstStyle/>
          <a:p>
            <a:pPr algn="ctr" fontAlgn="auto"/>
            <a:r>
              <a:rPr lang="zh-CN" altLang="en-US" sz="4800" b="1" strike="noStrike" noProof="1" smtClean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目录</a:t>
            </a:r>
          </a:p>
        </p:txBody>
      </p:sp>
      <p:sp>
        <p:nvSpPr>
          <p:cNvPr id="10242" name="内容占位符 4"/>
          <p:cNvSpPr>
            <a:spLocks noGrp="1"/>
          </p:cNvSpPr>
          <p:nvPr>
            <p:ph sz="quarter" idx="1"/>
          </p:nvPr>
        </p:nvSpPr>
        <p:spPr>
          <a:xfrm>
            <a:off x="564833" y="2260600"/>
            <a:ext cx="7467600" cy="4873625"/>
          </a:xfrm>
        </p:spPr>
        <p:txBody>
          <a:bodyPr anchor="t"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kern="1200" dirty="0" smtClean="0">
                <a:latin typeface="华文中宋" panose="02010600040101010101" charset="-122"/>
                <a:ea typeface="华文中宋" panose="02010600040101010101" charset="-122"/>
              </a:rPr>
              <a:t>一、公司</a:t>
            </a:r>
            <a:r>
              <a:rPr lang="zh-CN" altLang="en-US" b="1" kern="1200" dirty="0">
                <a:latin typeface="华文中宋" panose="02010600040101010101" charset="-122"/>
                <a:ea typeface="华文中宋" panose="02010600040101010101" charset="-122"/>
              </a:rPr>
              <a:t>简介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kern="12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二、公司</a:t>
            </a:r>
            <a:r>
              <a:rPr lang="zh-CN" altLang="en-US" b="1" kern="1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主营产品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kern="12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三、</a:t>
            </a:r>
            <a:r>
              <a:rPr lang="zh-CN" altLang="en-US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公司</a:t>
            </a:r>
            <a:r>
              <a:rPr lang="zh-CN" altLang="en-US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年度经营状况</a:t>
            </a:r>
            <a:endParaRPr lang="zh-CN" altLang="en-US" b="1" kern="1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b="1" kern="1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10243" name="Picture 4" descr="C:\Users\miss li\Desktop\logo 竖 标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3" descr="C:\Users\miss li\Desktop\logo 竖 字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 descr="C:\Users\miss li\Desktop\logo 竖 标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3" descr="C:\Users\miss li\Desktop\logo 竖 字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57200" y="304165"/>
            <a:ext cx="5165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一、公司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7984" y="1238885"/>
            <a:ext cx="809307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</a:rPr>
              <a:t>江苏东亿先程新材料贸易有限公司成立于2015年4月20日，公司注册资本30000万元整。是一家以油脂化工产品、新材料产品、塑料制品、有色金属、煤炭、焦炭销售；计算机软硬件开发、销售及技术服务；消防预警系统、楼宇智能化设备的销售、技术咨询、技术服务；机电产品、建筑材料、装饰材料的销售及技术服务；自营和代理各类商品及技术的进出口业务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200" y="2954655"/>
            <a:ext cx="71875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</a:rPr>
              <a:t>目前</a:t>
            </a:r>
            <a:r>
              <a:rPr lang="zh-CN" altLang="en-US" sz="1600" b="0" dirty="0" smtClean="0"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</a:rPr>
              <a:t>公司</a:t>
            </a:r>
            <a:r>
              <a:rPr lang="zh-CN" altLang="en-US" sz="1600" b="0" dirty="0" smtClean="0"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</a:rPr>
              <a:t>组织结构</a:t>
            </a:r>
            <a:r>
              <a:rPr lang="zh-CN" altLang="en-US" sz="1600" b="0" dirty="0" smtClean="0"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</a:rPr>
              <a:t>分为</a:t>
            </a:r>
            <a:r>
              <a:rPr lang="zh-CN" altLang="en-US" sz="1600" b="0" dirty="0" smtClean="0"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</a:rPr>
              <a:t>四</a:t>
            </a:r>
            <a:r>
              <a:rPr lang="zh-CN" altLang="en-US" sz="1600" b="0" dirty="0" smtClean="0"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</a:rPr>
              <a:t>块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</a:rPr>
              <a:t>：业务部，行政人事部，财务以及法务部</a:t>
            </a:r>
          </a:p>
          <a:p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微软雅黑" panose="020B0503020204020204" charset="-122"/>
            </a:endParaRPr>
          </a:p>
          <a:p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</a:rPr>
              <a:t>业务部包含：国际贸易部、精细化工部、石化部、物流管理部</a:t>
            </a:r>
          </a:p>
        </p:txBody>
      </p:sp>
      <p:pic>
        <p:nvPicPr>
          <p:cNvPr id="2" name="图片 1" descr="7496665772553876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85" y="3853815"/>
            <a:ext cx="3570605" cy="2682240"/>
          </a:xfrm>
          <a:prstGeom prst="rect">
            <a:avLst/>
          </a:prstGeom>
        </p:spPr>
      </p:pic>
      <p:pic>
        <p:nvPicPr>
          <p:cNvPr id="3" name="图片 2" descr="2924767980349813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325" y="3799205"/>
            <a:ext cx="3721735" cy="2791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 descr="C:\Users\miss li\Desktop\logo 竖 标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3" descr="C:\Users\miss li\Desktop\logo 竖 字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26415" y="452755"/>
            <a:ext cx="404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二、公司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主营产品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6781" y="1438275"/>
            <a:ext cx="816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目前主营产品有：</a:t>
            </a:r>
          </a:p>
          <a:p>
            <a:pPr algn="just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粗甘油、甘油、硬脂酸、塑料板块、聚氨酯板块（MDI粗）、聚酯板块、硫磺、乙烯、甲醇、乙二醇、PTA、苯乙烯等。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80" y="2637000"/>
            <a:ext cx="8190865" cy="2544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 descr="C:\Users\miss li\Desktop\logo 竖 标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3" descr="C:\Users\miss li\Desktop\logo 竖 字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26415" y="452755"/>
            <a:ext cx="404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二、公司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主营产品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7515" y="1779905"/>
            <a:ext cx="74485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● 甘油 </a:t>
            </a:r>
          </a:p>
          <a:p>
            <a:endParaRPr lang="zh-CN" altLang="en-US" sz="16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（1）粗甘油</a:t>
            </a: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粗甘油英文名称：CRUDE GLYCERINE</a:t>
            </a:r>
          </a:p>
          <a:p>
            <a:endParaRPr lang="zh-CN" altLang="en-US" sz="16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性状：棕色、粘稠液体。</a:t>
            </a: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用途：用作基本有机化工原料。</a:t>
            </a: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其工艺流程如下：含油类植物（大豆，棕榈，菜籽）或地沟油——加催化剂——生物柴油（脂肪酸甲酯）同时副产甜水（甘油含量10%的水溶液）——浓缩——粗甘油。</a:t>
            </a: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粗甘油进口后，由国内工厂进一步加工提炼，加工成纯度较高的工业用精甘油，常用于制造合成树脂，塑料，油漆等。粗甘油仅用于工业用途，非用于人类食品和动物饲料添加剂及原料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345" y="1297940"/>
            <a:ext cx="197167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 descr="C:\Users\miss li\Desktop\logo 竖 标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3" descr="C:\Users\miss li\Desktop\logo 竖 字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40000" y="1922085"/>
            <a:ext cx="751014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（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2）精甘油</a:t>
            </a: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精甘油英文名称：REFINED GLYCERINE</a:t>
            </a: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性  状：物色、透明、无臭、无味、粘稠液体。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精甘油进口后，用作基本有机化工原料,常用于制造合成树脂，塑料，油漆，油脂和蜂蜡等。精甘油仅用于工业用途，非用于人类食品和动物饲料添加剂及原料。</a:t>
            </a:r>
          </a:p>
          <a:p>
            <a:endParaRPr lang="zh-CN" altLang="en-US" sz="14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我司旗下工厂:江苏吉信甘油科技有限公司今年精甘油产能十二万吨（后面附有工厂的详细介绍），力争明年实现精甘油每年十六万吨的产能，单厂的精甘油产能实现全行业第一,并确保精甘油总产能居于全国第一的领先地位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7040" y="500380"/>
            <a:ext cx="404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二、公司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主营产品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790" y="1145540"/>
            <a:ext cx="1965325" cy="1965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 descr="C:\Users\miss li\Desktop\logo 竖 标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3" descr="C:\Users\miss li\Desktop\logo 竖 字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47040" y="1576705"/>
            <a:ext cx="75920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）环氧氯丙烷</a:t>
            </a:r>
          </a:p>
          <a:p>
            <a:pPr algn="just"/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just"/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粗甘油加工精炼成精甘油后继续生产加工为最终销售产品：</a:t>
            </a:r>
            <a:r>
              <a:rPr lang="zh-CN" altLang="en-US" sz="16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环氧氯丙烷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。因传统丙烯法制环氯会导致环境污染，而我司则采用甘油法制环氯，不仅环保更能提高产能。</a:t>
            </a:r>
          </a:p>
          <a:p>
            <a:pPr algn="just"/>
            <a:endParaRPr lang="zh-CN" altLang="en-US" sz="16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just"/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我司生产销售的环氧氯丙烷占整个市场份额的约20%，占华东地区市场份额约35%。该产品销售单价在6500元至7000元，2016年上半年，我司环氧氯丙烷销售约80000吨。</a:t>
            </a:r>
          </a:p>
          <a:p>
            <a:pPr algn="just"/>
            <a:endParaRPr lang="zh-CN" altLang="en-US" sz="16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just"/>
            <a:endParaRPr lang="zh-CN" altLang="en-US" sz="16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just"/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相较精甘油，环氧氯丙烷单位产值高，销售回款速度快，金额大。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7040" y="500380"/>
            <a:ext cx="404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二、公司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主营产品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065" y="5360670"/>
            <a:ext cx="1544955" cy="1421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 descr="C:\Users\miss li\Desktop\logo 竖 标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3" descr="C:\Users\miss li\Desktop\logo 竖 字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06095" y="1477010"/>
            <a:ext cx="711835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16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</a:rPr>
              <a:t>● 硬脂酸</a:t>
            </a:r>
          </a:p>
          <a:p>
            <a:endParaRPr lang="zh-CN" altLang="en-US" sz="16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16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16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16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</a:rPr>
              <a:t> </a:t>
            </a:r>
          </a:p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</a:rPr>
              <a:t>英文名称：Stearic acid;Octadecanoic acid, Triple Pressed Stearic Acid</a:t>
            </a:r>
          </a:p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</a:rPr>
              <a:t> </a:t>
            </a:r>
          </a:p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</a:rPr>
              <a:t>硬脂酸主要是从动、植物油脂中得到的固体脂肪酸。</a:t>
            </a:r>
          </a:p>
          <a:p>
            <a:endParaRPr lang="zh-CN" altLang="en-US" sz="16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</a:rPr>
              <a:t>硬脂酸主要用于生产硬脂酸盐：硬脂酸钠、硬脂酸镁、硬脂酸钙、硬脂酸铅、硬脂酸铝、硬脂酸镉、硬脂酸铁、硬脂酸钾。广泛用于制化妆品、塑料耐寒增塑剂、脱模剂、稳定剂、表面活性剂、橡胶硫化促进剂、防水剂、抛光剂、金属皂、金属矿物浮选剂、软化剂、医药品及其他有机化学品。另外，还可用作油溶性颜料的溶剂、蜡笔调滑剂、蜡纸打光剂、硬脂酸甘油脂的乳化剂等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7040" y="500380"/>
            <a:ext cx="404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二、公司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主营产品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400" y="1339215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 descr="C:\Users\miss li\Desktop\logo 竖 标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6388" y="357188"/>
            <a:ext cx="701675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3" descr="C:\Users\miss li\Desktop\logo 竖 字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8063" y="500063"/>
            <a:ext cx="1211262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7040" y="500380"/>
            <a:ext cx="404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二、公司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主营产品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7985" y="1449070"/>
            <a:ext cx="78505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主营产品---大宗贸易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产品</a:t>
            </a:r>
          </a:p>
          <a:p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● 硫磺：硫磺是一种重要的化工原料，是石油炼化和天然气精炼过程中产生的副产品；硫磺化学性质稳定，便于运输和储存；其主要应用于化肥、硫酸、二硫化碳、溴素、烟花爆竹等生产行业，其中以用于化肥和硫酸生产为主。</a:t>
            </a:r>
          </a:p>
          <a:p>
            <a:endParaRPr lang="zh-CN" altLang="en-US" sz="16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● 甲醇：甲醇是基本有机原料之一，主要用于制造甲醛、醋酸、氯甲烷、甲胺和硫酸二甲酯等多种有机产 品。也是农药（杀虫剂、杀螨剂）、医药（磺胺类、合霉素等）的原料，合成对苯二甲酸二甲酯、甲基丙烯酸甲酯和丙烯酸甲酯的原料之一。还是重要的溶剂，亦可掺入汽油作替代燃料使用。</a:t>
            </a:r>
          </a:p>
          <a:p>
            <a:endParaRPr lang="zh-CN" altLang="en-US" sz="16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</a:rPr>
              <a:t> ● 乙二醇：乙二醇也是基本有机原料之一，主要用于制聚酯涤纶，聚酯树脂、吸湿剂，增塑剂，表面活性剂,合成纤维、化妆品和炸药，并用作染料、油墨等的溶剂、配制发动机的抗冻剂，气体脱水剂，制造树脂、也可用于玻璃纸、纤维、皮革、粘合剂的湿润剂。目前我司乙二醇成交量可达80000吨/月，在乙二醇市场占有相当大的比重，我司力争继续保持行业领先地位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</TotalTime>
  <Words>1015</Words>
  <Application>Microsoft Macintosh PowerPoint</Application>
  <PresentationFormat>全屏显示(4:3)</PresentationFormat>
  <Paragraphs>87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Calibri</vt:lpstr>
      <vt:lpstr>Century Schoolbook</vt:lpstr>
      <vt:lpstr>Wingdings</vt:lpstr>
      <vt:lpstr>Wingdings 2</vt:lpstr>
      <vt:lpstr>华文楷体</vt:lpstr>
      <vt:lpstr>华文中宋</vt:lpstr>
      <vt:lpstr>宋体</vt:lpstr>
      <vt:lpstr>微软雅黑</vt:lpstr>
      <vt:lpstr>凸显</vt:lpstr>
      <vt:lpstr>江苏东亿先程新材料贸易有限公司 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miss li</dc:creator>
  <cp:lastModifiedBy>Microsoft Office 用户</cp:lastModifiedBy>
  <cp:revision>183</cp:revision>
  <dcterms:created xsi:type="dcterms:W3CDTF">2016-08-31T01:07:00Z</dcterms:created>
  <dcterms:modified xsi:type="dcterms:W3CDTF">2017-08-02T11:03:45Z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