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306" r:id="rId2"/>
    <p:sldId id="295" r:id="rId3"/>
    <p:sldId id="311" r:id="rId4"/>
    <p:sldId id="307" r:id="rId5"/>
    <p:sldId id="312" r:id="rId6"/>
    <p:sldId id="313" r:id="rId7"/>
    <p:sldId id="308" r:id="rId8"/>
    <p:sldId id="31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userDrawn="1">
          <p15:clr>
            <a:srgbClr val="A4A3A4"/>
          </p15:clr>
        </p15:guide>
        <p15:guide id="2" pos="2880" userDrawn="1">
          <p15:clr>
            <a:srgbClr val="A4A3A4"/>
          </p15:clr>
        </p15:guide>
        <p15:guide id="3"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877"/>
    <a:srgbClr val="006ECC"/>
    <a:srgbClr val="57D3FF"/>
    <a:srgbClr val="51D01F"/>
    <a:srgbClr val="FF0000"/>
    <a:srgbClr val="0070C0"/>
    <a:srgbClr val="64A23F"/>
    <a:srgbClr val="F2F2F2"/>
    <a:srgbClr val="44404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9" autoAdjust="0"/>
    <p:restoredTop sz="94424" autoAdjust="0"/>
  </p:normalViewPr>
  <p:slideViewPr>
    <p:cSldViewPr snapToGrid="0">
      <p:cViewPr varScale="1">
        <p:scale>
          <a:sx n="66" d="100"/>
          <a:sy n="66" d="100"/>
        </p:scale>
        <p:origin x="1722" y="78"/>
      </p:cViewPr>
      <p:guideLst>
        <p:guide orient="horz" pos="119"/>
        <p:guide pos="2880"/>
        <p:guide orient="horz" pos="213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FFA0F-3CE4-4E55-879B-A543C2CAEB0C}" type="datetimeFigureOut">
              <a:rPr lang="zh-CN" altLang="en-US" smtClean="0"/>
              <a:t>2017/8/2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DA37E-6560-4973-ADCF-0402009777B3}" type="slidenum">
              <a:rPr lang="zh-CN" altLang="en-US" smtClean="0"/>
              <a:t>‹#›</a:t>
            </a:fld>
            <a:endParaRPr lang="zh-CN" altLang="en-US"/>
          </a:p>
        </p:txBody>
      </p:sp>
    </p:spTree>
    <p:extLst>
      <p:ext uri="{BB962C8B-B14F-4D97-AF65-F5344CB8AC3E}">
        <p14:creationId xmlns:p14="http://schemas.microsoft.com/office/powerpoint/2010/main" val="331249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DA37E-6560-4973-ADCF-0402009777B3}" type="slidenum">
              <a:rPr lang="zh-CN" altLang="en-US" smtClean="0"/>
              <a:t>3</a:t>
            </a:fld>
            <a:endParaRPr lang="zh-CN" altLang="en-US"/>
          </a:p>
        </p:txBody>
      </p:sp>
    </p:spTree>
    <p:extLst>
      <p:ext uri="{BB962C8B-B14F-4D97-AF65-F5344CB8AC3E}">
        <p14:creationId xmlns:p14="http://schemas.microsoft.com/office/powerpoint/2010/main" val="257812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409453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331547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388383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314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226000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50683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29500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201642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122203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117069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33964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DB827E-CADC-4C70-B875-3AFDB63C1395}" type="datetimeFigureOut">
              <a:rPr lang="zh-CN" altLang="en-US" smtClean="0"/>
              <a:t>2017/8/2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397760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B827E-CADC-4C70-B875-3AFDB63C1395}" type="datetimeFigureOut">
              <a:rPr lang="zh-CN" altLang="en-US" smtClean="0"/>
              <a:t>2017/8/2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94410-4AE4-47CD-9D6B-EDAFA5504D51}" type="slidenum">
              <a:rPr lang="zh-CN" altLang="en-US" smtClean="0"/>
              <a:t>‹#›</a:t>
            </a:fld>
            <a:endParaRPr lang="zh-CN" altLang="en-US"/>
          </a:p>
        </p:txBody>
      </p:sp>
    </p:spTree>
    <p:extLst>
      <p:ext uri="{BB962C8B-B14F-4D97-AF65-F5344CB8AC3E}">
        <p14:creationId xmlns:p14="http://schemas.microsoft.com/office/powerpoint/2010/main" val="40399403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0072" y="214898"/>
            <a:ext cx="1366867" cy="634746"/>
          </a:xfrm>
          <a:prstGeom prst="rect">
            <a:avLst/>
          </a:prstGeom>
        </p:spPr>
      </p:pic>
      <p:sp>
        <p:nvSpPr>
          <p:cNvPr id="6" name="TextBox 14"/>
          <p:cNvSpPr txBox="1"/>
          <p:nvPr/>
        </p:nvSpPr>
        <p:spPr>
          <a:xfrm>
            <a:off x="0" y="2774365"/>
            <a:ext cx="9144000" cy="1106457"/>
          </a:xfrm>
          <a:prstGeom prst="rect">
            <a:avLst/>
          </a:prstGeom>
          <a:solidFill>
            <a:srgbClr val="A9D877"/>
          </a:solidFill>
          <a:ln>
            <a:solidFill>
              <a:srgbClr val="A9D877"/>
            </a:solidFill>
          </a:ln>
        </p:spPr>
        <p:txBody>
          <a:bodyPr wrap="square" rtlCol="0">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6000" b="1" dirty="0" smtClean="0">
                <a:latin typeface="微软雅黑" panose="020B0503020204020204" pitchFamily="34" charset="-122"/>
                <a:ea typeface="微软雅黑" panose="020B0503020204020204" pitchFamily="34" charset="-122"/>
              </a:rPr>
              <a:t>雷掌柜业务说明</a:t>
            </a:r>
          </a:p>
        </p:txBody>
      </p:sp>
    </p:spTree>
    <p:extLst>
      <p:ext uri="{BB962C8B-B14F-4D97-AF65-F5344CB8AC3E}">
        <p14:creationId xmlns:p14="http://schemas.microsoft.com/office/powerpoint/2010/main" val="200140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2698175"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雷掌柜项目介绍</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463139" y="1300770"/>
            <a:ext cx="8262562" cy="1323311"/>
          </a:xfrm>
          <a:prstGeom prst="rect">
            <a:avLst/>
          </a:prstGeom>
          <a:noFill/>
        </p:spPr>
        <p:txBody>
          <a:bodyPr wrap="square" rtlCol="0">
            <a:spAutoFit/>
          </a:bodyPr>
          <a:lstStyle/>
          <a:p>
            <a:pPr>
              <a:lnSpc>
                <a:spcPct val="125000"/>
              </a:lnSpc>
            </a:pPr>
            <a:r>
              <a:rPr lang="en-US" altLang="zh-CN" sz="1999" b="1" dirty="0" smtClean="0">
                <a:latin typeface="Arial" panose="020B0604020202020204" pitchFamily="34" charset="0"/>
                <a:ea typeface="微软雅黑" panose="020B0503020204020204" pitchFamily="34" charset="-122"/>
                <a:cs typeface="Arial" panose="020B0604020202020204" pitchFamily="34" charset="0"/>
              </a:rPr>
              <a:t>1.</a:t>
            </a:r>
            <a:r>
              <a:rPr lang="zh-CN" altLang="en-US" sz="1999" b="1" dirty="0" smtClean="0">
                <a:latin typeface="Arial" panose="020B0604020202020204" pitchFamily="34" charset="0"/>
                <a:ea typeface="微软雅黑" panose="020B0503020204020204" pitchFamily="34" charset="-122"/>
                <a:cs typeface="Arial" panose="020B0604020202020204" pitchFamily="34" charset="0"/>
              </a:rPr>
              <a:t>品牌价值理念</a:t>
            </a:r>
            <a:endParaRPr lang="en-US" altLang="zh-CN" sz="2000"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致力于</a:t>
            </a:r>
            <a:r>
              <a:rPr lang="zh-CN" altLang="en-US" sz="2000" dirty="0" smtClean="0">
                <a:latin typeface="微软雅黑" panose="020B0503020204020204" pitchFamily="34" charset="-122"/>
                <a:ea typeface="微软雅黑" panose="020B0503020204020204" pitchFamily="34" charset="-122"/>
              </a:rPr>
              <a:t>成为国内</a:t>
            </a:r>
            <a:r>
              <a:rPr lang="zh-CN" altLang="en-US" sz="2000" dirty="0">
                <a:latin typeface="微软雅黑" panose="020B0503020204020204" pitchFamily="34" charset="-122"/>
                <a:ea typeface="微软雅黑" panose="020B0503020204020204" pitchFamily="34" charset="-122"/>
              </a:rPr>
              <a:t>领先</a:t>
            </a:r>
            <a:r>
              <a:rPr lang="zh-CN" altLang="en-US" sz="2000" dirty="0" smtClean="0">
                <a:latin typeface="微软雅黑" panose="020B0503020204020204" pitchFamily="34" charset="-122"/>
                <a:ea typeface="微软雅黑" panose="020B0503020204020204" pitchFamily="34" charset="-122"/>
              </a:rPr>
              <a:t>的健康</a:t>
            </a:r>
            <a:r>
              <a:rPr lang="zh-CN" altLang="en-US" sz="2000" dirty="0" smtClean="0">
                <a:latin typeface="微软雅黑" panose="020B0503020204020204" pitchFamily="34" charset="-122"/>
                <a:ea typeface="微软雅黑" panose="020B0503020204020204" pitchFamily="34" charset="-122"/>
              </a:rPr>
              <a:t>休闲零食品牌，我们品牌理念是</a:t>
            </a:r>
            <a:r>
              <a:rPr lang="zh-CN" altLang="en-US" sz="2000" b="1" dirty="0" smtClean="0">
                <a:solidFill>
                  <a:srgbClr val="FF0000"/>
                </a:solidFill>
                <a:latin typeface="微软雅黑" panose="020B0503020204020204" pitchFamily="34" charset="-122"/>
                <a:ea typeface="微软雅黑" panose="020B0503020204020204" pitchFamily="34" charset="-122"/>
              </a:rPr>
              <a:t>“放心做吃货”</a:t>
            </a:r>
            <a:r>
              <a:rPr lang="zh-CN" altLang="en-US" sz="2000" dirty="0" smtClean="0">
                <a:latin typeface="微软雅黑" panose="020B0503020204020204" pitchFamily="34" charset="-122"/>
                <a:ea typeface="微软雅黑" panose="020B0503020204020204" pitchFamily="34" charset="-122"/>
              </a:rPr>
              <a:t>，提倡</a:t>
            </a:r>
            <a:r>
              <a:rPr lang="zh-CN" altLang="en-US" sz="2000" b="1" dirty="0" smtClean="0">
                <a:solidFill>
                  <a:srgbClr val="FF0000"/>
                </a:solidFill>
                <a:latin typeface="微软雅黑" panose="020B0503020204020204" pitchFamily="34" charset="-122"/>
                <a:ea typeface="微软雅黑" panose="020B0503020204020204" pitchFamily="34" charset="-122"/>
              </a:rPr>
              <a:t>健康、好吃、更有爱 </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精准引领市场消费</a:t>
            </a:r>
            <a:r>
              <a:rPr lang="zh-CN" altLang="en-US" sz="2000" dirty="0" smtClean="0">
                <a:latin typeface="微软雅黑" panose="020B0503020204020204" pitchFamily="34" charset="-122"/>
                <a:ea typeface="微软雅黑" panose="020B0503020204020204" pitchFamily="34" charset="-122"/>
              </a:rPr>
              <a:t>潮流。</a:t>
            </a:r>
            <a:endParaRPr lang="zh-CN" altLang="en-US" sz="20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463139" y="2930269"/>
            <a:ext cx="8262561" cy="2169825"/>
          </a:xfrm>
          <a:prstGeom prst="rect">
            <a:avLst/>
          </a:prstGeom>
          <a:noFill/>
        </p:spPr>
        <p:txBody>
          <a:bodyPr wrap="square" rtlCol="0">
            <a:spAutoFit/>
          </a:bodyPr>
          <a:lstStyle/>
          <a:p>
            <a:pPr>
              <a:lnSpc>
                <a:spcPct val="125000"/>
              </a:lnSpc>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目标</a:t>
            </a:r>
            <a:r>
              <a:rPr lang="zh-CN" altLang="en-US" sz="2000" b="1" dirty="0" smtClean="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结构</a:t>
            </a:r>
            <a:endParaRPr lang="en-US" altLang="zh-CN" sz="2000" b="1"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smtClean="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后为主的消费中坚力量，以追求消费升级、注重食养健康的一二线城市用户为主流消费群</a:t>
            </a:r>
            <a:r>
              <a:rPr lang="zh-CN" altLang="en-US" sz="2000"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核心用户：站</a:t>
            </a:r>
            <a:r>
              <a:rPr lang="zh-CN" altLang="en-US" dirty="0">
                <a:latin typeface="微软雅黑" panose="020B0503020204020204" pitchFamily="34" charset="-122"/>
                <a:ea typeface="微软雅黑" panose="020B0503020204020204" pitchFamily="34" charset="-122"/>
              </a:rPr>
              <a:t>内积累</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30</a:t>
            </a:r>
            <a:r>
              <a:rPr lang="zh-CN" altLang="en-US" dirty="0" smtClean="0">
                <a:latin typeface="微软雅黑" panose="020B0503020204020204" pitchFamily="34" charset="-122"/>
                <a:ea typeface="微软雅黑" panose="020B0503020204020204" pitchFamily="34" charset="-122"/>
              </a:rPr>
              <a:t>万忠实用户；</a:t>
            </a:r>
            <a:endParaRPr lang="en-US" altLang="zh-CN"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潜在用户：转化忠实用户为体验者、消费者、传播者、销售者，实现用户裂变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619430" y="5364804"/>
            <a:ext cx="7534143" cy="1169009"/>
            <a:chOff x="-2" y="4450404"/>
            <a:chExt cx="7534143" cy="1169009"/>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3737" y="4458954"/>
              <a:ext cx="1395181" cy="1160459"/>
            </a:xfrm>
            <a:prstGeom prst="rect">
              <a:avLst/>
            </a:prstGeom>
          </p:spPr>
        </p:pic>
        <p:pic>
          <p:nvPicPr>
            <p:cNvPr id="9" name="图片 8"/>
            <p:cNvPicPr>
              <a:picLocks noChangeAspect="1"/>
            </p:cNvPicPr>
            <p:nvPr/>
          </p:nvPicPr>
          <p:blipFill>
            <a:blip r:embed="rId3"/>
            <a:stretch>
              <a:fillRect/>
            </a:stretch>
          </p:blipFill>
          <p:spPr>
            <a:xfrm>
              <a:off x="-2" y="4450404"/>
              <a:ext cx="1824628" cy="1152720"/>
            </a:xfrm>
            <a:prstGeom prst="rect">
              <a:avLst/>
            </a:prstGeom>
          </p:spPr>
        </p:pic>
        <p:pic>
          <p:nvPicPr>
            <p:cNvPr id="10" name="图片 9"/>
            <p:cNvPicPr>
              <a:picLocks noChangeAspect="1"/>
            </p:cNvPicPr>
            <p:nvPr/>
          </p:nvPicPr>
          <p:blipFill>
            <a:blip r:embed="rId4"/>
            <a:stretch>
              <a:fillRect/>
            </a:stretch>
          </p:blipFill>
          <p:spPr>
            <a:xfrm>
              <a:off x="6616086" y="4458955"/>
              <a:ext cx="918055" cy="1141088"/>
            </a:xfrm>
            <a:prstGeom prst="rect">
              <a:avLst/>
            </a:prstGeom>
          </p:spPr>
        </p:pic>
        <p:grpSp>
          <p:nvGrpSpPr>
            <p:cNvPr id="11" name="组合 10"/>
            <p:cNvGrpSpPr/>
            <p:nvPr/>
          </p:nvGrpSpPr>
          <p:grpSpPr>
            <a:xfrm>
              <a:off x="1884529" y="4450404"/>
              <a:ext cx="1644330" cy="1164166"/>
              <a:chOff x="1884529" y="4450404"/>
              <a:chExt cx="1644330" cy="1164166"/>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4529" y="4456688"/>
                <a:ext cx="829277" cy="1157882"/>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1344" y="4450404"/>
                <a:ext cx="807515" cy="1164166"/>
              </a:xfrm>
              <a:prstGeom prst="rect">
                <a:avLst/>
              </a:prstGeom>
            </p:spPr>
          </p:pic>
        </p:grpSp>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73019" y="4458954"/>
              <a:ext cx="1548928" cy="1155616"/>
            </a:xfrm>
            <a:prstGeom prst="rect">
              <a:avLst/>
            </a:prstGeom>
          </p:spPr>
        </p:pic>
      </p:grpSp>
    </p:spTree>
    <p:extLst>
      <p:ext uri="{BB962C8B-B14F-4D97-AF65-F5344CB8AC3E}">
        <p14:creationId xmlns:p14="http://schemas.microsoft.com/office/powerpoint/2010/main" val="2841981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2698175"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雷掌柜项目介绍</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463139" y="1341738"/>
            <a:ext cx="8262562" cy="1246367"/>
          </a:xfrm>
          <a:prstGeom prst="rect">
            <a:avLst/>
          </a:prstGeom>
          <a:noFill/>
        </p:spPr>
        <p:txBody>
          <a:bodyPr wrap="square" rtlCol="0">
            <a:spAutoFit/>
          </a:bodyPr>
          <a:lstStyle/>
          <a:p>
            <a:pPr>
              <a:lnSpc>
                <a:spcPct val="125000"/>
              </a:lnSpc>
            </a:pPr>
            <a:r>
              <a:rPr lang="en-US" altLang="zh-CN" sz="1999" b="1" dirty="0" smtClean="0">
                <a:latin typeface="微软雅黑" panose="020B0503020204020204" pitchFamily="34" charset="-122"/>
                <a:ea typeface="微软雅黑" panose="020B0503020204020204" pitchFamily="34" charset="-122"/>
                <a:cs typeface="Arial" panose="020B0604020202020204" pitchFamily="34" charset="0"/>
              </a:rPr>
              <a:t>3.</a:t>
            </a:r>
            <a:r>
              <a:rPr lang="zh-CN" altLang="en-US" sz="1999" b="1" dirty="0" smtClean="0">
                <a:latin typeface="微软雅黑" panose="020B0503020204020204" pitchFamily="34" charset="-122"/>
                <a:ea typeface="微软雅黑" panose="020B0503020204020204" pitchFamily="34" charset="-122"/>
                <a:cs typeface="Arial" panose="020B0604020202020204" pitchFamily="34" charset="0"/>
              </a:rPr>
              <a:t>品牌品类规划</a:t>
            </a:r>
            <a:endParaRPr lang="en-US" altLang="zh-CN" sz="1999" b="1"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搭建</a:t>
            </a:r>
            <a:r>
              <a:rPr lang="zh-CN" altLang="en-US" dirty="0">
                <a:latin typeface="微软雅黑" panose="020B0503020204020204" pitchFamily="34" charset="-122"/>
                <a:ea typeface="微软雅黑" panose="020B0503020204020204" pitchFamily="34" charset="-122"/>
              </a:rPr>
              <a:t>用户驱动型的供应链体系，以用户需求驱动产品研发，主流品相升级、创新品相研发、精品品相不断迭代。雷掌柜产品开发围绕三大品类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8" name="TextBox 59"/>
          <p:cNvSpPr txBox="1">
            <a:spLocks noChangeArrowheads="1"/>
          </p:cNvSpPr>
          <p:nvPr/>
        </p:nvSpPr>
        <p:spPr bwMode="auto">
          <a:xfrm flipH="1">
            <a:off x="727432" y="2761566"/>
            <a:ext cx="2520000" cy="430877"/>
          </a:xfrm>
          <a:prstGeom prst="rect">
            <a:avLst/>
          </a:prstGeom>
          <a:ln/>
          <a:extLst/>
        </p:spPr>
        <p:style>
          <a:lnRef idx="0">
            <a:schemeClr val="accent5"/>
          </a:lnRef>
          <a:fillRef idx="3">
            <a:schemeClr val="accent5"/>
          </a:fillRef>
          <a:effectRef idx="3">
            <a:schemeClr val="accent5"/>
          </a:effectRef>
          <a:fontRef idx="minor">
            <a:schemeClr val="lt1"/>
          </a:fontRef>
        </p:style>
        <p:txBody>
          <a:bodyPr wrap="square" lIns="121908" tIns="60955" rIns="121908" bIns="6095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079">
              <a:defRPr/>
            </a:pPr>
            <a:r>
              <a:rPr lang="zh-CN" altLang="en-US" sz="2000" b="1" dirty="0" smtClean="0">
                <a:latin typeface="微软雅黑" pitchFamily="34" charset="-122"/>
                <a:ea typeface="微软雅黑" pitchFamily="34" charset="-122"/>
              </a:rPr>
              <a:t>坚果炒货</a:t>
            </a:r>
            <a:endParaRPr lang="en-US" altLang="ko-KR" sz="2000" b="1" dirty="0">
              <a:latin typeface="微软雅黑" pitchFamily="34" charset="-122"/>
              <a:ea typeface="微软雅黑" pitchFamily="34" charset="-122"/>
            </a:endParaRPr>
          </a:p>
        </p:txBody>
      </p:sp>
      <p:sp>
        <p:nvSpPr>
          <p:cNvPr id="9" name="矩形 17"/>
          <p:cNvSpPr>
            <a:spLocks noChangeArrowheads="1"/>
          </p:cNvSpPr>
          <p:nvPr/>
        </p:nvSpPr>
        <p:spPr bwMode="auto">
          <a:xfrm>
            <a:off x="1133455" y="3227456"/>
            <a:ext cx="1815953" cy="1231096"/>
          </a:xfrm>
          <a:prstGeom prst="rect">
            <a:avLst/>
          </a:prstGeom>
          <a:noFill/>
          <a:ln>
            <a:noFill/>
          </a:ln>
          <a:extLst/>
        </p:spPr>
        <p:txBody>
          <a:bodyPr wrap="square" lIns="121908" tIns="60955" rIns="121908" bIns="60955">
            <a:spAutoFit/>
          </a:bodyPr>
          <a:lstStyle/>
          <a:p>
            <a:pPr algn="ctr" defTabSz="1219079">
              <a:lnSpc>
                <a:spcPct val="150000"/>
              </a:lnSpc>
              <a:defRPr/>
            </a:pPr>
            <a:r>
              <a:rPr lang="zh-CN" altLang="en-US" sz="1600" b="1" dirty="0" smtClean="0">
                <a:latin typeface="微软雅黑" pitchFamily="34" charset="-122"/>
                <a:ea typeface="微软雅黑" pitchFamily="34" charset="-122"/>
                <a:sym typeface="微软雅黑" pitchFamily="34" charset="-122"/>
              </a:rPr>
              <a:t>综合坚果</a:t>
            </a:r>
            <a:endParaRPr lang="en-US" altLang="zh-CN" sz="1600" b="1" dirty="0" smtClean="0">
              <a:latin typeface="微软雅黑" pitchFamily="34" charset="-122"/>
              <a:ea typeface="微软雅黑" pitchFamily="34" charset="-122"/>
              <a:sym typeface="微软雅黑" pitchFamily="34" charset="-122"/>
            </a:endParaRPr>
          </a:p>
          <a:p>
            <a:pPr algn="ctr" defTabSz="1219079">
              <a:lnSpc>
                <a:spcPct val="150000"/>
              </a:lnSpc>
              <a:defRPr/>
            </a:pPr>
            <a:r>
              <a:rPr lang="zh-CN" altLang="en-US" sz="1600" b="1" dirty="0" smtClean="0">
                <a:latin typeface="微软雅黑" pitchFamily="34" charset="-122"/>
                <a:ea typeface="微软雅黑" pitchFamily="34" charset="-122"/>
                <a:sym typeface="微软雅黑" pitchFamily="34" charset="-122"/>
              </a:rPr>
              <a:t>调味坚果</a:t>
            </a:r>
            <a:endParaRPr lang="en-US" altLang="zh-CN" sz="1600" b="1" dirty="0" smtClean="0">
              <a:latin typeface="微软雅黑" pitchFamily="34" charset="-122"/>
              <a:ea typeface="微软雅黑" pitchFamily="34" charset="-122"/>
              <a:sym typeface="微软雅黑" pitchFamily="34" charset="-122"/>
            </a:endParaRPr>
          </a:p>
          <a:p>
            <a:pPr algn="ctr" defTabSz="1219079">
              <a:lnSpc>
                <a:spcPct val="150000"/>
              </a:lnSpc>
              <a:defRPr/>
            </a:pPr>
            <a:r>
              <a:rPr lang="zh-CN" altLang="en-US" sz="1600" b="1" dirty="0" smtClean="0">
                <a:latin typeface="微软雅黑" pitchFamily="34" charset="-122"/>
                <a:ea typeface="微软雅黑" pitchFamily="34" charset="-122"/>
                <a:sym typeface="微软雅黑" pitchFamily="34" charset="-122"/>
              </a:rPr>
              <a:t>单品坚果</a:t>
            </a:r>
            <a:endParaRPr lang="en-US" altLang="zh-CN" sz="1600" b="1" dirty="0">
              <a:latin typeface="微软雅黑" pitchFamily="34" charset="-122"/>
              <a:ea typeface="微软雅黑" pitchFamily="34" charset="-122"/>
              <a:sym typeface="微软雅黑" pitchFamily="34" charset="-122"/>
            </a:endParaRPr>
          </a:p>
        </p:txBody>
      </p:sp>
      <p:sp>
        <p:nvSpPr>
          <p:cNvPr id="10" name="TextBox 59"/>
          <p:cNvSpPr txBox="1">
            <a:spLocks noChangeArrowheads="1"/>
          </p:cNvSpPr>
          <p:nvPr/>
        </p:nvSpPr>
        <p:spPr bwMode="auto">
          <a:xfrm rot="10800000" flipH="1" flipV="1">
            <a:off x="3299366" y="2761566"/>
            <a:ext cx="2520000" cy="430877"/>
          </a:xfrm>
          <a:prstGeom prst="rect">
            <a:avLst/>
          </a:prstGeom>
          <a:ln/>
          <a:extLst/>
        </p:spPr>
        <p:style>
          <a:lnRef idx="0">
            <a:schemeClr val="accent6"/>
          </a:lnRef>
          <a:fillRef idx="3">
            <a:schemeClr val="accent6"/>
          </a:fillRef>
          <a:effectRef idx="3">
            <a:schemeClr val="accent6"/>
          </a:effectRef>
          <a:fontRef idx="minor">
            <a:schemeClr val="lt1"/>
          </a:fontRef>
        </p:style>
        <p:txBody>
          <a:bodyPr wrap="square" lIns="121908" tIns="60955" rIns="121908" bIns="6095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079">
              <a:defRPr/>
            </a:pPr>
            <a:r>
              <a:rPr lang="zh-CN" altLang="en-US" sz="2000" b="1" dirty="0" smtClean="0">
                <a:latin typeface="微软雅黑" pitchFamily="34" charset="-122"/>
                <a:ea typeface="微软雅黑" pitchFamily="34" charset="-122"/>
              </a:rPr>
              <a:t>脯肉干</a:t>
            </a:r>
            <a:endParaRPr lang="en-US" altLang="ko-KR" sz="2000" b="1" dirty="0">
              <a:latin typeface="微软雅黑" pitchFamily="34" charset="-122"/>
              <a:ea typeface="微软雅黑" pitchFamily="34" charset="-122"/>
            </a:endParaRPr>
          </a:p>
        </p:txBody>
      </p:sp>
      <p:sp>
        <p:nvSpPr>
          <p:cNvPr id="11" name="文本框 10"/>
          <p:cNvSpPr txBox="1"/>
          <p:nvPr/>
        </p:nvSpPr>
        <p:spPr>
          <a:xfrm>
            <a:off x="3611979" y="3180779"/>
            <a:ext cx="1894773" cy="1231096"/>
          </a:xfrm>
          <a:prstGeom prst="rect">
            <a:avLst/>
          </a:prstGeom>
          <a:noFill/>
          <a:ln>
            <a:noFill/>
          </a:ln>
        </p:spPr>
        <p:txBody>
          <a:bodyPr wrap="square" lIns="121908" tIns="60955" rIns="121908" bIns="60955">
            <a:spAutoFit/>
          </a:bodyPr>
          <a:lstStyle>
            <a:defPPr>
              <a:defRPr lang="zh-CN"/>
            </a:defPPr>
            <a:lvl1pPr algn="ctr" defTabSz="1219079">
              <a:lnSpc>
                <a:spcPct val="200000"/>
              </a:lnSpc>
              <a:defRPr b="1">
                <a:latin typeface="微软雅黑" pitchFamily="34" charset="-122"/>
                <a:ea typeface="微软雅黑" pitchFamily="34" charset="-122"/>
              </a:defRPr>
            </a:lvl1pPr>
          </a:lstStyle>
          <a:p>
            <a:pPr>
              <a:lnSpc>
                <a:spcPct val="150000"/>
              </a:lnSpc>
            </a:pPr>
            <a:r>
              <a:rPr lang="zh-CN" altLang="en-US" sz="1600" dirty="0"/>
              <a:t>猪牛类</a:t>
            </a:r>
            <a:endParaRPr lang="en-US" altLang="zh-CN" sz="1600" dirty="0"/>
          </a:p>
          <a:p>
            <a:pPr>
              <a:lnSpc>
                <a:spcPct val="150000"/>
              </a:lnSpc>
            </a:pPr>
            <a:r>
              <a:rPr lang="zh-CN" altLang="en-US" sz="1600" dirty="0"/>
              <a:t>鸡鸭类</a:t>
            </a:r>
            <a:endParaRPr lang="en-US" altLang="zh-CN" sz="1600" dirty="0"/>
          </a:p>
          <a:p>
            <a:pPr>
              <a:lnSpc>
                <a:spcPct val="150000"/>
              </a:lnSpc>
            </a:pPr>
            <a:r>
              <a:rPr lang="zh-CN" altLang="en-US" sz="1600" dirty="0"/>
              <a:t>海鲜小食类</a:t>
            </a:r>
            <a:endParaRPr lang="zh-CN" altLang="en-US" sz="1600" dirty="0"/>
          </a:p>
        </p:txBody>
      </p:sp>
      <p:sp>
        <p:nvSpPr>
          <p:cNvPr id="12" name="TextBox 59"/>
          <p:cNvSpPr txBox="1">
            <a:spLocks noChangeArrowheads="1"/>
          </p:cNvSpPr>
          <p:nvPr/>
        </p:nvSpPr>
        <p:spPr bwMode="auto">
          <a:xfrm rot="10800000" flipH="1" flipV="1">
            <a:off x="5893364" y="2761566"/>
            <a:ext cx="2520000" cy="430877"/>
          </a:xfrm>
          <a:prstGeom prst="rect">
            <a:avLst/>
          </a:prstGeom>
          <a:ln/>
          <a:extLst/>
        </p:spPr>
        <p:style>
          <a:lnRef idx="0">
            <a:schemeClr val="accent4"/>
          </a:lnRef>
          <a:fillRef idx="3">
            <a:schemeClr val="accent4"/>
          </a:fillRef>
          <a:effectRef idx="3">
            <a:schemeClr val="accent4"/>
          </a:effectRef>
          <a:fontRef idx="minor">
            <a:schemeClr val="lt1"/>
          </a:fontRef>
        </p:style>
        <p:txBody>
          <a:bodyPr wrap="square" lIns="121908" tIns="60955" rIns="121908" bIns="60955">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1219079">
              <a:defRPr/>
            </a:pPr>
            <a:r>
              <a:rPr lang="zh-CN" altLang="en-US" sz="2000" b="1" dirty="0" smtClean="0">
                <a:latin typeface="微软雅黑" pitchFamily="34" charset="-122"/>
                <a:ea typeface="微软雅黑" pitchFamily="34" charset="-122"/>
              </a:rPr>
              <a:t>果</a:t>
            </a:r>
            <a:r>
              <a:rPr lang="zh-CN" altLang="en-US" sz="2000" b="1" dirty="0" smtClean="0">
                <a:latin typeface="微软雅黑" pitchFamily="34" charset="-122"/>
                <a:ea typeface="微软雅黑" pitchFamily="34" charset="-122"/>
              </a:rPr>
              <a:t>蔬类</a:t>
            </a:r>
            <a:endParaRPr lang="en-US" altLang="ko-KR" sz="2000" b="1" dirty="0">
              <a:latin typeface="微软雅黑" pitchFamily="34" charset="-122"/>
              <a:ea typeface="微软雅黑" pitchFamily="34" charset="-122"/>
            </a:endParaRPr>
          </a:p>
        </p:txBody>
      </p:sp>
      <p:sp>
        <p:nvSpPr>
          <p:cNvPr id="13" name="文本框 12"/>
          <p:cNvSpPr txBox="1"/>
          <p:nvPr/>
        </p:nvSpPr>
        <p:spPr>
          <a:xfrm>
            <a:off x="6277478" y="3227456"/>
            <a:ext cx="1751772" cy="1231096"/>
          </a:xfrm>
          <a:prstGeom prst="rect">
            <a:avLst/>
          </a:prstGeom>
          <a:noFill/>
          <a:ln>
            <a:noFill/>
          </a:ln>
        </p:spPr>
        <p:txBody>
          <a:bodyPr wrap="square" lIns="121908" tIns="60955" rIns="121908" bIns="60955">
            <a:spAutoFit/>
          </a:bodyPr>
          <a:lstStyle>
            <a:defPPr>
              <a:defRPr lang="zh-CN"/>
            </a:defPPr>
            <a:lvl1pPr algn="ctr" defTabSz="1219079">
              <a:lnSpc>
                <a:spcPct val="200000"/>
              </a:lnSpc>
              <a:defRPr b="1">
                <a:latin typeface="微软雅黑" pitchFamily="34" charset="-122"/>
                <a:ea typeface="微软雅黑" pitchFamily="34" charset="-122"/>
              </a:defRPr>
            </a:lvl1pPr>
          </a:lstStyle>
          <a:p>
            <a:pPr>
              <a:lnSpc>
                <a:spcPct val="150000"/>
              </a:lnSpc>
            </a:pPr>
            <a:r>
              <a:rPr lang="zh-CN" altLang="en-US" sz="1600" dirty="0"/>
              <a:t>综合水果干</a:t>
            </a:r>
          </a:p>
          <a:p>
            <a:pPr>
              <a:lnSpc>
                <a:spcPct val="150000"/>
              </a:lnSpc>
            </a:pPr>
            <a:r>
              <a:rPr lang="zh-CN" altLang="en-US" sz="1600" dirty="0"/>
              <a:t>综合蔬菜干</a:t>
            </a:r>
          </a:p>
          <a:p>
            <a:pPr>
              <a:lnSpc>
                <a:spcPct val="150000"/>
              </a:lnSpc>
            </a:pPr>
            <a:r>
              <a:rPr lang="zh-CN" altLang="en-US" sz="1600" dirty="0"/>
              <a:t>综合果蔬干</a:t>
            </a:r>
          </a:p>
        </p:txBody>
      </p:sp>
      <p:sp>
        <p:nvSpPr>
          <p:cNvPr id="14" name="文本框 13"/>
          <p:cNvSpPr txBox="1"/>
          <p:nvPr/>
        </p:nvSpPr>
        <p:spPr>
          <a:xfrm>
            <a:off x="557483" y="4643733"/>
            <a:ext cx="8262562" cy="1746504"/>
          </a:xfrm>
          <a:prstGeom prst="rect">
            <a:avLst/>
          </a:prstGeom>
          <a:noFill/>
        </p:spPr>
        <p:txBody>
          <a:bodyPr wrap="square" rtlCol="0">
            <a:spAutoFit/>
          </a:bodyPr>
          <a:lstStyle/>
          <a:p>
            <a:pPr>
              <a:lnSpc>
                <a:spcPct val="125000"/>
              </a:lnSpc>
            </a:pPr>
            <a:r>
              <a:rPr lang="en-US" altLang="zh-CN" sz="1999" b="1"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999" b="1" dirty="0" smtClean="0">
                <a:latin typeface="微软雅黑" panose="020B0503020204020204" pitchFamily="34" charset="-122"/>
                <a:ea typeface="微软雅黑" panose="020B0503020204020204" pitchFamily="34" charset="-122"/>
                <a:cs typeface="Arial" panose="020B0604020202020204" pitchFamily="34" charset="0"/>
              </a:rPr>
              <a:t>品牌渠道布局</a:t>
            </a:r>
            <a:endParaRPr lang="en-US" altLang="zh-CN" sz="1999" b="1"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借</a:t>
            </a:r>
            <a:r>
              <a:rPr lang="zh-CN" altLang="en-US" dirty="0" smtClean="0">
                <a:latin typeface="微软雅黑" panose="020B0503020204020204" pitchFamily="34" charset="-122"/>
                <a:ea typeface="微软雅黑" panose="020B0503020204020204" pitchFamily="34" charset="-122"/>
              </a:rPr>
              <a:t>力品牌运营优势与新零售理念，已完成线上线下多渠道融合布局。</a:t>
            </a:r>
            <a:endParaRPr lang="en-US" altLang="zh-CN"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a:t>
            </a:r>
            <a:r>
              <a:rPr lang="zh-CN" altLang="en-US" dirty="0" smtClean="0">
                <a:latin typeface="微软雅黑" panose="020B0503020204020204" pitchFamily="34" charset="-122"/>
                <a:ea typeface="微软雅黑" panose="020B0503020204020204" pitchFamily="34" charset="-122"/>
              </a:rPr>
              <a:t>上渠道：天猫、有赞、京东、钱宝等</a:t>
            </a:r>
            <a:endParaRPr lang="en-US" altLang="zh-CN" dirty="0" smtClean="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a:t>
            </a:r>
            <a:r>
              <a:rPr lang="zh-CN" altLang="en-US" dirty="0" smtClean="0">
                <a:latin typeface="微软雅黑" panose="020B0503020204020204" pitchFamily="34" charset="-122"/>
                <a:ea typeface="微软雅黑" panose="020B0503020204020204" pitchFamily="34" charset="-122"/>
              </a:rPr>
              <a:t>下渠道：</a:t>
            </a:r>
            <a:r>
              <a:rPr lang="en-US" altLang="zh-CN" dirty="0" smtClean="0">
                <a:latin typeface="微软雅黑" panose="020B0503020204020204" pitchFamily="34" charset="-122"/>
                <a:ea typeface="微软雅黑" panose="020B0503020204020204" pitchFamily="34" charset="-122"/>
              </a:rPr>
              <a:t>KA</a:t>
            </a:r>
            <a:r>
              <a:rPr lang="zh-CN" altLang="en-US" dirty="0" smtClean="0">
                <a:latin typeface="微软雅黑" panose="020B0503020204020204" pitchFamily="34" charset="-122"/>
                <a:ea typeface="微软雅黑" panose="020B0503020204020204" pitchFamily="34" charset="-122"/>
              </a:rPr>
              <a:t>卖场、商超便利店、区域代理、团购渠道等</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8826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2698175"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雷掌柜经营情况</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477653" y="1124021"/>
            <a:ext cx="8476342" cy="646331"/>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2017</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10</a:t>
            </a:r>
            <a:r>
              <a:rPr lang="zh-CN" altLang="en-US" b="1" dirty="0">
                <a:latin typeface="微软雅黑" panose="020B0503020204020204" pitchFamily="34" charset="-122"/>
                <a:ea typeface="微软雅黑" panose="020B0503020204020204" pitchFamily="34" charset="-122"/>
              </a:rPr>
              <a:t>日</a:t>
            </a: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24</a:t>
            </a:r>
            <a:r>
              <a:rPr lang="zh-CN" altLang="en-US" b="1" dirty="0">
                <a:latin typeface="微软雅黑" panose="020B0503020204020204" pitchFamily="34" charset="-122"/>
                <a:ea typeface="微软雅黑" panose="020B0503020204020204" pitchFamily="34" charset="-122"/>
              </a:rPr>
              <a:t>日总销售额为：</a:t>
            </a: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2194189.3</a:t>
            </a:r>
            <a:r>
              <a:rPr lang="zh-CN" altLang="zh-CN"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r>
              <a:rPr lang="zh-CN" altLang="en-US"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天猫的总销量为</a:t>
            </a:r>
            <a:r>
              <a:rPr lang="en-US" altLang="zh-CN"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2,758.00 </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endParaRPr lang="zh-CN" altLang="en-US" b="1" dirty="0">
              <a:latin typeface="微软雅黑" panose="020B0503020204020204" pitchFamily="34" charset="-122"/>
              <a:ea typeface="微软雅黑" panose="020B0503020204020204" pitchFamily="34" charset="-122"/>
            </a:endParaRPr>
          </a:p>
        </p:txBody>
      </p:sp>
      <p:graphicFrame>
        <p:nvGraphicFramePr>
          <p:cNvPr id="7" name="表格 -1"/>
          <p:cNvGraphicFramePr/>
          <p:nvPr>
            <p:extLst>
              <p:ext uri="{D42A27DB-BD31-4B8C-83A1-F6EECF244321}">
                <p14:modId xmlns:p14="http://schemas.microsoft.com/office/powerpoint/2010/main" val="2695288126"/>
              </p:ext>
            </p:extLst>
          </p:nvPr>
        </p:nvGraphicFramePr>
        <p:xfrm>
          <a:off x="331065" y="2148113"/>
          <a:ext cx="8481870" cy="3924883"/>
        </p:xfrm>
        <a:graphic>
          <a:graphicData uri="http://schemas.openxmlformats.org/drawingml/2006/table">
            <a:tbl>
              <a:tblPr firstRow="1" bandRow="1">
                <a:tableStyleId>{5C22544A-7EE6-4342-B048-85BDC9FD1C3A}</a:tableStyleId>
              </a:tblPr>
              <a:tblGrid>
                <a:gridCol w="2668478"/>
                <a:gridCol w="1269751"/>
                <a:gridCol w="2448885"/>
                <a:gridCol w="2094756"/>
              </a:tblGrid>
              <a:tr h="413058">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日期</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周度</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线上销售额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线下销售额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14</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¥898,698.00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¥46,321.01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39,000.00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28</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¥32,842.01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70,667.52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9628">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29</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23</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¥24,217.00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30,240.00 </a:t>
                      </a:r>
                      <a:endPar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24</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¥166,513.20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35,380.80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25</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¥438,710.80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29,700.00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739">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25</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¥36,122.60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67,300.00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27</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¥45,205.00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64,000.00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28</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¥67,182.00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69628">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16</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29</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¥51,144.70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20,207.50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17-7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23</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¥20,666.00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24</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31</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¥10,071.16 </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0.00 </a:t>
                      </a:r>
                      <a:endParaRPr lang="zh-CN" alt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0183">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总计销售额</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1,837,693.48</a:t>
                      </a: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356,495.82</a:t>
                      </a: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14374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2698175"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雷掌柜经营情况</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val="655313687"/>
              </p:ext>
            </p:extLst>
          </p:nvPr>
        </p:nvGraphicFramePr>
        <p:xfrm>
          <a:off x="153803" y="1727198"/>
          <a:ext cx="8772401" cy="2820769"/>
        </p:xfrm>
        <a:graphic>
          <a:graphicData uri="http://schemas.openxmlformats.org/drawingml/2006/table">
            <a:tbl>
              <a:tblPr firstRow="1" bandRow="1">
                <a:tableStyleId>{5C22544A-7EE6-4342-B048-85BDC9FD1C3A}</a:tableStyleId>
              </a:tblPr>
              <a:tblGrid>
                <a:gridCol w="1566283"/>
                <a:gridCol w="1631724"/>
                <a:gridCol w="2047738"/>
                <a:gridCol w="910105"/>
                <a:gridCol w="1668527"/>
                <a:gridCol w="948024"/>
              </a:tblGrid>
              <a:tr h="615974">
                <a:tc>
                  <a:txBody>
                    <a:bodyPr/>
                    <a:lstStyle/>
                    <a:p>
                      <a:pPr algn="ct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年份</a:t>
                      </a:r>
                      <a:endParaRPr lang="zh-CN" altLang="en-US" sz="1600" b="0" dirty="0">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主营收入（元）</a:t>
                      </a:r>
                      <a:endParaRPr lang="zh-CN" altLang="en-US" sz="1600" b="0" dirty="0">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年度毛利（元）</a:t>
                      </a: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毛利率</a:t>
                      </a:r>
                      <a:endParaRPr lang="zh-CN" altLang="en-US" sz="1600" b="0" dirty="0">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年度净利（元）</a:t>
                      </a:r>
                      <a:endParaRPr lang="en-US" altLang="zh-CN" sz="1600" b="0" dirty="0" smtClean="0">
                        <a:latin typeface="Arial" panose="020B0604020202020204" pitchFamily="34" charset="0"/>
                        <a:ea typeface="微软雅黑" panose="020B0503020204020204" pitchFamily="34" charset="-122"/>
                        <a:cs typeface="Arial" panose="020B0604020202020204" pitchFamily="34" charset="0"/>
                      </a:endParaRPr>
                    </a:p>
                    <a:p>
                      <a:pPr algn="ctr"/>
                      <a:r>
                        <a:rPr lang="zh-CN" altLang="en-US" sz="1600" b="0"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（未扣除再投资）</a:t>
                      </a:r>
                      <a:endParaRPr lang="zh-CN" altLang="en-US" sz="16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zh-CN" altLang="en-US" sz="1600" b="0" dirty="0" smtClean="0">
                          <a:latin typeface="Arial" panose="020B0604020202020204" pitchFamily="34" charset="0"/>
                          <a:ea typeface="微软雅黑" panose="020B0503020204020204" pitchFamily="34" charset="-122"/>
                          <a:cs typeface="Arial" panose="020B0604020202020204" pitchFamily="34" charset="0"/>
                        </a:rPr>
                        <a:t>净利率</a:t>
                      </a:r>
                      <a:endParaRPr lang="zh-CN" altLang="en-US" sz="1600" b="0" dirty="0">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615974">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2017/5-2018/4</a:t>
                      </a:r>
                      <a:endPar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2500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万元</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1000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40%</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250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10%</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15974">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2018/5-2019/4</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8000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万元</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3200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万元</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dirty="0"/>
                    </a:p>
                  </a:txBody>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800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dirty="0"/>
                    </a:p>
                  </a:txBody>
                  <a:tcPr/>
                </a:tc>
              </a:tr>
              <a:tr h="615974">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2019/5-2020/4</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1-3</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亿元</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4000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a:t>
                      </a: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-1.2</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亿元</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dirty="0"/>
                    </a:p>
                  </a:txBody>
                  <a:tcPr/>
                </a:tc>
                <a:tc>
                  <a:txBody>
                    <a:bodyPr/>
                    <a:lstStyle/>
                    <a:p>
                      <a:pPr algn="ctr"/>
                      <a:r>
                        <a:rPr lang="en-US" altLang="zh-CN"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1000-3000</a:t>
                      </a:r>
                      <a:r>
                        <a:rPr lang="zh-CN" altLang="en-US" sz="1600" b="0" dirty="0" smtClean="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万</a:t>
                      </a:r>
                      <a:endParaRPr lang="zh-CN" altLang="en-US" sz="1600" b="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endParaRPr lang="zh-CN" altLang="en-US" dirty="0"/>
                    </a:p>
                  </a:txBody>
                  <a:tcPr/>
                </a:tc>
              </a:tr>
              <a:tr h="356873">
                <a:tc>
                  <a:txBody>
                    <a:bodyPr/>
                    <a:lstStyle/>
                    <a:p>
                      <a:pPr algn="ctr"/>
                      <a:r>
                        <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累计</a:t>
                      </a:r>
                      <a:endParaRPr lang="zh-CN" altLang="en-US" sz="16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2.05-4.05</a:t>
                      </a:r>
                      <a:r>
                        <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亿元</a:t>
                      </a:r>
                      <a:endParaRPr lang="zh-CN" altLang="en-US" sz="16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8200</a:t>
                      </a:r>
                      <a:r>
                        <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万</a:t>
                      </a: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-1.62</a:t>
                      </a:r>
                      <a:r>
                        <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亿元</a:t>
                      </a:r>
                      <a:endParaRPr lang="zh-CN" altLang="en-US" sz="16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40%</a:t>
                      </a:r>
                      <a:endPar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2050-4050</a:t>
                      </a:r>
                      <a:r>
                        <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万元</a:t>
                      </a:r>
                      <a:endParaRPr lang="zh-CN" altLang="en-US" sz="16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rPr>
                        <a:t>10%</a:t>
                      </a:r>
                      <a:endParaRPr lang="zh-CN" altLang="en-US" sz="1600" b="1" dirty="0" smtClean="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marL="79319" marR="79319" marT="39659" marB="396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矩形 8"/>
          <p:cNvSpPr/>
          <p:nvPr/>
        </p:nvSpPr>
        <p:spPr>
          <a:xfrm>
            <a:off x="0" y="1150416"/>
            <a:ext cx="8766629" cy="417358"/>
          </a:xfrm>
          <a:prstGeom prst="rect">
            <a:avLst/>
          </a:prstGeom>
        </p:spPr>
        <p:txBody>
          <a:bodyPr wrap="square">
            <a:spAutoFit/>
          </a:bodyPr>
          <a:lstStyle/>
          <a:p>
            <a:pPr algn="ctr">
              <a:lnSpc>
                <a:spcPct val="130000"/>
              </a:lnSpc>
            </a:pPr>
            <a:r>
              <a:rPr lang="zh-CN" altLang="en-US" b="1" dirty="0" smtClean="0">
                <a:latin typeface="微软雅黑" pitchFamily="34" charset="-122"/>
                <a:ea typeface="微软雅黑" pitchFamily="34" charset="-122"/>
              </a:rPr>
              <a:t>力争第五年主营收入突破</a:t>
            </a:r>
            <a:r>
              <a:rPr lang="en-US" altLang="zh-CN" b="1" dirty="0" smtClean="0">
                <a:latin typeface="微软雅黑" pitchFamily="34" charset="-122"/>
                <a:ea typeface="微软雅黑" pitchFamily="34" charset="-122"/>
              </a:rPr>
              <a:t>10</a:t>
            </a:r>
            <a:r>
              <a:rPr lang="zh-CN" altLang="en-US" b="1" dirty="0" smtClean="0">
                <a:latin typeface="微软雅黑" pitchFamily="34" charset="-122"/>
                <a:ea typeface="微软雅黑" pitchFamily="34" charset="-122"/>
              </a:rPr>
              <a:t>亿元，开创独树一帜的品牌认知和产业链</a:t>
            </a:r>
            <a:r>
              <a:rPr lang="zh-CN" altLang="en-US" b="1" dirty="0" smtClean="0">
                <a:latin typeface="微软雅黑" pitchFamily="34" charset="-122"/>
                <a:ea typeface="微软雅黑" pitchFamily="34" charset="-122"/>
              </a:rPr>
              <a:t>价值。</a:t>
            </a:r>
            <a:endParaRPr lang="en-US" altLang="zh-CN" b="1" dirty="0">
              <a:latin typeface="微软雅黑" pitchFamily="34" charset="-122"/>
              <a:ea typeface="微软雅黑" pitchFamily="34" charset="-122"/>
            </a:endParaRPr>
          </a:p>
        </p:txBody>
      </p:sp>
      <p:sp>
        <p:nvSpPr>
          <p:cNvPr id="10" name="矩形 9"/>
          <p:cNvSpPr/>
          <p:nvPr/>
        </p:nvSpPr>
        <p:spPr>
          <a:xfrm>
            <a:off x="153803" y="4904112"/>
            <a:ext cx="8830541" cy="1099468"/>
          </a:xfrm>
          <a:prstGeom prst="rect">
            <a:avLst/>
          </a:prstGeom>
        </p:spPr>
        <p:txBody>
          <a:bodyPr wrap="square">
            <a:spAutoFit/>
          </a:bodyPr>
          <a:lstStyle/>
          <a:p>
            <a:pPr>
              <a:lnSpc>
                <a:spcPct val="125000"/>
              </a:lnSpc>
            </a:pP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备注：</a:t>
            </a:r>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25000"/>
              </a:lnSpc>
            </a:pP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按照</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三年面向具备中国中小板挂牌基础财务指标制定：近</a:t>
            </a:r>
            <a:r>
              <a:rPr lang="en-US" altLang="zh-CN" dirty="0">
                <a:latin typeface="微软雅黑" panose="020B0503020204020204" pitchFamily="34" charset="-122"/>
                <a:ea typeface="微软雅黑" panose="020B0503020204020204" pitchFamily="34" charset="-122"/>
                <a:cs typeface="Arial" panose="020B0604020202020204" pitchFamily="34" charset="0"/>
              </a:rPr>
              <a:t>3</a:t>
            </a:r>
            <a:r>
              <a:rPr lang="zh-CN" altLang="en-US" dirty="0">
                <a:latin typeface="微软雅黑" panose="020B0503020204020204" pitchFamily="34" charset="-122"/>
                <a:ea typeface="微软雅黑" panose="020B0503020204020204" pitchFamily="34" charset="-122"/>
                <a:cs typeface="Arial" panose="020B0604020202020204" pitchFamily="34" charset="0"/>
              </a:rPr>
              <a:t>年净利润为正，累计超过</a:t>
            </a:r>
            <a:r>
              <a:rPr lang="en-US" altLang="zh-CN" dirty="0">
                <a:latin typeface="微软雅黑" panose="020B0503020204020204" pitchFamily="34" charset="-122"/>
                <a:ea typeface="微软雅黑" panose="020B0503020204020204" pitchFamily="34" charset="-122"/>
                <a:cs typeface="Arial" panose="020B0604020202020204" pitchFamily="34" charset="0"/>
              </a:rPr>
              <a:t>3000</a:t>
            </a:r>
            <a:r>
              <a:rPr lang="zh-CN" altLang="en-US" dirty="0">
                <a:latin typeface="微软雅黑" panose="020B0503020204020204" pitchFamily="34" charset="-122"/>
                <a:ea typeface="微软雅黑" panose="020B0503020204020204" pitchFamily="34" charset="-122"/>
                <a:cs typeface="Arial" panose="020B0604020202020204" pitchFamily="34" charset="0"/>
              </a:rPr>
              <a:t>万</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元。</a:t>
            </a:r>
            <a:endParaRPr lang="en-US" altLang="zh-CN" dirty="0">
              <a:effectLst/>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94008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2698175"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雷掌柜经营情况</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TextBox 32"/>
          <p:cNvSpPr txBox="1"/>
          <p:nvPr/>
        </p:nvSpPr>
        <p:spPr>
          <a:xfrm>
            <a:off x="4307595" y="948401"/>
            <a:ext cx="3264363" cy="664797"/>
          </a:xfrm>
          <a:prstGeom prst="rect">
            <a:avLst/>
          </a:prstGeom>
          <a:noFill/>
        </p:spPr>
        <p:txBody>
          <a:bodyPr wrap="square" lIns="0" tIns="0" rIns="0" bIns="0" rtlCol="0">
            <a:spAutoFit/>
          </a:bodyPr>
          <a:lstStyle/>
          <a:p>
            <a:pPr algn="just">
              <a:lnSpc>
                <a:spcPct val="120000"/>
              </a:lnSpc>
            </a:pPr>
            <a:r>
              <a:rPr lang="zh-CN" altLang="en-US" b="1" dirty="0">
                <a:solidFill>
                  <a:srgbClr val="00B050"/>
                </a:solidFill>
                <a:latin typeface="微软雅黑" pitchFamily="34" charset="-122"/>
                <a:ea typeface="微软雅黑" pitchFamily="34" charset="-122"/>
              </a:rPr>
              <a:t>线</a:t>
            </a:r>
            <a:r>
              <a:rPr lang="zh-CN" altLang="en-US" b="1" dirty="0" smtClean="0">
                <a:solidFill>
                  <a:srgbClr val="00B050"/>
                </a:solidFill>
                <a:latin typeface="微软雅黑" pitchFamily="34" charset="-122"/>
                <a:ea typeface="微软雅黑" pitchFamily="34" charset="-122"/>
              </a:rPr>
              <a:t>上营收预估：</a:t>
            </a:r>
            <a:r>
              <a:rPr lang="en-US" altLang="zh-CN" b="1" dirty="0" smtClean="0">
                <a:solidFill>
                  <a:srgbClr val="00B050"/>
                </a:solidFill>
                <a:latin typeface="微软雅黑" pitchFamily="34" charset="-122"/>
                <a:ea typeface="微软雅黑" pitchFamily="34" charset="-122"/>
              </a:rPr>
              <a:t>1400</a:t>
            </a:r>
            <a:r>
              <a:rPr lang="zh-CN" altLang="en-US" b="1" dirty="0" smtClean="0">
                <a:solidFill>
                  <a:srgbClr val="00B050"/>
                </a:solidFill>
                <a:latin typeface="微软雅黑" pitchFamily="34" charset="-122"/>
                <a:ea typeface="微软雅黑" pitchFamily="34" charset="-122"/>
              </a:rPr>
              <a:t>万元</a:t>
            </a:r>
            <a:endParaRPr lang="en-US" altLang="zh-CN" b="1" dirty="0" smtClean="0">
              <a:solidFill>
                <a:srgbClr val="00B050"/>
              </a:solidFill>
              <a:latin typeface="微软雅黑" pitchFamily="34" charset="-122"/>
              <a:ea typeface="微软雅黑" pitchFamily="34" charset="-122"/>
            </a:endParaRPr>
          </a:p>
          <a:p>
            <a:pPr algn="just">
              <a:lnSpc>
                <a:spcPct val="120000"/>
              </a:lnSpc>
            </a:pPr>
            <a:r>
              <a:rPr lang="zh-CN" altLang="en-US" b="1" dirty="0">
                <a:solidFill>
                  <a:srgbClr val="00B050"/>
                </a:solidFill>
                <a:latin typeface="微软雅黑" pitchFamily="34" charset="-122"/>
                <a:ea typeface="微软雅黑" pitchFamily="34" charset="-122"/>
              </a:rPr>
              <a:t>线</a:t>
            </a:r>
            <a:r>
              <a:rPr lang="zh-CN" altLang="en-US" b="1" dirty="0" smtClean="0">
                <a:solidFill>
                  <a:srgbClr val="00B050"/>
                </a:solidFill>
                <a:latin typeface="微软雅黑" pitchFamily="34" charset="-122"/>
                <a:ea typeface="微软雅黑" pitchFamily="34" charset="-122"/>
              </a:rPr>
              <a:t>下营收预估：</a:t>
            </a:r>
            <a:r>
              <a:rPr lang="en-US" altLang="zh-CN" b="1" dirty="0" smtClean="0">
                <a:solidFill>
                  <a:srgbClr val="00B050"/>
                </a:solidFill>
                <a:latin typeface="微软雅黑" pitchFamily="34" charset="-122"/>
                <a:ea typeface="微软雅黑" pitchFamily="34" charset="-122"/>
              </a:rPr>
              <a:t>1100</a:t>
            </a:r>
            <a:r>
              <a:rPr lang="zh-CN" altLang="en-US" b="1" dirty="0" smtClean="0">
                <a:solidFill>
                  <a:srgbClr val="00B050"/>
                </a:solidFill>
                <a:latin typeface="微软雅黑" pitchFamily="34" charset="-122"/>
                <a:ea typeface="微软雅黑" pitchFamily="34" charset="-122"/>
              </a:rPr>
              <a:t>万元</a:t>
            </a:r>
            <a:endParaRPr lang="zh-CN" altLang="en-US" b="1" dirty="0">
              <a:solidFill>
                <a:srgbClr val="00B050"/>
              </a:solidFill>
              <a:latin typeface="微软雅黑" pitchFamily="34" charset="-122"/>
              <a:ea typeface="微软雅黑" pitchFamily="34" charset="-122"/>
            </a:endParaRPr>
          </a:p>
        </p:txBody>
      </p:sp>
      <p:sp>
        <p:nvSpPr>
          <p:cNvPr id="42" name="TextBox 33"/>
          <p:cNvSpPr txBox="1"/>
          <p:nvPr/>
        </p:nvSpPr>
        <p:spPr>
          <a:xfrm>
            <a:off x="612157" y="1085012"/>
            <a:ext cx="3660238" cy="369332"/>
          </a:xfrm>
          <a:prstGeom prst="rect">
            <a:avLst/>
          </a:prstGeom>
          <a:noFill/>
        </p:spPr>
        <p:txBody>
          <a:bodyPr wrap="square" lIns="0" tIns="0" rIns="0" bIns="0" rtlCol="0">
            <a:spAutoFit/>
          </a:bodyPr>
          <a:lstStyle/>
          <a:p>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2017.5-2018.4</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营</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收预估</a:t>
            </a:r>
            <a:endParaRPr lang="zh-CN" altLang="en-US" sz="2400" b="1" dirty="0">
              <a:solidFill>
                <a:schemeClr val="tx1">
                  <a:lumMod val="65000"/>
                  <a:lumOff val="35000"/>
                </a:schemeClr>
              </a:solidFill>
              <a:latin typeface="微软雅黑" pitchFamily="34" charset="-122"/>
              <a:ea typeface="微软雅黑" pitchFamily="34" charset="-122"/>
            </a:endParaRPr>
          </a:p>
        </p:txBody>
      </p:sp>
      <p:grpSp>
        <p:nvGrpSpPr>
          <p:cNvPr id="2" name="组合 1"/>
          <p:cNvGrpSpPr/>
          <p:nvPr/>
        </p:nvGrpSpPr>
        <p:grpSpPr>
          <a:xfrm>
            <a:off x="7498762" y="896844"/>
            <a:ext cx="1358360" cy="746387"/>
            <a:chOff x="8253505" y="5773901"/>
            <a:chExt cx="1358360" cy="746387"/>
          </a:xfrm>
        </p:grpSpPr>
        <p:sp>
          <p:nvSpPr>
            <p:cNvPr id="45" name="TextBox 38"/>
            <p:cNvSpPr txBox="1"/>
            <p:nvPr/>
          </p:nvSpPr>
          <p:spPr>
            <a:xfrm>
              <a:off x="8253505" y="5773901"/>
              <a:ext cx="846571" cy="287323"/>
            </a:xfrm>
            <a:prstGeom prst="rect">
              <a:avLst/>
            </a:prstGeom>
            <a:noFill/>
          </p:spPr>
          <p:txBody>
            <a:bodyPr wrap="square" lIns="0" tIns="0" rIns="0" bIns="0" rtlCol="0">
              <a:spAutoFit/>
            </a:bodyPr>
            <a:lstStyle/>
            <a:p>
              <a:r>
                <a:rPr lang="zh-CN" altLang="en-US" dirty="0" smtClean="0">
                  <a:solidFill>
                    <a:srgbClr val="00B050"/>
                  </a:solidFill>
                  <a:latin typeface="微软雅黑" panose="020B0503020204020204" pitchFamily="34" charset="-122"/>
                  <a:ea typeface="微软雅黑" panose="020B0503020204020204" pitchFamily="34" charset="-122"/>
                </a:rPr>
                <a:t>主渠道</a:t>
              </a:r>
              <a:endParaRPr lang="zh-CN" altLang="en-US" dirty="0">
                <a:solidFill>
                  <a:srgbClr val="00B050"/>
                </a:solidFill>
                <a:latin typeface="微软雅黑" pitchFamily="34" charset="-122"/>
                <a:ea typeface="微软雅黑" pitchFamily="34" charset="-122"/>
              </a:endParaRPr>
            </a:p>
          </p:txBody>
        </p:sp>
        <p:sp>
          <p:nvSpPr>
            <p:cNvPr id="46" name="TextBox 39"/>
            <p:cNvSpPr txBox="1"/>
            <p:nvPr/>
          </p:nvSpPr>
          <p:spPr>
            <a:xfrm>
              <a:off x="8253505" y="6232965"/>
              <a:ext cx="846571" cy="287323"/>
            </a:xfrm>
            <a:prstGeom prst="rect">
              <a:avLst/>
            </a:prstGeom>
            <a:noFill/>
          </p:spPr>
          <p:txBody>
            <a:bodyPr wrap="square" lIns="0" tIns="0" rIns="0" bIns="0" rtlCol="0">
              <a:spAutoFit/>
            </a:bodyPr>
            <a:lstStyle/>
            <a:p>
              <a:r>
                <a:rPr lang="zh-CN" altLang="en-US" dirty="0" smtClean="0">
                  <a:solidFill>
                    <a:srgbClr val="00B050"/>
                  </a:solidFill>
                  <a:latin typeface="微软雅黑" panose="020B0503020204020204" pitchFamily="34" charset="-122"/>
                  <a:ea typeface="微软雅黑" panose="020B0503020204020204" pitchFamily="34" charset="-122"/>
                </a:rPr>
                <a:t>规划中</a:t>
              </a:r>
              <a:endParaRPr lang="zh-CN" altLang="en-US" dirty="0">
                <a:solidFill>
                  <a:srgbClr val="00B050"/>
                </a:solidFill>
                <a:latin typeface="微软雅黑" pitchFamily="34" charset="-122"/>
                <a:ea typeface="微软雅黑" pitchFamily="34" charset="-122"/>
              </a:endParaRPr>
            </a:p>
          </p:txBody>
        </p:sp>
        <p:sp>
          <p:nvSpPr>
            <p:cNvPr id="51" name="矩形 50"/>
            <p:cNvSpPr/>
            <p:nvPr/>
          </p:nvSpPr>
          <p:spPr>
            <a:xfrm>
              <a:off x="9100076" y="5808561"/>
              <a:ext cx="511789" cy="2458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0B050"/>
                </a:solidFill>
                <a:latin typeface="微软雅黑" panose="020B0503020204020204" pitchFamily="34" charset="-122"/>
                <a:ea typeface="微软雅黑" panose="020B0503020204020204" pitchFamily="34" charset="-122"/>
              </a:endParaRPr>
            </a:p>
          </p:txBody>
        </p:sp>
        <p:sp>
          <p:nvSpPr>
            <p:cNvPr id="52" name="矩形 51"/>
            <p:cNvSpPr/>
            <p:nvPr/>
          </p:nvSpPr>
          <p:spPr>
            <a:xfrm>
              <a:off x="9100076" y="6253678"/>
              <a:ext cx="511789" cy="2458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00B05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6126" y="1731343"/>
            <a:ext cx="7613082" cy="4995083"/>
            <a:chOff x="306185" y="1702315"/>
            <a:chExt cx="7613082" cy="4995083"/>
          </a:xfrm>
        </p:grpSpPr>
        <p:sp>
          <p:nvSpPr>
            <p:cNvPr id="11" name="TextBox 1"/>
            <p:cNvSpPr txBox="1"/>
            <p:nvPr/>
          </p:nvSpPr>
          <p:spPr>
            <a:xfrm>
              <a:off x="869212" y="6094201"/>
              <a:ext cx="1315213" cy="584775"/>
            </a:xfrm>
            <a:prstGeom prst="rect">
              <a:avLst/>
            </a:prstGeom>
            <a:noFill/>
          </p:spPr>
          <p:txBody>
            <a:bodyPr wrap="square" rtlCol="0">
              <a:spAutoFit/>
            </a:bodyPr>
            <a:lstStyle/>
            <a:p>
              <a:pPr algn="ctr"/>
              <a:r>
                <a:rPr lang="en-US" altLang="zh-CN" sz="1600" b="1" dirty="0" smtClean="0">
                  <a:solidFill>
                    <a:srgbClr val="00B050"/>
                  </a:solidFill>
                  <a:latin typeface="微软雅黑" pitchFamily="34" charset="-122"/>
                  <a:ea typeface="微软雅黑" pitchFamily="34" charset="-122"/>
                </a:rPr>
                <a:t>B2C</a:t>
              </a:r>
              <a:r>
                <a:rPr lang="zh-CN" altLang="en-US" sz="1600" b="1" dirty="0" smtClean="0">
                  <a:solidFill>
                    <a:srgbClr val="00B050"/>
                  </a:solidFill>
                  <a:latin typeface="微软雅黑" pitchFamily="34" charset="-122"/>
                  <a:ea typeface="微软雅黑" pitchFamily="34" charset="-122"/>
                </a:rPr>
                <a:t>电商</a:t>
              </a:r>
              <a:r>
                <a:rPr lang="en-US" altLang="zh-CN" sz="1600" b="1" dirty="0" smtClean="0">
                  <a:solidFill>
                    <a:srgbClr val="00B050"/>
                  </a:solidFill>
                  <a:latin typeface="微软雅黑" pitchFamily="34" charset="-122"/>
                  <a:ea typeface="微软雅黑" pitchFamily="34" charset="-122"/>
                </a:rPr>
                <a:t>/</a:t>
              </a:r>
              <a:r>
                <a:rPr lang="zh-CN" altLang="en-US" sz="1600" b="1" dirty="0" smtClean="0">
                  <a:solidFill>
                    <a:srgbClr val="00B050"/>
                  </a:solidFill>
                  <a:latin typeface="微软雅黑" pitchFamily="34" charset="-122"/>
                  <a:ea typeface="微软雅黑" pitchFamily="34" charset="-122"/>
                </a:rPr>
                <a:t>微电商旗舰店</a:t>
              </a:r>
              <a:endParaRPr lang="zh-CN" altLang="en-US" sz="1600" b="1" dirty="0">
                <a:solidFill>
                  <a:srgbClr val="00B050"/>
                </a:solidFill>
                <a:latin typeface="微软雅黑" pitchFamily="34" charset="-122"/>
                <a:ea typeface="微软雅黑" pitchFamily="34" charset="-122"/>
              </a:endParaRPr>
            </a:p>
          </p:txBody>
        </p:sp>
        <p:sp>
          <p:nvSpPr>
            <p:cNvPr id="12" name="TextBox 2"/>
            <p:cNvSpPr txBox="1"/>
            <p:nvPr/>
          </p:nvSpPr>
          <p:spPr>
            <a:xfrm>
              <a:off x="538086" y="5413801"/>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100</a:t>
              </a:r>
              <a:endParaRPr lang="zh-CN" altLang="en-US" sz="1200" dirty="0">
                <a:latin typeface="微软雅黑" pitchFamily="34" charset="-122"/>
                <a:ea typeface="微软雅黑" pitchFamily="34" charset="-122"/>
              </a:endParaRPr>
            </a:p>
          </p:txBody>
        </p:sp>
        <p:sp>
          <p:nvSpPr>
            <p:cNvPr id="13" name="TextBox 3"/>
            <p:cNvSpPr txBox="1"/>
            <p:nvPr/>
          </p:nvSpPr>
          <p:spPr>
            <a:xfrm>
              <a:off x="2061387" y="6094201"/>
              <a:ext cx="1315213" cy="584775"/>
            </a:xfrm>
            <a:prstGeom prst="rect">
              <a:avLst/>
            </a:prstGeom>
            <a:noFill/>
          </p:spPr>
          <p:txBody>
            <a:bodyPr wrap="square" rtlCol="0">
              <a:spAutoFit/>
            </a:bodyPr>
            <a:lstStyle/>
            <a:p>
              <a:pPr algn="ctr"/>
              <a:r>
                <a:rPr lang="zh-CN" altLang="en-US" sz="1600" b="1" dirty="0" smtClean="0">
                  <a:solidFill>
                    <a:srgbClr val="00B050"/>
                  </a:solidFill>
                  <a:latin typeface="微软雅黑" pitchFamily="34" charset="-122"/>
                  <a:ea typeface="微软雅黑" pitchFamily="34" charset="-122"/>
                </a:rPr>
                <a:t>宝粉及</a:t>
              </a:r>
              <a:r>
                <a:rPr lang="en-US" altLang="zh-CN" sz="1600" b="1" dirty="0">
                  <a:solidFill>
                    <a:srgbClr val="00B050"/>
                  </a:solidFill>
                  <a:latin typeface="微软雅黑" pitchFamily="34" charset="-122"/>
                  <a:ea typeface="微软雅黑" pitchFamily="34" charset="-122"/>
                </a:rPr>
                <a:t>C</a:t>
              </a:r>
              <a:r>
                <a:rPr lang="en-US" altLang="zh-CN" sz="1600" b="1" dirty="0" smtClean="0">
                  <a:solidFill>
                    <a:srgbClr val="00B050"/>
                  </a:solidFill>
                  <a:latin typeface="微软雅黑" pitchFamily="34" charset="-122"/>
                  <a:ea typeface="微软雅黑" pitchFamily="34" charset="-122"/>
                </a:rPr>
                <a:t>2C</a:t>
              </a:r>
              <a:r>
                <a:rPr lang="zh-CN" altLang="en-US" sz="1600" b="1" dirty="0" smtClean="0">
                  <a:solidFill>
                    <a:srgbClr val="00B050"/>
                  </a:solidFill>
                  <a:latin typeface="微软雅黑" pitchFamily="34" charset="-122"/>
                  <a:ea typeface="微软雅黑" pitchFamily="34" charset="-122"/>
                </a:rPr>
                <a:t>微商模式</a:t>
              </a:r>
              <a:endParaRPr lang="zh-CN" altLang="en-US" sz="1600" b="1" dirty="0">
                <a:solidFill>
                  <a:srgbClr val="00B050"/>
                </a:solidFill>
                <a:latin typeface="微软雅黑" pitchFamily="34" charset="-122"/>
                <a:ea typeface="微软雅黑" pitchFamily="34" charset="-122"/>
              </a:endParaRPr>
            </a:p>
          </p:txBody>
        </p:sp>
        <p:sp>
          <p:nvSpPr>
            <p:cNvPr id="14" name="TextBox 4"/>
            <p:cNvSpPr txBox="1"/>
            <p:nvPr/>
          </p:nvSpPr>
          <p:spPr>
            <a:xfrm>
              <a:off x="3233248" y="6094201"/>
              <a:ext cx="1315213" cy="584775"/>
            </a:xfrm>
            <a:prstGeom prst="rect">
              <a:avLst/>
            </a:prstGeom>
            <a:noFill/>
          </p:spPr>
          <p:txBody>
            <a:bodyPr wrap="square" rtlCol="0">
              <a:spAutoFit/>
            </a:bodyPr>
            <a:lstStyle/>
            <a:p>
              <a:pPr algn="ctr"/>
              <a:r>
                <a:rPr lang="en-US" altLang="zh-CN" sz="1600" b="1" dirty="0" smtClean="0">
                  <a:solidFill>
                    <a:srgbClr val="00B050"/>
                  </a:solidFill>
                  <a:latin typeface="微软雅黑" pitchFamily="34" charset="-122"/>
                  <a:ea typeface="微软雅黑" pitchFamily="34" charset="-122"/>
                </a:rPr>
                <a:t>B2B</a:t>
              </a:r>
              <a:r>
                <a:rPr lang="zh-CN" altLang="en-US" sz="1600" b="1" dirty="0" smtClean="0">
                  <a:solidFill>
                    <a:srgbClr val="00B050"/>
                  </a:solidFill>
                  <a:latin typeface="微软雅黑" pitchFamily="34" charset="-122"/>
                  <a:ea typeface="微软雅黑" pitchFamily="34" charset="-122"/>
                </a:rPr>
                <a:t>区域代理</a:t>
              </a:r>
              <a:r>
                <a:rPr lang="en-US" altLang="zh-CN" sz="1600" b="1" dirty="0" smtClean="0">
                  <a:solidFill>
                    <a:srgbClr val="00B050"/>
                  </a:solidFill>
                  <a:latin typeface="微软雅黑" pitchFamily="34" charset="-122"/>
                  <a:ea typeface="微软雅黑" pitchFamily="34" charset="-122"/>
                </a:rPr>
                <a:t>/</a:t>
              </a:r>
              <a:r>
                <a:rPr lang="zh-CN" altLang="en-US" sz="1600" b="1" dirty="0">
                  <a:solidFill>
                    <a:srgbClr val="00B050"/>
                  </a:solidFill>
                  <a:latin typeface="微软雅黑" pitchFamily="34" charset="-122"/>
                  <a:ea typeface="微软雅黑" pitchFamily="34" charset="-122"/>
                </a:rPr>
                <a:t>加盟</a:t>
              </a:r>
              <a:r>
                <a:rPr lang="zh-CN" altLang="en-US" sz="1600" b="1" dirty="0" smtClean="0">
                  <a:solidFill>
                    <a:srgbClr val="00B050"/>
                  </a:solidFill>
                  <a:latin typeface="微软雅黑" pitchFamily="34" charset="-122"/>
                  <a:ea typeface="微软雅黑" pitchFamily="34" charset="-122"/>
                </a:rPr>
                <a:t>商</a:t>
              </a:r>
              <a:endParaRPr lang="zh-CN" altLang="en-US" sz="1600" b="1" dirty="0">
                <a:solidFill>
                  <a:srgbClr val="00B050"/>
                </a:solidFill>
                <a:latin typeface="微软雅黑" pitchFamily="34" charset="-122"/>
                <a:ea typeface="微软雅黑" pitchFamily="34" charset="-122"/>
              </a:endParaRPr>
            </a:p>
          </p:txBody>
        </p:sp>
        <p:sp>
          <p:nvSpPr>
            <p:cNvPr id="15" name="TextBox 5"/>
            <p:cNvSpPr txBox="1"/>
            <p:nvPr/>
          </p:nvSpPr>
          <p:spPr>
            <a:xfrm>
              <a:off x="4392230" y="6094201"/>
              <a:ext cx="1315213" cy="584775"/>
            </a:xfrm>
            <a:prstGeom prst="rect">
              <a:avLst/>
            </a:prstGeom>
            <a:noFill/>
          </p:spPr>
          <p:txBody>
            <a:bodyPr wrap="square" rtlCol="0">
              <a:spAutoFit/>
            </a:bodyPr>
            <a:lstStyle/>
            <a:p>
              <a:pPr algn="ctr"/>
              <a:r>
                <a:rPr lang="en-US" altLang="zh-CN" sz="1600" b="1" dirty="0" smtClean="0">
                  <a:solidFill>
                    <a:srgbClr val="00B050"/>
                  </a:solidFill>
                  <a:latin typeface="微软雅黑" pitchFamily="34" charset="-122"/>
                  <a:ea typeface="微软雅黑" pitchFamily="34" charset="-122"/>
                </a:rPr>
                <a:t>B2B</a:t>
              </a:r>
              <a:r>
                <a:rPr lang="zh-CN" altLang="en-US" sz="1600" b="1" dirty="0" smtClean="0">
                  <a:solidFill>
                    <a:srgbClr val="00B050"/>
                  </a:solidFill>
                  <a:latin typeface="微软雅黑" pitchFamily="34" charset="-122"/>
                  <a:ea typeface="微软雅黑" pitchFamily="34" charset="-122"/>
                </a:rPr>
                <a:t>团购及礼</a:t>
              </a:r>
              <a:r>
                <a:rPr lang="zh-CN" altLang="en-US" sz="1600" b="1" dirty="0">
                  <a:solidFill>
                    <a:srgbClr val="00B050"/>
                  </a:solidFill>
                  <a:latin typeface="微软雅黑" pitchFamily="34" charset="-122"/>
                  <a:ea typeface="微软雅黑" pitchFamily="34" charset="-122"/>
                </a:rPr>
                <a:t>品</a:t>
              </a:r>
              <a:r>
                <a:rPr lang="zh-CN" altLang="en-US" sz="1600" b="1" dirty="0" smtClean="0">
                  <a:solidFill>
                    <a:srgbClr val="00B050"/>
                  </a:solidFill>
                  <a:latin typeface="微软雅黑" pitchFamily="34" charset="-122"/>
                  <a:ea typeface="微软雅黑" pitchFamily="34" charset="-122"/>
                </a:rPr>
                <a:t>定制</a:t>
              </a:r>
              <a:endParaRPr lang="zh-CN" altLang="en-US" sz="1600" b="1" dirty="0">
                <a:solidFill>
                  <a:srgbClr val="00B050"/>
                </a:solidFill>
                <a:latin typeface="微软雅黑" pitchFamily="34" charset="-122"/>
                <a:ea typeface="微软雅黑" pitchFamily="34" charset="-122"/>
              </a:endParaRPr>
            </a:p>
          </p:txBody>
        </p:sp>
        <p:sp>
          <p:nvSpPr>
            <p:cNvPr id="16" name="TextBox 6"/>
            <p:cNvSpPr txBox="1"/>
            <p:nvPr/>
          </p:nvSpPr>
          <p:spPr>
            <a:xfrm>
              <a:off x="538086" y="4921747"/>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200</a:t>
              </a:r>
              <a:endParaRPr lang="zh-CN" altLang="en-US" sz="1200" dirty="0">
                <a:latin typeface="微软雅黑" pitchFamily="34" charset="-122"/>
                <a:ea typeface="微软雅黑" pitchFamily="34" charset="-122"/>
              </a:endParaRPr>
            </a:p>
          </p:txBody>
        </p:sp>
        <p:sp>
          <p:nvSpPr>
            <p:cNvPr id="17" name="TextBox 7"/>
            <p:cNvSpPr txBox="1"/>
            <p:nvPr/>
          </p:nvSpPr>
          <p:spPr>
            <a:xfrm>
              <a:off x="538086" y="4429692"/>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300</a:t>
              </a:r>
              <a:endParaRPr lang="zh-CN" altLang="en-US" sz="1200" dirty="0">
                <a:latin typeface="微软雅黑" pitchFamily="34" charset="-122"/>
                <a:ea typeface="微软雅黑" pitchFamily="34" charset="-122"/>
              </a:endParaRPr>
            </a:p>
          </p:txBody>
        </p:sp>
        <p:sp>
          <p:nvSpPr>
            <p:cNvPr id="18" name="TextBox 8"/>
            <p:cNvSpPr txBox="1"/>
            <p:nvPr/>
          </p:nvSpPr>
          <p:spPr>
            <a:xfrm>
              <a:off x="538086" y="3937637"/>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400</a:t>
              </a:r>
              <a:endParaRPr lang="zh-CN" altLang="en-US" sz="1200" dirty="0">
                <a:latin typeface="微软雅黑" pitchFamily="34" charset="-122"/>
                <a:ea typeface="微软雅黑" pitchFamily="34" charset="-122"/>
              </a:endParaRPr>
            </a:p>
          </p:txBody>
        </p:sp>
        <p:sp>
          <p:nvSpPr>
            <p:cNvPr id="19" name="TextBox 9"/>
            <p:cNvSpPr txBox="1"/>
            <p:nvPr/>
          </p:nvSpPr>
          <p:spPr>
            <a:xfrm>
              <a:off x="538086" y="3445583"/>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500</a:t>
              </a:r>
              <a:endParaRPr lang="zh-CN" altLang="en-US" sz="1200" dirty="0">
                <a:latin typeface="微软雅黑" pitchFamily="34" charset="-122"/>
                <a:ea typeface="微软雅黑" pitchFamily="34" charset="-122"/>
              </a:endParaRPr>
            </a:p>
          </p:txBody>
        </p:sp>
        <p:sp>
          <p:nvSpPr>
            <p:cNvPr id="20" name="TextBox 10"/>
            <p:cNvSpPr txBox="1"/>
            <p:nvPr/>
          </p:nvSpPr>
          <p:spPr>
            <a:xfrm>
              <a:off x="538086" y="2953528"/>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600</a:t>
              </a:r>
              <a:endParaRPr lang="zh-CN" altLang="en-US" sz="1200" dirty="0">
                <a:latin typeface="微软雅黑" pitchFamily="34" charset="-122"/>
                <a:ea typeface="微软雅黑" pitchFamily="34" charset="-122"/>
              </a:endParaRPr>
            </a:p>
          </p:txBody>
        </p:sp>
        <p:sp>
          <p:nvSpPr>
            <p:cNvPr id="21" name="TextBox 11"/>
            <p:cNvSpPr txBox="1"/>
            <p:nvPr/>
          </p:nvSpPr>
          <p:spPr>
            <a:xfrm>
              <a:off x="538086" y="2453149"/>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700</a:t>
              </a:r>
              <a:endParaRPr lang="zh-CN" altLang="en-US" sz="1200" dirty="0">
                <a:latin typeface="微软雅黑" pitchFamily="34" charset="-122"/>
                <a:ea typeface="微软雅黑" pitchFamily="34" charset="-122"/>
              </a:endParaRPr>
            </a:p>
          </p:txBody>
        </p:sp>
        <p:grpSp>
          <p:nvGrpSpPr>
            <p:cNvPr id="22" name="组合 21"/>
            <p:cNvGrpSpPr/>
            <p:nvPr/>
          </p:nvGrpSpPr>
          <p:grpSpPr>
            <a:xfrm>
              <a:off x="922129" y="2090780"/>
              <a:ext cx="6954879" cy="3936437"/>
              <a:chOff x="1126939" y="1350372"/>
              <a:chExt cx="4464496" cy="2952328"/>
            </a:xfrm>
          </p:grpSpPr>
          <p:cxnSp>
            <p:nvCxnSpPr>
              <p:cNvPr id="23" name="直接连接符 22"/>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2" name="TextBox 22"/>
            <p:cNvSpPr txBox="1"/>
            <p:nvPr/>
          </p:nvSpPr>
          <p:spPr>
            <a:xfrm>
              <a:off x="538086" y="1969419"/>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800</a:t>
              </a:r>
              <a:endParaRPr lang="zh-CN" altLang="en-US" sz="1200" dirty="0">
                <a:latin typeface="微软雅黑" pitchFamily="34" charset="-122"/>
                <a:ea typeface="微软雅黑" pitchFamily="34" charset="-122"/>
              </a:endParaRPr>
            </a:p>
          </p:txBody>
        </p:sp>
        <p:sp>
          <p:nvSpPr>
            <p:cNvPr id="33" name="TextBox 23"/>
            <p:cNvSpPr txBox="1"/>
            <p:nvPr/>
          </p:nvSpPr>
          <p:spPr>
            <a:xfrm>
              <a:off x="538086" y="5905856"/>
              <a:ext cx="288032" cy="184666"/>
            </a:xfrm>
            <a:prstGeom prst="rect">
              <a:avLst/>
            </a:prstGeom>
            <a:noFill/>
          </p:spPr>
          <p:txBody>
            <a:bodyPr wrap="square" lIns="0" tIns="0" rIns="0" bIns="0" rtlCol="0">
              <a:spAutoFit/>
            </a:bodyPr>
            <a:lstStyle/>
            <a:p>
              <a:pPr algn="just"/>
              <a:r>
                <a:rPr lang="en-US" altLang="zh-CN" sz="1200" dirty="0">
                  <a:latin typeface="微软雅黑" pitchFamily="34" charset="-122"/>
                  <a:ea typeface="微软雅黑" pitchFamily="34" charset="-122"/>
                </a:rPr>
                <a:t>0</a:t>
              </a:r>
              <a:endParaRPr lang="zh-CN" altLang="en-US" sz="1200" dirty="0">
                <a:latin typeface="微软雅黑" pitchFamily="34" charset="-122"/>
                <a:ea typeface="微软雅黑" pitchFamily="34" charset="-122"/>
              </a:endParaRPr>
            </a:p>
          </p:txBody>
        </p:sp>
        <p:sp>
          <p:nvSpPr>
            <p:cNvPr id="37" name="矩形 36"/>
            <p:cNvSpPr/>
            <p:nvPr/>
          </p:nvSpPr>
          <p:spPr>
            <a:xfrm>
              <a:off x="1128239" y="2061752"/>
              <a:ext cx="864096" cy="39364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38" name="矩形 37"/>
            <p:cNvSpPr/>
            <p:nvPr/>
          </p:nvSpPr>
          <p:spPr>
            <a:xfrm>
              <a:off x="2286945" y="3045861"/>
              <a:ext cx="864096" cy="295233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39" name="矩形 38"/>
            <p:cNvSpPr/>
            <p:nvPr/>
          </p:nvSpPr>
          <p:spPr>
            <a:xfrm>
              <a:off x="3458806" y="4509421"/>
              <a:ext cx="864096" cy="148877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0" name="矩形 39"/>
            <p:cNvSpPr/>
            <p:nvPr/>
          </p:nvSpPr>
          <p:spPr>
            <a:xfrm>
              <a:off x="4625740" y="4522027"/>
              <a:ext cx="864096" cy="14761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7" name="TextBox 9"/>
            <p:cNvSpPr txBox="1">
              <a:spLocks noChangeArrowheads="1"/>
            </p:cNvSpPr>
            <p:nvPr/>
          </p:nvSpPr>
          <p:spPr bwMode="auto">
            <a:xfrm>
              <a:off x="3535452" y="4161629"/>
              <a:ext cx="732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smtClean="0">
                  <a:solidFill>
                    <a:srgbClr val="00B050"/>
                  </a:solidFill>
                  <a:latin typeface="微软雅黑" pitchFamily="34" charset="-122"/>
                  <a:ea typeface="微软雅黑" pitchFamily="34" charset="-122"/>
                </a:rPr>
                <a:t>300</a:t>
              </a:r>
              <a:r>
                <a:rPr lang="zh-CN" altLang="en-US" sz="2000" b="1" dirty="0">
                  <a:solidFill>
                    <a:srgbClr val="00B050"/>
                  </a:solidFill>
                  <a:latin typeface="微软雅黑" pitchFamily="34" charset="-122"/>
                  <a:ea typeface="微软雅黑" pitchFamily="34" charset="-122"/>
                </a:rPr>
                <a:t>万</a:t>
              </a:r>
            </a:p>
          </p:txBody>
        </p:sp>
        <p:sp>
          <p:nvSpPr>
            <p:cNvPr id="48" name="TextBox 9"/>
            <p:cNvSpPr txBox="1">
              <a:spLocks noChangeArrowheads="1"/>
            </p:cNvSpPr>
            <p:nvPr/>
          </p:nvSpPr>
          <p:spPr bwMode="auto">
            <a:xfrm>
              <a:off x="2352708" y="2662427"/>
              <a:ext cx="732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smtClean="0">
                  <a:solidFill>
                    <a:srgbClr val="00B050"/>
                  </a:solidFill>
                  <a:latin typeface="微软雅黑" pitchFamily="34" charset="-122"/>
                  <a:ea typeface="微软雅黑" pitchFamily="34" charset="-122"/>
                </a:rPr>
                <a:t>600</a:t>
              </a:r>
              <a:r>
                <a:rPr lang="zh-CN" altLang="en-US" sz="2000" b="1" dirty="0">
                  <a:solidFill>
                    <a:srgbClr val="00B050"/>
                  </a:solidFill>
                  <a:latin typeface="微软雅黑" pitchFamily="34" charset="-122"/>
                  <a:ea typeface="微软雅黑" pitchFamily="34" charset="-122"/>
                </a:rPr>
                <a:t>万</a:t>
              </a:r>
            </a:p>
          </p:txBody>
        </p:sp>
        <p:sp>
          <p:nvSpPr>
            <p:cNvPr id="49" name="TextBox 9"/>
            <p:cNvSpPr txBox="1">
              <a:spLocks noChangeArrowheads="1"/>
            </p:cNvSpPr>
            <p:nvPr/>
          </p:nvSpPr>
          <p:spPr bwMode="auto">
            <a:xfrm>
              <a:off x="4687271" y="4183222"/>
              <a:ext cx="73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50"/>
                  </a:solidFill>
                  <a:latin typeface="微软雅黑" pitchFamily="34" charset="-122"/>
                  <a:ea typeface="微软雅黑" pitchFamily="34" charset="-122"/>
                </a:rPr>
                <a:t>300</a:t>
              </a:r>
              <a:r>
                <a:rPr lang="zh-CN" altLang="en-US" sz="2000" b="1" dirty="0">
                  <a:solidFill>
                    <a:srgbClr val="00B050"/>
                  </a:solidFill>
                  <a:latin typeface="微软雅黑" pitchFamily="34" charset="-122"/>
                  <a:ea typeface="微软雅黑" pitchFamily="34" charset="-122"/>
                </a:rPr>
                <a:t>万</a:t>
              </a:r>
            </a:p>
          </p:txBody>
        </p:sp>
        <p:sp>
          <p:nvSpPr>
            <p:cNvPr id="50" name="TextBox 47"/>
            <p:cNvSpPr txBox="1"/>
            <p:nvPr/>
          </p:nvSpPr>
          <p:spPr>
            <a:xfrm>
              <a:off x="306185" y="6124978"/>
              <a:ext cx="704697" cy="276999"/>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（万元）</a:t>
              </a:r>
            </a:p>
          </p:txBody>
        </p:sp>
        <p:sp>
          <p:nvSpPr>
            <p:cNvPr id="53" name="TextBox 9"/>
            <p:cNvSpPr txBox="1">
              <a:spLocks noChangeArrowheads="1"/>
            </p:cNvSpPr>
            <p:nvPr/>
          </p:nvSpPr>
          <p:spPr bwMode="auto">
            <a:xfrm>
              <a:off x="1210857" y="1702315"/>
              <a:ext cx="732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rgbClr val="00B050"/>
                  </a:solidFill>
                  <a:latin typeface="微软雅黑" pitchFamily="34" charset="-122"/>
                  <a:ea typeface="微软雅黑" pitchFamily="34" charset="-122"/>
                </a:rPr>
                <a:t>8</a:t>
              </a:r>
              <a:r>
                <a:rPr lang="en-US" altLang="zh-CN" sz="2000" b="1" dirty="0" smtClean="0">
                  <a:solidFill>
                    <a:srgbClr val="00B050"/>
                  </a:solidFill>
                  <a:latin typeface="微软雅黑" pitchFamily="34" charset="-122"/>
                  <a:ea typeface="微软雅黑" pitchFamily="34" charset="-122"/>
                </a:rPr>
                <a:t>00</a:t>
              </a:r>
              <a:r>
                <a:rPr lang="zh-CN" altLang="en-US" sz="2000" b="1" dirty="0">
                  <a:solidFill>
                    <a:srgbClr val="00B050"/>
                  </a:solidFill>
                  <a:latin typeface="微软雅黑" pitchFamily="34" charset="-122"/>
                  <a:ea typeface="微软雅黑" pitchFamily="34" charset="-122"/>
                </a:rPr>
                <a:t>万</a:t>
              </a:r>
            </a:p>
          </p:txBody>
        </p:sp>
        <p:sp>
          <p:nvSpPr>
            <p:cNvPr id="54" name="TextBox 5"/>
            <p:cNvSpPr txBox="1"/>
            <p:nvPr/>
          </p:nvSpPr>
          <p:spPr>
            <a:xfrm>
              <a:off x="5510708" y="6094198"/>
              <a:ext cx="1315213" cy="584775"/>
            </a:xfrm>
            <a:prstGeom prst="rect">
              <a:avLst/>
            </a:prstGeom>
            <a:noFill/>
          </p:spPr>
          <p:txBody>
            <a:bodyPr wrap="square" rtlCol="0">
              <a:spAutoFit/>
            </a:bodyPr>
            <a:lstStyle/>
            <a:p>
              <a:pPr algn="ctr"/>
              <a:r>
                <a:rPr lang="en-US" altLang="zh-CN" sz="1600" b="1" dirty="0" smtClean="0">
                  <a:solidFill>
                    <a:srgbClr val="00B050"/>
                  </a:solidFill>
                  <a:latin typeface="微软雅黑" pitchFamily="34" charset="-122"/>
                  <a:ea typeface="微软雅黑" pitchFamily="34" charset="-122"/>
                </a:rPr>
                <a:t>B2C</a:t>
              </a:r>
              <a:r>
                <a:rPr lang="zh-CN" altLang="en-US" sz="1600" b="1" dirty="0" smtClean="0">
                  <a:solidFill>
                    <a:srgbClr val="00B050"/>
                  </a:solidFill>
                  <a:latin typeface="微软雅黑" pitchFamily="34" charset="-122"/>
                  <a:ea typeface="微软雅黑" pitchFamily="34" charset="-122"/>
                </a:rPr>
                <a:t>线下</a:t>
              </a:r>
              <a:r>
                <a:rPr lang="en-US" altLang="zh-CN" sz="1600" b="1" dirty="0" smtClean="0">
                  <a:solidFill>
                    <a:srgbClr val="00B050"/>
                  </a:solidFill>
                  <a:latin typeface="微软雅黑" pitchFamily="34" charset="-122"/>
                  <a:ea typeface="微软雅黑" pitchFamily="34" charset="-122"/>
                </a:rPr>
                <a:t>KA</a:t>
              </a:r>
              <a:r>
                <a:rPr lang="zh-CN" altLang="en-US" sz="1600" b="1" dirty="0">
                  <a:solidFill>
                    <a:srgbClr val="00B050"/>
                  </a:solidFill>
                  <a:latin typeface="微软雅黑" pitchFamily="34" charset="-122"/>
                  <a:ea typeface="微软雅黑" pitchFamily="34" charset="-122"/>
                </a:rPr>
                <a:t>卖</a:t>
              </a:r>
              <a:r>
                <a:rPr lang="zh-CN" altLang="en-US" sz="1600" b="1" dirty="0" smtClean="0">
                  <a:solidFill>
                    <a:srgbClr val="00B050"/>
                  </a:solidFill>
                  <a:latin typeface="微软雅黑" pitchFamily="34" charset="-122"/>
                  <a:ea typeface="微软雅黑" pitchFamily="34" charset="-122"/>
                </a:rPr>
                <a:t>场及商超</a:t>
              </a:r>
              <a:endParaRPr lang="zh-CN" altLang="en-US" sz="1600" b="1" dirty="0">
                <a:solidFill>
                  <a:srgbClr val="00B050"/>
                </a:solidFill>
                <a:latin typeface="微软雅黑" pitchFamily="34" charset="-122"/>
                <a:ea typeface="微软雅黑" pitchFamily="34" charset="-122"/>
              </a:endParaRPr>
            </a:p>
          </p:txBody>
        </p:sp>
        <p:sp>
          <p:nvSpPr>
            <p:cNvPr id="55" name="矩形 54"/>
            <p:cNvSpPr/>
            <p:nvPr/>
          </p:nvSpPr>
          <p:spPr>
            <a:xfrm>
              <a:off x="5744218" y="3537913"/>
              <a:ext cx="864096" cy="246027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56" name="TextBox 9"/>
            <p:cNvSpPr txBox="1">
              <a:spLocks noChangeArrowheads="1"/>
            </p:cNvSpPr>
            <p:nvPr/>
          </p:nvSpPr>
          <p:spPr bwMode="auto">
            <a:xfrm>
              <a:off x="5805748" y="3204425"/>
              <a:ext cx="732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smtClean="0">
                  <a:solidFill>
                    <a:srgbClr val="00B050"/>
                  </a:solidFill>
                  <a:latin typeface="微软雅黑" pitchFamily="34" charset="-122"/>
                  <a:ea typeface="微软雅黑" pitchFamily="34" charset="-122"/>
                </a:rPr>
                <a:t>500</a:t>
              </a:r>
              <a:r>
                <a:rPr lang="zh-CN" altLang="en-US" sz="2000" b="1" dirty="0">
                  <a:solidFill>
                    <a:srgbClr val="00B050"/>
                  </a:solidFill>
                  <a:latin typeface="微软雅黑" pitchFamily="34" charset="-122"/>
                  <a:ea typeface="微软雅黑" pitchFamily="34" charset="-122"/>
                </a:rPr>
                <a:t>万</a:t>
              </a:r>
            </a:p>
          </p:txBody>
        </p:sp>
        <p:sp>
          <p:nvSpPr>
            <p:cNvPr id="57" name="TextBox 5"/>
            <p:cNvSpPr txBox="1"/>
            <p:nvPr/>
          </p:nvSpPr>
          <p:spPr>
            <a:xfrm>
              <a:off x="6604054" y="6112623"/>
              <a:ext cx="1315213" cy="584775"/>
            </a:xfrm>
            <a:prstGeom prst="rect">
              <a:avLst/>
            </a:prstGeom>
            <a:noFill/>
          </p:spPr>
          <p:txBody>
            <a:bodyPr wrap="square" rtlCol="0">
              <a:spAutoFit/>
            </a:bodyPr>
            <a:lstStyle/>
            <a:p>
              <a:pPr algn="ctr"/>
              <a:r>
                <a:rPr lang="en-US" altLang="zh-CN" sz="1600" b="1" dirty="0" smtClean="0">
                  <a:solidFill>
                    <a:srgbClr val="00B050"/>
                  </a:solidFill>
                  <a:latin typeface="微软雅黑" pitchFamily="34" charset="-122"/>
                  <a:ea typeface="微软雅黑" pitchFamily="34" charset="-122"/>
                </a:rPr>
                <a:t>B2C</a:t>
              </a:r>
              <a:r>
                <a:rPr lang="zh-CN" altLang="en-US" sz="1600" b="1" dirty="0" smtClean="0">
                  <a:solidFill>
                    <a:srgbClr val="00B050"/>
                  </a:solidFill>
                  <a:latin typeface="微软雅黑" pitchFamily="34" charset="-122"/>
                  <a:ea typeface="微软雅黑" pitchFamily="34" charset="-122"/>
                </a:rPr>
                <a:t>线下品牌旗舰店</a:t>
              </a:r>
              <a:endParaRPr lang="zh-CN" altLang="en-US" sz="1600" b="1" dirty="0">
                <a:solidFill>
                  <a:srgbClr val="00B050"/>
                </a:solidFill>
                <a:latin typeface="微软雅黑" pitchFamily="34" charset="-122"/>
                <a:ea typeface="微软雅黑" pitchFamily="34" charset="-122"/>
              </a:endParaRPr>
            </a:p>
          </p:txBody>
        </p:sp>
        <p:sp>
          <p:nvSpPr>
            <p:cNvPr id="58" name="矩形 57"/>
            <p:cNvSpPr/>
            <p:nvPr/>
          </p:nvSpPr>
          <p:spPr>
            <a:xfrm>
              <a:off x="6837564" y="3537913"/>
              <a:ext cx="864096" cy="24787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微软雅黑" panose="020B0503020204020204" pitchFamily="34" charset="-122"/>
                  <a:ea typeface="微软雅黑" panose="020B0503020204020204" pitchFamily="34" charset="-122"/>
                </a:rPr>
                <a:t>增量</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9" name="TextBox 9"/>
            <p:cNvSpPr txBox="1">
              <a:spLocks noChangeArrowheads="1"/>
            </p:cNvSpPr>
            <p:nvPr/>
          </p:nvSpPr>
          <p:spPr bwMode="auto">
            <a:xfrm>
              <a:off x="6899094" y="3197094"/>
              <a:ext cx="732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1">
                      <a:lumMod val="65000"/>
                      <a:lumOff val="35000"/>
                    </a:schemeClr>
                  </a:solidFill>
                  <a:latin typeface="微软雅黑" pitchFamily="34" charset="-122"/>
                  <a:ea typeface="微软雅黑" pitchFamily="34" charset="-122"/>
                </a:rPr>
                <a:t>5</a:t>
              </a:r>
              <a:r>
                <a:rPr lang="en-US" altLang="zh-CN" sz="2000" b="1" dirty="0" smtClean="0">
                  <a:solidFill>
                    <a:schemeClr val="tx1">
                      <a:lumMod val="65000"/>
                      <a:lumOff val="35000"/>
                    </a:schemeClr>
                  </a:solidFill>
                  <a:latin typeface="微软雅黑" pitchFamily="34" charset="-122"/>
                  <a:ea typeface="微软雅黑" pitchFamily="34" charset="-122"/>
                </a:rPr>
                <a:t>00</a:t>
              </a:r>
              <a:r>
                <a:rPr lang="zh-CN" altLang="en-US" sz="2000" b="1" dirty="0">
                  <a:solidFill>
                    <a:schemeClr val="tx1">
                      <a:lumMod val="65000"/>
                      <a:lumOff val="35000"/>
                    </a:schemeClr>
                  </a:solidFill>
                  <a:latin typeface="微软雅黑" pitchFamily="34" charset="-122"/>
                  <a:ea typeface="微软雅黑" pitchFamily="34" charset="-122"/>
                </a:rPr>
                <a:t>万</a:t>
              </a:r>
            </a:p>
          </p:txBody>
        </p:sp>
      </p:grpSp>
    </p:spTree>
    <p:extLst>
      <p:ext uri="{BB962C8B-B14F-4D97-AF65-F5344CB8AC3E}">
        <p14:creationId xmlns:p14="http://schemas.microsoft.com/office/powerpoint/2010/main" val="31697165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300" fill="hold"/>
                                        <p:tgtEl>
                                          <p:spTgt spid="42"/>
                                        </p:tgtEl>
                                        <p:attrNameLst>
                                          <p:attrName>ppt_x</p:attrName>
                                        </p:attrNameLst>
                                      </p:cBhvr>
                                      <p:tavLst>
                                        <p:tav tm="0">
                                          <p:val>
                                            <p:strVal val="1+#ppt_w/2"/>
                                          </p:val>
                                        </p:tav>
                                        <p:tav tm="100000">
                                          <p:val>
                                            <p:strVal val="#ppt_x"/>
                                          </p:val>
                                        </p:tav>
                                      </p:tavLst>
                                    </p:anim>
                                    <p:anim calcmode="lin" valueType="num">
                                      <p:cBhvr additive="base">
                                        <p:cTn id="8" dur="3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300" fill="hold"/>
                                        <p:tgtEl>
                                          <p:spTgt spid="41"/>
                                        </p:tgtEl>
                                        <p:attrNameLst>
                                          <p:attrName>ppt_x</p:attrName>
                                        </p:attrNameLst>
                                      </p:cBhvr>
                                      <p:tavLst>
                                        <p:tav tm="0">
                                          <p:val>
                                            <p:strVal val="1+#ppt_w/2"/>
                                          </p:val>
                                        </p:tav>
                                        <p:tav tm="100000">
                                          <p:val>
                                            <p:strVal val="#ppt_x"/>
                                          </p:val>
                                        </p:tav>
                                      </p:tavLst>
                                    </p:anim>
                                    <p:anim calcmode="lin" valueType="num">
                                      <p:cBhvr additive="base">
                                        <p:cTn id="13" dur="3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587" y="345823"/>
            <a:ext cx="3416320" cy="523220"/>
          </a:xfrm>
          <a:prstGeom prst="rect">
            <a:avLst/>
          </a:prstGeom>
          <a:noFill/>
        </p:spPr>
        <p:txBody>
          <a:bodyPr wrap="none" rtlCol="0">
            <a:spAutoFit/>
          </a:bodyPr>
          <a:lstStyle/>
          <a:p>
            <a:r>
              <a:rPr lang="zh-CN" altLang="en-US" sz="2800" b="1" dirty="0" smtClean="0">
                <a:solidFill>
                  <a:srgbClr val="007DDA"/>
                </a:solidFill>
                <a:latin typeface="微软雅黑" panose="020B0503020204020204" pitchFamily="34" charset="-122"/>
                <a:ea typeface="微软雅黑" panose="020B0503020204020204" pitchFamily="34" charset="-122"/>
              </a:rPr>
              <a:t>雷掌柜融资需求说明</a:t>
            </a:r>
            <a:endParaRPr lang="zh-CN" altLang="en-US" sz="2800" b="1" dirty="0">
              <a:solidFill>
                <a:srgbClr val="007DD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153803" y="283583"/>
            <a:ext cx="647700" cy="647700"/>
            <a:chOff x="397667" y="544117"/>
            <a:chExt cx="553738" cy="553738"/>
          </a:xfrm>
        </p:grpSpPr>
        <p:sp>
          <p:nvSpPr>
            <p:cNvPr id="35" name="椭圆 34"/>
            <p:cNvSpPr/>
            <p:nvPr/>
          </p:nvSpPr>
          <p:spPr>
            <a:xfrm>
              <a:off x="397667" y="544117"/>
              <a:ext cx="553738" cy="553738"/>
            </a:xfrm>
            <a:prstGeom prst="ellipse">
              <a:avLst/>
            </a:prstGeom>
            <a:solidFill>
              <a:srgbClr val="006E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6"/>
            <p:cNvSpPr>
              <a:spLocks/>
            </p:cNvSpPr>
            <p:nvPr/>
          </p:nvSpPr>
          <p:spPr bwMode="auto">
            <a:xfrm rot="2503191" flipV="1">
              <a:off x="488019" y="665939"/>
              <a:ext cx="373033" cy="310094"/>
            </a:xfrm>
            <a:custGeom>
              <a:avLst/>
              <a:gdLst>
                <a:gd name="T0" fmla="*/ 69 w 101"/>
                <a:gd name="T1" fmla="*/ 51 h 84"/>
                <a:gd name="T2" fmla="*/ 9 w 101"/>
                <a:gd name="T3" fmla="*/ 51 h 84"/>
                <a:gd name="T4" fmla="*/ 0 w 101"/>
                <a:gd name="T5" fmla="*/ 42 h 84"/>
                <a:gd name="T6" fmla="*/ 9 w 101"/>
                <a:gd name="T7" fmla="*/ 33 h 84"/>
                <a:gd name="T8" fmla="*/ 69 w 101"/>
                <a:gd name="T9" fmla="*/ 33 h 84"/>
                <a:gd name="T10" fmla="*/ 52 w 101"/>
                <a:gd name="T11" fmla="*/ 16 h 84"/>
                <a:gd name="T12" fmla="*/ 52 w 101"/>
                <a:gd name="T13" fmla="*/ 4 h 84"/>
                <a:gd name="T14" fmla="*/ 65 w 101"/>
                <a:gd name="T15" fmla="*/ 4 h 84"/>
                <a:gd name="T16" fmla="*/ 97 w 101"/>
                <a:gd name="T17" fmla="*/ 36 h 84"/>
                <a:gd name="T18" fmla="*/ 97 w 101"/>
                <a:gd name="T19" fmla="*/ 49 h 84"/>
                <a:gd name="T20" fmla="*/ 65 w 101"/>
                <a:gd name="T21" fmla="*/ 80 h 84"/>
                <a:gd name="T22" fmla="*/ 53 w 101"/>
                <a:gd name="T23" fmla="*/ 80 h 84"/>
                <a:gd name="T24" fmla="*/ 53 w 101"/>
                <a:gd name="T25" fmla="*/ 68 h 84"/>
                <a:gd name="T26" fmla="*/ 69 w 101"/>
                <a:gd name="T27"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84">
                  <a:moveTo>
                    <a:pt x="69" y="51"/>
                  </a:moveTo>
                  <a:cubicBezTo>
                    <a:pt x="69" y="51"/>
                    <a:pt x="28" y="51"/>
                    <a:pt x="9" y="51"/>
                  </a:cubicBezTo>
                  <a:cubicBezTo>
                    <a:pt x="4" y="51"/>
                    <a:pt x="0" y="47"/>
                    <a:pt x="0" y="42"/>
                  </a:cubicBezTo>
                  <a:cubicBezTo>
                    <a:pt x="0" y="37"/>
                    <a:pt x="4" y="33"/>
                    <a:pt x="9" y="33"/>
                  </a:cubicBezTo>
                  <a:cubicBezTo>
                    <a:pt x="25" y="33"/>
                    <a:pt x="69" y="33"/>
                    <a:pt x="69" y="33"/>
                  </a:cubicBezTo>
                  <a:cubicBezTo>
                    <a:pt x="69" y="33"/>
                    <a:pt x="66" y="30"/>
                    <a:pt x="52" y="16"/>
                  </a:cubicBezTo>
                  <a:cubicBezTo>
                    <a:pt x="49" y="13"/>
                    <a:pt x="49" y="7"/>
                    <a:pt x="52" y="4"/>
                  </a:cubicBezTo>
                  <a:cubicBezTo>
                    <a:pt x="56" y="0"/>
                    <a:pt x="62" y="0"/>
                    <a:pt x="65" y="4"/>
                  </a:cubicBezTo>
                  <a:cubicBezTo>
                    <a:pt x="76" y="15"/>
                    <a:pt x="97" y="36"/>
                    <a:pt x="97" y="36"/>
                  </a:cubicBezTo>
                  <a:cubicBezTo>
                    <a:pt x="101" y="39"/>
                    <a:pt x="101" y="45"/>
                    <a:pt x="97" y="49"/>
                  </a:cubicBezTo>
                  <a:cubicBezTo>
                    <a:pt x="97" y="49"/>
                    <a:pt x="79" y="67"/>
                    <a:pt x="65" y="80"/>
                  </a:cubicBezTo>
                  <a:cubicBezTo>
                    <a:pt x="62" y="84"/>
                    <a:pt x="56" y="84"/>
                    <a:pt x="53" y="80"/>
                  </a:cubicBezTo>
                  <a:cubicBezTo>
                    <a:pt x="49" y="77"/>
                    <a:pt x="49" y="71"/>
                    <a:pt x="53" y="68"/>
                  </a:cubicBezTo>
                  <a:cubicBezTo>
                    <a:pt x="64" y="57"/>
                    <a:pt x="69" y="51"/>
                    <a:pt x="69" y="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756351" y="1145179"/>
            <a:ext cx="7631297" cy="1099468"/>
          </a:xfrm>
          <a:prstGeom prst="rect">
            <a:avLst/>
          </a:prstGeom>
        </p:spPr>
        <p:txBody>
          <a:bodyPr wrap="square">
            <a:spAutoFit/>
          </a:bodyPr>
          <a:lstStyle/>
          <a:p>
            <a:pPr algn="just">
              <a:lnSpc>
                <a:spcPct val="125000"/>
              </a:lnSpc>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产业沉淀不足。整合现有优质产业链，并对产业链进行生产质量和食品安全的全过程、精细化管控，这是我们当下需要建设和强化的核心生存基础和可持续发展的竞争力。</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342518286"/>
              </p:ext>
            </p:extLst>
          </p:nvPr>
        </p:nvGraphicFramePr>
        <p:xfrm>
          <a:off x="776514" y="2558143"/>
          <a:ext cx="7590971" cy="3297810"/>
        </p:xfrm>
        <a:graphic>
          <a:graphicData uri="http://schemas.openxmlformats.org/drawingml/2006/table">
            <a:tbl>
              <a:tblPr firstRow="1" bandRow="1">
                <a:tableStyleId>{5C22544A-7EE6-4342-B048-85BDC9FD1C3A}</a:tableStyleId>
              </a:tblPr>
              <a:tblGrid>
                <a:gridCol w="2859314"/>
                <a:gridCol w="1538514"/>
                <a:gridCol w="3193143"/>
              </a:tblGrid>
              <a:tr h="370840">
                <a:tc>
                  <a:txBody>
                    <a:bodyPr/>
                    <a:lstStyle/>
                    <a:p>
                      <a:pPr algn="ct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项目</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预算</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25000"/>
                        </a:lnSpc>
                        <a:spcBef>
                          <a:spcPts val="600"/>
                        </a:spcBef>
                      </a:pPr>
                      <a:r>
                        <a:rPr lang="zh-CN" altLang="en-US" dirty="0" smtClean="0">
                          <a:latin typeface="微软雅黑" panose="020B0503020204020204" pitchFamily="34" charset="-122"/>
                          <a:ea typeface="微软雅黑" panose="020B0503020204020204" pitchFamily="34" charset="-122"/>
                        </a:rPr>
                        <a:t>使用说明</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gn="ctr">
                        <a:lnSpc>
                          <a:spcPct val="125000"/>
                        </a:lnSpc>
                      </a:pPr>
                      <a:endParaRPr lang="en-US" altLang="zh-CN" dirty="0" smtClean="0">
                        <a:latin typeface="微软雅黑" panose="020B0503020204020204" pitchFamily="34" charset="-122"/>
                        <a:ea typeface="微软雅黑" panose="020B0503020204020204" pitchFamily="34" charset="-122"/>
                      </a:endParaRPr>
                    </a:p>
                    <a:p>
                      <a:pPr algn="ctr">
                        <a:lnSpc>
                          <a:spcPct val="125000"/>
                        </a:lnSpc>
                      </a:pPr>
                      <a:r>
                        <a:rPr lang="zh-CN" altLang="en-US" dirty="0" smtClean="0">
                          <a:latin typeface="微软雅黑" panose="020B0503020204020204" pitchFamily="34" charset="-122"/>
                          <a:ea typeface="微软雅黑" panose="020B0503020204020204" pitchFamily="34" charset="-122"/>
                        </a:rPr>
                        <a:t>收购零食加工厂</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家</a:t>
                      </a:r>
                      <a:endParaRPr lang="en-US" altLang="zh-CN" dirty="0" smtClean="0">
                        <a:latin typeface="微软雅黑" panose="020B0503020204020204" pitchFamily="34" charset="-122"/>
                        <a:ea typeface="微软雅黑" panose="020B0503020204020204" pitchFamily="34" charset="-122"/>
                      </a:endParaRPr>
                    </a:p>
                    <a:p>
                      <a:pPr algn="ctr">
                        <a:lnSpc>
                          <a:spcPct val="125000"/>
                        </a:lnSpc>
                      </a:pP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25000"/>
                        </a:lnSpc>
                      </a:pPr>
                      <a:endParaRPr lang="en-US" altLang="zh-CN" dirty="0" smtClean="0">
                        <a:latin typeface="微软雅黑" panose="020B0503020204020204" pitchFamily="34" charset="-122"/>
                        <a:ea typeface="微软雅黑" panose="020B0503020204020204" pitchFamily="34" charset="-122"/>
                      </a:endParaRPr>
                    </a:p>
                    <a:p>
                      <a:pPr algn="ctr">
                        <a:lnSpc>
                          <a:spcPct val="125000"/>
                        </a:lnSpc>
                      </a:pPr>
                      <a:r>
                        <a:rPr lang="en-US" altLang="zh-CN" dirty="0" smtClean="0">
                          <a:latin typeface="微软雅黑" panose="020B0503020204020204" pitchFamily="34" charset="-122"/>
                          <a:ea typeface="微软雅黑" panose="020B0503020204020204" pitchFamily="34" charset="-122"/>
                        </a:rPr>
                        <a:t>1000</a:t>
                      </a:r>
                      <a:r>
                        <a:rPr lang="zh-CN" altLang="en-US" dirty="0" smtClean="0">
                          <a:latin typeface="微软雅黑" panose="020B0503020204020204" pitchFamily="34" charset="-122"/>
                          <a:ea typeface="微软雅黑" panose="020B0503020204020204" pitchFamily="34" charset="-122"/>
                        </a:rPr>
                        <a:t>万元</a:t>
                      </a:r>
                      <a:endParaRPr lang="zh-CN" altLang="en-US" dirty="0">
                        <a:latin typeface="微软雅黑" panose="020B0503020204020204" pitchFamily="34" charset="-122"/>
                        <a:ea typeface="微软雅黑" panose="020B0503020204020204" pitchFamily="34" charset="-122"/>
                      </a:endParaRPr>
                    </a:p>
                  </a:txBody>
                  <a:tcPr/>
                </a:tc>
                <a:tc>
                  <a:txBody>
                    <a:bodyPr/>
                    <a:lstStyle/>
                    <a:p>
                      <a:pPr algn="l">
                        <a:lnSpc>
                          <a:spcPct val="125000"/>
                        </a:lnSpc>
                      </a:pPr>
                      <a:endParaRPr lang="en-US" altLang="zh-CN" dirty="0" smtClean="0">
                        <a:latin typeface="微软雅黑" panose="020B0503020204020204" pitchFamily="34" charset="-122"/>
                        <a:ea typeface="微软雅黑" panose="020B0503020204020204" pitchFamily="34" charset="-122"/>
                      </a:endParaRPr>
                    </a:p>
                    <a:p>
                      <a:pPr algn="l">
                        <a:lnSpc>
                          <a:spcPct val="125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收购工厂资产</a:t>
                      </a:r>
                      <a:endParaRPr lang="en-US" altLang="zh-CN" dirty="0" smtClean="0">
                        <a:latin typeface="微软雅黑" panose="020B0503020204020204" pitchFamily="34" charset="-122"/>
                        <a:ea typeface="微软雅黑" panose="020B0503020204020204" pitchFamily="34" charset="-122"/>
                      </a:endParaRPr>
                    </a:p>
                    <a:p>
                      <a:pPr algn="l">
                        <a:lnSpc>
                          <a:spcPct val="125000"/>
                        </a:lnSpc>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更新升级设备与工艺</a:t>
                      </a:r>
                      <a:endParaRPr lang="en-US" altLang="zh-CN" dirty="0" smtClean="0">
                        <a:latin typeface="微软雅黑" panose="020B0503020204020204" pitchFamily="34" charset="-122"/>
                        <a:ea typeface="微软雅黑" panose="020B0503020204020204" pitchFamily="34" charset="-122"/>
                      </a:endParaRPr>
                    </a:p>
                    <a:p>
                      <a:pPr algn="l">
                        <a:lnSpc>
                          <a:spcPct val="125000"/>
                        </a:lnSpc>
                      </a:pP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algn="ctr">
                        <a:lnSpc>
                          <a:spcPct val="125000"/>
                        </a:lnSpc>
                      </a:pPr>
                      <a:endParaRPr lang="en-US" altLang="zh-CN" dirty="0" smtClean="0">
                        <a:latin typeface="微软雅黑" panose="020B0503020204020204" pitchFamily="34" charset="-122"/>
                        <a:ea typeface="微软雅黑" panose="020B0503020204020204" pitchFamily="34" charset="-122"/>
                      </a:endParaRPr>
                    </a:p>
                    <a:p>
                      <a:pPr algn="ctr">
                        <a:lnSpc>
                          <a:spcPct val="125000"/>
                        </a:lnSpc>
                      </a:pPr>
                      <a:r>
                        <a:rPr lang="zh-CN" altLang="en-US" dirty="0" smtClean="0">
                          <a:latin typeface="微软雅黑" panose="020B0503020204020204" pitchFamily="34" charset="-122"/>
                          <a:ea typeface="微软雅黑" panose="020B0503020204020204" pitchFamily="34" charset="-122"/>
                        </a:rPr>
                        <a:t>建立线下品牌旗舰店</a:t>
                      </a:r>
                      <a:endParaRPr lang="en-US" altLang="zh-CN" dirty="0" smtClean="0">
                        <a:latin typeface="微软雅黑" panose="020B0503020204020204" pitchFamily="34" charset="-122"/>
                        <a:ea typeface="微软雅黑" panose="020B0503020204020204" pitchFamily="34" charset="-122"/>
                      </a:endParaRPr>
                    </a:p>
                    <a:p>
                      <a:pPr algn="ctr">
                        <a:lnSpc>
                          <a:spcPct val="125000"/>
                        </a:lnSpc>
                      </a:pP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25000"/>
                        </a:lnSpc>
                      </a:pPr>
                      <a:endParaRPr lang="en-US" altLang="zh-CN" dirty="0" smtClean="0">
                        <a:latin typeface="微软雅黑" panose="020B0503020204020204" pitchFamily="34" charset="-122"/>
                        <a:ea typeface="微软雅黑" panose="020B0503020204020204" pitchFamily="34" charset="-122"/>
                      </a:endParaRPr>
                    </a:p>
                    <a:p>
                      <a:pPr algn="ctr">
                        <a:lnSpc>
                          <a:spcPct val="125000"/>
                        </a:lnSpc>
                      </a:pPr>
                      <a:r>
                        <a:rPr lang="en-US" altLang="zh-CN" dirty="0" smtClean="0">
                          <a:latin typeface="微软雅黑" panose="020B0503020204020204" pitchFamily="34" charset="-122"/>
                          <a:ea typeface="微软雅黑" panose="020B0503020204020204" pitchFamily="34" charset="-122"/>
                        </a:rPr>
                        <a:t>500</a:t>
                      </a:r>
                      <a:r>
                        <a:rPr lang="zh-CN" altLang="en-US" dirty="0" smtClean="0">
                          <a:latin typeface="微软雅黑" panose="020B0503020204020204" pitchFamily="34" charset="-122"/>
                          <a:ea typeface="微软雅黑" panose="020B0503020204020204" pitchFamily="34" charset="-122"/>
                        </a:rPr>
                        <a:t>万元</a:t>
                      </a:r>
                      <a:endParaRPr lang="zh-CN" altLang="en-US" dirty="0">
                        <a:latin typeface="微软雅黑" panose="020B0503020204020204" pitchFamily="34" charset="-122"/>
                        <a:ea typeface="微软雅黑" panose="020B0503020204020204" pitchFamily="34" charset="-122"/>
                      </a:endParaRPr>
                    </a:p>
                  </a:txBody>
                  <a:tcPr/>
                </a:tc>
                <a:tc>
                  <a:txBody>
                    <a:bodyPr/>
                    <a:lstStyle/>
                    <a:p>
                      <a:pPr algn="l">
                        <a:lnSpc>
                          <a:spcPct val="125000"/>
                        </a:lnSpc>
                      </a:pPr>
                      <a:endParaRPr lang="en-US" altLang="zh-CN" dirty="0" smtClean="0">
                        <a:latin typeface="微软雅黑" panose="020B0503020204020204" pitchFamily="34" charset="-122"/>
                        <a:ea typeface="微软雅黑" panose="020B0503020204020204" pitchFamily="34" charset="-122"/>
                      </a:endParaRPr>
                    </a:p>
                    <a:p>
                      <a:pPr algn="l">
                        <a:lnSpc>
                          <a:spcPct val="125000"/>
                        </a:lnSpc>
                      </a:pPr>
                      <a:r>
                        <a:rPr lang="zh-CN" altLang="en-US" dirty="0" smtClean="0">
                          <a:latin typeface="微软雅黑" panose="020B0503020204020204" pitchFamily="34" charset="-122"/>
                          <a:ea typeface="微软雅黑" panose="020B0503020204020204" pitchFamily="34" charset="-122"/>
                        </a:rPr>
                        <a:t>用于建设雷掌柜线下品牌旗舰店</a:t>
                      </a:r>
                      <a:endParaRPr lang="en-US" altLang="zh-CN" dirty="0" smtClean="0">
                        <a:latin typeface="微软雅黑" panose="020B0503020204020204" pitchFamily="34" charset="-122"/>
                        <a:ea typeface="微软雅黑" panose="020B0503020204020204" pitchFamily="34" charset="-122"/>
                      </a:endParaRPr>
                    </a:p>
                    <a:p>
                      <a:pPr algn="l">
                        <a:lnSpc>
                          <a:spcPct val="125000"/>
                        </a:lnSpc>
                      </a:pP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3193698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0072" y="214898"/>
            <a:ext cx="1366867" cy="634746"/>
          </a:xfrm>
          <a:prstGeom prst="rect">
            <a:avLst/>
          </a:prstGeom>
        </p:spPr>
      </p:pic>
      <p:sp>
        <p:nvSpPr>
          <p:cNvPr id="6" name="TextBox 14"/>
          <p:cNvSpPr txBox="1"/>
          <p:nvPr/>
        </p:nvSpPr>
        <p:spPr>
          <a:xfrm>
            <a:off x="0" y="2455053"/>
            <a:ext cx="9144000" cy="1938992"/>
          </a:xfrm>
          <a:prstGeom prst="rect">
            <a:avLst/>
          </a:prstGeom>
          <a:solidFill>
            <a:srgbClr val="A9D877"/>
          </a:solidFill>
          <a:ln>
            <a:solidFill>
              <a:srgbClr val="A9D877"/>
            </a:solidFill>
          </a:ln>
        </p:spPr>
        <p:txBody>
          <a:bodyPr wrap="square" rtlCol="0">
            <a:spAutoFit/>
          </a:bodyPr>
          <a:lstStyle/>
          <a:p>
            <a:pPr algn="ctr"/>
            <a:r>
              <a:rPr lang="zh-CN" altLang="en-US" sz="6000" b="1" dirty="0">
                <a:latin typeface="微软雅黑" pitchFamily="34" charset="-122"/>
                <a:ea typeface="微软雅黑" pitchFamily="34" charset="-122"/>
              </a:rPr>
              <a:t>放心做吃货</a:t>
            </a:r>
            <a:endParaRPr lang="en-US" altLang="zh-CN" sz="6000" b="1" dirty="0">
              <a:latin typeface="微软雅黑" pitchFamily="34" charset="-122"/>
              <a:ea typeface="微软雅黑" pitchFamily="34" charset="-122"/>
            </a:endParaRPr>
          </a:p>
          <a:p>
            <a:pPr algn="ctr"/>
            <a:r>
              <a:rPr lang="zh-CN" altLang="en-US" sz="6000" b="1" dirty="0">
                <a:latin typeface="微软雅黑" pitchFamily="34" charset="-122"/>
                <a:ea typeface="微软雅黑" pitchFamily="34" charset="-122"/>
              </a:rPr>
              <a:t>健康</a:t>
            </a:r>
            <a:r>
              <a:rPr lang="en-US" altLang="zh-CN" sz="6000" b="1" dirty="0">
                <a:latin typeface="微软雅黑" pitchFamily="34" charset="-122"/>
                <a:ea typeface="微软雅黑" pitchFamily="34" charset="-122"/>
              </a:rPr>
              <a:t>|</a:t>
            </a:r>
            <a:r>
              <a:rPr lang="zh-CN" altLang="en-US" sz="6000" b="1" dirty="0">
                <a:latin typeface="微软雅黑" pitchFamily="34" charset="-122"/>
                <a:ea typeface="微软雅黑" pitchFamily="34" charset="-122"/>
              </a:rPr>
              <a:t>好吃</a:t>
            </a:r>
            <a:r>
              <a:rPr lang="en-US" altLang="zh-CN" sz="6000" b="1" dirty="0">
                <a:latin typeface="微软雅黑" pitchFamily="34" charset="-122"/>
                <a:ea typeface="微软雅黑" pitchFamily="34" charset="-122"/>
              </a:rPr>
              <a:t>|</a:t>
            </a:r>
            <a:r>
              <a:rPr lang="zh-CN" altLang="en-US" sz="6000" b="1" dirty="0">
                <a:latin typeface="微软雅黑" pitchFamily="34" charset="-122"/>
                <a:ea typeface="微软雅黑" pitchFamily="34" charset="-122"/>
              </a:rPr>
              <a:t>更有</a:t>
            </a:r>
            <a:r>
              <a:rPr lang="zh-CN" altLang="en-US" sz="6000" b="1" dirty="0" smtClean="0">
                <a:latin typeface="微软雅黑" pitchFamily="34" charset="-122"/>
                <a:ea typeface="微软雅黑" pitchFamily="34" charset="-122"/>
              </a:rPr>
              <a:t>爱</a:t>
            </a:r>
            <a:endParaRPr lang="en-US" altLang="zh-CN" sz="6000" b="1" dirty="0">
              <a:latin typeface="微软雅黑" pitchFamily="34" charset="-122"/>
              <a:ea typeface="微软雅黑" pitchFamily="34" charset="-122"/>
            </a:endParaRPr>
          </a:p>
        </p:txBody>
      </p:sp>
    </p:spTree>
    <p:extLst>
      <p:ext uri="{BB962C8B-B14F-4D97-AF65-F5344CB8AC3E}">
        <p14:creationId xmlns:p14="http://schemas.microsoft.com/office/powerpoint/2010/main" val="881771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2345</TotalTime>
  <Words>772</Words>
  <Application>Microsoft Office PowerPoint</Application>
  <PresentationFormat>全屏显示(4:3)</PresentationFormat>
  <Paragraphs>165</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微软用户</cp:lastModifiedBy>
  <cp:revision>650</cp:revision>
  <dcterms:created xsi:type="dcterms:W3CDTF">2017-01-01T08:50:54Z</dcterms:created>
  <dcterms:modified xsi:type="dcterms:W3CDTF">2017-08-02T11:41:40Z</dcterms:modified>
</cp:coreProperties>
</file>