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86" r:id="rId6"/>
    <p:sldId id="262" r:id="rId7"/>
    <p:sldId id="261" r:id="rId8"/>
    <p:sldId id="288" r:id="rId9"/>
    <p:sldId id="282" r:id="rId10"/>
    <p:sldId id="292" r:id="rId11"/>
    <p:sldId id="293" r:id="rId12"/>
    <p:sldId id="294" r:id="rId13"/>
    <p:sldId id="297" r:id="rId14"/>
    <p:sldId id="300" r:id="rId15"/>
    <p:sldId id="299" r:id="rId16"/>
    <p:sldId id="265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1989"/>
  </p:normalViewPr>
  <p:slideViewPr>
    <p:cSldViewPr showGuides="1">
      <p:cViewPr>
        <p:scale>
          <a:sx n="110" d="100"/>
          <a:sy n="110" d="100"/>
        </p:scale>
        <p:origin x="-70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555555555556"/>
          <c:y val="0.113060897435897"/>
          <c:w val="0.845666666666667"/>
          <c:h val="0.6669711538461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汇总!$C$55</c:f>
              <c:strCache>
                <c:ptCount val="1"/>
                <c:pt idx="0">
                  <c:v>原料粉</c:v>
                </c:pt>
              </c:strCache>
            </c:strRef>
          </c:tx>
          <c:invertIfNegative val="0"/>
          <c:cat>
            <c:numRef>
              <c:f>汇总!$D$54:$I$54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汇总!$D$55:$I$55</c:f>
              <c:numCache>
                <c:formatCode>General</c:formatCode>
                <c:ptCount val="6"/>
                <c:pt idx="0">
                  <c:v>150.0</c:v>
                </c:pt>
                <c:pt idx="1">
                  <c:v>750.0</c:v>
                </c:pt>
                <c:pt idx="2">
                  <c:v>1500.0</c:v>
                </c:pt>
                <c:pt idx="3">
                  <c:v>4500.0</c:v>
                </c:pt>
                <c:pt idx="4">
                  <c:v>7500.0</c:v>
                </c:pt>
                <c:pt idx="5">
                  <c:v>12000.0</c:v>
                </c:pt>
              </c:numCache>
            </c:numRef>
          </c:val>
        </c:ser>
        <c:ser>
          <c:idx val="1"/>
          <c:order val="1"/>
          <c:tx>
            <c:strRef>
              <c:f>汇总!$C$56</c:f>
              <c:strCache>
                <c:ptCount val="1"/>
                <c:pt idx="0">
                  <c:v>原料油</c:v>
                </c:pt>
              </c:strCache>
            </c:strRef>
          </c:tx>
          <c:invertIfNegative val="0"/>
          <c:cat>
            <c:numRef>
              <c:f>汇总!$D$54:$I$54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汇总!$D$56:$I$56</c:f>
              <c:numCache>
                <c:formatCode>General</c:formatCode>
                <c:ptCount val="6"/>
                <c:pt idx="0">
                  <c:v>0.0</c:v>
                </c:pt>
                <c:pt idx="1">
                  <c:v>2000.0</c:v>
                </c:pt>
                <c:pt idx="2">
                  <c:v>14000.0</c:v>
                </c:pt>
                <c:pt idx="3">
                  <c:v>20000.0</c:v>
                </c:pt>
                <c:pt idx="4">
                  <c:v>44000.0</c:v>
                </c:pt>
                <c:pt idx="5">
                  <c:v>48000.0</c:v>
                </c:pt>
              </c:numCache>
            </c:numRef>
          </c:val>
        </c:ser>
        <c:ser>
          <c:idx val="2"/>
          <c:order val="2"/>
          <c:tx>
            <c:strRef>
              <c:f>汇总!$C$57</c:f>
              <c:strCache>
                <c:ptCount val="1"/>
                <c:pt idx="0">
                  <c:v>深加工产品</c:v>
                </c:pt>
              </c:strCache>
            </c:strRef>
          </c:tx>
          <c:invertIfNegative val="0"/>
          <c:cat>
            <c:numRef>
              <c:f>汇总!$D$54:$I$54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汇总!$D$57:$I$57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18750.0</c:v>
                </c:pt>
                <c:pt idx="3">
                  <c:v>75000.0</c:v>
                </c:pt>
                <c:pt idx="4">
                  <c:v>180000.0</c:v>
                </c:pt>
                <c:pt idx="5">
                  <c:v>225000.0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/>
        <c:axId val="2075293000"/>
        <c:axId val="2077990808"/>
      </c:barChart>
      <c:catAx>
        <c:axId val="207529300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年度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7990808"/>
        <c:crosses val="autoZero"/>
        <c:auto val="1"/>
        <c:lblAlgn val="ctr"/>
        <c:lblOffset val="100"/>
        <c:noMultiLvlLbl val="0"/>
      </c:catAx>
      <c:valAx>
        <c:axId val="2077990808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收入</a:t>
                </a:r>
                <a:r>
                  <a:rPr lang="en-US"/>
                  <a:t>(</a:t>
                </a:r>
                <a:r>
                  <a:rPr lang="zh-CN"/>
                  <a:t>万元</a:t>
                </a:r>
                <a:r>
                  <a:rPr lang="en-US"/>
                  <a:t>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5293000"/>
        <c:crosses val="autoZero"/>
        <c:crossBetween val="between"/>
      </c:valAx>
    </c:plotArea>
    <c:legend>
      <c:legendPos val="t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lang="zh-CN" sz="1400"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17/8/4</a:t>
            </a:fld>
            <a:endParaRPr lang="zh-CN" altLang="en-US" strike="noStrike" noProof="1"/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2E80-5DEC-8541-A6A3-B4F1518DBAFA}" type="datetimeFigureOut">
              <a:rPr kumimoji="1" lang="zh-CN" altLang="en-US" smtClean="0"/>
              <a:t>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B3C-D796-AD49-806B-6E590E9F0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image" Target="../media/image11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chart" Target="../charts/chart1.xm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25" y="2000250"/>
            <a:ext cx="7072313" cy="1214438"/>
          </a:xfrm>
        </p:spPr>
        <p:txBody>
          <a:bodyPr>
            <a:noAutofit/>
          </a:bodyPr>
          <a:lstStyle/>
          <a:p>
            <a:pPr algn="ctr" fontAlgn="auto"/>
            <a:r>
              <a:rPr lang="zh-CN" altLang="en-US" sz="3600" dirty="0">
                <a:solidFill>
                  <a:schemeClr val="tx1"/>
                </a:solidFill>
              </a:rPr>
              <a:t>江苏吉信甘油科技有限公司</a:t>
            </a:r>
            <a:r>
              <a:rPr lang="en-US" altLang="zh-CN" sz="3600" dirty="0" smtClean="0">
                <a:solidFill>
                  <a:schemeClr val="tx1"/>
                </a:solidFill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endParaRPr lang="zh-CN" altLang="en-US" sz="3600" strike="noStrike" noProof="1">
              <a:solidFill>
                <a:schemeClr val="tx1"/>
              </a:solidFill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6072188" y="3714750"/>
            <a:ext cx="2428875" cy="1000125"/>
          </a:xfrm>
        </p:spPr>
        <p:txBody>
          <a:bodyPr anchor="t"/>
          <a:lstStyle/>
          <a:p>
            <a:pPr>
              <a:buSzPct val="70000"/>
              <a:buFont typeface="Wingdings" panose="05000000000000000000"/>
              <a:buNone/>
            </a:pPr>
            <a:r>
              <a:rPr kumimoji="0" lang="en-US" altLang="zh-CN" sz="2800" kern="1200" dirty="0" smtClean="0">
                <a:latin typeface="+mn-lt"/>
                <a:ea typeface="+mn-ea"/>
                <a:cs typeface="+mn-cs"/>
              </a:rPr>
              <a:t> </a:t>
            </a:r>
            <a:endParaRPr kumimoji="0" lang="en-US" altLang="en-US" sz="28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>
            <a:stCxn id="2" idx="1"/>
            <a:endCxn id="2" idx="3"/>
          </p:cNvCxnSpPr>
          <p:nvPr/>
        </p:nvCxnSpPr>
        <p:spPr>
          <a:xfrm rot="10800000" flipH="1">
            <a:off x="1571625" y="2606675"/>
            <a:ext cx="7072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2695" y="2217680"/>
            <a:ext cx="637730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周期短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(7-10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天），产率高（亩产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700-900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公斤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/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年）</a:t>
            </a:r>
            <a:endParaRPr lang="en-US" altLang="zh-CN" b="1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很少发生污染，产能有保证</a:t>
            </a:r>
            <a:endParaRPr lang="en-US" altLang="zh-CN" b="1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虾青素含量高（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3%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）</a:t>
            </a:r>
            <a:endParaRPr lang="en-US" altLang="zh-CN" b="1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实现了半连续，易于规模化</a:t>
            </a:r>
            <a:endParaRPr lang="en-US" altLang="zh-CN" b="1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成本低（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~40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万元</a:t>
            </a:r>
            <a:r>
              <a:rPr lang="en-US" altLang="zh-CN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/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吨）</a:t>
            </a:r>
            <a:endParaRPr lang="zh-CN" altLang="en-US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1405" y="1244225"/>
            <a:ext cx="391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优势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5982" y="26100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项目概况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5982" y="1107030"/>
            <a:ext cx="3553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核心产品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" y="2112645"/>
            <a:ext cx="3935730" cy="364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1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4484370" y="1400810"/>
            <a:ext cx="4154170" cy="4686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982" y="26100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项目概况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5982" y="981399"/>
            <a:ext cx="287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营销</a:t>
            </a:r>
            <a:r>
              <a:rPr lang="zh-CN" altLang="zh-CN" sz="2400" b="1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875982" y="1476311"/>
            <a:ext cx="3812790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latin typeface="华文中宋" panose="02010600040101010101" charset="-122"/>
                <a:ea typeface="华文中宋" panose="02010600040101010101" charset="-122"/>
              </a:rPr>
              <a:t>第一步：产品试销。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完成吨级生产模块的建设和试生产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为相关用户企业提供样品或试用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，建立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品质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口碑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和客户群体的信任关系</a:t>
            </a:r>
            <a:r>
              <a:rPr lang="zh-CN" altLang="zh-CN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918052" y="2583930"/>
            <a:ext cx="38366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latin typeface="华文中宋" panose="02010600040101010101" charset="-122"/>
                <a:ea typeface="华文中宋" panose="02010600040101010101" charset="-122"/>
              </a:rPr>
              <a:t>第二步：以销定产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。达到年产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10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吨级规模的产能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。根据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客户需要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确定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安排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生产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，加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强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客户群的粘性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并拓展新客户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群。</a:t>
            </a:r>
          </a:p>
        </p:txBody>
      </p:sp>
      <p:sp>
        <p:nvSpPr>
          <p:cNvPr id="9" name="矩形 8"/>
          <p:cNvSpPr/>
          <p:nvPr/>
        </p:nvSpPr>
        <p:spPr>
          <a:xfrm>
            <a:off x="918050" y="3443899"/>
            <a:ext cx="383660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latin typeface="华文中宋" panose="02010600040101010101" charset="-122"/>
                <a:ea typeface="华文中宋" panose="02010600040101010101" charset="-122"/>
              </a:rPr>
              <a:t>第三步：以产定销，自主加工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。达到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年产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150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吨级规模的产能，确立在国内市场雨生红球藻生产行业的领先地位，确立本行业国内产品的</a:t>
            </a:r>
            <a:r>
              <a:rPr lang="zh-CN" altLang="zh-CN" sz="1400" b="1" dirty="0">
                <a:latin typeface="华文中宋" panose="02010600040101010101" charset="-122"/>
                <a:ea typeface="华文中宋" panose="02010600040101010101" charset="-122"/>
              </a:rPr>
              <a:t>市场定价权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834072" y="4700779"/>
            <a:ext cx="392033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latin typeface="华文中宋" panose="02010600040101010101" charset="-122"/>
                <a:ea typeface="华文中宋" panose="02010600040101010101" charset="-122"/>
              </a:rPr>
              <a:t>第四步</a:t>
            </a:r>
            <a:r>
              <a:rPr lang="zh-CN" altLang="zh-CN" sz="1400" b="1" dirty="0" smtClean="0"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zh-CN" altLang="en-US" sz="1400" b="1" dirty="0" smtClean="0">
                <a:latin typeface="华文中宋" panose="02010600040101010101" charset="-122"/>
                <a:ea typeface="华文中宋" panose="02010600040101010101" charset="-122"/>
              </a:rPr>
              <a:t>创立品牌，行业龙头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。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达到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年产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300-500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吨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级规模的产能，逐渐确立在国际市场上本行业的领先地位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公司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的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产能可以影响国际市场价格的变化。建立国际化的销售团队。</a:t>
            </a:r>
          </a:p>
        </p:txBody>
      </p:sp>
      <p:pic>
        <p:nvPicPr>
          <p:cNvPr id="6" name="图片 5" descr="图片1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4763737" y="630555"/>
            <a:ext cx="4064635" cy="51771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5982" y="26100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项目概况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4600" y="253435"/>
            <a:ext cx="4851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三、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项目融资需求说明</a:t>
            </a:r>
          </a:p>
        </p:txBody>
      </p:sp>
      <p:sp>
        <p:nvSpPr>
          <p:cNvPr id="8" name="矩形 7"/>
          <p:cNvSpPr/>
          <p:nvPr/>
        </p:nvSpPr>
        <p:spPr>
          <a:xfrm>
            <a:off x="2214357" y="1459205"/>
            <a:ext cx="50292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中宋" panose="02010600040101010101" charset="-122"/>
                <a:ea typeface="华文中宋" panose="02010600040101010101" charset="-122"/>
              </a:rPr>
              <a:t>2018</a:t>
            </a:r>
            <a:r>
              <a:rPr lang="zh-CN" altLang="zh-CN" sz="2000" b="1" dirty="0">
                <a:latin typeface="华文中宋" panose="02010600040101010101" charset="-122"/>
                <a:ea typeface="华文中宋" panose="02010600040101010101" charset="-122"/>
              </a:rPr>
              <a:t>年</a:t>
            </a:r>
            <a:r>
              <a:rPr lang="zh-CN" altLang="zh-CN" sz="2000" b="1" dirty="0" smtClean="0">
                <a:latin typeface="华文中宋" panose="02010600040101010101" charset="-122"/>
                <a:ea typeface="华文中宋" panose="02010600040101010101" charset="-122"/>
              </a:rPr>
              <a:t>融资</a:t>
            </a:r>
            <a:r>
              <a:rPr lang="en-US" altLang="zh-CN" sz="2000" b="1" dirty="0" smtClean="0">
                <a:latin typeface="华文中宋" panose="02010600040101010101" charset="-122"/>
                <a:ea typeface="华文中宋" panose="02010600040101010101" charset="-122"/>
              </a:rPr>
              <a:t>2000</a:t>
            </a:r>
            <a:r>
              <a:rPr lang="zh-CN" altLang="zh-CN" sz="2000" b="1" dirty="0">
                <a:latin typeface="华文中宋" panose="02010600040101010101" charset="-122"/>
                <a:ea typeface="华文中宋" panose="02010600040101010101" charset="-122"/>
              </a:rPr>
              <a:t>万</a:t>
            </a:r>
            <a:r>
              <a:rPr lang="zh-CN" altLang="zh-CN" sz="2000" b="1" dirty="0" smtClean="0">
                <a:latin typeface="华文中宋" panose="02010600040101010101" charset="-122"/>
                <a:ea typeface="华文中宋" panose="02010600040101010101" charset="-122"/>
              </a:rPr>
              <a:t>元</a:t>
            </a:r>
            <a:r>
              <a:rPr lang="zh-CN" altLang="en-US" sz="2000" b="1" dirty="0" smtClean="0">
                <a:latin typeface="华文中宋" panose="02010600040101010101" charset="-122"/>
                <a:ea typeface="华文中宋" panose="02010600040101010101" charset="-122"/>
              </a:rPr>
              <a:t>，建设</a:t>
            </a:r>
            <a:r>
              <a:rPr lang="en-US" altLang="zh-CN" sz="2000" b="1" dirty="0" smtClean="0">
                <a:latin typeface="华文中宋" panose="02010600040101010101" charset="-122"/>
                <a:ea typeface="华文中宋" panose="02010600040101010101" charset="-122"/>
              </a:rPr>
              <a:t>20</a:t>
            </a:r>
            <a:r>
              <a:rPr lang="zh-CN" altLang="en-US" sz="2000" b="1" dirty="0" smtClean="0">
                <a:latin typeface="华文中宋" panose="02010600040101010101" charset="-122"/>
                <a:ea typeface="华文中宋" panose="02010600040101010101" charset="-122"/>
              </a:rPr>
              <a:t>吨生产线</a:t>
            </a:r>
            <a:r>
              <a:rPr lang="zh-CN" altLang="en-US" sz="2000" dirty="0" smtClean="0">
                <a:latin typeface="华文中宋" panose="02010600040101010101" charset="-122"/>
                <a:ea typeface="华文中宋" panose="02010600040101010101" charset="-122"/>
              </a:rPr>
              <a:t>。</a:t>
            </a:r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1669475776"/>
              </p:ext>
            </p:extLst>
          </p:nvPr>
        </p:nvGraphicFramePr>
        <p:xfrm>
          <a:off x="911972" y="2170405"/>
          <a:ext cx="7018655" cy="349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20"/>
                <a:gridCol w="1495425"/>
                <a:gridCol w="963295"/>
                <a:gridCol w="795020"/>
                <a:gridCol w="825500"/>
                <a:gridCol w="875030"/>
                <a:gridCol w="1002665"/>
              </a:tblGrid>
              <a:tr h="396875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华文仿宋" panose="02010600040101010101" charset="-122"/>
                          <a:ea typeface="华文仿宋" panose="02010600040101010101" charset="-122"/>
                        </a:rPr>
                        <a:t>投资规模以及资金使用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年度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2019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产能规模（吨）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藻粉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625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投资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万元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原材料生产设备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983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6750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56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藻油提取设备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62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办公及厂房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331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流动资金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686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5400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总投资（万元）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12350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61140" y="1187412"/>
            <a:ext cx="6629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华文中宋" panose="02010600040101010101" charset="-122"/>
                <a:ea typeface="华文中宋" panose="02010600040101010101" charset="-122"/>
              </a:rPr>
              <a:t>本公司为生产型企业，公司收入来源于产品的销售</a:t>
            </a:r>
            <a:r>
              <a:rPr lang="zh-CN" altLang="zh-CN" dirty="0" smtClean="0">
                <a:latin typeface="华文中宋" panose="02010600040101010101" charset="-122"/>
                <a:ea typeface="华文中宋" panose="02010600040101010101" charset="-122"/>
              </a:rPr>
              <a:t>收入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571500" y="1792605"/>
          <a:ext cx="8001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矩形 6"/>
          <p:cNvSpPr/>
          <p:nvPr/>
        </p:nvSpPr>
        <p:spPr>
          <a:xfrm>
            <a:off x="1608455" y="5755242"/>
            <a:ext cx="6934200" cy="33718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图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1  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公</a:t>
            </a:r>
            <a:r>
              <a:rPr lang="zh-CN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司</a:t>
            </a:r>
            <a:r>
              <a:rPr lang="zh-CN" altLang="zh-CN" sz="1600" dirty="0">
                <a:latin typeface="华文中宋" panose="02010600040101010101" charset="-122"/>
                <a:ea typeface="华文中宋" panose="02010600040101010101" charset="-122"/>
              </a:rPr>
              <a:t>各项产品在未来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6</a:t>
            </a:r>
            <a:r>
              <a:rPr lang="zh-CN" altLang="zh-CN" sz="1600" dirty="0">
                <a:latin typeface="华文中宋" panose="02010600040101010101" charset="-122"/>
                <a:ea typeface="华文中宋" panose="02010600040101010101" charset="-122"/>
              </a:rPr>
              <a:t>年中占公司</a:t>
            </a:r>
            <a:r>
              <a:rPr lang="zh-CN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收入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的预计</a:t>
            </a:r>
            <a:r>
              <a:rPr lang="zh-CN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比例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1330" y="261000"/>
            <a:ext cx="5614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</a:rPr>
              <a:t>四 </a:t>
            </a:r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</a:rPr>
              <a:t>项目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</a:rPr>
              <a:t>投资回报（盈利）说明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46195"/>
            <a:ext cx="4093210" cy="247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619929" y="884042"/>
            <a:ext cx="4083269" cy="2699369"/>
            <a:chOff x="4795189" y="1558071"/>
            <a:chExt cx="4083269" cy="2699369"/>
          </a:xfrm>
        </p:grpSpPr>
        <p:grpSp>
          <p:nvGrpSpPr>
            <p:cNvPr id="10" name="组合 9"/>
            <p:cNvGrpSpPr/>
            <p:nvPr/>
          </p:nvGrpSpPr>
          <p:grpSpPr>
            <a:xfrm>
              <a:off x="4795189" y="1558071"/>
              <a:ext cx="4083269" cy="2699369"/>
              <a:chOff x="4614041" y="721494"/>
              <a:chExt cx="4540469" cy="3434892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614041" y="721494"/>
                <a:ext cx="4540469" cy="3434892"/>
                <a:chOff x="4614041" y="1097682"/>
                <a:chExt cx="4540469" cy="3434892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041" y="1097682"/>
                  <a:ext cx="4540469" cy="3046077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4952999" y="3868378"/>
                  <a:ext cx="4080641" cy="66419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华文中宋" panose="02010600040101010101" charset="-122"/>
                      <a:ea typeface="华文中宋" panose="02010600040101010101" charset="-122"/>
                    </a:rPr>
                    <a:t>美国</a:t>
                  </a:r>
                  <a:r>
                    <a:rPr lang="en-US" altLang="zh-CN" sz="1400" dirty="0" err="1" smtClean="0">
                      <a:latin typeface="华文中宋" panose="02010600040101010101" charset="-122"/>
                      <a:ea typeface="华文中宋" panose="02010600040101010101" charset="-122"/>
                    </a:rPr>
                    <a:t>Cyanotech</a:t>
                  </a:r>
                  <a:r>
                    <a:rPr lang="en-US" altLang="zh-CN" sz="1400" dirty="0" smtClean="0">
                      <a:latin typeface="华文中宋" panose="02010600040101010101" charset="-122"/>
                      <a:ea typeface="华文中宋" panose="02010600040101010101" charset="-122"/>
                    </a:rPr>
                    <a:t> </a:t>
                  </a:r>
                  <a:r>
                    <a:rPr lang="zh-CN" altLang="en-US" sz="1200" dirty="0" smtClean="0">
                      <a:latin typeface="华文中宋" panose="02010600040101010101" charset="-122"/>
                      <a:ea typeface="华文中宋" panose="02010600040101010101" charset="-122"/>
                    </a:rPr>
                    <a:t>雨生红球藻</a:t>
                  </a:r>
                </a:p>
                <a:p>
                  <a:pPr algn="ctr"/>
                  <a:r>
                    <a:rPr lang="zh-CN" altLang="en-US" sz="1400" dirty="0" smtClean="0">
                      <a:latin typeface="华文中宋" panose="02010600040101010101" charset="-122"/>
                      <a:ea typeface="华文中宋" panose="02010600040101010101" charset="-122"/>
                    </a:rPr>
                    <a:t>年销售额现状与预测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637041" y="1265655"/>
                <a:ext cx="315958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销售额</a:t>
                </a:r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吨藻粉</a:t>
                </a:r>
                <a:endParaRPr lang="zh-CN" altLang="en-US" sz="1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5400000" flipV="1">
              <a:off x="4846141" y="3519209"/>
              <a:ext cx="364647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800599" y="2575035"/>
              <a:ext cx="38100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endParaRPr lang="zh-CN" altLang="en-US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3495" y="3361997"/>
            <a:ext cx="3140710" cy="368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Times New Roman" panose="02020603050405020304" pitchFamily="18" charset="0"/>
              </a:rPr>
              <a:t>雨生红球藻原粉的价格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0902"/>
              </p:ext>
            </p:extLst>
          </p:nvPr>
        </p:nvGraphicFramePr>
        <p:xfrm>
          <a:off x="205241" y="3979599"/>
          <a:ext cx="4490389" cy="241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078"/>
                <a:gridCol w="687718"/>
                <a:gridCol w="698506"/>
                <a:gridCol w="784860"/>
                <a:gridCol w="734614"/>
                <a:gridCol w="775613"/>
              </a:tblGrid>
              <a:tr h="1139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虾青素含量（干重）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单价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（元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公斤）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单价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（万元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吨）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虾青素含量（干重）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单价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（元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公斤）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单价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（万元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吨）</a:t>
                      </a:r>
                    </a:p>
                  </a:txBody>
                  <a:tcPr marL="68580" marR="68580" marT="0" marB="0"/>
                </a:tc>
              </a:tr>
              <a:tr h="425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1.5%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750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75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3.0%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1500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25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3.5%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1750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175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25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2.5%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1250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125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3550" y="3821102"/>
            <a:ext cx="289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市场处于快速发展中</a:t>
            </a:r>
          </a:p>
        </p:txBody>
      </p:sp>
      <p:sp>
        <p:nvSpPr>
          <p:cNvPr id="6" name="矩形 5"/>
          <p:cNvSpPr/>
          <p:nvPr/>
        </p:nvSpPr>
        <p:spPr>
          <a:xfrm>
            <a:off x="4765675" y="4189470"/>
            <a:ext cx="3987800" cy="23355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2006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年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-2011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年，该行业的年增长率为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%,2009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年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市场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总值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2.58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亿美元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折合红球藻粉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600</a:t>
            </a:r>
            <a:r>
              <a:rPr lang="zh-CN" altLang="en-US" sz="1200" dirty="0" smtClean="0">
                <a:latin typeface="华文中宋" panose="02010600040101010101" charset="-122"/>
                <a:ea typeface="华文中宋" panose="02010600040101010101" charset="-122"/>
              </a:rPr>
              <a:t>吨；</a:t>
            </a:r>
          </a:p>
          <a:p>
            <a:pPr algn="just">
              <a:lnSpc>
                <a:spcPts val="2500"/>
              </a:lnSpc>
            </a:pPr>
            <a:endParaRPr lang="zh-CN" altLang="en-US" sz="10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>
              <a:lnSpc>
                <a:spcPts val="2500"/>
              </a:lnSpc>
            </a:pP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2011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年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</a:rPr>
              <a:t>-2016</a:t>
            </a:r>
            <a:r>
              <a:rPr lang="zh-CN" altLang="zh-CN" sz="1400" dirty="0">
                <a:latin typeface="华文中宋" panose="02010600040101010101" charset="-122"/>
                <a:ea typeface="华文中宋" panose="02010600040101010101" charset="-122"/>
              </a:rPr>
              <a:t>年的预测年增长率为</a:t>
            </a:r>
            <a:r>
              <a:rPr lang="en-US" altLang="zh-CN" sz="1200" dirty="0">
                <a:latin typeface="华文中宋" panose="02010600040101010101" charset="-122"/>
                <a:ea typeface="华文中宋" panose="02010600040101010101" charset="-122"/>
              </a:rPr>
              <a:t>4.5%</a:t>
            </a:r>
          </a:p>
          <a:p>
            <a:pPr algn="just">
              <a:lnSpc>
                <a:spcPts val="2500"/>
              </a:lnSpc>
            </a:pP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预计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2020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年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市场总值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15</a:t>
            </a:r>
            <a:r>
              <a:rPr lang="zh-CN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亿美元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折合红球藻粉</a:t>
            </a:r>
            <a:r>
              <a:rPr lang="en-US" altLang="zh-CN" sz="1400" dirty="0" smtClean="0">
                <a:latin typeface="华文中宋" panose="02010600040101010101" charset="-122"/>
                <a:ea typeface="华文中宋" panose="02010600040101010101" charset="-122"/>
              </a:rPr>
              <a:t>1600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吨 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01330" y="243030"/>
            <a:ext cx="5614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</a:rPr>
              <a:t>四 </a:t>
            </a:r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2800" b="1" dirty="0" smtClean="0">
                <a:latin typeface="华文中宋" panose="02010600040101010101" charset="-122"/>
                <a:ea typeface="华文中宋" panose="02010600040101010101" charset="-122"/>
              </a:rPr>
              <a:t>项目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</a:rPr>
              <a:t>投资回报（盈利）说明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8000" y="2133000"/>
            <a:ext cx="7467600" cy="1428750"/>
          </a:xfrm>
        </p:spPr>
        <p:txBody>
          <a:bodyPr>
            <a:noAutofit/>
          </a:bodyPr>
          <a:lstStyle/>
          <a:p>
            <a:pPr algn="ctr" fontAlgn="auto"/>
            <a:r>
              <a:rPr lang="en-US" altLang="zh-CN" sz="8000" b="1" strike="noStrike" noProof="1" smtClean="0">
                <a:latin typeface="+mn-ea"/>
                <a:ea typeface="+mn-ea"/>
              </a:rPr>
              <a:t>THANK YOU</a:t>
            </a:r>
            <a:r>
              <a:rPr lang="zh-CN" altLang="en-US" sz="8000" b="1" strike="noStrike" noProof="1" smtClean="0">
                <a:latin typeface="+mn-ea"/>
                <a:ea typeface="+mn-ea"/>
              </a:rPr>
              <a:t>！</a:t>
            </a:r>
            <a:endParaRPr lang="zh-CN" altLang="en-US" sz="8000" b="1" strike="noStrike" noProof="1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305" y="500380"/>
            <a:ext cx="7467600" cy="848995"/>
          </a:xfrm>
        </p:spPr>
        <p:txBody>
          <a:bodyPr>
            <a:noAutofit/>
          </a:bodyPr>
          <a:lstStyle/>
          <a:p>
            <a:pPr algn="ctr" fontAlgn="auto"/>
            <a:r>
              <a:rPr lang="zh-CN" altLang="en-US" sz="5400" b="1" strike="noStrike" noProof="1" smtClean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242" name="内容占位符 4"/>
          <p:cNvSpPr>
            <a:spLocks noGrp="1"/>
          </p:cNvSpPr>
          <p:nvPr>
            <p:ph idx="1"/>
          </p:nvPr>
        </p:nvSpPr>
        <p:spPr>
          <a:xfrm>
            <a:off x="661988" y="1372871"/>
            <a:ext cx="7467600" cy="44321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1200" dirty="0">
                <a:latin typeface="华文中宋" panose="02010600040101010101" charset="-122"/>
                <a:ea typeface="华文中宋" panose="02010600040101010101" charset="-122"/>
              </a:rPr>
              <a:t>一、项目的具体介绍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1200" dirty="0" smtClean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24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2400" b="1" kern="1200" dirty="0">
                <a:latin typeface="华文中宋" panose="02010600040101010101" charset="-122"/>
                <a:ea typeface="华文中宋" panose="02010600040101010101" charset="-122"/>
              </a:rPr>
              <a:t>项目概况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1200" dirty="0" smtClean="0">
                <a:latin typeface="华文中宋" panose="02010600040101010101" charset="-122"/>
                <a:ea typeface="华文中宋" panose="02010600040101010101" charset="-122"/>
              </a:rPr>
              <a:t>三、</a:t>
            </a:r>
            <a:r>
              <a:rPr lang="zh-CN" altLang="en-US" sz="2400" b="1" kern="1200" dirty="0">
                <a:latin typeface="华文中宋" panose="02010600040101010101" charset="-122"/>
                <a:ea typeface="华文中宋" panose="02010600040101010101" charset="-122"/>
              </a:rPr>
              <a:t>项目融资需求说明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1200" dirty="0" smtClean="0">
                <a:latin typeface="华文中宋" panose="02010600040101010101" charset="-122"/>
                <a:ea typeface="华文中宋" panose="02010600040101010101" charset="-122"/>
              </a:rPr>
              <a:t>四、</a:t>
            </a:r>
            <a:r>
              <a:rPr lang="zh-CN" altLang="en-US" sz="2400" b="1" kern="1200" dirty="0">
                <a:latin typeface="华文中宋" panose="02010600040101010101" charset="-122"/>
                <a:ea typeface="华文中宋" panose="02010600040101010101" charset="-122"/>
              </a:rPr>
              <a:t>项目投资回报（盈利）说</a:t>
            </a:r>
            <a:r>
              <a:rPr lang="zh-CN" altLang="en-US" sz="2400" b="1" kern="1200" dirty="0" smtClean="0">
                <a:latin typeface="华文中宋" panose="02010600040101010101" charset="-122"/>
                <a:ea typeface="华文中宋" panose="02010600040101010101" charset="-122"/>
              </a:rPr>
              <a:t>明</a:t>
            </a:r>
            <a:endParaRPr lang="zh-CN" altLang="en-US" sz="2400" b="1" kern="1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400" y="261000"/>
            <a:ext cx="7467600" cy="631825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3200" b="1" strike="noStrike" noProof="1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一、</a:t>
            </a:r>
            <a:r>
              <a:rPr lang="zh-CN" altLang="en-US" sz="32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项目的具体介绍</a:t>
            </a:r>
            <a:endParaRPr lang="zh-CN" altLang="en-US" sz="3200" b="1" strike="noStrike" noProof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970" y="1605915"/>
            <a:ext cx="740283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发展生物质能源的必要性</a:t>
            </a:r>
          </a:p>
          <a:p>
            <a:endParaRPr lang="zh-CN" altLang="en-US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just">
              <a:lnSpc>
                <a:spcPts val="26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我国能源结构多元化发展战略的重要组成，是解决我国经济社会发展所面临的能源、环境、资源问题的有效途径。</a:t>
            </a:r>
          </a:p>
          <a:p>
            <a:pPr algn="just">
              <a:lnSpc>
                <a:spcPts val="2600"/>
              </a:lnSpc>
            </a:pPr>
            <a:endPara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能源消费总量快速增长：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2006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16.9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亿吨油当量，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2011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26.13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亿吨；</a:t>
            </a:r>
          </a:p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结构性短缺：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2011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年我国石油净进口量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2.54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亿吨，进口依存度超过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55%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；</a:t>
            </a:r>
          </a:p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农村城镇化快速发展：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2011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51.3%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，预计：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52%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左右，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2030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65%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左右；</a:t>
            </a:r>
          </a:p>
          <a:p>
            <a:pPr marL="342900" indent="-342900" algn="just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单位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GDP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CO</a:t>
            </a:r>
            <a:r>
              <a:rPr lang="en-US" altLang="zh-CN" baseline="-25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排放：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2020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年比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2005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年下降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40-50%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400" y="94298"/>
            <a:ext cx="7467600" cy="774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600" b="1" strike="noStrike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400" y="1002028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Hei" charset="0"/>
                <a:ea typeface="SimHei" charset="0"/>
                <a:cs typeface="SimHei" charset="0"/>
                <a:sym typeface="+mn-ea"/>
              </a:rPr>
              <a:t>2.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Hei" charset="0"/>
                <a:ea typeface="SimHei" charset="0"/>
                <a:cs typeface="SimHei" charset="0"/>
                <a:sym typeface="+mn-ea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Hei" charset="0"/>
                <a:ea typeface="SimHei" charset="0"/>
                <a:cs typeface="SimHei" charset="0"/>
                <a:sym typeface="+mn-ea"/>
              </a:rPr>
              <a:t>藻类在能源中的作用</a:t>
            </a:r>
          </a:p>
          <a:p>
            <a:endParaRPr lang="zh-CN" altLang="en-US" sz="1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基于太阳能转化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与</a:t>
            </a:r>
            <a:r>
              <a:rPr lang="en-US" altLang="zh-CN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CO</a:t>
            </a:r>
            <a:r>
              <a:rPr lang="en-US" altLang="zh-CN" sz="16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固定</a:t>
            </a:r>
            <a:r>
              <a:rPr lang="zh-CN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的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藻类是地球上最</a:t>
            </a:r>
            <a:r>
              <a:rPr lang="zh-CN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重要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的生物资源之一，是</a:t>
            </a:r>
            <a:r>
              <a:rPr lang="zh-CN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解决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可持续生物</a:t>
            </a:r>
            <a:r>
              <a:rPr lang="zh-CN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能源和材料化学品生产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的潜力途径。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406650"/>
            <a:ext cx="6254115" cy="383095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76400" y="261000"/>
            <a:ext cx="74676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b="1" noProof="1" smtClean="0">
                <a:latin typeface="华文中宋" panose="02010600040101010101" charset="-122"/>
                <a:ea typeface="华文中宋" panose="02010600040101010101" charset="-122"/>
              </a:rPr>
              <a:t>一、</a:t>
            </a:r>
            <a:r>
              <a:rPr lang="zh-CN" altLang="en-US" sz="3200" b="1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项目的具体介绍</a:t>
            </a:r>
            <a:endParaRPr lang="zh-CN" altLang="en-US" sz="3200" b="1" noProof="1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770890"/>
            <a:ext cx="6661150" cy="4881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9291" y="261000"/>
            <a:ext cx="7388592" cy="1192956"/>
          </a:xfrm>
        </p:spPr>
        <p:txBody>
          <a:bodyPr>
            <a:normAutofit fontScale="90000"/>
          </a:bodyPr>
          <a:lstStyle/>
          <a:p>
            <a:r>
              <a:rPr lang="zh-CN" altLang="en-US" sz="20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微藻可利用太阳能，固定</a:t>
            </a:r>
            <a:r>
              <a:rPr lang="en-US" altLang="zh-CN" sz="20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CO2, </a:t>
            </a:r>
            <a:r>
              <a:rPr lang="zh-CN" altLang="en-US" sz="20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高效合成蛋白质、油脂、色素、多糖等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4339" name="TextBox 14338"/>
          <p:cNvSpPr txBox="1"/>
          <p:nvPr/>
        </p:nvSpPr>
        <p:spPr>
          <a:xfrm>
            <a:off x="1001703" y="1891323"/>
            <a:ext cx="1651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优势：</a:t>
            </a:r>
          </a:p>
        </p:txBody>
      </p:sp>
      <p:sp>
        <p:nvSpPr>
          <p:cNvPr id="14340" name="TextBox 14339"/>
          <p:cNvSpPr txBox="1"/>
          <p:nvPr/>
        </p:nvSpPr>
        <p:spPr>
          <a:xfrm>
            <a:off x="860202" y="2503805"/>
            <a:ext cx="3978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生长速度快，单产高（理论产率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15-20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吨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/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亩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/</a:t>
            </a:r>
            <a:r>
              <a:rPr lang="zh-CN" altLang="en-US" sz="1400" dirty="0" smtClean="0">
                <a:latin typeface="华文中宋" panose="02010600040101010101" charset="-122"/>
                <a:ea typeface="华文中宋" panose="02010600040101010101" charset="-122"/>
              </a:rPr>
              <a:t>年生物质）。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某些微藻蛋白质含量高达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60%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某些微藻油脂含量高达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70%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某些微藻可合成高值色素、多糖、功能性不饱和脂肪酸等。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05259" y="1345616"/>
            <a:ext cx="3537296" cy="4410721"/>
            <a:chOff x="1199653" y="575232"/>
            <a:chExt cx="3537296" cy="4410721"/>
          </a:xfrm>
        </p:grpSpPr>
        <p:grpSp>
          <p:nvGrpSpPr>
            <p:cNvPr id="5" name="组合 4"/>
            <p:cNvGrpSpPr/>
            <p:nvPr/>
          </p:nvGrpSpPr>
          <p:grpSpPr>
            <a:xfrm>
              <a:off x="1199653" y="575232"/>
              <a:ext cx="3242624" cy="4410721"/>
              <a:chOff x="1452002" y="392226"/>
              <a:chExt cx="3242624" cy="4410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452002" y="392226"/>
                <a:ext cx="3242624" cy="4410721"/>
                <a:chOff x="4434017" y="485970"/>
                <a:chExt cx="3242624" cy="4410721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613095" y="485970"/>
                  <a:ext cx="3063546" cy="4041389"/>
                  <a:chOff x="784604" y="327005"/>
                  <a:chExt cx="3063546" cy="4041389"/>
                </a:xfrm>
              </p:grpSpPr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1600" y="566729"/>
                    <a:ext cx="2876550" cy="3400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1575969" y="2608446"/>
                    <a:ext cx="2196229" cy="1759948"/>
                    <a:chOff x="3614421" y="2376691"/>
                    <a:chExt cx="2196229" cy="1759948"/>
                  </a:xfrm>
                </p:grpSpPr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3614649" y="2376691"/>
                      <a:ext cx="2196001" cy="1759948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3614421" y="2391533"/>
                      <a:ext cx="2196000" cy="1404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3672020" y="2454647"/>
                      <a:ext cx="2088232" cy="129614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/>
                        </a:gs>
                        <a:gs pos="54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7" name="太阳形 26"/>
                  <p:cNvSpPr/>
                  <p:nvPr/>
                </p:nvSpPr>
                <p:spPr>
                  <a:xfrm>
                    <a:off x="784604" y="327005"/>
                    <a:ext cx="977757" cy="932329"/>
                  </a:xfrm>
                  <a:prstGeom prst="sun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4434017" y="3844851"/>
                  <a:ext cx="7321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CO</a:t>
                  </a:r>
                  <a:r>
                    <a:rPr lang="en-US" altLang="zh-CN" b="1" baseline="-25000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2</a:t>
                  </a:r>
                  <a:endParaRPr lang="zh-CN" altLang="en-US" b="1" baseline="-250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614886" y="2241240"/>
                  <a:ext cx="4491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r>
                    <a:rPr lang="en-US" altLang="zh-CN" b="1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zh-CN" altLang="en-US" b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曲线连接符 12"/>
                <p:cNvCxnSpPr/>
                <p:nvPr/>
              </p:nvCxnSpPr>
              <p:spPr>
                <a:xfrm flipV="1">
                  <a:off x="5079646" y="3759379"/>
                  <a:ext cx="629972" cy="382132"/>
                </a:xfrm>
                <a:prstGeom prst="curvedConnector3">
                  <a:avLst/>
                </a:prstGeom>
                <a:ln w="28575">
                  <a:solidFill>
                    <a:srgbClr val="C32DA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曲线连接符 13"/>
                <p:cNvCxnSpPr/>
                <p:nvPr/>
              </p:nvCxnSpPr>
              <p:spPr>
                <a:xfrm rot="16200000" flipV="1">
                  <a:off x="5459358" y="2870660"/>
                  <a:ext cx="680361" cy="160186"/>
                </a:xfrm>
                <a:prstGeom prst="curvedConnector3">
                  <a:avLst/>
                </a:prstGeom>
                <a:ln w="28575">
                  <a:solidFill>
                    <a:srgbClr val="C32DA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组合 14"/>
                <p:cNvGrpSpPr/>
                <p:nvPr/>
              </p:nvGrpSpPr>
              <p:grpSpPr>
                <a:xfrm>
                  <a:off x="5503002" y="3247464"/>
                  <a:ext cx="1078900" cy="648072"/>
                  <a:chOff x="4988419" y="4941168"/>
                  <a:chExt cx="1142999" cy="648072"/>
                </a:xfrm>
              </p:grpSpPr>
              <p:sp>
                <p:nvSpPr>
                  <p:cNvPr id="23" name="椭圆 22"/>
                  <p:cNvSpPr/>
                  <p:nvPr/>
                </p:nvSpPr>
                <p:spPr>
                  <a:xfrm>
                    <a:off x="5089474" y="4941168"/>
                    <a:ext cx="974574" cy="64807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988419" y="5134838"/>
                    <a:ext cx="11429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 smtClean="0"/>
                      <a:t>光合作用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6513661" y="3082279"/>
                  <a:ext cx="1009328" cy="648072"/>
                  <a:chOff x="5021761" y="4941168"/>
                  <a:chExt cx="1160473" cy="648072"/>
                </a:xfrm>
              </p:grpSpPr>
              <p:sp>
                <p:nvSpPr>
                  <p:cNvPr id="21" name="椭圆 20"/>
                  <p:cNvSpPr/>
                  <p:nvPr/>
                </p:nvSpPr>
                <p:spPr>
                  <a:xfrm>
                    <a:off x="5089474" y="4941168"/>
                    <a:ext cx="974574" cy="64807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21761" y="4943766"/>
                    <a:ext cx="116047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 smtClean="0"/>
                      <a:t>含碳</a:t>
                    </a:r>
                    <a:endParaRPr lang="en-US" altLang="zh-CN" sz="1600" dirty="0" smtClean="0"/>
                  </a:p>
                  <a:p>
                    <a:pPr algn="ctr"/>
                    <a:r>
                      <a:rPr lang="zh-CN" altLang="en-US" sz="1600" dirty="0" smtClean="0"/>
                      <a:t>生物质</a:t>
                    </a:r>
                    <a:endParaRPr lang="zh-CN" altLang="en-US" sz="1600" dirty="0"/>
                  </a:p>
                </p:txBody>
              </p:sp>
            </p:grpSp>
            <p:sp>
              <p:nvSpPr>
                <p:cNvPr id="17" name="上弧形箭头 16"/>
                <p:cNvSpPr/>
                <p:nvPr/>
              </p:nvSpPr>
              <p:spPr>
                <a:xfrm rot="21224434">
                  <a:off x="6054757" y="2970180"/>
                  <a:ext cx="721026" cy="204097"/>
                </a:xfrm>
                <a:prstGeom prst="curvedDown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434018" y="4342693"/>
                  <a:ext cx="1181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营养盐</a:t>
                  </a:r>
                  <a:endParaRPr lang="zh-CN" altLang="en-US" b="1" baseline="-250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曲线连接符 18"/>
                <p:cNvCxnSpPr/>
                <p:nvPr/>
              </p:nvCxnSpPr>
              <p:spPr>
                <a:xfrm flipV="1">
                  <a:off x="5405980" y="3995187"/>
                  <a:ext cx="629972" cy="382132"/>
                </a:xfrm>
                <a:prstGeom prst="curvedConnector3">
                  <a:avLst/>
                </a:prstGeom>
                <a:ln w="28575">
                  <a:solidFill>
                    <a:srgbClr val="C32DA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799538" y="4527359"/>
                  <a:ext cx="1568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 smtClean="0"/>
                    <a:t>水环境</a:t>
                  </a:r>
                  <a:endParaRPr lang="zh-CN" altLang="en-US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761137" y="3996429"/>
                <a:ext cx="1603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</a:rPr>
                  <a:t>微藻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燕尾形箭头 5"/>
            <p:cNvSpPr/>
            <p:nvPr/>
          </p:nvSpPr>
          <p:spPr>
            <a:xfrm>
              <a:off x="4416486" y="3380196"/>
              <a:ext cx="320463" cy="48127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60202" y="4258310"/>
            <a:ext cx="387096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以工业化方式生产海洋微藻农业，构建油脂、蛋白、色素、化学品为主体的创新型产业集群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8000" y="427792"/>
            <a:ext cx="4079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微藻高值化产品种类及功能</a:t>
            </a:r>
          </a:p>
          <a:p>
            <a:endParaRPr lang="zh-CN" altLang="en-US" sz="2400" b="1" dirty="0" smtClean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28000" y="1452680"/>
            <a:ext cx="7049734" cy="3416320"/>
            <a:chOff x="1298906" y="3195346"/>
            <a:chExt cx="7049734" cy="3416320"/>
          </a:xfrm>
        </p:grpSpPr>
        <p:sp>
          <p:nvSpPr>
            <p:cNvPr id="18" name="TextBox 17"/>
            <p:cNvSpPr txBox="1"/>
            <p:nvPr/>
          </p:nvSpPr>
          <p:spPr>
            <a:xfrm>
              <a:off x="1298906" y="4785305"/>
              <a:ext cx="9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多糖类：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54978" y="3195346"/>
              <a:ext cx="2290944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螺旋藻多糖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绿藻多糖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紫球藻多糖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微藻硒多糖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硫酸多糖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杂聚硫酸酯多糖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杜氏藻多糖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effectLst/>
                </a:rPr>
                <a:t>蓝藻多</a:t>
              </a:r>
              <a:r>
                <a:rPr lang="zh-CN" altLang="en-US" dirty="0">
                  <a:effectLst/>
                </a:rPr>
                <a:t>糖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431037" y="3521296"/>
              <a:ext cx="423941" cy="27644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6248" y="3335785"/>
              <a:ext cx="317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提高动物非特异性免疫功能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36248" y="3705117"/>
              <a:ext cx="317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抗炎、抗凝血、抗肿瘤功能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6248" y="4120446"/>
              <a:ext cx="381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降血脂、抗凝血、抗病毒、增粘剂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5803" y="4489778"/>
              <a:ext cx="317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硒具有增强免疫功能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38906" y="4901427"/>
              <a:ext cx="317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抗氧化、抑制疱疹病毒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04484" y="5417106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抑制疱疹</a:t>
              </a:r>
              <a:r>
                <a:rPr lang="zh-CN" altLang="en-US" dirty="0" smtClean="0"/>
                <a:t>病毒、抗败血症、抗炎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38906" y="590102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抗</a:t>
              </a:r>
              <a:r>
                <a:rPr lang="zh-CN" altLang="en-US" dirty="0" smtClean="0"/>
                <a:t>肿瘤、抗败血症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8000" y="26100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项目概况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2460" y="1043440"/>
            <a:ext cx="382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雨生红球</a:t>
            </a:r>
            <a:r>
              <a:rPr lang="zh-CN" altLang="zh-CN" b="1" dirty="0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藻</a:t>
            </a:r>
            <a:r>
              <a:rPr lang="zh-CN" altLang="en-US" b="1" dirty="0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高效规模培养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4205" y="1513975"/>
            <a:ext cx="7644130" cy="83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zh-CN" altLang="en-US" sz="1400" b="1" dirty="0" smtClean="0">
                <a:solidFill>
                  <a:schemeClr val="tx1"/>
                </a:solidFill>
              </a:rPr>
              <a:t>本项目拟利用</a:t>
            </a:r>
            <a:r>
              <a:rPr lang="zh-CN" altLang="zh-CN" sz="1400" b="1" dirty="0">
                <a:solidFill>
                  <a:schemeClr val="tx1"/>
                </a:solidFill>
              </a:rPr>
              <a:t>雨生红球</a:t>
            </a:r>
            <a:r>
              <a:rPr lang="zh-CN" altLang="zh-CN" sz="1400" b="1" dirty="0" smtClean="0">
                <a:solidFill>
                  <a:schemeClr val="tx1"/>
                </a:solidFill>
              </a:rPr>
              <a:t>藻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高效规模培养生产</a:t>
            </a:r>
            <a:r>
              <a:rPr lang="zh-CN" altLang="zh-CN" sz="1400" b="1" dirty="0">
                <a:solidFill>
                  <a:schemeClr val="tx1"/>
                </a:solidFill>
              </a:rPr>
              <a:t>雨生红球</a:t>
            </a:r>
            <a:r>
              <a:rPr lang="zh-CN" altLang="zh-CN" sz="1400" b="1" dirty="0" smtClean="0">
                <a:solidFill>
                  <a:schemeClr val="tx1"/>
                </a:solidFill>
              </a:rPr>
              <a:t>藻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粉及</a:t>
            </a:r>
            <a:r>
              <a:rPr lang="zh-CN" altLang="zh-CN" sz="1400" b="1" dirty="0" smtClean="0">
                <a:solidFill>
                  <a:schemeClr val="tx1"/>
                </a:solidFill>
              </a:rPr>
              <a:t>虾青素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藻油。主要</a:t>
            </a:r>
            <a:r>
              <a:rPr lang="zh-CN" altLang="en-US" sz="1400" b="1" dirty="0">
                <a:solidFill>
                  <a:schemeClr val="tx1"/>
                </a:solidFill>
              </a:rPr>
              <a:t>利用太阳光、水、二氧化碳及少量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肥料养殖，全</a:t>
            </a:r>
            <a:r>
              <a:rPr lang="zh-CN" altLang="en-US" sz="1400" b="1" dirty="0">
                <a:solidFill>
                  <a:schemeClr val="tx1"/>
                </a:solidFill>
              </a:rPr>
              <a:t>过程无三废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排放，属于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高科技设施农业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2661920"/>
            <a:ext cx="6007735" cy="329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75372" y="1019252"/>
            <a:ext cx="482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核心技术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095066" y="1734220"/>
            <a:ext cx="70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雨生红球藻及虾青素生产的核心在于</a:t>
            </a:r>
            <a:r>
              <a:rPr lang="zh-CN" altLang="en-US" sz="2000" b="1" dirty="0">
                <a:solidFill>
                  <a:srgbClr val="0070C0"/>
                </a:solidFill>
              </a:rPr>
              <a:t>红球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藻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的培养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2202180"/>
            <a:ext cx="3928110" cy="33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0" y="2193325"/>
            <a:ext cx="429641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2687955" y="5857875"/>
            <a:ext cx="3768090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华文中宋" panose="02010600040101010101" charset="-122"/>
                <a:ea typeface="华文中宋" panose="02010600040101010101" charset="-122"/>
              </a:rPr>
              <a:t>目前国内外典型的</a:t>
            </a:r>
          </a:p>
          <a:p>
            <a:pPr algn="ctr"/>
            <a:r>
              <a:rPr lang="zh-CN" altLang="en-US" sz="1600" b="1" dirty="0" smtClean="0">
                <a:latin typeface="华文中宋" panose="02010600040101010101" charset="-122"/>
                <a:ea typeface="华文中宋" panose="02010600040101010101" charset="-122"/>
              </a:rPr>
              <a:t>雨生红球藻养殖系统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5982" y="261000"/>
            <a:ext cx="3623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二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项目概况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722</Words>
  <Application>Microsoft Macintosh PowerPoint</Application>
  <PresentationFormat>全屏显示(4:3)</PresentationFormat>
  <Paragraphs>177</Paragraphs>
  <Slides>16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自定义设计方案</vt:lpstr>
      <vt:lpstr>Equation.KSEE3</vt:lpstr>
      <vt:lpstr>江苏吉信甘油科技有限公司 </vt:lpstr>
      <vt:lpstr>目录</vt:lpstr>
      <vt:lpstr>一、 项目的具体介绍</vt:lpstr>
      <vt:lpstr> </vt:lpstr>
      <vt:lpstr>PowerPoint 演示文稿</vt:lpstr>
      <vt:lpstr>微藻可利用太阳能，固定CO2, 高效合成蛋白质、油脂、色素、多糖等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miss li</dc:creator>
  <cp:lastModifiedBy>LF G</cp:lastModifiedBy>
  <cp:revision>184</cp:revision>
  <dcterms:created xsi:type="dcterms:W3CDTF">2016-08-31T01:07:00Z</dcterms:created>
  <dcterms:modified xsi:type="dcterms:W3CDTF">2017-08-04T05:39:37Z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