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3" r:id="rId3"/>
    <p:sldId id="260" r:id="rId4"/>
    <p:sldId id="275" r:id="rId5"/>
    <p:sldId id="279" r:id="rId6"/>
    <p:sldId id="277" r:id="rId7"/>
    <p:sldId id="265" r:id="rId8"/>
    <p:sldId id="269" r:id="rId9"/>
    <p:sldId id="280" r:id="rId10"/>
    <p:sldId id="270" r:id="rId11"/>
    <p:sldId id="271" r:id="rId12"/>
    <p:sldId id="282" r:id="rId13"/>
    <p:sldId id="28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0189" autoAdjust="0"/>
  </p:normalViewPr>
  <p:slideViewPr>
    <p:cSldViewPr snapToGrid="0">
      <p:cViewPr>
        <p:scale>
          <a:sx n="50" d="100"/>
          <a:sy n="50" d="100"/>
        </p:scale>
        <p:origin x="235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98295-1A7D-48E0-A8E4-EBFE2FA7FCE2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1DFD-4A9D-4313-BFDA-6A178159A9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19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Hi </a:t>
            </a:r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Marco Gelli and </a:t>
            </a:r>
            <a:r>
              <a:rPr lang="it-IT" dirty="0" err="1"/>
              <a:t>my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CovTrack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36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CovTrack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cross-</a:t>
            </a:r>
            <a:r>
              <a:rPr lang="it-IT" dirty="0" err="1"/>
              <a:t>platform</a:t>
            </a:r>
            <a:r>
              <a:rPr lang="it-IT" dirty="0"/>
              <a:t> mobile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goal </a:t>
            </a:r>
            <a:r>
              <a:rPr lang="it-IT" dirty="0" err="1"/>
              <a:t>is</a:t>
            </a:r>
            <a:r>
              <a:rPr lang="it-IT" dirty="0"/>
              <a:t> to…</a:t>
            </a:r>
          </a:p>
          <a:p>
            <a:endParaRPr lang="it-IT" dirty="0"/>
          </a:p>
          <a:p>
            <a:r>
              <a:rPr lang="it-IT" dirty="0"/>
              <a:t>… and help </a:t>
            </a:r>
            <a:r>
              <a:rPr lang="it-IT" dirty="0" err="1"/>
              <a:t>these</a:t>
            </a:r>
            <a:r>
              <a:rPr lang="it-IT" dirty="0"/>
              <a:t> last </a:t>
            </a:r>
            <a:r>
              <a:rPr lang="it-IT" dirty="0" err="1"/>
              <a:t>ones</a:t>
            </a:r>
            <a:r>
              <a:rPr lang="it-IT" dirty="0"/>
              <a:t> in the trip management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lockdown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15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features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are the following </a:t>
            </a:r>
            <a:r>
              <a:rPr lang="it-IT" dirty="0" err="1"/>
              <a:t>ones</a:t>
            </a:r>
            <a:r>
              <a:rPr lang="it-IT" dirty="0"/>
              <a:t>. At first…</a:t>
            </a:r>
          </a:p>
          <a:p>
            <a:r>
              <a:rPr lang="it-IT" dirty="0"/>
              <a:t>…</a:t>
            </a:r>
            <a:r>
              <a:rPr lang="it-IT" dirty="0" err="1"/>
              <a:t>Secondly</a:t>
            </a:r>
            <a:r>
              <a:rPr lang="it-IT" dirty="0"/>
              <a:t>…</a:t>
            </a:r>
          </a:p>
          <a:p>
            <a:r>
              <a:rPr lang="it-IT" dirty="0"/>
              <a:t>…</a:t>
            </a:r>
            <a:r>
              <a:rPr lang="it-IT" dirty="0" err="1"/>
              <a:t>Moreover</a:t>
            </a:r>
            <a:r>
              <a:rPr lang="it-IT" dirty="0"/>
              <a:t>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4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Besides</a:t>
            </a:r>
            <a:r>
              <a:rPr lang="it-IT" dirty="0"/>
              <a:t> the features </a:t>
            </a:r>
            <a:r>
              <a:rPr lang="it-IT" dirty="0" err="1"/>
              <a:t>regarding</a:t>
            </a:r>
            <a:r>
              <a:rPr lang="it-IT" dirty="0"/>
              <a:t> the trips management, </a:t>
            </a:r>
            <a:r>
              <a:rPr lang="it-IT" dirty="0" err="1"/>
              <a:t>CovTrack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the user with </a:t>
            </a:r>
            <a:r>
              <a:rPr lang="it-IT" dirty="0" err="1"/>
              <a:t>statistics</a:t>
            </a:r>
            <a:r>
              <a:rPr lang="it-IT" dirty="0"/>
              <a:t> on the </a:t>
            </a:r>
            <a:r>
              <a:rPr lang="it-IT" dirty="0" err="1"/>
              <a:t>evolution</a:t>
            </a:r>
            <a:r>
              <a:rPr lang="it-IT" dirty="0"/>
              <a:t> of the </a:t>
            </a:r>
            <a:r>
              <a:rPr lang="it-IT" dirty="0" err="1"/>
              <a:t>pandemic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the user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19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from an </a:t>
            </a:r>
            <a:r>
              <a:rPr lang="it-IT" dirty="0" err="1"/>
              <a:t>architectural</a:t>
            </a:r>
            <a:r>
              <a:rPr lang="it-IT" dirty="0"/>
              <a:t> point of </a:t>
            </a:r>
            <a:r>
              <a:rPr lang="it-IT" dirty="0" err="1"/>
              <a:t>view</a:t>
            </a:r>
            <a:r>
              <a:rPr lang="it-IT" dirty="0"/>
              <a:t>. For the </a:t>
            </a:r>
            <a:r>
              <a:rPr lang="it-IT" dirty="0" err="1"/>
              <a:t>purpose</a:t>
            </a:r>
            <a:r>
              <a:rPr lang="it-IT" dirty="0"/>
              <a:t> of the </a:t>
            </a:r>
            <a:r>
              <a:rPr lang="it-IT" dirty="0" err="1"/>
              <a:t>course</a:t>
            </a:r>
            <a:r>
              <a:rPr lang="it-IT" dirty="0"/>
              <a:t> I </a:t>
            </a:r>
            <a:r>
              <a:rPr lang="it-IT" dirty="0" err="1"/>
              <a:t>focused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on the </a:t>
            </a:r>
            <a:r>
              <a:rPr lang="it-IT" dirty="0" err="1"/>
              <a:t>development</a:t>
            </a:r>
            <a:r>
              <a:rPr lang="it-IT" dirty="0"/>
              <a:t> of the front-end mobile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citizens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CovTrack</a:t>
            </a:r>
            <a:r>
              <a:rPr lang="it-IT" dirty="0"/>
              <a:t> can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whole</a:t>
            </a:r>
            <a:r>
              <a:rPr lang="it-IT" dirty="0"/>
              <a:t> system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separate sub-systems: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/>
              <a:t>Front-End</a:t>
            </a:r>
            <a:r>
              <a:rPr lang="it-IT" dirty="0"/>
              <a:t>: set of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a desktop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the data </a:t>
            </a:r>
            <a:r>
              <a:rPr lang="it-IT" dirty="0" err="1"/>
              <a:t>analysts</a:t>
            </a:r>
            <a:r>
              <a:rPr lang="it-IT" dirty="0"/>
              <a:t> to </a:t>
            </a:r>
            <a:r>
              <a:rPr lang="en-US" dirty="0"/>
              <a:t>have insights on the evolution of the pandemic by studying trips data generated from citizens, </a:t>
            </a:r>
            <a:r>
              <a:rPr lang="en-US" dirty="0" err="1"/>
              <a:t>CovTrack</a:t>
            </a:r>
            <a:r>
              <a:rPr lang="en-US" dirty="0"/>
              <a:t>, the mobile-application used by the citizens and a mobile application used by the authorities to scan the QR Codes of users’ trips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/>
              <a:t>Back-End</a:t>
            </a:r>
            <a:r>
              <a:rPr lang="it-IT" dirty="0"/>
              <a:t>: the system </a:t>
            </a:r>
            <a:r>
              <a:rPr lang="it-IT" dirty="0" err="1"/>
              <a:t>relies</a:t>
            </a:r>
            <a:r>
              <a:rPr lang="it-IT" dirty="0"/>
              <a:t> on </a:t>
            </a:r>
            <a:r>
              <a:rPr lang="it-IT" dirty="0" err="1"/>
              <a:t>Firebase</a:t>
            </a:r>
            <a:r>
              <a:rPr lang="it-IT" dirty="0"/>
              <a:t>, an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Google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some services (authentication, no-</a:t>
            </a:r>
            <a:r>
              <a:rPr lang="it-IT" dirty="0" err="1"/>
              <a:t>sql</a:t>
            </a:r>
            <a:r>
              <a:rPr lang="it-IT" dirty="0"/>
              <a:t> database, cloud storage, …). To use </a:t>
            </a:r>
            <a:r>
              <a:rPr lang="it-IT" dirty="0" err="1"/>
              <a:t>these</a:t>
            </a:r>
            <a:r>
              <a:rPr lang="it-IT" dirty="0"/>
              <a:t> services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 err="1"/>
              <a:t>External</a:t>
            </a:r>
            <a:r>
              <a:rPr lang="it-IT" b="1" dirty="0"/>
              <a:t> Services</a:t>
            </a:r>
            <a:r>
              <a:rPr lang="it-IT" dirty="0"/>
              <a:t>: </a:t>
            </a:r>
            <a:r>
              <a:rPr lang="it-IT" dirty="0" err="1"/>
              <a:t>finally</a:t>
            </a:r>
            <a:r>
              <a:rPr lang="it-IT" dirty="0"/>
              <a:t> the system </a:t>
            </a:r>
            <a:r>
              <a:rPr lang="it-IT" dirty="0" err="1"/>
              <a:t>relies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services: Google Maps API and Covid-19 API. </a:t>
            </a:r>
            <a:r>
              <a:rPr lang="en-US" dirty="0"/>
              <a:t>I will explain these in detail later on.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9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I </a:t>
            </a:r>
            <a:r>
              <a:rPr lang="it-IT" dirty="0" err="1"/>
              <a:t>said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Back-End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the </a:t>
            </a:r>
            <a:r>
              <a:rPr lang="it-IT" dirty="0" err="1"/>
              <a:t>modules</a:t>
            </a:r>
            <a:r>
              <a:rPr lang="it-IT" dirty="0"/>
              <a:t> I </a:t>
            </a:r>
            <a:r>
              <a:rPr lang="it-IT" dirty="0" err="1"/>
              <a:t>decided</a:t>
            </a:r>
            <a:r>
              <a:rPr lang="it-IT" dirty="0"/>
              <a:t> to include in </a:t>
            </a:r>
            <a:r>
              <a:rPr lang="it-IT" dirty="0" err="1"/>
              <a:t>my</a:t>
            </a:r>
            <a:r>
              <a:rPr lang="it-IT" dirty="0"/>
              <a:t> project are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/>
              <a:t>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/>
              <a:t>Cloud </a:t>
            </a:r>
            <a:r>
              <a:rPr lang="it-IT" b="1" dirty="0" err="1"/>
              <a:t>Firestore</a:t>
            </a:r>
            <a:endParaRPr lang="it-IT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="1" dirty="0"/>
              <a:t>Remote </a:t>
            </a:r>
            <a:r>
              <a:rPr lang="it-IT" b="1" dirty="0" err="1"/>
              <a:t>Config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83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99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1DFD-4A9D-4313-BFDA-6A178159A9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26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AD50-A640-41CD-930E-0A6BFA652CB7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6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F0E-3B6F-441D-A9BB-395E7E762AA0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0AFA-9FCD-47DE-A768-5822B6BFFF8D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98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C61F-6D26-4BAF-AFD7-5024F2AC60EA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7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F721-D675-4586-897B-90C31CF5BE4B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63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17A4-9E06-4D89-AAA2-12E59DBAD854}" type="datetime1">
              <a:rPr lang="it-IT" smtClean="0"/>
              <a:t>10/07/2020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2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60A4-F180-451C-A13C-FFC6F7CFD44E}" type="datetime1">
              <a:rPr lang="it-IT" smtClean="0"/>
              <a:t>10/07/2020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6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79CA-88A9-42A8-A8AE-59E4CC1B2B6E}" type="datetime1">
              <a:rPr lang="it-IT" smtClean="0"/>
              <a:t>10/07/2020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0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87E9-4BCF-4A32-A932-E0BC1FF25EB7}" type="datetime1">
              <a:rPr lang="it-IT" smtClean="0"/>
              <a:t>10/07/2020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60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FEDE-8EB8-4188-A6B3-7800688DECA5}" type="datetime1">
              <a:rPr lang="it-IT" smtClean="0"/>
              <a:t>10/07/2020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6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CBD1-820A-4BF8-93C4-170B78BD700D}" type="datetime1">
              <a:rPr lang="it-IT" smtClean="0"/>
              <a:t>10/07/2020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9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5DDE-4B1D-41C1-ABA4-774D820563B6}" type="datetime1">
              <a:rPr lang="it-IT" smtClean="0"/>
              <a:t>10/07/2020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9C42-B05F-40F3-918A-B01248C215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5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4CEBFFB-3FEA-4F66-BB80-CE7D55A0369F}"/>
              </a:ext>
            </a:extLst>
          </p:cNvPr>
          <p:cNvSpPr/>
          <p:nvPr/>
        </p:nvSpPr>
        <p:spPr>
          <a:xfrm>
            <a:off x="1" y="2138765"/>
            <a:ext cx="9143999" cy="3959817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16CAFB-2CDB-45AB-A35F-19EC61BE58E5}"/>
              </a:ext>
            </a:extLst>
          </p:cNvPr>
          <p:cNvSpPr txBox="1"/>
          <p:nvPr/>
        </p:nvSpPr>
        <p:spPr>
          <a:xfrm>
            <a:off x="0" y="6257441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Century Gothic" panose="020B0502020202020204" pitchFamily="34" charset="0"/>
              </a:rPr>
              <a:t>Marco Gelli</a:t>
            </a:r>
          </a:p>
          <a:p>
            <a:pPr algn="ctr"/>
            <a:r>
              <a:rPr lang="it-IT" sz="1200" dirty="0">
                <a:latin typeface="Century Gothic" panose="020B0502020202020204" pitchFamily="34" charset="0"/>
              </a:rPr>
              <a:t>901470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E40DE0-A118-400C-B83E-11BE0815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50" y="138894"/>
            <a:ext cx="1455700" cy="10698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2" y="1400140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entury Gothic" panose="020B0502020202020204" pitchFamily="34" charset="0"/>
              </a:rPr>
              <a:t>Design and </a:t>
            </a:r>
            <a:r>
              <a:rPr lang="it-IT" sz="1400" b="1" dirty="0" err="1">
                <a:latin typeface="Century Gothic" panose="020B0502020202020204" pitchFamily="34" charset="0"/>
              </a:rPr>
              <a:t>Implementation</a:t>
            </a:r>
            <a:r>
              <a:rPr lang="it-IT" sz="1400" b="1" dirty="0">
                <a:latin typeface="Century Gothic" panose="020B0502020202020204" pitchFamily="34" charset="0"/>
              </a:rPr>
              <a:t> of Mobile Applications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05C2A27-B913-4658-821F-004D597DF161}"/>
              </a:ext>
            </a:extLst>
          </p:cNvPr>
          <p:cNvSpPr/>
          <p:nvPr/>
        </p:nvSpPr>
        <p:spPr>
          <a:xfrm>
            <a:off x="-1" y="1759200"/>
            <a:ext cx="9143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i="1" dirty="0">
                <a:latin typeface="Century Gothic" panose="020B0502020202020204" pitchFamily="34" charset="0"/>
              </a:rPr>
              <a:t>prof</a:t>
            </a:r>
            <a:r>
              <a:rPr lang="it-IT" sz="1200" dirty="0">
                <a:latin typeface="Century Gothic" panose="020B0502020202020204" pitchFamily="34" charset="0"/>
              </a:rPr>
              <a:t>. Luciano Baresi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E62367B-A360-40C9-99E5-6972C8648C5C}"/>
              </a:ext>
            </a:extLst>
          </p:cNvPr>
          <p:cNvSpPr txBox="1"/>
          <p:nvPr/>
        </p:nvSpPr>
        <p:spPr>
          <a:xfrm>
            <a:off x="-2" y="246704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COVTRACK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53BDF7B2-6210-4E6C-9704-C5013D55F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079" y="3641569"/>
            <a:ext cx="1953842" cy="19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Architecture (4/4)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A9374E-3CC4-49C8-AF07-4CA3D0BD337C}"/>
              </a:ext>
            </a:extLst>
          </p:cNvPr>
          <p:cNvSpPr txBox="1"/>
          <p:nvPr/>
        </p:nvSpPr>
        <p:spPr>
          <a:xfrm>
            <a:off x="1" y="52145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entury Gothic" panose="020B0502020202020204" pitchFamily="34" charset="0"/>
              </a:rPr>
              <a:t>Back-End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518C7C-EBA0-4AA1-9505-BB6FE93D5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40035" r="14524" b="38914"/>
          <a:stretch/>
        </p:blipFill>
        <p:spPr>
          <a:xfrm>
            <a:off x="3495034" y="1196551"/>
            <a:ext cx="2153920" cy="4603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D4A039-1814-4943-B4FC-06DF70F62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70" y="2355660"/>
            <a:ext cx="1171635" cy="11716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827C54B-659F-464C-800A-CC6CADE06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2" y="2335816"/>
            <a:ext cx="1171867" cy="1171867"/>
          </a:xfrm>
          <a:prstGeom prst="rect">
            <a:avLst/>
          </a:prstGeom>
        </p:spPr>
      </p:pic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69D1F10-A32A-4965-9DF3-5799512E3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31" y="2394513"/>
            <a:ext cx="944756" cy="109392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D19B5B0-2BD7-4728-8F08-5A472C6DB08B}"/>
              </a:ext>
            </a:extLst>
          </p:cNvPr>
          <p:cNvSpPr txBox="1"/>
          <p:nvPr/>
        </p:nvSpPr>
        <p:spPr>
          <a:xfrm>
            <a:off x="738534" y="3793565"/>
            <a:ext cx="173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u="sng" dirty="0">
                <a:latin typeface="Century Gothic" panose="020B0502020202020204" pitchFamily="34" charset="0"/>
              </a:rPr>
              <a:t>Authentication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7CB77C-58DA-481A-BCDF-5FF781040052}"/>
              </a:ext>
            </a:extLst>
          </p:cNvPr>
          <p:cNvSpPr txBox="1"/>
          <p:nvPr/>
        </p:nvSpPr>
        <p:spPr>
          <a:xfrm>
            <a:off x="396602" y="4259465"/>
            <a:ext cx="2421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entury Gothic" panose="020B0502020202020204" pitchFamily="34" charset="0"/>
              </a:rPr>
              <a:t>Email-password authentication</a:t>
            </a:r>
          </a:p>
          <a:p>
            <a:pPr algn="ctr"/>
            <a:endParaRPr lang="it-IT" sz="1400" dirty="0"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latin typeface="Century Gothic" panose="020B0502020202020204" pitchFamily="34" charset="0"/>
              </a:rPr>
              <a:t>Google account authentication</a:t>
            </a:r>
          </a:p>
          <a:p>
            <a:pPr algn="ctr"/>
            <a:endParaRPr lang="it-IT" sz="1400" dirty="0">
              <a:latin typeface="Century Gothic" panose="020B0502020202020204" pitchFamily="34" charset="0"/>
            </a:endParaRPr>
          </a:p>
          <a:p>
            <a:pPr algn="ctr"/>
            <a:r>
              <a:rPr lang="it-IT" sz="1400" dirty="0" err="1">
                <a:latin typeface="Century Gothic" panose="020B0502020202020204" pitchFamily="34" charset="0"/>
              </a:rPr>
              <a:t>Change</a:t>
            </a:r>
            <a:r>
              <a:rPr lang="it-IT" sz="1400" dirty="0">
                <a:latin typeface="Century Gothic" panose="020B0502020202020204" pitchFamily="34" charset="0"/>
              </a:rPr>
              <a:t> password</a:t>
            </a:r>
          </a:p>
          <a:p>
            <a:pPr algn="ctr"/>
            <a:endParaRPr lang="it-IT" sz="1400" dirty="0"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latin typeface="Century Gothic" panose="020B0502020202020204" pitchFamily="34" charset="0"/>
              </a:rPr>
              <a:t>Delete account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8FF1240-5EA0-46E4-BBBE-4104F6888E87}"/>
              </a:ext>
            </a:extLst>
          </p:cNvPr>
          <p:cNvSpPr txBox="1"/>
          <p:nvPr/>
        </p:nvSpPr>
        <p:spPr>
          <a:xfrm>
            <a:off x="3703319" y="3797779"/>
            <a:ext cx="173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u="sng" dirty="0">
                <a:latin typeface="Century Gothic" panose="020B0502020202020204" pitchFamily="34" charset="0"/>
              </a:rPr>
              <a:t>Cloud </a:t>
            </a:r>
            <a:r>
              <a:rPr lang="it-IT" sz="1400" b="1" u="sng" dirty="0" err="1">
                <a:latin typeface="Century Gothic" panose="020B0502020202020204" pitchFamily="34" charset="0"/>
              </a:rPr>
              <a:t>Firestore</a:t>
            </a:r>
            <a:endParaRPr lang="it-IT" sz="14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B2B31A9-17DB-4407-9FB8-834B9291B69C}"/>
              </a:ext>
            </a:extLst>
          </p:cNvPr>
          <p:cNvSpPr txBox="1"/>
          <p:nvPr/>
        </p:nvSpPr>
        <p:spPr>
          <a:xfrm>
            <a:off x="3361387" y="4259465"/>
            <a:ext cx="2421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entury Gothic" panose="020B0502020202020204" pitchFamily="34" charset="0"/>
              </a:rPr>
              <a:t>CRUD </a:t>
            </a:r>
            <a:r>
              <a:rPr lang="it-IT" sz="1400" dirty="0" err="1">
                <a:latin typeface="Century Gothic" panose="020B0502020202020204" pitchFamily="34" charset="0"/>
              </a:rPr>
              <a:t>operations</a:t>
            </a:r>
            <a:r>
              <a:rPr lang="it-IT" sz="1400" dirty="0">
                <a:latin typeface="Century Gothic" panose="020B0502020202020204" pitchFamily="34" charset="0"/>
              </a:rPr>
              <a:t> on users’ trips data</a:t>
            </a:r>
          </a:p>
          <a:p>
            <a:pPr algn="ctr"/>
            <a:endParaRPr lang="it-IT" sz="1400" dirty="0"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latin typeface="Century Gothic" panose="020B0502020202020204" pitchFamily="34" charset="0"/>
              </a:rPr>
              <a:t>CRUD </a:t>
            </a:r>
            <a:r>
              <a:rPr lang="it-IT" sz="1400" dirty="0" err="1">
                <a:latin typeface="Century Gothic" panose="020B0502020202020204" pitchFamily="34" charset="0"/>
              </a:rPr>
              <a:t>operations</a:t>
            </a:r>
            <a:r>
              <a:rPr lang="it-IT" sz="1400" dirty="0">
                <a:latin typeface="Century Gothic" panose="020B0502020202020204" pitchFamily="34" charset="0"/>
              </a:rPr>
              <a:t> on users’ </a:t>
            </a:r>
            <a:r>
              <a:rPr lang="it-IT" sz="1400" dirty="0" err="1">
                <a:latin typeface="Century Gothic" panose="020B0502020202020204" pitchFamily="34" charset="0"/>
              </a:rPr>
              <a:t>reached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destinations</a:t>
            </a:r>
            <a:r>
              <a:rPr lang="it-IT" sz="1400" dirty="0">
                <a:latin typeface="Century Gothic" panose="020B0502020202020204" pitchFamily="34" charset="0"/>
              </a:rPr>
              <a:t> data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678888-9DE3-4917-A199-23738DE14321}"/>
              </a:ext>
            </a:extLst>
          </p:cNvPr>
          <p:cNvSpPr txBox="1"/>
          <p:nvPr/>
        </p:nvSpPr>
        <p:spPr>
          <a:xfrm>
            <a:off x="6668206" y="3794847"/>
            <a:ext cx="173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u="sng" dirty="0">
                <a:latin typeface="Century Gothic" panose="020B0502020202020204" pitchFamily="34" charset="0"/>
              </a:rPr>
              <a:t>Remote </a:t>
            </a:r>
            <a:r>
              <a:rPr lang="it-IT" sz="1400" b="1" u="sng" dirty="0" err="1">
                <a:latin typeface="Century Gothic" panose="020B0502020202020204" pitchFamily="34" charset="0"/>
              </a:rPr>
              <a:t>Config</a:t>
            </a:r>
            <a:endParaRPr lang="it-IT" sz="1400" b="1" u="sng" dirty="0">
              <a:latin typeface="Century Gothic" panose="020B0502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2F8BBAC-5F06-4FAE-BB86-5542469A1CD3}"/>
              </a:ext>
            </a:extLst>
          </p:cNvPr>
          <p:cNvSpPr txBox="1"/>
          <p:nvPr/>
        </p:nvSpPr>
        <p:spPr>
          <a:xfrm>
            <a:off x="6326172" y="4259464"/>
            <a:ext cx="242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entury Gothic" panose="020B0502020202020204" pitchFamily="34" charset="0"/>
              </a:rPr>
              <a:t>Store </a:t>
            </a:r>
            <a:r>
              <a:rPr lang="it-IT" sz="1400" dirty="0" err="1">
                <a:latin typeface="Century Gothic" panose="020B0502020202020204" pitchFamily="34" charset="0"/>
              </a:rPr>
              <a:t>application</a:t>
            </a:r>
            <a:r>
              <a:rPr lang="it-IT" sz="1400" dirty="0">
                <a:latin typeface="Century Gothic" panose="020B0502020202020204" pitchFamily="34" charset="0"/>
              </a:rPr>
              <a:t> API Keys and </a:t>
            </a:r>
            <a:r>
              <a:rPr lang="it-IT" sz="1400" dirty="0" err="1">
                <a:latin typeface="Century Gothic" panose="020B0502020202020204" pitchFamily="34" charset="0"/>
              </a:rPr>
              <a:t>other</a:t>
            </a:r>
            <a:r>
              <a:rPr lang="it-IT" sz="1400" dirty="0">
                <a:latin typeface="Century Gothic" panose="020B0502020202020204" pitchFamily="34" charset="0"/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4424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Century Gothic" panose="020B0502020202020204" pitchFamily="34" charset="0"/>
              </a:rPr>
              <a:t>External</a:t>
            </a:r>
            <a:r>
              <a:rPr lang="it-IT" sz="3200" b="1" dirty="0">
                <a:latin typeface="Century Gothic" panose="020B0502020202020204" pitchFamily="34" charset="0"/>
              </a:rPr>
              <a:t> Services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2" y="6550224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2C176DB-53D0-464A-BF6A-BCE12B76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8959" y="953990"/>
            <a:ext cx="1743232" cy="1743232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EDF2505F-A04D-43FE-8599-D91DABF9EF05}"/>
              </a:ext>
            </a:extLst>
          </p:cNvPr>
          <p:cNvGrpSpPr>
            <a:grpSpLocks noChangeAspect="1"/>
          </p:cNvGrpSpPr>
          <p:nvPr/>
        </p:nvGrpSpPr>
        <p:grpSpPr>
          <a:xfrm>
            <a:off x="1611815" y="953991"/>
            <a:ext cx="1743231" cy="1743231"/>
            <a:chOff x="724879" y="961869"/>
            <a:chExt cx="1953842" cy="1953842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90750FDC-5128-49EC-B7C3-C10D88D8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4879" y="961869"/>
              <a:ext cx="1953842" cy="1953842"/>
            </a:xfrm>
            <a:prstGeom prst="rect">
              <a:avLst/>
            </a:prstGeom>
            <a:effectLst/>
          </p:spPr>
        </p:pic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50111EE2-3292-4CCD-AC90-CAB128B6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433" y="1351423"/>
              <a:ext cx="1174734" cy="1174734"/>
            </a:xfrm>
            <a:prstGeom prst="rect">
              <a:avLst/>
            </a:prstGeom>
          </p:spPr>
        </p:pic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697F1D-B6E9-4E05-8634-9B578E33718F}"/>
              </a:ext>
            </a:extLst>
          </p:cNvPr>
          <p:cNvSpPr txBox="1"/>
          <p:nvPr/>
        </p:nvSpPr>
        <p:spPr>
          <a:xfrm>
            <a:off x="1617684" y="2890895"/>
            <a:ext cx="17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>
                <a:latin typeface="Century Gothic" panose="020B0502020202020204" pitchFamily="34" charset="0"/>
              </a:rPr>
              <a:t>Covid-19 API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60070E1-DC56-42FE-9A37-DEC9B79F4137}"/>
              </a:ext>
            </a:extLst>
          </p:cNvPr>
          <p:cNvSpPr txBox="1"/>
          <p:nvPr/>
        </p:nvSpPr>
        <p:spPr>
          <a:xfrm>
            <a:off x="5644451" y="2890077"/>
            <a:ext cx="203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>
                <a:latin typeface="Century Gothic" panose="020B0502020202020204" pitchFamily="34" charset="0"/>
              </a:rPr>
              <a:t>Google Maps </a:t>
            </a:r>
            <a:r>
              <a:rPr lang="it-IT" sz="1600" b="1" u="sng" dirty="0" err="1">
                <a:latin typeface="Century Gothic" panose="020B0502020202020204" pitchFamily="34" charset="0"/>
              </a:rPr>
              <a:t>APIs</a:t>
            </a:r>
            <a:endParaRPr lang="it-IT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27861D-27B0-4DB2-B2A0-26E966454A92}"/>
              </a:ext>
            </a:extLst>
          </p:cNvPr>
          <p:cNvSpPr txBox="1"/>
          <p:nvPr/>
        </p:nvSpPr>
        <p:spPr>
          <a:xfrm>
            <a:off x="955470" y="3356112"/>
            <a:ext cx="3055919" cy="15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News on the evolution of </a:t>
            </a:r>
            <a:r>
              <a:rPr lang="en-US" sz="1600">
                <a:latin typeface="Century Gothic" panose="020B0502020202020204" pitchFamily="34" charset="0"/>
              </a:rPr>
              <a:t>the sanitary </a:t>
            </a:r>
            <a:r>
              <a:rPr lang="en-US" sz="1600" dirty="0">
                <a:latin typeface="Century Gothic" panose="020B0502020202020204" pitchFamily="34" charset="0"/>
              </a:rPr>
              <a:t>situation in user's country and around the world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ACCD169-1009-4A2E-AA20-1CABE228DC41}"/>
              </a:ext>
            </a:extLst>
          </p:cNvPr>
          <p:cNvSpPr txBox="1"/>
          <p:nvPr/>
        </p:nvSpPr>
        <p:spPr>
          <a:xfrm>
            <a:off x="5132615" y="3356112"/>
            <a:ext cx="3055919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Places </a:t>
            </a:r>
            <a:r>
              <a:rPr lang="it-IT" sz="1600" dirty="0" err="1">
                <a:latin typeface="Century Gothic" panose="020B0502020202020204" pitchFamily="34" charset="0"/>
              </a:rPr>
              <a:t>Autocomplete</a:t>
            </a:r>
            <a:r>
              <a:rPr lang="it-IT" sz="1600" dirty="0">
                <a:latin typeface="Century Gothic" panose="020B0502020202020204" pitchFamily="34" charset="0"/>
              </a:rPr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Place </a:t>
            </a:r>
            <a:r>
              <a:rPr lang="it-IT" sz="1600" dirty="0" err="1">
                <a:latin typeface="Century Gothic" panose="020B0502020202020204" pitchFamily="34" charset="0"/>
              </a:rPr>
              <a:t>Details</a:t>
            </a:r>
            <a:r>
              <a:rPr lang="it-IT" sz="1600" dirty="0">
                <a:latin typeface="Century Gothic" panose="020B0502020202020204" pitchFamily="34" charset="0"/>
              </a:rPr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Reverse Geocoding API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A09C379-1C86-4992-AE0A-CE219B6AE699}"/>
              </a:ext>
            </a:extLst>
          </p:cNvPr>
          <p:cNvCxnSpPr/>
          <p:nvPr/>
        </p:nvCxnSpPr>
        <p:spPr>
          <a:xfrm>
            <a:off x="4571997" y="942631"/>
            <a:ext cx="0" cy="47752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Testing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2" y="6550224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0150635-E83F-4F33-B802-E0C4C3EC9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36" y="1068209"/>
            <a:ext cx="1107312" cy="1107312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ECD74B53-36BB-4EE6-AA18-4B2B53306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36" y="3956360"/>
            <a:ext cx="1107312" cy="1107312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5327A5-6E5D-4EB4-9C85-F3CB5D6FFDB1}"/>
              </a:ext>
            </a:extLst>
          </p:cNvPr>
          <p:cNvSpPr txBox="1"/>
          <p:nvPr/>
        </p:nvSpPr>
        <p:spPr>
          <a:xfrm>
            <a:off x="3130947" y="1333933"/>
            <a:ext cx="2882100" cy="57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latin typeface="Century Gothic" panose="020B0502020202020204" pitchFamily="34" charset="0"/>
              </a:rPr>
              <a:t>114 </a:t>
            </a:r>
            <a:r>
              <a:rPr lang="it-IT" sz="2400" b="1" dirty="0" err="1">
                <a:latin typeface="Century Gothic" panose="020B0502020202020204" pitchFamily="34" charset="0"/>
              </a:rPr>
              <a:t>tests</a:t>
            </a:r>
            <a:r>
              <a:rPr lang="it-IT" sz="2400" b="1" dirty="0">
                <a:latin typeface="Century Gothic" panose="020B0502020202020204" pitchFamily="34" charset="0"/>
              </a:rPr>
              <a:t> in </a:t>
            </a:r>
            <a:r>
              <a:rPr lang="it-IT" sz="2400" b="1" dirty="0" err="1">
                <a:latin typeface="Century Gothic" panose="020B0502020202020204" pitchFamily="34" charset="0"/>
              </a:rPr>
              <a:t>total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7FE08F7-22B0-4ED9-89F5-CAC5D880691A}"/>
              </a:ext>
            </a:extLst>
          </p:cNvPr>
          <p:cNvSpPr txBox="1"/>
          <p:nvPr/>
        </p:nvSpPr>
        <p:spPr>
          <a:xfrm>
            <a:off x="3130947" y="3523624"/>
            <a:ext cx="4531494" cy="197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latin typeface="Century Gothic" panose="020B0502020202020204" pitchFamily="34" charset="0"/>
              </a:rPr>
              <a:t>Under test:</a:t>
            </a:r>
            <a:endParaRPr lang="it-IT" sz="20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entury Gothic" panose="020B0502020202020204" pitchFamily="34" charset="0"/>
              </a:rPr>
              <a:t>Business 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entury Gothic" panose="020B0502020202020204" pitchFamily="34" charset="0"/>
              </a:rPr>
              <a:t>Data 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entury Gothic" panose="020B0502020202020204" pitchFamily="34" charset="0"/>
              </a:rPr>
              <a:t>Some utility classes</a:t>
            </a:r>
            <a:endParaRPr lang="it-IT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Challenges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2" y="6550224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2BA6A470-5E11-4B97-8945-2A5036749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34" y="1196933"/>
            <a:ext cx="959734" cy="959734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67765841-A6D6-47CD-9131-9ABB36703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34" y="3086737"/>
            <a:ext cx="959734" cy="95973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1AFEAB41-33D6-4366-B5F5-ED7118BD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34" y="4976542"/>
            <a:ext cx="959734" cy="95973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B0456B-3CB0-441E-9A36-8528FC0CD5D4}"/>
              </a:ext>
            </a:extLst>
          </p:cNvPr>
          <p:cNvSpPr txBox="1"/>
          <p:nvPr/>
        </p:nvSpPr>
        <p:spPr>
          <a:xfrm>
            <a:off x="2187614" y="892290"/>
            <a:ext cx="6366077" cy="156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latin typeface="Century Gothic" panose="020B0502020202020204" pitchFamily="34" charset="0"/>
              </a:rPr>
              <a:t>Data </a:t>
            </a:r>
            <a:r>
              <a:rPr lang="it-IT" b="1" dirty="0" err="1">
                <a:latin typeface="Century Gothic" panose="020B0502020202020204" pitchFamily="34" charset="0"/>
              </a:rPr>
              <a:t>modeling</a:t>
            </a:r>
            <a:endParaRPr lang="it-IT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Model the data </a:t>
            </a:r>
            <a:r>
              <a:rPr lang="it-IT" sz="1600" dirty="0" err="1">
                <a:latin typeface="Century Gothic" panose="020B0502020202020204" pitchFamily="34" charset="0"/>
              </a:rPr>
              <a:t>managed</a:t>
            </a:r>
            <a:r>
              <a:rPr lang="it-IT" sz="1600" dirty="0">
                <a:latin typeface="Century Gothic" panose="020B0502020202020204" pitchFamily="34" charset="0"/>
              </a:rPr>
              <a:t> by the </a:t>
            </a:r>
            <a:r>
              <a:rPr lang="it-IT" sz="1600" dirty="0" err="1">
                <a:latin typeface="Century Gothic" panose="020B0502020202020204" pitchFamily="34" charset="0"/>
              </a:rPr>
              <a:t>application</a:t>
            </a:r>
            <a:r>
              <a:rPr lang="it-IT" sz="1600" dirty="0">
                <a:latin typeface="Century Gothic" panose="020B0502020202020204" pitchFamily="34" charset="0"/>
              </a:rPr>
              <a:t> in </a:t>
            </a:r>
            <a:r>
              <a:rPr lang="it-IT" sz="1600" dirty="0" err="1">
                <a:latin typeface="Century Gothic" panose="020B0502020202020204" pitchFamily="34" charset="0"/>
              </a:rPr>
              <a:t>order</a:t>
            </a:r>
            <a:r>
              <a:rPr lang="it-IT" sz="1600" dirty="0">
                <a:latin typeface="Century Gothic" panose="020B0502020202020204" pitchFamily="34" charset="0"/>
              </a:rPr>
              <a:t> to be </a:t>
            </a:r>
            <a:r>
              <a:rPr lang="it-IT" sz="1600" dirty="0" err="1">
                <a:latin typeface="Century Gothic" panose="020B0502020202020204" pitchFamily="34" charset="0"/>
              </a:rPr>
              <a:t>easily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stored</a:t>
            </a:r>
            <a:r>
              <a:rPr lang="it-IT" sz="1600" dirty="0">
                <a:latin typeface="Century Gothic" panose="020B0502020202020204" pitchFamily="34" charset="0"/>
              </a:rPr>
              <a:t> and </a:t>
            </a:r>
            <a:r>
              <a:rPr lang="it-IT" sz="1600" dirty="0" err="1">
                <a:latin typeface="Century Gothic" panose="020B0502020202020204" pitchFamily="34" charset="0"/>
              </a:rPr>
              <a:t>retrieved</a:t>
            </a:r>
            <a:r>
              <a:rPr lang="it-IT" sz="1600" dirty="0">
                <a:latin typeface="Century Gothic" panose="020B0502020202020204" pitchFamily="34" charset="0"/>
              </a:rPr>
              <a:t> to the remote database and </a:t>
            </a:r>
            <a:r>
              <a:rPr lang="it-IT" sz="1600" dirty="0" err="1">
                <a:latin typeface="Century Gothic" panose="020B0502020202020204" pitchFamily="34" charset="0"/>
              </a:rPr>
              <a:t>later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presented</a:t>
            </a:r>
            <a:r>
              <a:rPr lang="it-IT" sz="1600" dirty="0">
                <a:latin typeface="Century Gothic" panose="020B0502020202020204" pitchFamily="34" charset="0"/>
              </a:rPr>
              <a:t> on screen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ED2660-B78C-4386-A247-40858086923D}"/>
              </a:ext>
            </a:extLst>
          </p:cNvPr>
          <p:cNvSpPr txBox="1"/>
          <p:nvPr/>
        </p:nvSpPr>
        <p:spPr>
          <a:xfrm>
            <a:off x="2187611" y="2597428"/>
            <a:ext cx="6366077" cy="193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 err="1">
                <a:latin typeface="Century Gothic" panose="020B0502020202020204" pitchFamily="34" charset="0"/>
              </a:rPr>
              <a:t>Declarative</a:t>
            </a:r>
            <a:r>
              <a:rPr lang="it-IT" b="1" dirty="0">
                <a:latin typeface="Century Gothic" panose="020B0502020202020204" pitchFamily="34" charset="0"/>
              </a:rPr>
              <a:t> programming &amp; state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Century Gothic" panose="020B0502020202020204" pitchFamily="34" charset="0"/>
              </a:rPr>
              <a:t>Being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used</a:t>
            </a:r>
            <a:r>
              <a:rPr lang="it-IT" sz="1600" dirty="0">
                <a:latin typeface="Century Gothic" panose="020B0502020202020204" pitchFamily="34" charset="0"/>
              </a:rPr>
              <a:t> to an imperative </a:t>
            </a:r>
            <a:r>
              <a:rPr lang="it-IT" sz="1600" dirty="0" err="1">
                <a:latin typeface="Century Gothic" panose="020B0502020202020204" pitchFamily="34" charset="0"/>
              </a:rPr>
              <a:t>promming</a:t>
            </a:r>
            <a:r>
              <a:rPr lang="it-IT" sz="1600" dirty="0">
                <a:latin typeface="Century Gothic" panose="020B0502020202020204" pitchFamily="34" charset="0"/>
              </a:rPr>
              <a:t> style, Flutter </a:t>
            </a:r>
            <a:r>
              <a:rPr lang="it-IT" sz="1600" dirty="0" err="1">
                <a:latin typeface="Century Gothic" panose="020B0502020202020204" pitchFamily="34" charset="0"/>
              </a:rPr>
              <a:t>was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completely</a:t>
            </a:r>
            <a:r>
              <a:rPr lang="it-IT" sz="1600" dirty="0">
                <a:latin typeface="Century Gothic" panose="020B0502020202020204" pitchFamily="34" charset="0"/>
              </a:rPr>
              <a:t> new for 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Choose a state management solution between the many available ones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78AFAC-A292-4D25-BAAB-E2BCD704D661}"/>
              </a:ext>
            </a:extLst>
          </p:cNvPr>
          <p:cNvSpPr txBox="1"/>
          <p:nvPr/>
        </p:nvSpPr>
        <p:spPr>
          <a:xfrm>
            <a:off x="2187611" y="4671899"/>
            <a:ext cx="6366077" cy="156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latin typeface="Century Gothic" panose="020B0502020202020204" pitchFamily="34" charset="0"/>
              </a:rPr>
              <a:t>Testing </a:t>
            </a:r>
            <a:r>
              <a:rPr lang="it-IT" b="1" dirty="0" err="1">
                <a:latin typeface="Century Gothic" panose="020B0502020202020204" pitchFamily="34" charset="0"/>
              </a:rPr>
              <a:t>BLoCs</a:t>
            </a:r>
            <a:endParaRPr lang="it-IT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Testing </a:t>
            </a:r>
            <a:r>
              <a:rPr lang="it-IT" sz="1600" dirty="0" err="1">
                <a:latin typeface="Century Gothic" panose="020B0502020202020204" pitchFamily="34" charset="0"/>
              </a:rPr>
              <a:t>all</a:t>
            </a:r>
            <a:r>
              <a:rPr lang="it-IT" sz="1600" dirty="0">
                <a:latin typeface="Century Gothic" panose="020B0502020202020204" pitchFamily="34" charset="0"/>
              </a:rPr>
              <a:t> the </a:t>
            </a:r>
            <a:r>
              <a:rPr lang="it-IT" sz="1600" dirty="0" err="1">
                <a:latin typeface="Century Gothic" panose="020B0502020202020204" pitchFamily="34" charset="0"/>
              </a:rPr>
              <a:t>BLoCs</a:t>
            </a:r>
            <a:r>
              <a:rPr lang="it-IT" sz="1600" dirty="0">
                <a:latin typeface="Century Gothic" panose="020B0502020202020204" pitchFamily="34" charset="0"/>
              </a:rPr>
              <a:t> of the </a:t>
            </a:r>
            <a:r>
              <a:rPr lang="it-IT" sz="1600" dirty="0" err="1">
                <a:latin typeface="Century Gothic" panose="020B0502020202020204" pitchFamily="34" charset="0"/>
              </a:rPr>
              <a:t>application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was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not</a:t>
            </a:r>
            <a:r>
              <a:rPr lang="it-IT" sz="1600" dirty="0">
                <a:latin typeface="Century Gothic" panose="020B0502020202020204" pitchFamily="34" charset="0"/>
              </a:rPr>
              <a:t> easy </a:t>
            </a:r>
            <a:r>
              <a:rPr lang="it-IT" sz="1600" dirty="0" err="1">
                <a:latin typeface="Century Gothic" panose="020B0502020202020204" pitchFamily="34" charset="0"/>
              </a:rPr>
              <a:t>since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there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were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many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dependencies</a:t>
            </a:r>
            <a:r>
              <a:rPr lang="it-IT" sz="1600" dirty="0">
                <a:latin typeface="Century Gothic" panose="020B0502020202020204" pitchFamily="34" charset="0"/>
              </a:rPr>
              <a:t> I </a:t>
            </a:r>
            <a:r>
              <a:rPr lang="it-IT" sz="1600" dirty="0" err="1">
                <a:latin typeface="Century Gothic" panose="020B0502020202020204" pitchFamily="34" charset="0"/>
              </a:rPr>
              <a:t>had</a:t>
            </a:r>
            <a:r>
              <a:rPr lang="it-IT" sz="1600" dirty="0">
                <a:latin typeface="Century Gothic" panose="020B0502020202020204" pitchFamily="34" charset="0"/>
              </a:rPr>
              <a:t> to </a:t>
            </a:r>
            <a:r>
              <a:rPr lang="it-IT" sz="1600" dirty="0" err="1">
                <a:latin typeface="Century Gothic" panose="020B0502020202020204" pitchFamily="34" charset="0"/>
              </a:rPr>
              <a:t>learn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how</a:t>
            </a:r>
            <a:r>
              <a:rPr lang="it-IT" sz="1600" dirty="0">
                <a:latin typeface="Century Gothic" panose="020B0502020202020204" pitchFamily="34" charset="0"/>
              </a:rPr>
              <a:t> to </a:t>
            </a:r>
            <a:r>
              <a:rPr lang="it-IT" sz="1600" dirty="0" err="1">
                <a:latin typeface="Century Gothic" panose="020B0502020202020204" pitchFamily="34" charset="0"/>
              </a:rPr>
              <a:t>mock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them</a:t>
            </a:r>
            <a:endParaRPr lang="it-IT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0"/>
            <a:ext cx="9143999" cy="6853533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4606BF-6883-42AE-AEAB-5EE4F4E6D162}"/>
              </a:ext>
            </a:extLst>
          </p:cNvPr>
          <p:cNvSpPr txBox="1"/>
          <p:nvPr/>
        </p:nvSpPr>
        <p:spPr>
          <a:xfrm>
            <a:off x="-6" y="2272604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</a:t>
            </a:r>
            <a:r>
              <a:rPr lang="it-IT" sz="4800" spc="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  <a:r>
              <a:rPr lang="it-IT" sz="48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 for </a:t>
            </a:r>
            <a:r>
              <a:rPr lang="it-IT" sz="4800" spc="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your</a:t>
            </a:r>
            <a:r>
              <a:rPr lang="it-IT" sz="48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4800" spc="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attention</a:t>
            </a:r>
            <a:r>
              <a:rPr lang="it-IT" sz="48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 and stay </a:t>
            </a:r>
            <a:r>
              <a:rPr lang="it-IT" sz="4800" spc="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safe</a:t>
            </a:r>
            <a:r>
              <a:rPr lang="it-IT" sz="48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86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Goal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7560D1E-FA8E-4C7D-A358-F37BAB2F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4093" y="1126397"/>
            <a:ext cx="1955800" cy="19558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7352359-BEBF-4D73-B9B4-FF7BCF6B1545}"/>
              </a:ext>
            </a:extLst>
          </p:cNvPr>
          <p:cNvSpPr/>
          <p:nvPr/>
        </p:nvSpPr>
        <p:spPr>
          <a:xfrm>
            <a:off x="964483" y="3625609"/>
            <a:ext cx="7215021" cy="128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latin typeface="Century Gothic" panose="020B0502020202020204" pitchFamily="34" charset="0"/>
              </a:rPr>
              <a:t>Support regional and state authorities in the fight against the spread of the Covid-19 virus through the </a:t>
            </a:r>
            <a:r>
              <a:rPr lang="en-US" b="1" i="1" dirty="0">
                <a:latin typeface="Century Gothic" panose="020B0502020202020204" pitchFamily="34" charset="0"/>
              </a:rPr>
              <a:t>voluntary</a:t>
            </a:r>
            <a:r>
              <a:rPr lang="en-US" i="1" dirty="0">
                <a:latin typeface="Century Gothic" panose="020B0502020202020204" pitchFamily="34" charset="0"/>
              </a:rPr>
              <a:t> monitoring of citizens’ movements</a:t>
            </a:r>
            <a:endParaRPr lang="it-IT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FCB475FA-0F42-4EBB-818D-38A2566523D1}"/>
              </a:ext>
            </a:extLst>
          </p:cNvPr>
          <p:cNvSpPr/>
          <p:nvPr/>
        </p:nvSpPr>
        <p:spPr>
          <a:xfrm>
            <a:off x="-5" y="2814945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Old destinations browsing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594E576-B6F6-4C18-B2D6-FA5A00CBC7C8}"/>
              </a:ext>
            </a:extLst>
          </p:cNvPr>
          <p:cNvSpPr/>
          <p:nvPr/>
        </p:nvSpPr>
        <p:spPr>
          <a:xfrm>
            <a:off x="-5" y="712418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Easy trip management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DD173D9-66AA-4D5D-9758-614E56D3D820}"/>
              </a:ext>
            </a:extLst>
          </p:cNvPr>
          <p:cNvSpPr txBox="1"/>
          <p:nvPr/>
        </p:nvSpPr>
        <p:spPr>
          <a:xfrm>
            <a:off x="162563" y="3303812"/>
            <a:ext cx="641604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Browse a list of all the destinations reached in the past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Start a new trip with the same destination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A2F2EA2-E89E-4840-B874-E8B5859D3732}"/>
              </a:ext>
            </a:extLst>
          </p:cNvPr>
          <p:cNvSpPr txBox="1"/>
          <p:nvPr/>
        </p:nvSpPr>
        <p:spPr>
          <a:xfrm>
            <a:off x="162561" y="1215380"/>
            <a:ext cx="6620204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Guided creation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Pick the destination using a search bar or an interactive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Easily stop the active trip or start the return one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E080BF-1F40-4871-A3E8-EAF5B67304A7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Core Features (1/2)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1C61D78-382E-4795-BB1E-3F00FF077A43}"/>
              </a:ext>
            </a:extLst>
          </p:cNvPr>
          <p:cNvSpPr/>
          <p:nvPr/>
        </p:nvSpPr>
        <p:spPr>
          <a:xfrm>
            <a:off x="-5" y="4598369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Fine-grained control</a:t>
            </a: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6DBB9285-AB60-4CC1-B578-2FECA582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0275" y="1298426"/>
            <a:ext cx="857129" cy="857129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7ECC47F-A08F-42B8-A497-F0808D95561C}"/>
              </a:ext>
            </a:extLst>
          </p:cNvPr>
          <p:cNvSpPr txBox="1"/>
          <p:nvPr/>
        </p:nvSpPr>
        <p:spPr>
          <a:xfrm>
            <a:off x="162554" y="5103457"/>
            <a:ext cx="6620212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During an active trip, every time the user stops, the application saves the coordinates of the geographical point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467720EF-98F2-4FBD-9F0A-3292743C4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0013" y="2925060"/>
            <a:ext cx="863783" cy="86378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AA1F6CC-516F-4210-BC6C-7EB637C94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0013" y="4755160"/>
            <a:ext cx="1037654" cy="10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57" grpId="0"/>
      <p:bldP spid="58" grpId="0"/>
      <p:bldP spid="30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E29E958E-4267-4A9F-BFCE-0A90D8107802}"/>
              </a:ext>
            </a:extLst>
          </p:cNvPr>
          <p:cNvSpPr/>
          <p:nvPr/>
        </p:nvSpPr>
        <p:spPr>
          <a:xfrm>
            <a:off x="-5" y="1221737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News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55" name="Elemento grafico 54">
            <a:extLst>
              <a:ext uri="{FF2B5EF4-FFF2-40B4-BE49-F238E27FC236}">
                <a16:creationId xmlns:a16="http://schemas.microsoft.com/office/drawing/2014/main" id="{A88B7E81-C5AF-4C93-B241-33A8D71C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6355" y="1418041"/>
            <a:ext cx="933219" cy="933219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7C0929C-F169-4C87-9BA2-838CB97B978B}"/>
              </a:ext>
            </a:extLst>
          </p:cNvPr>
          <p:cNvSpPr txBox="1"/>
          <p:nvPr/>
        </p:nvSpPr>
        <p:spPr>
          <a:xfrm>
            <a:off x="162554" y="1780236"/>
            <a:ext cx="6416040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Statistics on the evolution of the pandemic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Local news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Global news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CA263-8AC7-48AC-881D-530144989A06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Core Features (2/2)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567A95-B58C-4556-81B6-E5AE19E11F59}"/>
              </a:ext>
            </a:extLst>
          </p:cNvPr>
          <p:cNvSpPr/>
          <p:nvPr/>
        </p:nvSpPr>
        <p:spPr>
          <a:xfrm>
            <a:off x="1" y="3572509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Settings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83085C-05EF-44E7-A3DF-1FB9170DD40B}"/>
              </a:ext>
            </a:extLst>
          </p:cNvPr>
          <p:cNvSpPr txBox="1"/>
          <p:nvPr/>
        </p:nvSpPr>
        <p:spPr>
          <a:xfrm>
            <a:off x="162560" y="4131008"/>
            <a:ext cx="6416040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Change app color theme (light / dark)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Change account 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Delete account (and all the saved data)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843325F-3A6C-47F3-9066-5967E2252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338" y="3805196"/>
            <a:ext cx="1103010" cy="11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0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FCB475FA-0F42-4EBB-818D-38A2566523D1}"/>
              </a:ext>
            </a:extLst>
          </p:cNvPr>
          <p:cNvSpPr/>
          <p:nvPr/>
        </p:nvSpPr>
        <p:spPr>
          <a:xfrm>
            <a:off x="-7" y="2747503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Internationalization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594E576-B6F6-4C18-B2D6-FA5A00CBC7C8}"/>
              </a:ext>
            </a:extLst>
          </p:cNvPr>
          <p:cNvSpPr/>
          <p:nvPr/>
        </p:nvSpPr>
        <p:spPr>
          <a:xfrm>
            <a:off x="-6" y="818479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Easy authentication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DD173D9-66AA-4D5D-9758-614E56D3D820}"/>
              </a:ext>
            </a:extLst>
          </p:cNvPr>
          <p:cNvSpPr txBox="1"/>
          <p:nvPr/>
        </p:nvSpPr>
        <p:spPr>
          <a:xfrm>
            <a:off x="162554" y="3350457"/>
            <a:ext cx="6416040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Multi-</a:t>
            </a:r>
            <a:r>
              <a:rPr lang="it-IT" sz="1600" dirty="0" err="1">
                <a:latin typeface="Century Gothic" panose="020B0502020202020204" pitchFamily="34" charset="0"/>
              </a:rPr>
              <a:t>language</a:t>
            </a:r>
            <a:r>
              <a:rPr lang="it-IT" sz="1600" dirty="0">
                <a:latin typeface="Century Gothic" panose="020B0502020202020204" pitchFamily="34" charset="0"/>
              </a:rPr>
              <a:t> support (English &amp; </a:t>
            </a:r>
            <a:r>
              <a:rPr lang="it-IT" sz="1600" dirty="0" err="1">
                <a:latin typeface="Century Gothic" panose="020B0502020202020204" pitchFamily="34" charset="0"/>
              </a:rPr>
              <a:t>Italian</a:t>
            </a:r>
            <a:r>
              <a:rPr lang="it-IT" sz="1600" dirty="0">
                <a:latin typeface="Century Gothic" panose="020B0502020202020204" pitchFamily="34" charset="0"/>
              </a:rPr>
              <a:t> for </a:t>
            </a:r>
            <a:r>
              <a:rPr lang="it-IT" sz="1600" dirty="0" err="1">
                <a:latin typeface="Century Gothic" panose="020B0502020202020204" pitchFamily="34" charset="0"/>
              </a:rPr>
              <a:t>now</a:t>
            </a:r>
            <a:r>
              <a:rPr lang="it-IT" sz="16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A2F2EA2-E89E-4840-B874-E8B5859D3732}"/>
              </a:ext>
            </a:extLst>
          </p:cNvPr>
          <p:cNvSpPr txBox="1"/>
          <p:nvPr/>
        </p:nvSpPr>
        <p:spPr>
          <a:xfrm>
            <a:off x="162558" y="1412556"/>
            <a:ext cx="6620204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Login / </a:t>
            </a:r>
            <a:r>
              <a:rPr lang="it-IT" sz="1600" dirty="0" err="1">
                <a:latin typeface="Century Gothic" panose="020B0502020202020204" pitchFamily="34" charset="0"/>
              </a:rPr>
              <a:t>register</a:t>
            </a:r>
            <a:r>
              <a:rPr lang="it-IT" sz="1600" dirty="0">
                <a:latin typeface="Century Gothic" panose="020B0502020202020204" pitchFamily="34" charset="0"/>
              </a:rPr>
              <a:t> with e-mail and 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Century Gothic" panose="020B0502020202020204" pitchFamily="34" charset="0"/>
              </a:rPr>
              <a:t>Login with Google account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E080BF-1F40-4871-A3E8-EAF5B67304A7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Century Gothic" panose="020B0502020202020204" pitchFamily="34" charset="0"/>
              </a:rPr>
              <a:t>Secondary</a:t>
            </a:r>
            <a:r>
              <a:rPr lang="it-IT" sz="3200" b="1" dirty="0">
                <a:latin typeface="Century Gothic" panose="020B0502020202020204" pitchFamily="34" charset="0"/>
              </a:rPr>
              <a:t> Features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1C61D78-382E-4795-BB1E-3F00FF077A43}"/>
              </a:ext>
            </a:extLst>
          </p:cNvPr>
          <p:cNvSpPr/>
          <p:nvPr/>
        </p:nvSpPr>
        <p:spPr>
          <a:xfrm>
            <a:off x="-5" y="4598369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Onboarding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7ECC47F-A08F-42B8-A497-F0808D95561C}"/>
              </a:ext>
            </a:extLst>
          </p:cNvPr>
          <p:cNvSpPr txBox="1"/>
          <p:nvPr/>
        </p:nvSpPr>
        <p:spPr>
          <a:xfrm>
            <a:off x="162554" y="5209981"/>
            <a:ext cx="6620212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 first time the user launches the application, the main features are explained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FA9547A-479A-47DA-94DB-0C06B6479228}"/>
              </a:ext>
            </a:extLst>
          </p:cNvPr>
          <p:cNvGrpSpPr/>
          <p:nvPr/>
        </p:nvGrpSpPr>
        <p:grpSpPr>
          <a:xfrm>
            <a:off x="6878876" y="818479"/>
            <a:ext cx="1433830" cy="1308079"/>
            <a:chOff x="852170" y="1181963"/>
            <a:chExt cx="2138200" cy="2027637"/>
          </a:xfrm>
        </p:grpSpPr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B0582F77-9373-414F-A125-DE9B1A2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170" y="1522682"/>
              <a:ext cx="1346200" cy="13462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FCD2F0A7-F68E-4EAF-88AE-723D5C7F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8370" y="2417600"/>
              <a:ext cx="792000" cy="792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19C90E2E-0523-4B4B-B6C8-8FBE0A2CD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98370" y="1181963"/>
              <a:ext cx="792000" cy="792000"/>
            </a:xfrm>
            <a:prstGeom prst="rect">
              <a:avLst/>
            </a:prstGeom>
          </p:spPr>
        </p:pic>
      </p:grp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5EA05327-DF40-4F2D-BBF9-180F0F8C6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2718" y="4767619"/>
            <a:ext cx="1006147" cy="1006147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16844BE5-2AC4-4BC8-9164-207B0BA6AE9A}"/>
              </a:ext>
            </a:extLst>
          </p:cNvPr>
          <p:cNvGrpSpPr/>
          <p:nvPr/>
        </p:nvGrpSpPr>
        <p:grpSpPr>
          <a:xfrm>
            <a:off x="7088983" y="2940281"/>
            <a:ext cx="1013616" cy="1013616"/>
            <a:chOff x="7088983" y="2940281"/>
            <a:chExt cx="1013616" cy="1013616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05127BD-85BA-47A8-B458-8D1B72D9E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88983" y="2940281"/>
              <a:ext cx="1013616" cy="1013616"/>
            </a:xfrm>
            <a:prstGeom prst="rect">
              <a:avLst/>
            </a:prstGeom>
          </p:spPr>
        </p:pic>
        <p:pic>
          <p:nvPicPr>
            <p:cNvPr id="4" name="Elemento grafico 3">
              <a:extLst>
                <a:ext uri="{FF2B5EF4-FFF2-40B4-BE49-F238E27FC236}">
                  <a16:creationId xmlns:a16="http://schemas.microsoft.com/office/drawing/2014/main" id="{5E6B29E9-1378-416D-B26A-F0E9E765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95981" y="3025403"/>
              <a:ext cx="799620" cy="79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95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57" grpId="0"/>
      <p:bldP spid="58" grpId="0"/>
      <p:bldP spid="30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5A23E03F-1E60-4202-A19C-0DC3D75C666A}"/>
              </a:ext>
            </a:extLst>
          </p:cNvPr>
          <p:cNvGrpSpPr/>
          <p:nvPr/>
        </p:nvGrpSpPr>
        <p:grpSpPr>
          <a:xfrm>
            <a:off x="-6" y="4043382"/>
            <a:ext cx="9143999" cy="456575"/>
            <a:chOff x="-5" y="712418"/>
            <a:chExt cx="9143999" cy="456575"/>
          </a:xfrm>
        </p:grpSpPr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E1B5FB57-95DD-4454-8BA6-9F07F35C35F8}"/>
                </a:ext>
              </a:extLst>
            </p:cNvPr>
            <p:cNvSpPr/>
            <p:nvPr/>
          </p:nvSpPr>
          <p:spPr>
            <a:xfrm>
              <a:off x="-5" y="712418"/>
              <a:ext cx="9143999" cy="456575"/>
            </a:xfrm>
            <a:prstGeom prst="rect">
              <a:avLst/>
            </a:prstGeom>
            <a:gradFill flip="none" rotWithShape="1">
              <a:gsLst>
                <a:gs pos="39000">
                  <a:schemeClr val="bg1"/>
                </a:gs>
                <a:gs pos="100000">
                  <a:srgbClr val="EA6B14"/>
                </a:gs>
                <a:gs pos="62000">
                  <a:srgbClr val="EA6B1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2135563-A19F-4D63-BEBD-4B4804F6AE44}"/>
                </a:ext>
              </a:extLst>
            </p:cNvPr>
            <p:cNvSpPr/>
            <p:nvPr/>
          </p:nvSpPr>
          <p:spPr>
            <a:xfrm>
              <a:off x="995924" y="756039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Data collection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3C106E51-5E1E-4F61-B592-F88056EE60BD}"/>
              </a:ext>
            </a:extLst>
          </p:cNvPr>
          <p:cNvGrpSpPr/>
          <p:nvPr/>
        </p:nvGrpSpPr>
        <p:grpSpPr>
          <a:xfrm>
            <a:off x="0" y="2356939"/>
            <a:ext cx="9143999" cy="456575"/>
            <a:chOff x="-5" y="712418"/>
            <a:chExt cx="9143999" cy="456575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2330FBBC-9600-4923-BBBB-CA9390CDD051}"/>
                </a:ext>
              </a:extLst>
            </p:cNvPr>
            <p:cNvSpPr/>
            <p:nvPr/>
          </p:nvSpPr>
          <p:spPr>
            <a:xfrm>
              <a:off x="-5" y="712418"/>
              <a:ext cx="9143999" cy="456575"/>
            </a:xfrm>
            <a:prstGeom prst="rect">
              <a:avLst/>
            </a:prstGeom>
            <a:gradFill flip="none" rotWithShape="1">
              <a:gsLst>
                <a:gs pos="39000">
                  <a:schemeClr val="bg1"/>
                </a:gs>
                <a:gs pos="100000">
                  <a:srgbClr val="EA6B14"/>
                </a:gs>
                <a:gs pos="62000">
                  <a:srgbClr val="EA6B1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064AA7E-D71E-476C-B00D-952447BA260B}"/>
                </a:ext>
              </a:extLst>
            </p:cNvPr>
            <p:cNvSpPr/>
            <p:nvPr/>
          </p:nvSpPr>
          <p:spPr>
            <a:xfrm>
              <a:off x="995924" y="756039"/>
              <a:ext cx="2965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Control phase speed-up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56B06C98-859F-4C4A-A835-9ED7082E47BC}"/>
              </a:ext>
            </a:extLst>
          </p:cNvPr>
          <p:cNvGrpSpPr/>
          <p:nvPr/>
        </p:nvGrpSpPr>
        <p:grpSpPr>
          <a:xfrm>
            <a:off x="-5" y="712418"/>
            <a:ext cx="9143999" cy="456575"/>
            <a:chOff x="-5" y="712418"/>
            <a:chExt cx="9143999" cy="456575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594E576-B6F6-4C18-B2D6-FA5A00CBC7C8}"/>
                </a:ext>
              </a:extLst>
            </p:cNvPr>
            <p:cNvSpPr/>
            <p:nvPr/>
          </p:nvSpPr>
          <p:spPr>
            <a:xfrm>
              <a:off x="-5" y="712418"/>
              <a:ext cx="9143999" cy="456575"/>
            </a:xfrm>
            <a:prstGeom prst="rect">
              <a:avLst/>
            </a:prstGeom>
            <a:gradFill flip="none" rotWithShape="1">
              <a:gsLst>
                <a:gs pos="39000">
                  <a:schemeClr val="bg1"/>
                </a:gs>
                <a:gs pos="100000">
                  <a:srgbClr val="EA6B14"/>
                </a:gs>
                <a:gs pos="62000">
                  <a:srgbClr val="EA6B1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6FED9D6-B130-4364-B0A9-EB213EEC5A35}"/>
                </a:ext>
              </a:extLst>
            </p:cNvPr>
            <p:cNvSpPr/>
            <p:nvPr/>
          </p:nvSpPr>
          <p:spPr>
            <a:xfrm>
              <a:off x="995924" y="756039"/>
              <a:ext cx="3371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Digital self-certification form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pic>
        <p:nvPicPr>
          <p:cNvPr id="46" name="Elemento grafico 45">
            <a:extLst>
              <a:ext uri="{FF2B5EF4-FFF2-40B4-BE49-F238E27FC236}">
                <a16:creationId xmlns:a16="http://schemas.microsoft.com/office/drawing/2014/main" id="{C7F428EC-EC10-4AE9-B361-1C18A8AB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684" y="943917"/>
            <a:ext cx="1038386" cy="1038386"/>
          </a:xfrm>
          <a:prstGeom prst="rect">
            <a:avLst/>
          </a:prstGeom>
        </p:spPr>
      </p:pic>
      <p:pic>
        <p:nvPicPr>
          <p:cNvPr id="47" name="Elemento grafico 46">
            <a:extLst>
              <a:ext uri="{FF2B5EF4-FFF2-40B4-BE49-F238E27FC236}">
                <a16:creationId xmlns:a16="http://schemas.microsoft.com/office/drawing/2014/main" id="{38AC0938-A19C-4A94-9EC8-92958E316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8565" y="1196104"/>
            <a:ext cx="516609" cy="516609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8D9E5585-A6D7-44B2-B508-6B33E76A9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101" y="615277"/>
            <a:ext cx="659717" cy="659717"/>
          </a:xfrm>
          <a:prstGeom prst="rect">
            <a:avLst/>
          </a:prstGeom>
        </p:spPr>
      </p:pic>
      <p:pic>
        <p:nvPicPr>
          <p:cNvPr id="50" name="Elemento grafico 49">
            <a:extLst>
              <a:ext uri="{FF2B5EF4-FFF2-40B4-BE49-F238E27FC236}">
                <a16:creationId xmlns:a16="http://schemas.microsoft.com/office/drawing/2014/main" id="{1C266211-F7FD-46F8-943C-71CF9A5938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2019" y="2707740"/>
            <a:ext cx="878793" cy="878793"/>
          </a:xfrm>
          <a:prstGeom prst="rect">
            <a:avLst/>
          </a:prstGeom>
        </p:spPr>
      </p:pic>
      <p:sp>
        <p:nvSpPr>
          <p:cNvPr id="51" name="Rettangolo 50">
            <a:extLst>
              <a:ext uri="{FF2B5EF4-FFF2-40B4-BE49-F238E27FC236}">
                <a16:creationId xmlns:a16="http://schemas.microsoft.com/office/drawing/2014/main" id="{3DD273C7-9BFA-41C6-93A9-5887A102E259}"/>
              </a:ext>
            </a:extLst>
          </p:cNvPr>
          <p:cNvSpPr/>
          <p:nvPr/>
        </p:nvSpPr>
        <p:spPr>
          <a:xfrm>
            <a:off x="7072269" y="2628785"/>
            <a:ext cx="1398291" cy="1292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732">
                <a:srgbClr val="FFAAAA"/>
              </a:gs>
              <a:gs pos="20808">
                <a:srgbClr val="FF9797"/>
              </a:gs>
              <a:gs pos="100000">
                <a:schemeClr val="bg1"/>
              </a:gs>
              <a:gs pos="51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DD173D9-66AA-4D5D-9758-614E56D3D820}"/>
              </a:ext>
            </a:extLst>
          </p:cNvPr>
          <p:cNvSpPr txBox="1"/>
          <p:nvPr/>
        </p:nvSpPr>
        <p:spPr>
          <a:xfrm>
            <a:off x="162569" y="2928768"/>
            <a:ext cx="641604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Authorities can scan citizens’ movements faster by simply scanning a QR Code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A2F2EA2-E89E-4840-B874-E8B5859D3732}"/>
              </a:ext>
            </a:extLst>
          </p:cNvPr>
          <p:cNvSpPr txBox="1"/>
          <p:nvPr/>
        </p:nvSpPr>
        <p:spPr>
          <a:xfrm>
            <a:off x="162562" y="1215380"/>
            <a:ext cx="641604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 application completely replaces the paper version of the self-certification form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9250E98-8EE6-4FFC-8230-05354EF69BF2}"/>
              </a:ext>
            </a:extLst>
          </p:cNvPr>
          <p:cNvSpPr txBox="1"/>
          <p:nvPr/>
        </p:nvSpPr>
        <p:spPr>
          <a:xfrm>
            <a:off x="162560" y="4647287"/>
            <a:ext cx="6416040" cy="15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Trips data saved in a remote database:  statistics, analysis and data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If a user is found positive, it will be possible to trace his previous movements and meetings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E080BF-1F40-4871-A3E8-EAF5B67304A7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Century Gothic" panose="020B0502020202020204" pitchFamily="34" charset="0"/>
              </a:rPr>
              <a:t>Advantages</a:t>
            </a:r>
            <a:endParaRPr lang="it-IT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7457AA5-E9D2-47DB-A3D8-A2BBE801B9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9061" y="4601527"/>
            <a:ext cx="1044705" cy="1044705"/>
          </a:xfrm>
          <a:prstGeom prst="rect">
            <a:avLst/>
          </a:prstGeom>
        </p:spPr>
      </p:pic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7AF330FF-2091-4C15-919A-E28464715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560" y="2255367"/>
            <a:ext cx="659717" cy="659717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3B492DB6-E6A4-4207-A739-B8E214A65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560" y="3941810"/>
            <a:ext cx="659717" cy="6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115 C 0.00034 -0.00092 0.00069 0.09908 0.00086 0.14931 C 0.00069 0.09977 0.00034 -0.00115 0.00034 -0.00092 L 0.00034 -0.00115 Z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1FC261F-E882-4A4B-AF2A-32BC339AEC6D}"/>
              </a:ext>
            </a:extLst>
          </p:cNvPr>
          <p:cNvSpPr/>
          <p:nvPr/>
        </p:nvSpPr>
        <p:spPr>
          <a:xfrm>
            <a:off x="1473693" y="620040"/>
            <a:ext cx="1784411" cy="5617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D1E3183-7D59-44A8-8F21-26C2679EB8BA}"/>
              </a:ext>
            </a:extLst>
          </p:cNvPr>
          <p:cNvSpPr/>
          <p:nvPr/>
        </p:nvSpPr>
        <p:spPr>
          <a:xfrm>
            <a:off x="3491994" y="1778653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6F4022D-2829-424C-8D81-76230E5A1534}"/>
              </a:ext>
            </a:extLst>
          </p:cNvPr>
          <p:cNvSpPr/>
          <p:nvPr/>
        </p:nvSpPr>
        <p:spPr>
          <a:xfrm>
            <a:off x="3491994" y="3949407"/>
            <a:ext cx="108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91CAFD-1C39-4E0D-ABAD-D7125FAB69B3}"/>
              </a:ext>
            </a:extLst>
          </p:cNvPr>
          <p:cNvSpPr/>
          <p:nvPr/>
        </p:nvSpPr>
        <p:spPr>
          <a:xfrm>
            <a:off x="4731796" y="2725445"/>
            <a:ext cx="2875078" cy="1287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305E6F-3745-49C2-B30C-529B94E95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5" y="737839"/>
            <a:ext cx="5641038" cy="538232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Architecture (1/4)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A9374E-3CC4-49C8-AF07-4CA3D0BD337C}"/>
              </a:ext>
            </a:extLst>
          </p:cNvPr>
          <p:cNvSpPr txBox="1"/>
          <p:nvPr/>
        </p:nvSpPr>
        <p:spPr>
          <a:xfrm>
            <a:off x="1" y="52145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entury Gothic" panose="020B0502020202020204" pitchFamily="34" charset="0"/>
              </a:rPr>
              <a:t>System Architecture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C7D5604-7D6A-4F99-ADFF-B1C8FCF052F3}"/>
              </a:ext>
            </a:extLst>
          </p:cNvPr>
          <p:cNvGrpSpPr/>
          <p:nvPr/>
        </p:nvGrpSpPr>
        <p:grpSpPr>
          <a:xfrm>
            <a:off x="6292960" y="983123"/>
            <a:ext cx="2413467" cy="1327900"/>
            <a:chOff x="6292960" y="983123"/>
            <a:chExt cx="2413467" cy="13279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7B9505B-0601-471A-AE89-2C4FA74C46BA}"/>
                </a:ext>
              </a:extLst>
            </p:cNvPr>
            <p:cNvGrpSpPr/>
            <p:nvPr/>
          </p:nvGrpSpPr>
          <p:grpSpPr>
            <a:xfrm>
              <a:off x="6292960" y="983123"/>
              <a:ext cx="2141455" cy="322079"/>
              <a:chOff x="6620805" y="1080199"/>
              <a:chExt cx="2141455" cy="322079"/>
            </a:xfrm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C854CB8-44DE-4BCE-A587-5DD293B3D04B}"/>
                  </a:ext>
                </a:extLst>
              </p:cNvPr>
              <p:cNvSpPr/>
              <p:nvPr/>
            </p:nvSpPr>
            <p:spPr>
              <a:xfrm>
                <a:off x="6620805" y="1080199"/>
                <a:ext cx="585926" cy="32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7D15ECC-03E5-4145-9431-EAC0B18A642D}"/>
                  </a:ext>
                </a:extLst>
              </p:cNvPr>
              <p:cNvSpPr txBox="1"/>
              <p:nvPr/>
            </p:nvSpPr>
            <p:spPr>
              <a:xfrm>
                <a:off x="7315200" y="1087349"/>
                <a:ext cx="1447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Century Gothic" panose="020B0502020202020204" pitchFamily="34" charset="0"/>
                  </a:rPr>
                  <a:t>Front-End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183365A-6C44-406E-9765-514A98C53D08}"/>
                </a:ext>
              </a:extLst>
            </p:cNvPr>
            <p:cNvGrpSpPr/>
            <p:nvPr/>
          </p:nvGrpSpPr>
          <p:grpSpPr>
            <a:xfrm>
              <a:off x="6294219" y="1486997"/>
              <a:ext cx="2141455" cy="322079"/>
              <a:chOff x="6620805" y="1080199"/>
              <a:chExt cx="2141455" cy="322079"/>
            </a:xfrm>
          </p:grpSpPr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F24FFA75-B46D-4976-99C8-F6F3A4B891D8}"/>
                  </a:ext>
                </a:extLst>
              </p:cNvPr>
              <p:cNvSpPr/>
              <p:nvPr/>
            </p:nvSpPr>
            <p:spPr>
              <a:xfrm>
                <a:off x="6620805" y="1080199"/>
                <a:ext cx="585926" cy="32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7EB4531-BDD3-4587-A721-A9283630292E}"/>
                  </a:ext>
                </a:extLst>
              </p:cNvPr>
              <p:cNvSpPr txBox="1"/>
              <p:nvPr/>
            </p:nvSpPr>
            <p:spPr>
              <a:xfrm>
                <a:off x="7315200" y="1087349"/>
                <a:ext cx="1447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Century Gothic" panose="020B0502020202020204" pitchFamily="34" charset="0"/>
                  </a:rPr>
                  <a:t>Back-End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2DEEAE9-C2CE-450C-80E5-964122F3C509}"/>
                </a:ext>
              </a:extLst>
            </p:cNvPr>
            <p:cNvGrpSpPr/>
            <p:nvPr/>
          </p:nvGrpSpPr>
          <p:grpSpPr>
            <a:xfrm>
              <a:off x="6292960" y="1988944"/>
              <a:ext cx="2413467" cy="322079"/>
              <a:chOff x="6620805" y="1080199"/>
              <a:chExt cx="2413467" cy="322079"/>
            </a:xfrm>
          </p:grpSpPr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8DD1A5D2-750B-427F-9E81-5C775B564F83}"/>
                  </a:ext>
                </a:extLst>
              </p:cNvPr>
              <p:cNvSpPr/>
              <p:nvPr/>
            </p:nvSpPr>
            <p:spPr>
              <a:xfrm>
                <a:off x="6620805" y="1080199"/>
                <a:ext cx="585926" cy="32207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A742AFB-A17E-4E77-900C-73F3B8457B7E}"/>
                  </a:ext>
                </a:extLst>
              </p:cNvPr>
              <p:cNvSpPr txBox="1"/>
              <p:nvPr/>
            </p:nvSpPr>
            <p:spPr>
              <a:xfrm>
                <a:off x="7315200" y="1087349"/>
                <a:ext cx="171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>
                    <a:latin typeface="Century Gothic" panose="020B0502020202020204" pitchFamily="34" charset="0"/>
                  </a:rPr>
                  <a:t>External</a:t>
                </a:r>
                <a:r>
                  <a:rPr lang="it-IT" sz="1400" dirty="0">
                    <a:latin typeface="Century Gothic" panose="020B0502020202020204" pitchFamily="34" charset="0"/>
                  </a:rPr>
                  <a:t> Services</a:t>
                </a:r>
              </a:p>
            </p:txBody>
          </p:sp>
        </p:grpSp>
      </p:grpSp>
      <p:sp>
        <p:nvSpPr>
          <p:cNvPr id="5" name="Ovale 4">
            <a:extLst>
              <a:ext uri="{FF2B5EF4-FFF2-40B4-BE49-F238E27FC236}">
                <a16:creationId xmlns:a16="http://schemas.microsoft.com/office/drawing/2014/main" id="{7039400E-3480-4DD2-838D-A332660A63FC}"/>
              </a:ext>
            </a:extLst>
          </p:cNvPr>
          <p:cNvSpPr/>
          <p:nvPr/>
        </p:nvSpPr>
        <p:spPr>
          <a:xfrm>
            <a:off x="1203592" y="2454676"/>
            <a:ext cx="2317055" cy="1828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8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Architecture (2/4)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A9374E-3CC4-49C8-AF07-4CA3D0BD337C}"/>
              </a:ext>
            </a:extLst>
          </p:cNvPr>
          <p:cNvSpPr txBox="1"/>
          <p:nvPr/>
        </p:nvSpPr>
        <p:spPr>
          <a:xfrm>
            <a:off x="1" y="52145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entury Gothic" panose="020B0502020202020204" pitchFamily="34" charset="0"/>
              </a:rPr>
              <a:t>Front-End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0740F3E-FBDE-4736-AB59-1966CAFFBC8D}"/>
              </a:ext>
            </a:extLst>
          </p:cNvPr>
          <p:cNvSpPr/>
          <p:nvPr/>
        </p:nvSpPr>
        <p:spPr>
          <a:xfrm>
            <a:off x="-5" y="1422912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Development Framework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D11895-A01A-456F-9FC8-D3A48457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38" y="1183287"/>
            <a:ext cx="3278823" cy="93582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A98EB15-3205-4F61-99A7-BE89CB6F0B2E}"/>
              </a:ext>
            </a:extLst>
          </p:cNvPr>
          <p:cNvSpPr txBox="1"/>
          <p:nvPr/>
        </p:nvSpPr>
        <p:spPr>
          <a:xfrm>
            <a:off x="167641" y="1921329"/>
            <a:ext cx="6416040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One codebase, two markets reached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Fast-growing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Maintained by Google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AFE9138-F737-4468-8C16-4AB6F0A26BD5}"/>
              </a:ext>
            </a:extLst>
          </p:cNvPr>
          <p:cNvSpPr/>
          <p:nvPr/>
        </p:nvSpPr>
        <p:spPr>
          <a:xfrm>
            <a:off x="1" y="3825604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Design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CBA928-F3E9-4117-BA22-4E31FEF089FD}"/>
              </a:ext>
            </a:extLst>
          </p:cNvPr>
          <p:cNvSpPr txBox="1"/>
          <p:nvPr/>
        </p:nvSpPr>
        <p:spPr>
          <a:xfrm>
            <a:off x="167640" y="4345881"/>
            <a:ext cx="641604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Intuitive UI &amp; 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Material Design guidelines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68577C-E1C8-4628-B44E-24699D5BD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077" y="3570425"/>
            <a:ext cx="979857" cy="979857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B6FB38B-C9BC-4D6A-BE28-B97A0D7AF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45" y="3631915"/>
            <a:ext cx="848162" cy="8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2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3F7B8-9967-4F9D-96B5-6086823BAAFA}"/>
              </a:ext>
            </a:extLst>
          </p:cNvPr>
          <p:cNvSpPr txBox="1"/>
          <p:nvPr/>
        </p:nvSpPr>
        <p:spPr>
          <a:xfrm>
            <a:off x="-1" y="-179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entury Gothic" panose="020B0502020202020204" pitchFamily="34" charset="0"/>
              </a:rPr>
              <a:t>Architecture (3/4)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79836D-1AB5-41C0-A029-2513544EAD8F}"/>
              </a:ext>
            </a:extLst>
          </p:cNvPr>
          <p:cNvSpPr/>
          <p:nvPr/>
        </p:nvSpPr>
        <p:spPr>
          <a:xfrm>
            <a:off x="-5" y="6545757"/>
            <a:ext cx="9143999" cy="307776"/>
          </a:xfrm>
          <a:prstGeom prst="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latin typeface="Century Gothic" panose="020B0502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A9374E-3CC4-49C8-AF07-4CA3D0BD337C}"/>
              </a:ext>
            </a:extLst>
          </p:cNvPr>
          <p:cNvSpPr txBox="1"/>
          <p:nvPr/>
        </p:nvSpPr>
        <p:spPr>
          <a:xfrm>
            <a:off x="1" y="52145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entury Gothic" panose="020B0502020202020204" pitchFamily="34" charset="0"/>
              </a:rPr>
              <a:t>Front-End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A6C95DD-8AA1-4C2B-AD55-0DAF12A29786}"/>
              </a:ext>
            </a:extLst>
          </p:cNvPr>
          <p:cNvSpPr/>
          <p:nvPr/>
        </p:nvSpPr>
        <p:spPr>
          <a:xfrm>
            <a:off x="1" y="1060291"/>
            <a:ext cx="9143999" cy="456575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100000">
                <a:srgbClr val="EA6B14"/>
              </a:gs>
              <a:gs pos="62000">
                <a:srgbClr val="EA6B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latin typeface="Century Gothic" panose="020B0502020202020204" pitchFamily="34" charset="0"/>
              </a:rPr>
              <a:t>State Management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D3E9F6F-FBDA-413F-B7E1-E378F201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72" y="758163"/>
            <a:ext cx="2377440" cy="106083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829492-D4A0-49A9-B01F-878BC8349943}"/>
              </a:ext>
            </a:extLst>
          </p:cNvPr>
          <p:cNvSpPr txBox="1"/>
          <p:nvPr/>
        </p:nvSpPr>
        <p:spPr>
          <a:xfrm>
            <a:off x="6547034" y="3517621"/>
            <a:ext cx="1898104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latin typeface="Century Gothic" panose="020B0502020202020204" pitchFamily="34" charset="0"/>
              </a:rPr>
              <a:t>Data Layer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87AACFD1-0F10-4D03-87E6-B02697CCA67F}"/>
              </a:ext>
            </a:extLst>
          </p:cNvPr>
          <p:cNvGrpSpPr/>
          <p:nvPr/>
        </p:nvGrpSpPr>
        <p:grpSpPr>
          <a:xfrm>
            <a:off x="936013" y="1770815"/>
            <a:ext cx="7271962" cy="1607671"/>
            <a:chOff x="935582" y="1905749"/>
            <a:chExt cx="7271962" cy="1607671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06DFBEB5-778A-44FC-8458-75229F560876}"/>
                </a:ext>
              </a:extLst>
            </p:cNvPr>
            <p:cNvCxnSpPr>
              <a:cxnSpLocks/>
            </p:cNvCxnSpPr>
            <p:nvPr/>
          </p:nvCxnSpPr>
          <p:spPr>
            <a:xfrm>
              <a:off x="2231686" y="3025062"/>
              <a:ext cx="169225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1D212C7-0A92-490F-A637-F074976AE292}"/>
                </a:ext>
              </a:extLst>
            </p:cNvPr>
            <p:cNvSpPr/>
            <p:nvPr/>
          </p:nvSpPr>
          <p:spPr>
            <a:xfrm>
              <a:off x="935582" y="2173375"/>
              <a:ext cx="1296104" cy="11443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b="1" dirty="0"/>
                <a:t>UI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37CD3F87-76FD-417A-9B11-BD280AE765CA}"/>
                </a:ext>
              </a:extLst>
            </p:cNvPr>
            <p:cNvSpPr/>
            <p:nvPr/>
          </p:nvSpPr>
          <p:spPr>
            <a:xfrm>
              <a:off x="3923942" y="2135827"/>
              <a:ext cx="1296104" cy="11443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b="1" dirty="0" err="1"/>
                <a:t>BLoC</a:t>
              </a:r>
              <a:endParaRPr lang="it-IT" sz="3600" b="1" dirty="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D3465A1-CA6A-4471-8958-8EA790AD950C}"/>
                </a:ext>
              </a:extLst>
            </p:cNvPr>
            <p:cNvSpPr/>
            <p:nvPr/>
          </p:nvSpPr>
          <p:spPr>
            <a:xfrm>
              <a:off x="6911440" y="2135827"/>
              <a:ext cx="1296104" cy="11443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b="1" dirty="0"/>
                <a:t>Data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0DAD8FBE-BB9A-4A81-8A78-AA91DBB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1686" y="2413986"/>
              <a:ext cx="16922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96B25F12-F4E1-45AD-B549-5F2F7229602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6" y="3025062"/>
              <a:ext cx="169139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B50A6A6-5CE6-40DA-8A06-48EF8FC43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046" y="2413986"/>
              <a:ext cx="169139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7FCEEC3-3FD8-4A3C-9CFF-1F667B7316EC}"/>
                </a:ext>
              </a:extLst>
            </p:cNvPr>
            <p:cNvSpPr txBox="1"/>
            <p:nvPr/>
          </p:nvSpPr>
          <p:spPr>
            <a:xfrm>
              <a:off x="2553010" y="1929123"/>
              <a:ext cx="1135193" cy="318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Century Gothic" panose="020B0502020202020204" pitchFamily="34" charset="0"/>
                </a:rPr>
                <a:t>States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0D5D83A7-F675-4745-AA07-DF61D7E6F403}"/>
                </a:ext>
              </a:extLst>
            </p:cNvPr>
            <p:cNvSpPr txBox="1"/>
            <p:nvPr/>
          </p:nvSpPr>
          <p:spPr>
            <a:xfrm>
              <a:off x="2510216" y="3194762"/>
              <a:ext cx="1135193" cy="318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Century Gothic" panose="020B0502020202020204" pitchFamily="34" charset="0"/>
                </a:rPr>
                <a:t>Events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4C255A-DEF3-4B0B-BF4D-1992D3DDA1F4}"/>
                </a:ext>
              </a:extLst>
            </p:cNvPr>
            <p:cNvSpPr txBox="1"/>
            <p:nvPr/>
          </p:nvSpPr>
          <p:spPr>
            <a:xfrm>
              <a:off x="5141471" y="1905749"/>
              <a:ext cx="1849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latin typeface="Century Gothic" panose="020B0502020202020204" pitchFamily="34" charset="0"/>
                </a:rPr>
                <a:t>Async</a:t>
              </a:r>
              <a:r>
                <a:rPr lang="it-IT" sz="1600" dirty="0">
                  <a:latin typeface="Century Gothic" panose="020B0502020202020204" pitchFamily="34" charset="0"/>
                </a:rPr>
                <a:t> </a:t>
              </a:r>
              <a:r>
                <a:rPr lang="it-IT" sz="1600" dirty="0" err="1">
                  <a:latin typeface="Century Gothic" panose="020B0502020202020204" pitchFamily="34" charset="0"/>
                </a:rPr>
                <a:t>Request</a:t>
              </a:r>
              <a:endParaRPr lang="it-IT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B9C2322B-B5FF-44AF-B527-80463C7189B0}"/>
                </a:ext>
              </a:extLst>
            </p:cNvPr>
            <p:cNvSpPr txBox="1"/>
            <p:nvPr/>
          </p:nvSpPr>
          <p:spPr>
            <a:xfrm>
              <a:off x="4851459" y="3148408"/>
              <a:ext cx="2428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latin typeface="Century Gothic" panose="020B0502020202020204" pitchFamily="34" charset="0"/>
                </a:rPr>
                <a:t>Async</a:t>
              </a:r>
              <a:r>
                <a:rPr lang="it-IT" sz="1600" dirty="0">
                  <a:latin typeface="Century Gothic" panose="020B0502020202020204" pitchFamily="34" charset="0"/>
                </a:rPr>
                <a:t> </a:t>
              </a:r>
              <a:r>
                <a:rPr lang="it-IT" sz="1600" dirty="0" err="1">
                  <a:latin typeface="Century Gothic" panose="020B0502020202020204" pitchFamily="34" charset="0"/>
                </a:rPr>
                <a:t>Response</a:t>
              </a:r>
              <a:endParaRPr lang="it-IT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9E071-3BEB-4BA8-8A5C-AA7BE0201707}"/>
              </a:ext>
            </a:extLst>
          </p:cNvPr>
          <p:cNvSpPr txBox="1"/>
          <p:nvPr/>
        </p:nvSpPr>
        <p:spPr>
          <a:xfrm>
            <a:off x="3639975" y="3518006"/>
            <a:ext cx="1898104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latin typeface="Century Gothic" panose="020B0502020202020204" pitchFamily="34" charset="0"/>
              </a:rPr>
              <a:t>Business Layer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AEFE55E-AA8E-47F8-B609-D32326D041B5}"/>
              </a:ext>
            </a:extLst>
          </p:cNvPr>
          <p:cNvSpPr txBox="1"/>
          <p:nvPr/>
        </p:nvSpPr>
        <p:spPr>
          <a:xfrm>
            <a:off x="434645" y="3515605"/>
            <a:ext cx="2169545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latin typeface="Century Gothic" panose="020B0502020202020204" pitchFamily="34" charset="0"/>
              </a:rPr>
              <a:t>Presentation Layer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9FECC7-78B9-438F-A29C-EEAEADF34C40}"/>
              </a:ext>
            </a:extLst>
          </p:cNvPr>
          <p:cNvSpPr txBox="1"/>
          <p:nvPr/>
        </p:nvSpPr>
        <p:spPr>
          <a:xfrm>
            <a:off x="635012" y="3963053"/>
            <a:ext cx="189810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Screens &amp; Widgets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DD80F32-08F1-4335-9EC5-FFC2D239D3BC}"/>
              </a:ext>
            </a:extLst>
          </p:cNvPr>
          <p:cNvSpPr txBox="1"/>
          <p:nvPr/>
        </p:nvSpPr>
        <p:spPr>
          <a:xfrm>
            <a:off x="251338" y="4376176"/>
            <a:ext cx="2536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Handle user input and application lifecycle events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Render itself based on one or more </a:t>
            </a:r>
            <a:r>
              <a:rPr lang="en-US" sz="1400" dirty="0" err="1">
                <a:latin typeface="Century Gothic" panose="020B0502020202020204" pitchFamily="34" charset="0"/>
              </a:rPr>
              <a:t>BLoC</a:t>
            </a:r>
            <a:r>
              <a:rPr lang="en-US" sz="1400" dirty="0">
                <a:latin typeface="Century Gothic" panose="020B0502020202020204" pitchFamily="34" charset="0"/>
              </a:rPr>
              <a:t> states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B4354C8-708D-4B8C-BEA1-F3E2AC28F8BC}"/>
              </a:ext>
            </a:extLst>
          </p:cNvPr>
          <p:cNvSpPr txBox="1"/>
          <p:nvPr/>
        </p:nvSpPr>
        <p:spPr>
          <a:xfrm>
            <a:off x="3639975" y="3963053"/>
            <a:ext cx="189810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latin typeface="Century Gothic" panose="020B0502020202020204" pitchFamily="34" charset="0"/>
              </a:rPr>
              <a:t>BLoCs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1667B4-F6D6-4D28-92FC-014CCC14BF0C}"/>
              </a:ext>
            </a:extLst>
          </p:cNvPr>
          <p:cNvSpPr txBox="1"/>
          <p:nvPr/>
        </p:nvSpPr>
        <p:spPr>
          <a:xfrm>
            <a:off x="6228006" y="4376176"/>
            <a:ext cx="2536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Providers</a:t>
            </a:r>
            <a:r>
              <a:rPr lang="en-US" sz="1400" dirty="0">
                <a:latin typeface="Century Gothic" panose="020B0502020202020204" pitchFamily="34" charset="0"/>
              </a:rPr>
              <a:t>: provide raw data to the app</a:t>
            </a: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Repository</a:t>
            </a:r>
            <a:r>
              <a:rPr lang="en-US" sz="1400" dirty="0">
                <a:latin typeface="Century Gothic" panose="020B0502020202020204" pitchFamily="34" charset="0"/>
              </a:rPr>
              <a:t>: wrapper around one or more providers used by the </a:t>
            </a:r>
            <a:r>
              <a:rPr lang="en-US" sz="1400" dirty="0" err="1">
                <a:latin typeface="Century Gothic" panose="020B0502020202020204" pitchFamily="34" charset="0"/>
              </a:rPr>
              <a:t>BLoCs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8466361-6EAD-42A3-83E7-F8CC43D0046E}"/>
              </a:ext>
            </a:extLst>
          </p:cNvPr>
          <p:cNvSpPr txBox="1"/>
          <p:nvPr/>
        </p:nvSpPr>
        <p:spPr>
          <a:xfrm>
            <a:off x="6213065" y="3963053"/>
            <a:ext cx="2566042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Providers &amp; Repositories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AB2568B-37D9-4466-9316-A66E1DEA8844}"/>
              </a:ext>
            </a:extLst>
          </p:cNvPr>
          <p:cNvSpPr txBox="1"/>
          <p:nvPr/>
        </p:nvSpPr>
        <p:spPr>
          <a:xfrm>
            <a:off x="3303914" y="4376176"/>
            <a:ext cx="253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Map events coming from the UI (generated by user input) with new states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Communicates with repository in order to build a new state for the UI to consume</a:t>
            </a:r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C84573AB-7369-4DE1-97C5-618696B8CA2E}"/>
              </a:ext>
            </a:extLst>
          </p:cNvPr>
          <p:cNvSpPr/>
          <p:nvPr/>
        </p:nvSpPr>
        <p:spPr>
          <a:xfrm>
            <a:off x="-953099" y="1863353"/>
            <a:ext cx="11287760" cy="447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8C4DEEF3-A124-4976-A800-DD80EC0A8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07" y="3296203"/>
            <a:ext cx="540000" cy="540000"/>
          </a:xfrm>
          <a:prstGeom prst="rect">
            <a:avLst/>
          </a:prstGeom>
        </p:spPr>
      </p:pic>
      <p:sp>
        <p:nvSpPr>
          <p:cNvPr id="61" name="Rettangolo 60">
            <a:extLst>
              <a:ext uri="{FF2B5EF4-FFF2-40B4-BE49-F238E27FC236}">
                <a16:creationId xmlns:a16="http://schemas.microsoft.com/office/drawing/2014/main" id="{BD53D7F2-4F18-4964-836E-2A47D5D4FCC1}"/>
              </a:ext>
            </a:extLst>
          </p:cNvPr>
          <p:cNvSpPr/>
          <p:nvPr/>
        </p:nvSpPr>
        <p:spPr>
          <a:xfrm>
            <a:off x="1301884" y="3318475"/>
            <a:ext cx="4254691" cy="49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Code modularity and re-usability</a:t>
            </a:r>
          </a:p>
        </p:txBody>
      </p:sp>
      <p:pic>
        <p:nvPicPr>
          <p:cNvPr id="62" name="Elemento grafico 61">
            <a:extLst>
              <a:ext uri="{FF2B5EF4-FFF2-40B4-BE49-F238E27FC236}">
                <a16:creationId xmlns:a16="http://schemas.microsoft.com/office/drawing/2014/main" id="{059A4ACA-9000-472D-A1BD-BAE505D3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07" y="4079300"/>
            <a:ext cx="540000" cy="540000"/>
          </a:xfrm>
          <a:prstGeom prst="rect">
            <a:avLst/>
          </a:prstGeom>
        </p:spPr>
      </p:pic>
      <p:sp>
        <p:nvSpPr>
          <p:cNvPr id="63" name="Rettangolo 62">
            <a:extLst>
              <a:ext uri="{FF2B5EF4-FFF2-40B4-BE49-F238E27FC236}">
                <a16:creationId xmlns:a16="http://schemas.microsoft.com/office/drawing/2014/main" id="{BECFB866-FAAA-499B-8989-A98360D36465}"/>
              </a:ext>
            </a:extLst>
          </p:cNvPr>
          <p:cNvSpPr/>
          <p:nvPr/>
        </p:nvSpPr>
        <p:spPr>
          <a:xfrm>
            <a:off x="1301884" y="4101572"/>
            <a:ext cx="1914307" cy="49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Easily testable</a:t>
            </a:r>
          </a:p>
        </p:txBody>
      </p:sp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0076F570-44B4-48E2-B783-14D69AEA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07" y="4862397"/>
            <a:ext cx="540000" cy="540000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B57E80C4-D3BE-4E5F-9F5C-76BF4D42BAD5}"/>
              </a:ext>
            </a:extLst>
          </p:cNvPr>
          <p:cNvSpPr/>
          <p:nvPr/>
        </p:nvSpPr>
        <p:spPr>
          <a:xfrm>
            <a:off x="1301884" y="4884669"/>
            <a:ext cx="4023858" cy="49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Very well documented libraries</a:t>
            </a:r>
          </a:p>
        </p:txBody>
      </p:sp>
      <p:pic>
        <p:nvPicPr>
          <p:cNvPr id="66" name="Elemento grafico 65">
            <a:extLst>
              <a:ext uri="{FF2B5EF4-FFF2-40B4-BE49-F238E27FC236}">
                <a16:creationId xmlns:a16="http://schemas.microsoft.com/office/drawing/2014/main" id="{3AE125FA-7A58-42D8-A8F5-D3130987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07" y="2529441"/>
            <a:ext cx="540000" cy="5400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B3E6E878-5DD4-4E33-A83A-513D0E713ADC}"/>
              </a:ext>
            </a:extLst>
          </p:cNvPr>
          <p:cNvSpPr/>
          <p:nvPr/>
        </p:nvSpPr>
        <p:spPr>
          <a:xfrm>
            <a:off x="1301884" y="2551713"/>
            <a:ext cx="6279283" cy="49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Easy to separate presentation from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0689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1" grpId="0"/>
      <p:bldP spid="52" grpId="0" animBg="1"/>
      <p:bldP spid="61" grpId="0"/>
      <p:bldP spid="63" grpId="0"/>
      <p:bldP spid="65" grpId="0"/>
      <p:bldP spid="67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903</Words>
  <Application>Microsoft Office PowerPoint</Application>
  <PresentationFormat>Presentazione su schermo (4:3)</PresentationFormat>
  <Paragraphs>148</Paragraphs>
  <Slides>14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Gelli</dc:creator>
  <cp:lastModifiedBy>Marco Gelli</cp:lastModifiedBy>
  <cp:revision>151</cp:revision>
  <dcterms:created xsi:type="dcterms:W3CDTF">2020-07-08T13:17:50Z</dcterms:created>
  <dcterms:modified xsi:type="dcterms:W3CDTF">2020-07-10T11:11:28Z</dcterms:modified>
</cp:coreProperties>
</file>