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7" r:id="rId10"/>
  </p:sldIdLst>
  <p:sldSz cx="9144000" cy="6858000" type="screen4x3"/>
  <p:notesSz cx="6797675" cy="9926638"/>
  <p:embeddedFontLst>
    <p:embeddedFont>
      <p:font typeface="Roboto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zEJS2I3rKeCC7CY94aKobb0PN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096780-8571-426F-9C28-5999F50DDF52}">
  <a:tblStyle styleId="{BC096780-8571-426F-9C28-5999F50DDF5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2099431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8a20994310_0_1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g8a20994310_0_12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2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a2099431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8a20994310_0_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8a20994310_0_5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3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ad6b79b6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8ad6b79b6b_0_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g8ad6b79b6b_0_4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5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a337b1e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8a337b1e4f_0_3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8a337b1e4f_0_31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6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215875" y="1284774"/>
            <a:ext cx="6668400" cy="25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250" tIns="32625" rIns="65250" bIns="326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ru-RU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Образовательный курс Fusion 360 для школьников и студентов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22947" y="3823968"/>
            <a:ext cx="3326100" cy="13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250" tIns="32625" rIns="65250" bIns="326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</a:t>
            </a:r>
            <a:r>
              <a:rPr lang="ru-RU" sz="1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аучные руководители: </a:t>
            </a:r>
            <a:br>
              <a:rPr lang="ru-RU" sz="1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Толстиков А.В.</a:t>
            </a:r>
            <a:br>
              <a:rPr lang="ru-RU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Лаврененко И.С.</a:t>
            </a:r>
            <a:endParaRPr sz="1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a20994310_0_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sp>
        <p:nvSpPr>
          <p:cNvPr id="97" name="Google Shape;97;g8a20994310_0_12"/>
          <p:cNvSpPr txBox="1"/>
          <p:nvPr/>
        </p:nvSpPr>
        <p:spPr>
          <a:xfrm>
            <a:off x="670875" y="278300"/>
            <a:ext cx="80691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Состав участников проекта</a:t>
            </a:r>
            <a:endParaRPr sz="2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8a20994310_0_12"/>
          <p:cNvSpPr txBox="1"/>
          <p:nvPr/>
        </p:nvSpPr>
        <p:spPr>
          <a:xfrm>
            <a:off x="723975" y="802950"/>
            <a:ext cx="7962900" cy="52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g8a20994310_0_12"/>
          <p:cNvGraphicFramePr/>
          <p:nvPr>
            <p:extLst>
              <p:ext uri="{D42A27DB-BD31-4B8C-83A1-F6EECF244321}">
                <p14:modId xmlns:p14="http://schemas.microsoft.com/office/powerpoint/2010/main" val="1088846208"/>
              </p:ext>
            </p:extLst>
          </p:nvPr>
        </p:nvGraphicFramePr>
        <p:xfrm>
          <a:off x="572550" y="989075"/>
          <a:ext cx="8246000" cy="4358310"/>
        </p:xfrm>
        <a:graphic>
          <a:graphicData uri="http://schemas.openxmlformats.org/drawingml/2006/table">
            <a:tbl>
              <a:tblPr>
                <a:noFill/>
                <a:tableStyleId>{BC096780-8571-426F-9C28-5999F50DDF52}</a:tableStyleId>
              </a:tblPr>
              <a:tblGrid>
                <a:gridCol w="412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1" u="none" strike="noStrike" cap="none"/>
                        <a:t>ФИО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1" u="none" strike="noStrike" cap="none"/>
                        <a:t>учебная группа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 smtClean="0"/>
                        <a:t>Амельченко</a:t>
                      </a:r>
                      <a:r>
                        <a:rPr lang="ru-RU" sz="1400" u="none" strike="noStrike" cap="none" baseline="0" dirty="0" smtClean="0"/>
                        <a:t> А.О.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 smtClean="0"/>
                        <a:t>181-326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 smtClean="0"/>
                        <a:t>Попова</a:t>
                      </a:r>
                      <a:r>
                        <a:rPr lang="ru-RU" sz="1400" u="none" strike="noStrike" cap="none" baseline="0" dirty="0" smtClean="0"/>
                        <a:t> А.А.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 smtClean="0"/>
                        <a:t>191-324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 smtClean="0"/>
                        <a:t>Денисова</a:t>
                      </a:r>
                      <a:r>
                        <a:rPr lang="ru-RU" sz="1400" u="none" strike="noStrike" cap="none" baseline="0" dirty="0" smtClean="0"/>
                        <a:t> Я.А.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 smtClean="0"/>
                        <a:t>191-324</a:t>
                      </a:r>
                      <a:endParaRPr lang="ru-RU"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 smtClean="0"/>
                        <a:t>Синяков</a:t>
                      </a:r>
                      <a:r>
                        <a:rPr lang="ru-RU" sz="1400" u="none" strike="noStrike" cap="none" baseline="0" dirty="0" smtClean="0"/>
                        <a:t> В.А.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 smtClean="0"/>
                        <a:t>201-324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 err="1" smtClean="0"/>
                        <a:t>Васинкина</a:t>
                      </a:r>
                      <a:r>
                        <a:rPr lang="ru-RU" sz="1400" u="none" strike="noStrike" cap="none" baseline="0" dirty="0" smtClean="0"/>
                        <a:t> Д.А.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 smtClean="0"/>
                        <a:t>201-324</a:t>
                      </a:r>
                      <a:endParaRPr lang="ru-RU"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 smtClean="0"/>
                        <a:t>Тарханова</a:t>
                      </a:r>
                      <a:r>
                        <a:rPr lang="ru-RU" sz="1400" u="none" strike="noStrike" cap="none" baseline="0" dirty="0" smtClean="0"/>
                        <a:t> Е.Ю.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ru-RU" sz="1400" u="none" strike="noStrike" cap="none" dirty="0" smtClean="0"/>
                        <a:t>201-324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 smtClean="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Бражников</a:t>
                      </a:r>
                      <a:r>
                        <a:rPr lang="ru-RU" sz="1400" u="none" strike="noStrike" cap="none" baseline="0" dirty="0" smtClean="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 И.Е.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ru-RU" sz="1400" u="none" strike="noStrike" cap="none" dirty="0" smtClean="0"/>
                        <a:t>201-324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 err="1" smtClean="0"/>
                        <a:t>Фукина</a:t>
                      </a:r>
                      <a:r>
                        <a:rPr lang="ru-RU" sz="1400" u="none" strike="noStrike" cap="none" baseline="0" dirty="0" smtClean="0"/>
                        <a:t> А.Д.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ru-RU" sz="1400" u="none" strike="noStrike" cap="none" dirty="0" smtClean="0"/>
                        <a:t>201-324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 smtClean="0"/>
                        <a:t>Константинова</a:t>
                      </a:r>
                      <a:r>
                        <a:rPr lang="ru-RU" sz="1400" u="none" strike="noStrike" cap="none" baseline="0" dirty="0" smtClean="0"/>
                        <a:t> К.А.</a:t>
                      </a:r>
                      <a:r>
                        <a:rPr lang="ru-RU" sz="1400" u="none" strike="noStrike" cap="none" dirty="0" smtClean="0"/>
                        <a:t>.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ru-RU" sz="1400" u="none" strike="noStrike" cap="none" dirty="0" smtClean="0"/>
                        <a:t>201-324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 err="1" smtClean="0"/>
                        <a:t>Гречишкина</a:t>
                      </a:r>
                      <a:r>
                        <a:rPr lang="ru-RU" sz="1400" u="none" strike="noStrike" cap="none" baseline="0" dirty="0" smtClean="0"/>
                        <a:t> Т.Ю.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ru-RU" sz="1400" u="none" strike="noStrike" cap="none" dirty="0" smtClean="0"/>
                        <a:t>201-324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2"/>
          <p:cNvCxnSpPr/>
          <p:nvPr/>
        </p:nvCxnSpPr>
        <p:spPr>
          <a:xfrm rot="10800000" flipH="1">
            <a:off x="683491" y="953019"/>
            <a:ext cx="6995140" cy="167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p2"/>
          <p:cNvCxnSpPr/>
          <p:nvPr/>
        </p:nvCxnSpPr>
        <p:spPr>
          <a:xfrm rot="10800000">
            <a:off x="756441" y="476672"/>
            <a:ext cx="941" cy="63079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2"/>
          <p:cNvSpPr txBox="1">
            <a:spLocks noGrp="1"/>
          </p:cNvSpPr>
          <p:nvPr>
            <p:ph type="body" idx="1"/>
          </p:nvPr>
        </p:nvSpPr>
        <p:spPr>
          <a:xfrm>
            <a:off x="692727" y="1107463"/>
            <a:ext cx="8082448" cy="4672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spcBef>
                <a:spcPts val="0"/>
              </a:spcBef>
              <a:buSzPts val="2800"/>
              <a:buNone/>
            </a:pPr>
            <a:r>
              <a:rPr lang="ru-RU" sz="2000" dirty="0" smtClean="0"/>
              <a:t>Основной идеей проекта является обучение школьников и студентов 3</a:t>
            </a:r>
            <a:r>
              <a:rPr lang="en-US" sz="2000" dirty="0" smtClean="0"/>
              <a:t>D</a:t>
            </a:r>
            <a:r>
              <a:rPr lang="ru-RU" sz="2000" dirty="0" smtClean="0"/>
              <a:t> моделированию в </a:t>
            </a:r>
            <a:r>
              <a:rPr lang="ru-RU" sz="2000" dirty="0" err="1"/>
              <a:t>Autodesk</a:t>
            </a:r>
            <a:r>
              <a:rPr lang="ru-RU" sz="2000" dirty="0"/>
              <a:t> </a:t>
            </a:r>
            <a:r>
              <a:rPr lang="en-US" sz="2000" dirty="0" smtClean="0"/>
              <a:t>Fusion 360</a:t>
            </a:r>
            <a:r>
              <a:rPr lang="ru-RU" sz="2000" dirty="0" smtClean="0"/>
              <a:t>. Курс демонстрирует работу с основными инструментами для работы в программах САПР. На примере создания интересных механизмов демонстрируется основной функционал </a:t>
            </a:r>
            <a:r>
              <a:rPr lang="en-US" sz="2000" dirty="0" smtClean="0"/>
              <a:t>Fusion 360</a:t>
            </a:r>
            <a:r>
              <a:rPr lang="ru-RU" sz="2000" dirty="0" smtClean="0"/>
              <a:t>, что позволяет привлечь людей, которые никогда ранее не думали об этой сфере деятельности.</a:t>
            </a:r>
          </a:p>
        </p:txBody>
      </p:sp>
      <p:sp>
        <p:nvSpPr>
          <p:cNvPr id="116" name="Google Shape;116;p2"/>
          <p:cNvSpPr txBox="1"/>
          <p:nvPr/>
        </p:nvSpPr>
        <p:spPr>
          <a:xfrm>
            <a:off x="821096" y="480616"/>
            <a:ext cx="772554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Основная идея проекта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77" b="5267"/>
          <a:stretch/>
        </p:blipFill>
        <p:spPr>
          <a:xfrm>
            <a:off x="3686177" y="2917416"/>
            <a:ext cx="4729162" cy="34389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a20994310_0_5"/>
          <p:cNvSpPr txBox="1">
            <a:spLocks noGrp="1"/>
          </p:cNvSpPr>
          <p:nvPr>
            <p:ph type="title"/>
          </p:nvPr>
        </p:nvSpPr>
        <p:spPr>
          <a:xfrm>
            <a:off x="914400" y="372495"/>
            <a:ext cx="82296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1"/>
              <a:t>Цели проекта в текущем семестре</a:t>
            </a:r>
            <a:endParaRPr/>
          </a:p>
        </p:txBody>
      </p:sp>
      <p:sp>
        <p:nvSpPr>
          <p:cNvPr id="126" name="Google Shape;126;g8a20994310_0_5"/>
          <p:cNvSpPr txBox="1">
            <a:spLocks noGrp="1"/>
          </p:cNvSpPr>
          <p:nvPr>
            <p:ph type="body" idx="1"/>
          </p:nvPr>
        </p:nvSpPr>
        <p:spPr>
          <a:xfrm>
            <a:off x="457200" y="1154950"/>
            <a:ext cx="4274855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ru-RU" sz="2000" dirty="0"/>
              <a:t>Основная </a:t>
            </a:r>
            <a:r>
              <a:rPr lang="ru-RU" sz="2000" dirty="0" smtClean="0"/>
              <a:t>цель проекта </a:t>
            </a:r>
            <a:r>
              <a:rPr lang="ru-RU" sz="2000" dirty="0"/>
              <a:t>в текущем </a:t>
            </a:r>
            <a:r>
              <a:rPr lang="ru-RU" sz="2000" dirty="0" smtClean="0"/>
              <a:t>семестре заключалась в устранении «пробелов» в обучении работе с основными инструментами </a:t>
            </a:r>
            <a:r>
              <a:rPr lang="en-US" sz="2000" dirty="0" smtClean="0"/>
              <a:t>Fusion 360</a:t>
            </a:r>
            <a:r>
              <a:rPr lang="ru-RU" sz="2000" dirty="0" smtClean="0"/>
              <a:t>, а также совершенствовании навыков работы с </a:t>
            </a:r>
            <a:r>
              <a:rPr lang="en-US" sz="2000" dirty="0" smtClean="0"/>
              <a:t>API Fusion 360</a:t>
            </a:r>
            <a:r>
              <a:rPr lang="ru-RU" sz="2000" dirty="0" smtClean="0"/>
              <a:t>. </a:t>
            </a:r>
            <a:endParaRPr sz="2500" dirty="0">
              <a:solidFill>
                <a:srgbClr val="000000"/>
              </a:solidFill>
            </a:endParaRPr>
          </a:p>
        </p:txBody>
      </p:sp>
      <p:sp>
        <p:nvSpPr>
          <p:cNvPr id="127" name="Google Shape;127;g8a20994310_0_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cxnSp>
        <p:nvCxnSpPr>
          <p:cNvPr id="128" name="Google Shape;128;g8a20994310_0_5"/>
          <p:cNvCxnSpPr/>
          <p:nvPr/>
        </p:nvCxnSpPr>
        <p:spPr>
          <a:xfrm>
            <a:off x="630893" y="938928"/>
            <a:ext cx="699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g8a20994310_0_5"/>
          <p:cNvCxnSpPr/>
          <p:nvPr/>
        </p:nvCxnSpPr>
        <p:spPr>
          <a:xfrm rot="10800000">
            <a:off x="846917" y="434952"/>
            <a:ext cx="0" cy="72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17" y="1757363"/>
            <a:ext cx="4142814" cy="34509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3"/>
          <p:cNvCxnSpPr/>
          <p:nvPr/>
        </p:nvCxnSpPr>
        <p:spPr>
          <a:xfrm>
            <a:off x="683568" y="980728"/>
            <a:ext cx="699506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3"/>
          <p:cNvCxnSpPr/>
          <p:nvPr/>
        </p:nvCxnSpPr>
        <p:spPr>
          <a:xfrm rot="10800000">
            <a:off x="899592" y="476672"/>
            <a:ext cx="0" cy="72008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p3"/>
          <p:cNvSpPr txBox="1">
            <a:spLocks noGrp="1"/>
          </p:cNvSpPr>
          <p:nvPr>
            <p:ph type="body" idx="1"/>
          </p:nvPr>
        </p:nvSpPr>
        <p:spPr>
          <a:xfrm>
            <a:off x="512025" y="1257464"/>
            <a:ext cx="8229600" cy="3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 dirty="0"/>
              <a:t>В текущем семестре задачи проекта распределились следующим образом</a:t>
            </a:r>
            <a:r>
              <a:rPr lang="ru-RU" sz="1800" dirty="0" smtClean="0"/>
              <a:t>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</p:txBody>
      </p:sp>
      <p:sp>
        <p:nvSpPr>
          <p:cNvPr id="143" name="Google Shape;143;p3"/>
          <p:cNvSpPr txBox="1"/>
          <p:nvPr/>
        </p:nvSpPr>
        <p:spPr>
          <a:xfrm>
            <a:off x="899600" y="476735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Распределение ролей внутри проекта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sp>
        <p:nvSpPr>
          <p:cNvPr id="146" name="Google Shape;146;p3"/>
          <p:cNvSpPr txBox="1"/>
          <p:nvPr/>
        </p:nvSpPr>
        <p:spPr>
          <a:xfrm>
            <a:off x="899600" y="3843650"/>
            <a:ext cx="23694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141988" y="2567366"/>
            <a:ext cx="4203550" cy="2637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ru-RU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Знакомство с основными инструментами и возможностями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Fusion 36</a:t>
            </a:r>
            <a:r>
              <a:rPr lang="ru-RU" sz="1800" dirty="0" smtClean="0"/>
              <a:t>0.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ru-RU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Поиск тем, не </a:t>
            </a:r>
            <a:r>
              <a:rPr lang="ru-RU" sz="1800" dirty="0" smtClean="0"/>
              <a:t>освещенных ранее </a:t>
            </a:r>
            <a:r>
              <a:rPr lang="ru-RU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образовательном курсе </a:t>
            </a:r>
            <a:r>
              <a:rPr lang="ru-RU" sz="1800" dirty="0" smtClean="0"/>
              <a:t>«</a:t>
            </a:r>
            <a:r>
              <a:rPr lang="en-US" sz="1800" dirty="0" smtClean="0"/>
              <a:t>Fusion 360 </a:t>
            </a:r>
            <a:r>
              <a:rPr lang="ru-RU" sz="1800" dirty="0" smtClean="0"/>
              <a:t>для школьников и студентов».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ru-RU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Создание учебного пособия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8290559" y="3619900"/>
            <a:ext cx="451065" cy="2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47;p3"/>
          <p:cNvSpPr txBox="1"/>
          <p:nvPr/>
        </p:nvSpPr>
        <p:spPr>
          <a:xfrm>
            <a:off x="4299075" y="2567366"/>
            <a:ext cx="4508250" cy="20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Анализ прошлых работ и исправление недочетов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Выгрузка на сайт методический </a:t>
            </a:r>
            <a:r>
              <a:rPr lang="ru-RU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пособий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ru-RU" sz="1800" dirty="0" smtClean="0"/>
              <a:t>Углубленное изучение</a:t>
            </a:r>
            <a:r>
              <a:rPr lang="en-US" sz="1800" dirty="0" smtClean="0"/>
              <a:t> API</a:t>
            </a:r>
            <a:r>
              <a:rPr lang="ru-RU" sz="1800" dirty="0" smtClean="0"/>
              <a:t> </a:t>
            </a:r>
            <a:r>
              <a:rPr lang="en-US" sz="1800" dirty="0" smtClean="0"/>
              <a:t>Fusion 360</a:t>
            </a:r>
            <a:endParaRPr lang="ru-RU" sz="1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12026" y="2232757"/>
            <a:ext cx="345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1 курс</a:t>
            </a:r>
            <a:endParaRPr lang="ru-RU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26825" y="2228812"/>
            <a:ext cx="345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2-3 курс</a:t>
            </a:r>
            <a:endParaRPr lang="ru-RU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ad6b79b6b_0_4"/>
          <p:cNvSpPr txBox="1">
            <a:spLocks noGrp="1"/>
          </p:cNvSpPr>
          <p:nvPr>
            <p:ph type="body" idx="1"/>
          </p:nvPr>
        </p:nvSpPr>
        <p:spPr>
          <a:xfrm>
            <a:off x="380150" y="733325"/>
            <a:ext cx="8229600" cy="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ru-RU" b="1" dirty="0"/>
              <a:t>Доска проекта в программе управления проектами </a:t>
            </a:r>
            <a:r>
              <a:rPr lang="ru-RU" b="1" dirty="0" err="1"/>
              <a:t>Trello</a:t>
            </a:r>
            <a:r>
              <a:rPr lang="ru-RU" b="1" dirty="0"/>
              <a:t>  </a:t>
            </a:r>
            <a:endParaRPr b="1" dirty="0"/>
          </a:p>
        </p:txBody>
      </p:sp>
      <p:sp>
        <p:nvSpPr>
          <p:cNvPr id="155" name="Google Shape;155;g8ad6b79b6b_0_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50" y="1966155"/>
            <a:ext cx="8435952" cy="41191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5"/>
          <p:cNvCxnSpPr/>
          <p:nvPr/>
        </p:nvCxnSpPr>
        <p:spPr>
          <a:xfrm>
            <a:off x="683568" y="980728"/>
            <a:ext cx="699506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" name="Google Shape;163;p5"/>
          <p:cNvCxnSpPr/>
          <p:nvPr/>
        </p:nvCxnSpPr>
        <p:spPr>
          <a:xfrm rot="10800000">
            <a:off x="899592" y="476672"/>
            <a:ext cx="0" cy="72008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" name="Google Shape;164;p5"/>
          <p:cNvSpPr txBox="1">
            <a:spLocks noGrp="1"/>
          </p:cNvSpPr>
          <p:nvPr>
            <p:ph type="body" idx="1"/>
          </p:nvPr>
        </p:nvSpPr>
        <p:spPr>
          <a:xfrm>
            <a:off x="971600" y="1359061"/>
            <a:ext cx="7447420" cy="2027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800" dirty="0" smtClean="0"/>
              <a:t>Студенты первого курса ознакомились с основными инструментами </a:t>
            </a:r>
            <a:r>
              <a:rPr lang="en-US" sz="1800" dirty="0" smtClean="0"/>
              <a:t>Fusion 360</a:t>
            </a:r>
            <a:r>
              <a:rPr lang="ru-RU" sz="1800" dirty="0" smtClean="0"/>
              <a:t>. Были созданы учебные пособия:</a:t>
            </a:r>
          </a:p>
          <a:p>
            <a:pPr marL="271463" indent="-171450">
              <a:spcBef>
                <a:spcPts val="0"/>
              </a:spcBef>
            </a:pPr>
            <a:r>
              <a:rPr lang="ru-RU" sz="1800" dirty="0" smtClean="0"/>
              <a:t>Параметрические модели в </a:t>
            </a:r>
            <a:r>
              <a:rPr lang="en-US" sz="1800" dirty="0" smtClean="0"/>
              <a:t>Autodesk fusion 360</a:t>
            </a:r>
          </a:p>
          <a:p>
            <a:pPr marL="271463" indent="-171450">
              <a:spcBef>
                <a:spcPts val="0"/>
              </a:spcBef>
            </a:pPr>
            <a:r>
              <a:rPr lang="ru-RU" sz="1800" dirty="0" smtClean="0"/>
              <a:t>Работа с листовым металлом в </a:t>
            </a:r>
            <a:r>
              <a:rPr lang="en-US" sz="1800" dirty="0"/>
              <a:t>Autodesk fusion </a:t>
            </a:r>
            <a:r>
              <a:rPr lang="en-US" sz="1800" dirty="0" smtClean="0"/>
              <a:t>360</a:t>
            </a:r>
            <a:endParaRPr lang="ru-RU" sz="1800" dirty="0" smtClean="0"/>
          </a:p>
          <a:p>
            <a:pPr marL="271463" indent="-171450">
              <a:spcBef>
                <a:spcPts val="0"/>
              </a:spcBef>
            </a:pPr>
            <a:r>
              <a:rPr lang="ru-RU" sz="1800" dirty="0" smtClean="0"/>
              <a:t>Основные инструменты для создания пружин</a:t>
            </a:r>
          </a:p>
          <a:p>
            <a:pPr marL="271463" indent="-171450">
              <a:spcBef>
                <a:spcPts val="0"/>
              </a:spcBef>
            </a:pPr>
            <a:r>
              <a:rPr lang="ru-RU" sz="1800" dirty="0" smtClean="0"/>
              <a:t>Создание ленты Мебиуса</a:t>
            </a:r>
          </a:p>
          <a:p>
            <a:pPr marL="271463" indent="-171450">
              <a:spcBef>
                <a:spcPts val="0"/>
              </a:spcBef>
            </a:pPr>
            <a:r>
              <a:rPr lang="ru-RU" sz="1800" dirty="0" smtClean="0"/>
              <a:t>Гравировка внутри стекла в </a:t>
            </a:r>
            <a:r>
              <a:rPr lang="en-US" sz="1800" dirty="0"/>
              <a:t>Autodesk fusion 360</a:t>
            </a:r>
          </a:p>
          <a:p>
            <a:pPr marL="271463" indent="-171450">
              <a:spcBef>
                <a:spcPts val="0"/>
              </a:spcBef>
            </a:pPr>
            <a:r>
              <a:rPr lang="ru-RU" sz="1800" dirty="0" smtClean="0"/>
              <a:t>Создание абажурного абажура</a:t>
            </a:r>
            <a:endParaRPr lang="en-US"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ru-RU" sz="1800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</p:txBody>
      </p:sp>
      <p:sp>
        <p:nvSpPr>
          <p:cNvPr id="165" name="Google Shape;165;p5"/>
          <p:cNvSpPr txBox="1"/>
          <p:nvPr/>
        </p:nvSpPr>
        <p:spPr>
          <a:xfrm>
            <a:off x="971600" y="476672"/>
            <a:ext cx="772554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Результаты работы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218" y="3386138"/>
            <a:ext cx="2603674" cy="24715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994" y="3386138"/>
            <a:ext cx="3756924" cy="24715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a337b1e4f_0_31"/>
          <p:cNvSpPr txBox="1">
            <a:spLocks noGrp="1"/>
          </p:cNvSpPr>
          <p:nvPr>
            <p:ph type="body" idx="1"/>
          </p:nvPr>
        </p:nvSpPr>
        <p:spPr>
          <a:xfrm>
            <a:off x="572800" y="1405463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ru-RU" sz="2100" dirty="0" smtClean="0"/>
              <a:t>Проверенные версии учебных пособий были загружены на сайт</a:t>
            </a:r>
            <a:endParaRPr sz="2100"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100" dirty="0"/>
          </a:p>
        </p:txBody>
      </p:sp>
      <p:sp>
        <p:nvSpPr>
          <p:cNvPr id="187" name="Google Shape;187;g8a337b1e4f_0_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cxnSp>
        <p:nvCxnSpPr>
          <p:cNvPr id="188" name="Google Shape;188;g8a337b1e4f_0_31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" name="Google Shape;189;g8a337b1e4f_0_31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g8a337b1e4f_0_31"/>
          <p:cNvSpPr txBox="1"/>
          <p:nvPr/>
        </p:nvSpPr>
        <p:spPr>
          <a:xfrm>
            <a:off x="971600" y="476672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Результаты работы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018" y="1976519"/>
            <a:ext cx="1663833" cy="219521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273" y="4062204"/>
            <a:ext cx="1537578" cy="205433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388" y="2076532"/>
            <a:ext cx="1440508" cy="19856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8107" y="4062203"/>
            <a:ext cx="1504344" cy="20778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1171" y="2076532"/>
            <a:ext cx="1510926" cy="19856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0173" y="4062203"/>
            <a:ext cx="1587648" cy="20778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/>
          <p:nvPr/>
        </p:nvSpPr>
        <p:spPr>
          <a:xfrm>
            <a:off x="755574" y="2266650"/>
            <a:ext cx="3694500" cy="52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250" tIns="32625" rIns="65250" bIns="326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Студенты учебных групп </a:t>
            </a:r>
            <a:r>
              <a:rPr lang="ru-RU" sz="1500" b="0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181-326, 191-324, 201-324</a:t>
            </a:r>
            <a:endParaRPr sz="15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Николаенко_ААИ-2015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303</Words>
  <Application>Microsoft Office PowerPoint</Application>
  <PresentationFormat>Экран (4:3)</PresentationFormat>
  <Paragraphs>67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Roboto</vt:lpstr>
      <vt:lpstr>Calibri</vt:lpstr>
      <vt:lpstr>Николаенко_ААИ-2015</vt:lpstr>
      <vt:lpstr>Презентация PowerPoint</vt:lpstr>
      <vt:lpstr>Презентация PowerPoint</vt:lpstr>
      <vt:lpstr>Презентация PowerPoint</vt:lpstr>
      <vt:lpstr>Цели проекта в текущем семестре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Lepeshkin</dc:creator>
  <cp:lastModifiedBy>adm</cp:lastModifiedBy>
  <cp:revision>5</cp:revision>
  <dcterms:created xsi:type="dcterms:W3CDTF">2015-04-17T11:13:20Z</dcterms:created>
  <dcterms:modified xsi:type="dcterms:W3CDTF">2021-07-03T19:59:25Z</dcterms:modified>
</cp:coreProperties>
</file>