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EF"/>
    <a:srgbClr val="1B313F"/>
    <a:srgbClr val="468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1452" y="-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4167887377581048"/>
          <c:y val="0.11104893040198481"/>
          <c:w val="0.42504257536387136"/>
          <c:h val="0.8075285451860867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5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44-44E3-81C7-AE38F39051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D4-4F31-BAC8-A1A184057E6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D4-4F31-BAC8-A1A184057E61}"/>
              </c:ext>
            </c:extLst>
          </c:dPt>
          <c:cat>
            <c:strRef>
              <c:f>Лист1!$A$2:$A$4</c:f>
              <c:strCache>
                <c:ptCount val="3"/>
                <c:pt idx="0">
                  <c:v>Изучение основных инструментов Fusion 360</c:v>
                </c:pt>
                <c:pt idx="1">
                  <c:v>Углубленное изучение API Fusion 360</c:v>
                </c:pt>
                <c:pt idx="2">
                  <c:v>Создание учебных материалов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4-44E3-81C7-AE38F3905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557870773513214E-2"/>
          <c:y val="0.10270676952354867"/>
          <c:w val="0.46922756713048713"/>
          <c:h val="0.80525863273057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300" baseline="0">
              <a:solidFill>
                <a:schemeClr val="bg2">
                  <a:lumMod val="7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0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1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9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04109-5BBD-411E-9EF5-DEBFC34276F8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E6FC-DDF2-4326-857E-16DFD8CEA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4798" y="574409"/>
            <a:ext cx="214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spc="6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FUSION 360 ДЛЯ ШКОЛЬНИКОВ И СТУДЕНТОВ</a:t>
            </a:r>
            <a:endParaRPr lang="ru-RU" sz="12000" spc="600" dirty="0">
              <a:solidFill>
                <a:schemeClr val="tx2">
                  <a:lumMod val="20000"/>
                  <a:lumOff val="80000"/>
                </a:schemeClr>
              </a:solidFill>
              <a:latin typeface="Bahnschrift Light Condensed" panose="020B0502040204020203" pitchFamily="34" charset="0"/>
              <a:cs typeface="Rubik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8503" y="9674762"/>
            <a:ext cx="11256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pc="3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  <a:cs typeface="Rubik" pitchFamily="2" charset="-79"/>
              </a:rPr>
              <a:t>Разработка учебных пособий по моделированию и программированию для платформы Fusion 360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03157" y="3201367"/>
            <a:ext cx="28137546" cy="9220200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schemeClr val="tx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3157" y="13126417"/>
            <a:ext cx="11026944" cy="16630650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976225" y="13126416"/>
            <a:ext cx="16364478" cy="8490075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976225" y="22368175"/>
            <a:ext cx="16364478" cy="7388891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Bahnschrift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057779" y="30438808"/>
            <a:ext cx="16282923" cy="9935121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5227325" y="3981708"/>
            <a:ext cx="10794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spc="600" dirty="0" smtClean="0">
                <a:solidFill>
                  <a:schemeClr val="bg2"/>
                </a:solidFill>
                <a:latin typeface="Bahnschrift Light" panose="020B0502040204020203" pitchFamily="34" charset="0"/>
              </a:rPr>
              <a:t>ОБУЧАЮЩИЙ ИНТЕРАКТИВНЫЙ КУРС 3D МОДЕЛИРОВАНИЯ «FUSION 360 ДЛЯ ШКОЛЬНИКОВ И СТУДЕНТОВ»</a:t>
            </a:r>
            <a:endParaRPr lang="ru-RU" sz="6000" spc="6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157" y="13126417"/>
            <a:ext cx="10813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2"/>
                </a:solidFill>
                <a:latin typeface="Bahnschrift Light" panose="020B0502040204020203" pitchFamily="34" charset="0"/>
                <a:cs typeface="Rubik" pitchFamily="2" charset="-79"/>
              </a:rPr>
              <a:t>АКТУАЛЬНОСТЬ </a:t>
            </a:r>
            <a:r>
              <a:rPr lang="ru-RU" sz="6600" spc="600" dirty="0" smtClean="0">
                <a:solidFill>
                  <a:schemeClr val="bg2"/>
                </a:solidFill>
                <a:latin typeface="Bahnschrift Light" panose="020B0502040204020203" pitchFamily="34" charset="0"/>
                <a:cs typeface="Rubik" pitchFamily="2" charset="-79"/>
              </a:rPr>
              <a:t>ИДЕИ</a:t>
            </a:r>
            <a:endParaRPr lang="ru-RU" sz="6600" spc="600" dirty="0">
              <a:solidFill>
                <a:schemeClr val="bg2"/>
              </a:solidFill>
              <a:latin typeface="Bahnschrift Light" panose="020B0502040204020203" pitchFamily="34" charset="0"/>
              <a:cs typeface="Rubik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57780" y="14631511"/>
            <a:ext cx="698282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Fusion 360 – это комплексный облачный CAD/CAE/CAM инструмент для промышленного дизайна и машиностроительного проектирования. Fusion 360 – отличное решение для</a:t>
            </a:r>
          </a:p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«железных» стартапов, инноваторов, малых предприятий и изобретателей. Он также является очень важным инструментом, который должны освоить студенты и их преподаватели.</a:t>
            </a:r>
          </a:p>
          <a:p>
            <a:endParaRPr lang="ru-RU" sz="40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76225" y="13221241"/>
            <a:ext cx="109536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spc="600" dirty="0" smtClean="0">
                <a:solidFill>
                  <a:schemeClr val="bg2"/>
                </a:solidFill>
                <a:latin typeface="Bahnschrift Light" panose="020B0502040204020203" pitchFamily="34" charset="0"/>
              </a:rPr>
              <a:t>ПРЕДМЕТНАЯ ОБЛАСТЬ</a:t>
            </a:r>
            <a:endParaRPr lang="ru-RU" sz="6600" spc="6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4760" y="14504863"/>
            <a:ext cx="10231693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Актуальность данного проекта достаточно ясна – он возник в связи с отсутствием в самой программе интерактивных справок для новичков, еще не знакомых с основным интерфейсом Fusion 360, а также для людей, которые ранее были не особо заинтересованы в деятельности инженеров САПР. Моделирование представляет собой четкую визуализацию идеи, что является актуальным методом презентации любого продукта. Представление идеи в объёме необходимо для людей, охватывающих разные сферы деятельности, что подтверждает важность и необходимость 3D-моделирования, начиная с учебных целей и заканчивая серьезными рабочими </a:t>
            </a:r>
            <a:r>
              <a:rPr lang="ru-RU" sz="32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проектами.</a:t>
            </a:r>
            <a:endParaRPr lang="ru-RU" sz="32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algn="r"/>
            <a:r>
              <a:rPr lang="ru-RU" sz="48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/>
            </a:r>
            <a:br>
              <a:rPr lang="ru-RU" sz="48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endParaRPr lang="ru-RU" sz="48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68548" y="22498154"/>
            <a:ext cx="82589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spc="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ОСНОВНЫЕ ЦЕЛИ</a:t>
            </a:r>
            <a:endParaRPr lang="ru-RU" sz="6600" spc="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36" name="Диаграмма 35"/>
          <p:cNvGraphicFramePr/>
          <p:nvPr>
            <p:extLst>
              <p:ext uri="{D42A27DB-BD31-4B8C-83A1-F6EECF244321}">
                <p14:modId xmlns:p14="http://schemas.microsoft.com/office/powerpoint/2010/main" val="757773614"/>
              </p:ext>
            </p:extLst>
          </p:nvPr>
        </p:nvGraphicFramePr>
        <p:xfrm>
          <a:off x="12976225" y="23020009"/>
          <a:ext cx="16364478" cy="703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5541014" y="30581030"/>
            <a:ext cx="12160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spc="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РЕЗУЛЬТАТ РАБОТЫ</a:t>
            </a:r>
            <a:endParaRPr lang="ru-RU" sz="8800" spc="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5298" y="31746130"/>
            <a:ext cx="589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Попова Алина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Денисова 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Яна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Амельченко Антон</a:t>
            </a: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Синяков 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Вячеслав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Васинкина Диана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645630" y="31892682"/>
            <a:ext cx="6952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Тарханова Екатерина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Бражников Иван </a:t>
            </a: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Фукина </a:t>
            </a:r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Александра </a:t>
            </a:r>
            <a:endParaRPr lang="ru-RU" sz="3600" dirty="0" smtClean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Константинова Ксения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sz="36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Гречишкина </a:t>
            </a:r>
            <a:r>
              <a:rPr lang="ru-RU" sz="3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Татьяна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453" y="40822033"/>
            <a:ext cx="6576592" cy="1785442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1203157" y="30408152"/>
            <a:ext cx="11026945" cy="5749758"/>
          </a:xfrm>
          <a:prstGeom prst="rect">
            <a:avLst/>
          </a:prstGeom>
          <a:solidFill>
            <a:schemeClr val="tx2">
              <a:lumMod val="75000"/>
              <a:alpha val="44000"/>
            </a:schemeClr>
          </a:solidFill>
          <a:ln>
            <a:noFill/>
          </a:ln>
          <a:effectLst>
            <a:outerShdw blurRad="1066800" dist="38100" dir="11220000" sx="103000" sy="103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75298" y="30311579"/>
            <a:ext cx="8895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УЧАСТНИКИ ПРОЕКТА</a:t>
            </a:r>
            <a:endParaRPr lang="ru-RU" sz="66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897573" y="3324135"/>
            <a:ext cx="8545922" cy="91207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9240" y="14578808"/>
            <a:ext cx="7890739" cy="59180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9985" y="22283813"/>
            <a:ext cx="6557151" cy="67905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581944" y="32250883"/>
            <a:ext cx="3403688" cy="372262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176660" y="36345020"/>
            <a:ext cx="3861593" cy="37150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726036" y="36691703"/>
            <a:ext cx="3524742" cy="296268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382888" y="35836826"/>
            <a:ext cx="3209429" cy="438043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189085" y="32430234"/>
            <a:ext cx="5243960" cy="336392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34531" y="32430234"/>
            <a:ext cx="4640703" cy="33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198</Words>
  <Application>Microsoft Office PowerPoint</Application>
  <PresentationFormat>Произвольный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Bahnschrift Light Condensed</vt:lpstr>
      <vt:lpstr>Calibri</vt:lpstr>
      <vt:lpstr>Calibri Light</vt:lpstr>
      <vt:lpstr>Rubik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</dc:creator>
  <cp:lastModifiedBy>adm</cp:lastModifiedBy>
  <cp:revision>19</cp:revision>
  <dcterms:created xsi:type="dcterms:W3CDTF">2021-07-02T13:38:56Z</dcterms:created>
  <dcterms:modified xsi:type="dcterms:W3CDTF">2021-07-06T22:43:44Z</dcterms:modified>
</cp:coreProperties>
</file>