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  <p:embeddedFont>
      <p:font typeface="Lato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UkYIIclqABSkrN+rWZezmIqf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88513A-3D26-4475-AC86-5DCA9D5AB058}">
  <a:tblStyle styleId="{4888513A-3D26-4475-AC86-5DCA9D5AB0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2D276C2-B5EA-4DF1-AC21-E0C5BBC0938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940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64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25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7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5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4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3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01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99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2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4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50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61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533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54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408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3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03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24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60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4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02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676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5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35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89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71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915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5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40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1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2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069c70a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3d069c70a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55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4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d097fc3d2_3_2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3d097fc3d2_3_2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3d097fc3d2_3_2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d097fc3d2_3_27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3d097fc3d2_3_27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3d097fc3d2_3_2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d097fc3d2_3_2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d097fc3d2_3_2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23d097fc3d2_3_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3d097fc3d2_3_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3d097fc3d2_3_2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3d097fc3d2_3_2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3d097fc3d2_3_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3d097fc3d2_3_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23d097fc3d2_3_2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3d097fc3d2_3_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d097fc3d2_3_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3d097fc3d2_3_2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d097fc3d2_3_2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3d097fc3d2_3_25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3d097fc3d2_3_2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d097fc3d2_3_2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3d097fc3d2_3_2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d097fc3d2_3_2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3d097fc3d2_3_2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3d097fc3d2_3_26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3d097fc3d2_3_2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3d097fc3d2_3_2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d097fc3d2_3_2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3d097fc3d2_3_2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d097fc3d2_3_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3d097fc3d2_3_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3d097fc3d2_3_2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4294967295"/>
          </p:nvPr>
        </p:nvSpPr>
        <p:spPr>
          <a:xfrm>
            <a:off x="1870350" y="1644850"/>
            <a:ext cx="5521800" cy="175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r>
              <a:rPr lang="en-GB" sz="1600" b="1" i="0" u="sng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Presented b</a:t>
            </a:r>
            <a:r>
              <a:rPr lang="en-GB" sz="1600" b="1" u="sng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y</a:t>
            </a:r>
            <a:endParaRPr sz="1600" b="1" i="0" u="sng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r>
              <a:rPr lang="en-GB" sz="1600" b="1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Lingala Rashmitha(206128)</a:t>
            </a:r>
            <a:endParaRPr sz="1600" b="1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r>
              <a:rPr lang="en-GB" sz="1600" b="1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Gellileo Mittakola(206233)</a:t>
            </a:r>
            <a:endParaRPr sz="1600" b="1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r>
              <a:rPr lang="en-GB" sz="1600" b="1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D Sai Sathvik Reddy(206112)</a:t>
            </a:r>
            <a:endParaRPr sz="1600" b="1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r>
              <a:rPr lang="en-GB" sz="1600" b="1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R Govind(206243)</a:t>
            </a:r>
            <a:endParaRPr sz="1600" b="1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18"/>
              <a:buFont typeface="Lato"/>
              <a:buNone/>
            </a:pPr>
            <a:endParaRPr sz="1480" b="0" i="0" u="none" strike="noStrike" cap="none">
              <a:solidFill>
                <a:srgbClr val="08080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6771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</a:pPr>
            <a:r>
              <a:rPr lang="en-GB" sz="2000" b="1" dirty="0">
                <a:solidFill>
                  <a:srgbClr val="14191A"/>
                </a:solidFill>
                <a:latin typeface="Arial Narrow"/>
                <a:ea typeface="Arial Narrow"/>
                <a:cs typeface="Arial Narrow"/>
                <a:sym typeface="Arial Narrow"/>
              </a:rPr>
              <a:t> THERMAL </a:t>
            </a:r>
            <a:r>
              <a:rPr lang="en-GB" sz="2000" b="1" u="none" strike="noStrike" cap="none" dirty="0">
                <a:solidFill>
                  <a:srgbClr val="14191A"/>
                </a:solidFill>
                <a:latin typeface="Arial Narrow"/>
                <a:ea typeface="Arial Narrow"/>
                <a:cs typeface="Arial Narrow"/>
                <a:sym typeface="Arial Narrow"/>
              </a:rPr>
              <a:t>INTEGRATION IN REACTIVE BATCH DISTILLATION: </a:t>
            </a:r>
            <a:r>
              <a:rPr lang="en-GB" sz="2000" b="1" u="none" strike="noStrike" cap="none" dirty="0" smtClean="0">
                <a:solidFill>
                  <a:srgbClr val="14191A"/>
                </a:solidFill>
                <a:latin typeface="Arial Narrow"/>
                <a:ea typeface="Arial Narrow"/>
                <a:cs typeface="Arial Narrow"/>
                <a:sym typeface="Arial Narrow"/>
              </a:rPr>
              <a:t>TECHNO-ECONOMIC </a:t>
            </a:r>
            <a:r>
              <a:rPr lang="en-GB" sz="2000" b="1" u="none" strike="noStrike" cap="none" dirty="0">
                <a:solidFill>
                  <a:srgbClr val="14191A"/>
                </a:solidFill>
                <a:latin typeface="Arial Narrow"/>
                <a:ea typeface="Arial Narrow"/>
                <a:cs typeface="Arial Narrow"/>
                <a:sym typeface="Arial Narrow"/>
              </a:rPr>
              <a:t>ANALYSIS</a:t>
            </a:r>
            <a:endParaRPr sz="2000" b="1" u="none" strike="noStrike" cap="none" dirty="0">
              <a:solidFill>
                <a:srgbClr val="14191A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02562" y="799463"/>
            <a:ext cx="3857400" cy="67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MINOR RESEARCH PROJECT</a:t>
            </a:r>
            <a:endParaRPr sz="16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END REVIEW</a:t>
            </a:r>
            <a:endParaRPr sz="16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309651" y="3564800"/>
            <a:ext cx="460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                              </a:t>
            </a:r>
            <a:r>
              <a:rPr lang="en-GB" sz="1400" b="0" i="0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400" b="0" i="1" u="sng" strike="noStrike" cap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Under the </a:t>
            </a:r>
            <a:r>
              <a:rPr lang="en-GB" sz="1600" b="0" i="1" u="sng" strike="noStrike" cap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Guidance of </a:t>
            </a:r>
            <a:endParaRPr sz="1600" b="0" i="1" u="sng" strike="noStrike" cap="none">
              <a:solidFill>
                <a:srgbClr val="7030A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Dr. G Uday Bhaskar Babu (Associate Professor)</a:t>
            </a:r>
            <a:endParaRPr sz="1600" b="1" i="0" u="none" strike="noStrike" cap="none">
              <a:solidFill>
                <a:srgbClr val="7030A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78371" y="4150950"/>
            <a:ext cx="8466083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DEPARTMENT OF CHEMICAL ENGINEERING</a:t>
            </a:r>
            <a:endParaRPr sz="15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NATIONAL INSTITUTE OF TECHNOLOGY WARANGAL</a:t>
            </a:r>
            <a:endParaRPr sz="15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TELANGANA - 506004</a:t>
            </a:r>
            <a:endParaRPr sz="15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559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/>
              <a:t>          </a:t>
            </a: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Assumptions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4294967295"/>
          </p:nvPr>
        </p:nvSpPr>
        <p:spPr>
          <a:xfrm>
            <a:off x="499275" y="678275"/>
            <a:ext cx="7890600" cy="3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 b="1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Fundamental model for Reactive batch distillation is [3] derived based on assumptions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Negligible tray vapor holdups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liquid holdup in each tray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Perfect mixing and equilibrium on all trays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Constant operating pressure (atmospheric)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Total condensation with no subcooling in the condenser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Raoult’s law for vapour−liquid equilibrium (VLE)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Nonlinear Francis Weir formula for liquid hydraulics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Algebraic form of equations to compute the phase enthalpies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Fast energy dynamics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 azeotrope formation [30]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•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Constant vapor-phase Murphree efficiency(=75%) [30]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405"/>
              <a:buNone/>
            </a:pP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161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5" b="1" dirty="0" err="1">
                <a:latin typeface="Arial Narrow" panose="020B0606020202030204" pitchFamily="34" charset="0"/>
              </a:rPr>
              <a:t>Vapor</a:t>
            </a:r>
            <a:r>
              <a:rPr lang="en-GB" sz="2045" b="1" dirty="0">
                <a:latin typeface="Arial Narrow" panose="020B0606020202030204" pitchFamily="34" charset="0"/>
              </a:rPr>
              <a:t> Recompression in Reactive Batch </a:t>
            </a:r>
            <a:r>
              <a:rPr lang="en-GB" sz="2045" b="1" dirty="0" smtClean="0">
                <a:latin typeface="Arial Narrow" panose="020B0606020202030204" pitchFamily="34" charset="0"/>
              </a:rPr>
              <a:t>Distillation:</a:t>
            </a:r>
            <a:endParaRPr sz="2045" b="1" dirty="0">
              <a:latin typeface="Arial Narrow" panose="020B060602020203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045" b="1" dirty="0">
                <a:latin typeface="Arial Narrow" panose="020B0606020202030204" pitchFamily="34" charset="0"/>
              </a:rPr>
              <a:t>         Process Description</a:t>
            </a:r>
            <a:endParaRPr sz="2640" b="1" dirty="0">
              <a:latin typeface="Arial Narrow" panose="020B0606020202030204" pitchFamily="34" charset="0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4294967295"/>
          </p:nvPr>
        </p:nvSpPr>
        <p:spPr>
          <a:xfrm>
            <a:off x="4030475" y="4666048"/>
            <a:ext cx="49368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Fig 2. Vapor Recompression in Reactive Batch Distillation</a:t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2200" y="775000"/>
            <a:ext cx="4615074" cy="38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030475" y="1635800"/>
            <a:ext cx="4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97475" y="775000"/>
            <a:ext cx="39330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Latent heat of compressed top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used for liquid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reboiling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endParaRPr sz="1800" b="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Reduction of CO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emissions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endParaRPr sz="1800" b="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 Narrow"/>
              <a:buChar char="➢"/>
            </a:pPr>
            <a:r>
              <a:rPr lang="en-GB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Reduction of utility requirements (Thermal</a:t>
            </a:r>
            <a:r>
              <a:rPr lang="en-GB" sz="1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 Narrow"/>
              <a:buChar char="➢"/>
            </a:pPr>
            <a:endParaRPr sz="18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 additional energy component   (compressor) involved in VRCRBD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endParaRPr sz="1800" b="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Consumption of electricity (much more expensive than thermal utility).</a:t>
            </a:r>
            <a:endParaRPr sz="1800" b="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000"/>
            </a:pPr>
            <a:r>
              <a:rPr lang="en-GB" sz="2000" b="1" dirty="0" err="1">
                <a:latin typeface="Arial Narrow" panose="020B0606020202030204" pitchFamily="34" charset="0"/>
              </a:rPr>
              <a:t>Vapor</a:t>
            </a:r>
            <a:r>
              <a:rPr lang="en-GB" sz="2000" b="1" dirty="0">
                <a:latin typeface="Arial Narrow" panose="020B0606020202030204" pitchFamily="34" charset="0"/>
              </a:rPr>
              <a:t> Recompression in Reactive Batch </a:t>
            </a:r>
            <a:r>
              <a:rPr lang="en-GB" sz="2000" b="1" dirty="0" smtClean="0">
                <a:latin typeface="Arial Narrow" panose="020B0606020202030204" pitchFamily="34" charset="0"/>
              </a:rPr>
              <a:t>Distillation</a:t>
            </a:r>
            <a:endParaRPr sz="2100" b="1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575" y="1125350"/>
            <a:ext cx="4131025" cy="12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504288" y="725150"/>
            <a:ext cx="24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Compressor duty eqn. [ 24]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8339" y="1939325"/>
            <a:ext cx="2707922" cy="4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546788" y="2343750"/>
            <a:ext cx="36426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Compressor energy consumption eqn.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9099" y="2833200"/>
            <a:ext cx="4937976" cy="3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1810675" y="3144901"/>
            <a:ext cx="824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3 is supposed to convert the compressor work into the thermal energy [23].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034878" y="3472756"/>
            <a:ext cx="4938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Assumptions</a:t>
            </a:r>
            <a:endParaRPr sz="16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Polytropic</a:t>
            </a: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compressor</a:t>
            </a:r>
            <a:endParaRPr sz="16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 flashing occurred in the valve</a:t>
            </a:r>
            <a:endParaRPr sz="16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Only latent heat released by the compressed </a:t>
            </a:r>
            <a:r>
              <a:rPr lang="en-GB" sz="1600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in the still is used.</a:t>
            </a:r>
            <a:endParaRPr sz="16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 vaporization in throttling valve.</a:t>
            </a:r>
            <a:endParaRPr sz="16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525" y="1125350"/>
            <a:ext cx="1499700" cy="3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 idx="4294967295"/>
          </p:nvPr>
        </p:nvSpPr>
        <p:spPr>
          <a:xfrm>
            <a:off x="200" y="0"/>
            <a:ext cx="9144000" cy="7773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buSzPts val="2000"/>
            </a:pPr>
            <a:r>
              <a:rPr lang="en-US" sz="2400" b="1" dirty="0" smtClean="0">
                <a:latin typeface="Arial Narrow" panose="020B0606020202030204" pitchFamily="34" charset="0"/>
              </a:rPr>
              <a:t>Vapor </a:t>
            </a:r>
            <a:r>
              <a:rPr lang="en-US" sz="2400" b="1" dirty="0">
                <a:latin typeface="Arial Narrow" panose="020B0606020202030204" pitchFamily="34" charset="0"/>
              </a:rPr>
              <a:t>Recompression in Reactive Batch </a:t>
            </a:r>
            <a:r>
              <a:rPr lang="en-US" sz="2400" b="1" dirty="0" smtClean="0">
                <a:latin typeface="Arial Narrow" panose="020B0606020202030204" pitchFamily="34" charset="0"/>
              </a:rPr>
              <a:t>Distillation:</a:t>
            </a:r>
            <a:r>
              <a:rPr lang="en-GB" sz="2244" b="1" dirty="0" smtClean="0">
                <a:latin typeface="Arial Narrow" panose="020B0606020202030204" pitchFamily="34" charset="0"/>
              </a:rPr>
              <a:t>Open-loop </a:t>
            </a:r>
            <a:r>
              <a:rPr lang="en-GB" sz="2244" b="1" dirty="0">
                <a:latin typeface="Arial Narrow" panose="020B0606020202030204" pitchFamily="34" charset="0"/>
              </a:rPr>
              <a:t>control policy</a:t>
            </a:r>
            <a:endParaRPr sz="2244" b="1" dirty="0">
              <a:latin typeface="Arial Narrow" panose="020B0606020202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endParaRPr dirty="0"/>
          </a:p>
        </p:txBody>
      </p:sp>
      <p:sp>
        <p:nvSpPr>
          <p:cNvPr id="156" name="Google Shape;156;p15"/>
          <p:cNvSpPr txBox="1"/>
          <p:nvPr/>
        </p:nvSpPr>
        <p:spPr>
          <a:xfrm>
            <a:off x="-243700" y="855300"/>
            <a:ext cx="67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>
            <a:stCxn id="158" idx="2"/>
            <a:endCxn id="159" idx="0"/>
          </p:cNvCxnSpPr>
          <p:nvPr/>
        </p:nvCxnSpPr>
        <p:spPr>
          <a:xfrm rot="-5400000" flipH="1">
            <a:off x="5276400" y="557250"/>
            <a:ext cx="379800" cy="1776300"/>
          </a:xfrm>
          <a:prstGeom prst="bentConnector3">
            <a:avLst>
              <a:gd name="adj1" fmla="val 49982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0" name="Google Shape;160;p15"/>
          <p:cNvCxnSpPr>
            <a:stCxn id="161" idx="0"/>
            <a:endCxn id="158" idx="2"/>
          </p:cNvCxnSpPr>
          <p:nvPr/>
        </p:nvCxnSpPr>
        <p:spPr>
          <a:xfrm rot="-5400000">
            <a:off x="3503100" y="554225"/>
            <a:ext cx="373800" cy="1776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2" name="Google Shape;162;p15"/>
          <p:cNvCxnSpPr>
            <a:stCxn id="161" idx="2"/>
          </p:cNvCxnSpPr>
          <p:nvPr/>
        </p:nvCxnSpPr>
        <p:spPr>
          <a:xfrm rot="-5400000" flipH="1">
            <a:off x="4285500" y="511925"/>
            <a:ext cx="244800" cy="3212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/>
          <p:nvPr/>
        </p:nvCxnSpPr>
        <p:spPr>
          <a:xfrm>
            <a:off x="5585525" y="1995650"/>
            <a:ext cx="820800" cy="624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8" name="Google Shape;158;p15"/>
          <p:cNvSpPr txBox="1"/>
          <p:nvPr/>
        </p:nvSpPr>
        <p:spPr>
          <a:xfrm>
            <a:off x="3668400" y="889200"/>
            <a:ext cx="18195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Loop Control Policy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032650" y="162942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Speed VRCRBD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5585525" y="1635163"/>
            <a:ext cx="15381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 Speed VRCRBD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6406325" y="2536850"/>
            <a:ext cx="19752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Constant,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464263" y="2492950"/>
            <a:ext cx="22095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 Reboiler Heat Duty, Q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3768075" y="2839925"/>
            <a:ext cx="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5466300" y="2839925"/>
            <a:ext cx="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15"/>
          <p:cNvSpPr txBox="1"/>
          <p:nvPr/>
        </p:nvSpPr>
        <p:spPr>
          <a:xfrm>
            <a:off x="2864025" y="311167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Scenario-1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Qcv</a:t>
            </a: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&gt;Q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15"/>
          <p:cNvCxnSpPr/>
          <p:nvPr/>
        </p:nvCxnSpPr>
        <p:spPr>
          <a:xfrm>
            <a:off x="4515875" y="2252575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3461225" y="3485775"/>
            <a:ext cx="3000" cy="1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15"/>
          <p:cNvSpPr txBox="1"/>
          <p:nvPr/>
        </p:nvSpPr>
        <p:spPr>
          <a:xfrm>
            <a:off x="2474300" y="3636575"/>
            <a:ext cx="15381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Manipulate Top Vapor, V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5"/>
          <p:cNvCxnSpPr/>
          <p:nvPr/>
        </p:nvCxnSpPr>
        <p:spPr>
          <a:xfrm>
            <a:off x="3464275" y="3928988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5"/>
          <p:cNvSpPr txBox="1"/>
          <p:nvPr/>
        </p:nvSpPr>
        <p:spPr>
          <a:xfrm>
            <a:off x="2474300" y="4153875"/>
            <a:ext cx="15381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464275" y="4440788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5"/>
          <p:cNvSpPr txBox="1"/>
          <p:nvPr/>
        </p:nvSpPr>
        <p:spPr>
          <a:xfrm>
            <a:off x="2474300" y="4674613"/>
            <a:ext cx="15381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nTi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=V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-V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nTc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816350" y="3656775"/>
            <a:ext cx="16884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Manipulate Heat Input,Q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966700" y="4116963"/>
            <a:ext cx="15381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=Q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-Q</a:t>
            </a:r>
            <a:r>
              <a:rPr lang="en-GB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VC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5"/>
          <p:cNvCxnSpPr/>
          <p:nvPr/>
        </p:nvCxnSpPr>
        <p:spPr>
          <a:xfrm>
            <a:off x="7817575" y="2903138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15"/>
          <p:cNvSpPr txBox="1"/>
          <p:nvPr/>
        </p:nvSpPr>
        <p:spPr>
          <a:xfrm>
            <a:off x="7295275" y="3109925"/>
            <a:ext cx="1538100" cy="2814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Manipulate  CR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15"/>
          <p:cNvCxnSpPr/>
          <p:nvPr/>
        </p:nvCxnSpPr>
        <p:spPr>
          <a:xfrm>
            <a:off x="7817575" y="3423650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15"/>
          <p:cNvSpPr txBox="1"/>
          <p:nvPr/>
        </p:nvSpPr>
        <p:spPr>
          <a:xfrm>
            <a:off x="7308700" y="3684275"/>
            <a:ext cx="1557300" cy="4965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4816350" y="311167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558A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Scenario-2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Qcv</a:t>
            </a: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&lt;Q</a:t>
            </a:r>
            <a:r>
              <a:rPr lang="en-GB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15"/>
          <p:cNvCxnSpPr/>
          <p:nvPr/>
        </p:nvCxnSpPr>
        <p:spPr>
          <a:xfrm>
            <a:off x="5994425" y="3498525"/>
            <a:ext cx="3000" cy="1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994425" y="3958738"/>
            <a:ext cx="3000" cy="1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325" y="4170150"/>
            <a:ext cx="1266825" cy="2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9100" y="3716175"/>
            <a:ext cx="1266825" cy="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4863" y="2593488"/>
            <a:ext cx="9048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254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041" dirty="0">
                <a:latin typeface="Arial Narrow" panose="020B0606020202030204" pitchFamily="34" charset="0"/>
              </a:rPr>
              <a:t>                           </a:t>
            </a:r>
            <a:r>
              <a:rPr lang="en-GB" sz="2041" dirty="0" smtClean="0">
                <a:latin typeface="Arial Narrow" panose="020B0606020202030204" pitchFamily="34" charset="0"/>
              </a:rPr>
              <a:t>       </a:t>
            </a:r>
            <a:r>
              <a:rPr lang="en-GB" sz="2041" b="1" dirty="0" smtClean="0">
                <a:latin typeface="Arial Narrow" panose="020B0606020202030204" pitchFamily="34" charset="0"/>
              </a:rPr>
              <a:t>Bottom </a:t>
            </a:r>
            <a:r>
              <a:rPr lang="en-GB" sz="2041" b="1" dirty="0">
                <a:latin typeface="Arial Narrow" panose="020B0606020202030204" pitchFamily="34" charset="0"/>
              </a:rPr>
              <a:t>Flashing in Reactive Batch </a:t>
            </a:r>
            <a:r>
              <a:rPr lang="en-GB" sz="2041" b="1" dirty="0" smtClean="0">
                <a:latin typeface="Arial Narrow" panose="020B0606020202030204" pitchFamily="34" charset="0"/>
              </a:rPr>
              <a:t>Distillation:</a:t>
            </a:r>
            <a:endParaRPr sz="2041" b="1" dirty="0">
              <a:latin typeface="Arial Narrow" panose="020B0606020202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041" b="1" dirty="0">
                <a:latin typeface="Arial Narrow" panose="020B0606020202030204" pitchFamily="34" charset="0"/>
              </a:rPr>
              <a:t>                                                     </a:t>
            </a:r>
            <a:r>
              <a:rPr lang="en-GB" sz="2041" b="1" dirty="0" smtClean="0">
                <a:latin typeface="Arial Narrow" panose="020B0606020202030204" pitchFamily="34" charset="0"/>
              </a:rPr>
              <a:t>    Process </a:t>
            </a:r>
            <a:r>
              <a:rPr lang="en-GB" sz="2041" b="1" dirty="0">
                <a:latin typeface="Arial Narrow" panose="020B0606020202030204" pitchFamily="34" charset="0"/>
              </a:rPr>
              <a:t>Description</a:t>
            </a:r>
            <a:endParaRPr sz="2576" b="1" dirty="0">
              <a:latin typeface="Arial Narrow" panose="020B0606020202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40" dirty="0"/>
              <a:t>  </a:t>
            </a:r>
            <a:endParaRPr sz="2340" dirty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4294967295"/>
          </p:nvPr>
        </p:nvSpPr>
        <p:spPr>
          <a:xfrm>
            <a:off x="4797900" y="4560725"/>
            <a:ext cx="4886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61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 3. Bottom Flashing in Reactive Batch Distillation</a:t>
            </a:r>
            <a:endParaRPr sz="161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6275" y="1408150"/>
            <a:ext cx="4131774" cy="30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145200" y="1500900"/>
            <a:ext cx="4652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➢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Latent heat of the top vapor is used to vaporize liquid from reboiler.</a:t>
            </a:r>
            <a:endParaRPr sz="1600" b="1" i="0" u="sng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➢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Reduction of utility requirements(Thermal).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➢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Reduction of CO2 emissions.</a:t>
            </a:r>
            <a:endParaRPr sz="1600" b="1" i="0" u="sng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➢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 additional energy component (compressor) involved in BFRBD.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➢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Consumption of electricity (much more expensive than thermal utility).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GB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GB" sz="2000" b="1" dirty="0" smtClean="0">
                <a:latin typeface="Arial Narrow" panose="020B0606020202030204" pitchFamily="34" charset="0"/>
              </a:rPr>
              <a:t>Bottom </a:t>
            </a:r>
            <a:r>
              <a:rPr lang="en-GB" sz="2000" b="1" dirty="0">
                <a:latin typeface="Arial Narrow" panose="020B0606020202030204" pitchFamily="34" charset="0"/>
              </a:rPr>
              <a:t>Flashing in Reactive Batch Distillation</a:t>
            </a:r>
            <a:endParaRPr sz="220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575" y="1125350"/>
            <a:ext cx="4131025" cy="12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3166588" y="725150"/>
            <a:ext cx="24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Compressor duty eqn. [ 24]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4875" y="1829075"/>
            <a:ext cx="3085476" cy="4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/>
        </p:nvSpPr>
        <p:spPr>
          <a:xfrm>
            <a:off x="3166600" y="2436675"/>
            <a:ext cx="3642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Compressor energy consumption eqn.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755450" y="2985500"/>
            <a:ext cx="699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Factor 3 is supposed to convert the compressor work into the thermal energy [23].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2504300" y="3296400"/>
            <a:ext cx="4692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Assumptions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Polytropic compressor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 flashing occurred in the valve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Only latent heat released by the compressed vapor in the still is used.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 vaporization in throttling valve.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525" y="918575"/>
            <a:ext cx="1499700" cy="36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2302575" y="2672238"/>
            <a:ext cx="520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Q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BFRBD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=Q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+3Q</a:t>
            </a:r>
            <a:r>
              <a:rPr lang="en-GB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</a:t>
            </a:r>
            <a:endParaRPr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 b="1" dirty="0">
                <a:latin typeface="Arial Narrow" panose="020B0606020202030204" pitchFamily="34" charset="0"/>
              </a:rPr>
              <a:t>Quantitative Performance Analysis</a:t>
            </a:r>
            <a:endParaRPr b="1" dirty="0">
              <a:latin typeface="Arial Narrow" panose="020B0606020202030204" pitchFamily="34" charset="0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4294967295"/>
          </p:nvPr>
        </p:nvSpPr>
        <p:spPr>
          <a:xfrm>
            <a:off x="729450" y="1492675"/>
            <a:ext cx="76887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375" y="861525"/>
            <a:ext cx="6530700" cy="3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 b="1" dirty="0"/>
              <a:t>Energy Efficiency</a:t>
            </a:r>
            <a:endParaRPr b="1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4294967295"/>
          </p:nvPr>
        </p:nvSpPr>
        <p:spPr>
          <a:xfrm>
            <a:off x="727650" y="888750"/>
            <a:ext cx="76887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"/>
              <a:buNone/>
            </a:pPr>
            <a:r>
              <a:rPr lang="en-GB" dirty="0">
                <a:solidFill>
                  <a:schemeClr val="dk1"/>
                </a:solidFill>
              </a:rPr>
              <a:t>                                      </a:t>
            </a:r>
            <a:r>
              <a:rPr lang="en-GB" sz="6400" dirty="0">
                <a:solidFill>
                  <a:schemeClr val="dk1"/>
                </a:solidFill>
              </a:rPr>
              <a:t>     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 heat consumed in operating the thermally integrated column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Q=Q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+3Qcomp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28700" lvl="0" indent="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"/>
              <a:buNone/>
            </a:pPr>
            <a:r>
              <a:rPr lang="en-GB" sz="6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CRBD                                     For VRCRBD                                       For BFRBD</a:t>
            </a:r>
            <a:endParaRPr sz="6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en-GB" sz="6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=52307.8 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=0                                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=0   (when </a:t>
            </a:r>
            <a:r>
              <a:rPr lang="en-GB" sz="64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Qava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&gt;=52307.8)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"/>
              <a:buNone/>
            </a:pPr>
            <a:r>
              <a:rPr lang="en-GB" sz="64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Qcomp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=0                                  Q</a:t>
            </a:r>
            <a:r>
              <a:rPr lang="en-GB" sz="5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CV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CV</a:t>
            </a:r>
            <a:r>
              <a:rPr lang="en-GB" sz="6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(when </a:t>
            </a:r>
            <a:r>
              <a:rPr lang="en-GB" sz="64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Qava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&lt;52307.8)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"/>
              <a:buNone/>
            </a:pP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For both </a:t>
            </a:r>
            <a:r>
              <a:rPr lang="en-GB" sz="64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startup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phase(Q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)as well as production phase(Q</a:t>
            </a:r>
            <a:r>
              <a:rPr lang="en-GB" sz="5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VRCRBD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</a:t>
            </a: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+Q</a:t>
            </a:r>
            <a:r>
              <a:rPr lang="en-GB" sz="52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</a:t>
            </a:r>
            <a:endParaRPr sz="52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25"/>
              <a:buNone/>
            </a:pPr>
            <a:r>
              <a:rPr lang="en-GB" sz="6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Assumption: 3 kW thermal energy consumed to produce 1 kW of electricity [18]</a:t>
            </a:r>
            <a:endParaRPr sz="6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 b="1" dirty="0"/>
              <a:t>Total Annual Cost</a:t>
            </a:r>
            <a:endParaRPr b="1" dirty="0"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4294967295"/>
          </p:nvPr>
        </p:nvSpPr>
        <p:spPr>
          <a:xfrm>
            <a:off x="559278" y="1295125"/>
            <a:ext cx="53712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400" u="sng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Cost Estimating formulae:</a:t>
            </a:r>
            <a:r>
              <a:rPr lang="en-GB" sz="14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[18] </a:t>
            </a:r>
            <a:endParaRPr sz="1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n-GB" sz="1400" i="1" u="sng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Column shell:</a:t>
            </a:r>
            <a:r>
              <a:rPr lang="en-GB" sz="1400" i="1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(M&amp;S/280)*101.9*(DC^1.066)*(LC^0.802)*(CIN+(CM*CP)</a:t>
            </a:r>
            <a:endParaRPr sz="14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endParaRPr sz="1400" i="1" u="sng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n-GB" sz="1400" i="1" u="sng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Column tray</a:t>
            </a:r>
            <a:r>
              <a:rPr lang="en-GB" sz="1400" i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r>
              <a:rPr lang="en-GB" sz="1400" i="1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(M&amp;S/280)*4.7*(DC.^1.55)*LC*(CS+CT+CM1)</a:t>
            </a:r>
            <a:endParaRPr sz="14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n-GB" sz="14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Where, DC is the column diameter (</a:t>
            </a:r>
            <a:r>
              <a:rPr lang="en-GB" sz="1400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</a:t>
            </a:r>
            <a:r>
              <a:rPr lang="en-GB" sz="14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), LC is the column height (</a:t>
            </a:r>
            <a:r>
              <a:rPr lang="en-GB" sz="1400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</a:t>
            </a:r>
            <a:r>
              <a:rPr lang="en-GB" sz="14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 and</a:t>
            </a:r>
            <a:endParaRPr sz="14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4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coefficients CS = 1,CM1 =1.7 and CT =1.8. tray material /type=SS/Bubble cap.</a:t>
            </a:r>
            <a:endParaRPr sz="14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4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-GB" sz="1400" i="1" u="sng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Heat exchanger</a:t>
            </a:r>
            <a:r>
              <a:rPr lang="en-GB" sz="1400" i="1" u="sng" dirty="0">
                <a:solidFill>
                  <a:srgbClr val="666666"/>
                </a:solidFill>
                <a:latin typeface="Arial Narrow"/>
                <a:ea typeface="Arial Narrow"/>
                <a:cs typeface="Arial Narrow"/>
                <a:sym typeface="Arial Narrow"/>
              </a:rPr>
              <a:t>:  </a:t>
            </a:r>
            <a:r>
              <a:rPr lang="en-GB" sz="14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(M&amp;S/280)*101.3*(ACO.^0.65)*(CIN+CM(CT+CP))</a:t>
            </a:r>
            <a:endParaRPr sz="14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4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4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400" i="1" u="sng" dirty="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4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5"/>
              <a:buNone/>
            </a:pPr>
            <a:r>
              <a:rPr lang="en-GB" sz="1400" i="1" u="sng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400" i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57700" y="2024925"/>
            <a:ext cx="4909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Where, DC is the column diameter (</a:t>
            </a:r>
            <a:r>
              <a:rPr lang="en-GB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</a:t>
            </a:r>
            <a:r>
              <a:rPr lang="en-GB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), LC is the column height (</a:t>
            </a:r>
            <a:r>
              <a:rPr lang="en-GB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</a:t>
            </a:r>
            <a:r>
              <a:rPr lang="en-GB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) and the coefficients, CIN =2.18, CM =3.67and CP =1. Shell material =SS.</a:t>
            </a:r>
            <a:endParaRPr sz="18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57700" y="3946800"/>
            <a:ext cx="4909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i="1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Compressor</a:t>
            </a:r>
            <a:r>
              <a:rPr lang="en-GB" i="1" u="sng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r>
              <a:rPr lang="en-GB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GB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(M&amp;S/280)*517.5*(WCOMP2^0.82)*3.11</a:t>
            </a:r>
            <a:endParaRPr i="1" u="sng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8862000" y="22176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5961400" y="1295125"/>
            <a:ext cx="29007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r>
              <a:rPr lang="en-GB" sz="1300" i="0" u="sng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Utilities Cost: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[19]</a:t>
            </a:r>
            <a:endParaRPr sz="130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Steam ($/ton)                                   </a:t>
            </a:r>
            <a:r>
              <a:rPr lang="en-GB" sz="13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17</a:t>
            </a:r>
            <a:endParaRPr sz="130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Cooling water ($/ton)                       </a:t>
            </a:r>
            <a:r>
              <a:rPr lang="en-GB" sz="13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0.06</a:t>
            </a:r>
            <a:endParaRPr sz="130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Electricity ($/kWh)                           0.084</a:t>
            </a:r>
            <a:endParaRPr sz="130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6425050" y="2940822"/>
            <a:ext cx="1973400" cy="3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M&amp;S Index=1704.9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5461550" y="3645925"/>
            <a:ext cx="3575100" cy="648000"/>
          </a:xfrm>
          <a:prstGeom prst="rect">
            <a:avLst/>
          </a:prstGeom>
          <a:noFill/>
          <a:ln w="9525" cap="flat" cmpd="sng">
            <a:solidFill>
              <a:srgbClr val="6A8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Total annual cost (TAC)= OC + (CI/payback period)</a:t>
            </a:r>
            <a:endParaRPr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420" b="1"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42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1987700" y="709725"/>
            <a:ext cx="43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1021425" y="1168125"/>
          <a:ext cx="7101150" cy="3169680"/>
        </p:xfrm>
        <a:graphic>
          <a:graphicData uri="http://schemas.openxmlformats.org/drawingml/2006/table">
            <a:tbl>
              <a:tblPr>
                <a:noFill/>
                <a:tableStyleId>{4888513A-3D26-4475-AC86-5DCA9D5AB058}</a:tableStyleId>
              </a:tblPr>
              <a:tblGrid>
                <a:gridCol w="3550575"/>
                <a:gridCol w="3550575"/>
              </a:tblGrid>
              <a:tr h="35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System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Acetic Acid/Butanol/Butyl Acetate/Water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Total feed charge, Kmol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  200.7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Stages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    16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Tray holdup in each tray (Start-up), Kmol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   0.9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Reflux drum holdup, Kmol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     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Tray efficiency, %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     75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Heat input to the still pot, KJ/min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52307.8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Distillate rate(fixed), kmol/min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                         0.19066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1021425" y="4337725"/>
          <a:ext cx="7101150" cy="396210"/>
        </p:xfrm>
        <a:graphic>
          <a:graphicData uri="http://schemas.openxmlformats.org/drawingml/2006/table">
            <a:tbl>
              <a:tblPr>
                <a:noFill/>
                <a:tableStyleId>{4888513A-3D26-4475-AC86-5DCA9D5AB058}</a:tableStyleId>
              </a:tblPr>
              <a:tblGrid>
                <a:gridCol w="7101150"/>
              </a:tblGrid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Composition of feed                                                       0.45/0.45/0.05/0.05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47" name="Google Shape;247;p23"/>
          <p:cNvCxnSpPr/>
          <p:nvPr/>
        </p:nvCxnSpPr>
        <p:spPr>
          <a:xfrm flipH="1">
            <a:off x="4571250" y="4327625"/>
            <a:ext cx="15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23"/>
          <p:cNvSpPr txBox="1"/>
          <p:nvPr/>
        </p:nvSpPr>
        <p:spPr>
          <a:xfrm>
            <a:off x="1752150" y="659450"/>
            <a:ext cx="5322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GB" sz="145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GB" sz="1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Table1: Design and Operating Parameters[30]</a:t>
            </a:r>
            <a:endParaRPr sz="16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34988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/>
              <a:t>PRESENTATION OUTLINE</a:t>
            </a:r>
            <a:endParaRPr b="1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4294967295"/>
          </p:nvPr>
        </p:nvSpPr>
        <p:spPr>
          <a:xfrm>
            <a:off x="248854" y="915222"/>
            <a:ext cx="8299450" cy="4035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 and Literature Review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Objectives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Conventional Reactive Batch Distillation (CRBD) for production of Butyl Acetate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Vapor Recompression in  Reactive Batch Distillation (VRCRBD) for production of Butyl Acetate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flashing in Reactive Batch Distillation (BFRBD) for production of Butyl Acetate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Discussions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Conclusions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Work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115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5"/>
              <a:buChar char="❏"/>
            </a:pPr>
            <a:r>
              <a:rPr lang="en-GB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7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0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10875" y="612325"/>
            <a:ext cx="83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006350" y="483600"/>
            <a:ext cx="713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Conventional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2034800" y="1978275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551" y="892019"/>
            <a:ext cx="5336637" cy="368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/>
        </p:nvSpPr>
        <p:spPr>
          <a:xfrm>
            <a:off x="1265400" y="4565475"/>
            <a:ext cx="66132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Fig 4.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Distillate composition throughout the batch operation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12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1450725" y="706525"/>
            <a:ext cx="61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2866975" y="483600"/>
            <a:ext cx="363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558A03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Conventional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51" y="785726"/>
            <a:ext cx="5265201" cy="36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1430250" y="4469100"/>
            <a:ext cx="62835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GB" sz="15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Fig 5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Reboiler composition throughout the batch operation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</a:t>
            </a: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4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1450725" y="706525"/>
            <a:ext cx="61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1467761" y="4645674"/>
            <a:ext cx="62835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Fig 6</a:t>
            </a:r>
            <a:r>
              <a:rPr lang="en-GB" sz="1600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%Conversion profile throughout the batch operation</a:t>
            </a:r>
            <a:endParaRPr sz="160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l="30115" t="42649" r="39182" b="15716"/>
          <a:stretch/>
        </p:blipFill>
        <p:spPr>
          <a:xfrm>
            <a:off x="2234489" y="906625"/>
            <a:ext cx="4902048" cy="3739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2579447" y="468150"/>
            <a:ext cx="571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600" dirty="0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Conventional Reactive Batch Distillation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Simulation Results and Discussion</a:t>
            </a:r>
            <a:endParaRPr sz="12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82" name="Google Shape;282;p27"/>
          <p:cNvGraphicFramePr/>
          <p:nvPr/>
        </p:nvGraphicFramePr>
        <p:xfrm>
          <a:off x="1281388" y="883825"/>
          <a:ext cx="6330150" cy="1572648"/>
        </p:xfrm>
        <a:graphic>
          <a:graphicData uri="http://schemas.openxmlformats.org/drawingml/2006/table">
            <a:tbl>
              <a:tblPr>
                <a:noFill/>
                <a:tableStyleId>{F2D276C2-B5EA-4DF1-AC21-E0C5BBC09389}</a:tableStyleId>
              </a:tblPr>
              <a:tblGrid>
                <a:gridCol w="3165125"/>
                <a:gridCol w="31650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System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Acetic Acid/Butanol/Butyl acetate/Water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Start Up Phase Time, min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653.7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Production Phase Time, min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733.2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Total Batch Time, min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1386.9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27"/>
          <p:cNvSpPr txBox="1"/>
          <p:nvPr/>
        </p:nvSpPr>
        <p:spPr>
          <a:xfrm>
            <a:off x="2359813" y="483600"/>
            <a:ext cx="4966676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6A8637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2: </a:t>
            </a:r>
            <a:r>
              <a:rPr lang="en-GB" sz="13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reactive batch time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640575" y="2524650"/>
            <a:ext cx="74892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Table 3: Compositions of Reboiler and distillate: Start Up and Production Phase 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5" name="Google Shape;285;p27"/>
          <p:cNvGraphicFramePr/>
          <p:nvPr/>
        </p:nvGraphicFramePr>
        <p:xfrm>
          <a:off x="582088" y="2853650"/>
          <a:ext cx="7979825" cy="2296708"/>
        </p:xfrm>
        <a:graphic>
          <a:graphicData uri="http://schemas.openxmlformats.org/drawingml/2006/table">
            <a:tbl>
              <a:tblPr>
                <a:noFill/>
                <a:tableStyleId>{F2D276C2-B5EA-4DF1-AC21-E0C5BBC09389}</a:tableStyleId>
              </a:tblPr>
              <a:tblGrid>
                <a:gridCol w="1600975"/>
                <a:gridCol w="1588450"/>
                <a:gridCol w="1600975"/>
                <a:gridCol w="1600975"/>
                <a:gridCol w="1588450"/>
              </a:tblGrid>
              <a:tr h="71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Component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Steady State Composition of Reboiler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End Composition of Reboiler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Steady State Composition of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Distillate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End Composition of distillate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</a:tr>
              <a:tr h="38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Acetic Acid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0.1153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0.0113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4.84*10^-4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0.0320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</a:tr>
              <a:tr h="38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Butanol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0.1156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0.0085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2.3*10^-4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0.0282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</a:tr>
              <a:tr h="38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Butyl Acetate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0.459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0.98</a:t>
                      </a:r>
                      <a:endParaRPr sz="11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4.93*10^-5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0.9161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5"/>
                    </a:solidFill>
                  </a:tcPr>
                </a:tc>
              </a:tr>
              <a:tr h="38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Water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0.3101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2.3335*10^-4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0.9992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 dirty="0"/>
                        <a:t>0.0237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5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5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1907100" y="578800"/>
            <a:ext cx="66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>
                <a:solidFill>
                  <a:srgbClr val="558A03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GB" sz="1600" i="0" u="none" strike="noStrike" cap="none">
                <a:solidFill>
                  <a:srgbClr val="558A0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     Vapor Recompression in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l="29105" t="29139" r="31984" b="23579"/>
          <a:stretch/>
        </p:blipFill>
        <p:spPr>
          <a:xfrm>
            <a:off x="1907100" y="1009900"/>
            <a:ext cx="5329800" cy="36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2009800" y="2198150"/>
            <a:ext cx="27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2218475" y="4652800"/>
            <a:ext cx="63819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 Narrow"/>
                <a:ea typeface="Arial Narrow"/>
                <a:cs typeface="Arial Narrow"/>
                <a:sym typeface="Arial Narrow"/>
              </a:rPr>
              <a:t>Fig 4. Compression ratio profile throughout the batch operation</a:t>
            </a: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13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1602075" y="531200"/>
            <a:ext cx="66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>
                <a:solidFill>
                  <a:srgbClr val="558A0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</a:t>
            </a:r>
            <a:r>
              <a:rPr lang="en-GB" sz="1600" i="0" u="none" strike="noStrike" cap="none">
                <a:solidFill>
                  <a:srgbClr val="558A03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Vapor Recompression in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l="29956" t="29820" r="29346" b="26396"/>
          <a:stretch/>
        </p:blipFill>
        <p:spPr>
          <a:xfrm>
            <a:off x="1493362" y="962300"/>
            <a:ext cx="6053827" cy="366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2687550" y="4625875"/>
            <a:ext cx="517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latin typeface="Arial Narrow"/>
                <a:ea typeface="Arial Narrow"/>
                <a:cs typeface="Arial Narrow"/>
                <a:sym typeface="Arial Narrow"/>
              </a:rPr>
              <a:t>Fig 5. Energy profile throughout the batch operation </a:t>
            </a:r>
            <a:endParaRPr sz="16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13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602075" y="531200"/>
            <a:ext cx="66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>
                <a:solidFill>
                  <a:srgbClr val="558A0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</a:t>
            </a:r>
            <a:r>
              <a:rPr lang="en-GB" sz="14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r>
              <a:rPr lang="en-GB" sz="14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  Bottom Flashing in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l="32940" t="34964" r="35866" b="22936"/>
          <a:stretch/>
        </p:blipFill>
        <p:spPr>
          <a:xfrm>
            <a:off x="2245075" y="962300"/>
            <a:ext cx="4706074" cy="33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 txBox="1"/>
          <p:nvPr/>
        </p:nvSpPr>
        <p:spPr>
          <a:xfrm>
            <a:off x="2245075" y="4333225"/>
            <a:ext cx="808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>
                <a:latin typeface="Arial Narrow"/>
                <a:ea typeface="Arial Narrow"/>
                <a:cs typeface="Arial Narrow"/>
                <a:sym typeface="Arial Narrow"/>
              </a:rPr>
              <a:t>Figure 7. Compression ratio profile throughout the batch operation</a:t>
            </a: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</a:t>
            </a: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5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1602075" y="531200"/>
            <a:ext cx="66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558A03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400" b="0" i="0" u="none" strike="noStrike" cap="non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-GB" sz="1600" i="0" u="none" strike="noStrike" cap="non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Flashing in Reactive Batch Distillation</a:t>
            </a:r>
            <a:endParaRPr sz="1600" i="0" u="none" strike="noStrike" cap="none">
              <a:solidFill>
                <a:schemeClr val="accent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l="31473" t="35433" r="34068" b="20810"/>
          <a:stretch/>
        </p:blipFill>
        <p:spPr>
          <a:xfrm>
            <a:off x="2096512" y="1036925"/>
            <a:ext cx="4950974" cy="35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2393200" y="4573300"/>
            <a:ext cx="655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>
                <a:latin typeface="Arial Narrow"/>
                <a:ea typeface="Arial Narrow"/>
                <a:cs typeface="Arial Narrow"/>
                <a:sym typeface="Arial Narrow"/>
              </a:rPr>
              <a:t>Figure 8. Energy profile throughout the batch operation </a:t>
            </a: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</a:t>
            </a:r>
            <a:r>
              <a:rPr lang="en-GB" sz="24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Simulation Results and Discussion</a:t>
            </a:r>
            <a:endParaRPr sz="12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24" name="Google Shape;324;p34"/>
          <p:cNvGraphicFramePr/>
          <p:nvPr>
            <p:extLst>
              <p:ext uri="{D42A27DB-BD31-4B8C-83A1-F6EECF244321}">
                <p14:modId xmlns:p14="http://schemas.microsoft.com/office/powerpoint/2010/main" val="2952103432"/>
              </p:ext>
            </p:extLst>
          </p:nvPr>
        </p:nvGraphicFramePr>
        <p:xfrm>
          <a:off x="1842850" y="981275"/>
          <a:ext cx="5458300" cy="4092008"/>
        </p:xfrm>
        <a:graphic>
          <a:graphicData uri="http://schemas.openxmlformats.org/drawingml/2006/table">
            <a:tbl>
              <a:tblPr>
                <a:noFill/>
                <a:tableStyleId>{F2D276C2-B5EA-4DF1-AC21-E0C5BBC09389}</a:tableStyleId>
              </a:tblPr>
              <a:tblGrid>
                <a:gridCol w="2840875"/>
                <a:gridCol w="1372550"/>
                <a:gridCol w="1244875"/>
              </a:tblGrid>
              <a:tr h="27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/>
                        <a:t>                               Component</a:t>
                      </a:r>
                      <a:endParaRPr sz="1100" b="1" u="none" strike="noStrike" cap="none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CRBD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BFRBD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Capital Cost ($)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Column Shell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117350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117350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Column Tray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11345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11345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Compressor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492460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Condenser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76215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74910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Reboiler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348680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1090.9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Total Capital Cost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553590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697155.9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Operational Cost ($)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Cooling water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18540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Steam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193380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27.1095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Electricity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58905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Total Operational Cost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211920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58932.1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 smtClean="0"/>
                        <a:t>TAC/ 3 years</a:t>
                      </a:r>
                      <a:endParaRPr sz="1100" b="1" u="none" strike="noStrike" cap="none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     396440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291320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TAC savings%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26.515</a:t>
                      </a:r>
                      <a:endParaRPr sz="1100" b="1" u="none" strike="noStrike" cap="none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4"/>
          <p:cNvSpPr txBox="1"/>
          <p:nvPr/>
        </p:nvSpPr>
        <p:spPr>
          <a:xfrm>
            <a:off x="1357550" y="581075"/>
            <a:ext cx="728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Table 4: Economic comparison : Conventional vs Bottom Flashing</a:t>
            </a:r>
            <a:endParaRPr sz="16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</a:t>
            </a: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5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357550" y="581075"/>
            <a:ext cx="728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Table </a:t>
            </a: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Economic comparison : Conventional vs Vapor Recompression</a:t>
            </a:r>
            <a:endParaRPr sz="16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 l="31672" t="30360" r="32555" b="19372"/>
          <a:stretch/>
        </p:blipFill>
        <p:spPr>
          <a:xfrm>
            <a:off x="1958630" y="1012175"/>
            <a:ext cx="5226744" cy="41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 idx="4294967295"/>
          </p:nvPr>
        </p:nvSpPr>
        <p:spPr>
          <a:xfrm>
            <a:off x="-9" y="-6"/>
            <a:ext cx="9144000" cy="5367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/>
              <a:t>      </a:t>
            </a: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Introduction: Distillation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0" name="Google Shape;70;p3"/>
          <p:cNvCxnSpPr>
            <a:stCxn id="71" idx="2"/>
            <a:endCxn id="72" idx="0"/>
          </p:cNvCxnSpPr>
          <p:nvPr/>
        </p:nvCxnSpPr>
        <p:spPr>
          <a:xfrm rot="-5400000" flipH="1">
            <a:off x="5076450" y="529869"/>
            <a:ext cx="646200" cy="17730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3" name="Google Shape;73;p3"/>
          <p:cNvCxnSpPr>
            <a:stCxn id="74" idx="0"/>
            <a:endCxn id="71" idx="2"/>
          </p:cNvCxnSpPr>
          <p:nvPr/>
        </p:nvCxnSpPr>
        <p:spPr>
          <a:xfrm rot="-5400000">
            <a:off x="3350275" y="576900"/>
            <a:ext cx="646200" cy="16791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1" name="Google Shape;71;p3"/>
          <p:cNvSpPr txBox="1"/>
          <p:nvPr/>
        </p:nvSpPr>
        <p:spPr>
          <a:xfrm>
            <a:off x="3742800" y="726969"/>
            <a:ext cx="15405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Distillation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2064775" y="1739550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Batch</a:t>
            </a:r>
            <a:endParaRPr sz="16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516850" y="1739559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60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Continuous</a:t>
            </a:r>
            <a:endParaRPr sz="160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904975" y="24544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60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Non-Reactive</a:t>
            </a:r>
            <a:endParaRPr sz="160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295725" y="2454425"/>
            <a:ext cx="15381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Reactive</a:t>
            </a:r>
            <a:endParaRPr sz="1600" b="1" i="0" u="none" strike="noStrike" cap="none" dirty="0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7" name="Google Shape;77;p3"/>
          <p:cNvCxnSpPr>
            <a:stCxn id="76" idx="2"/>
          </p:cNvCxnSpPr>
          <p:nvPr/>
        </p:nvCxnSpPr>
        <p:spPr>
          <a:xfrm>
            <a:off x="2064775" y="282072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78;p3"/>
          <p:cNvSpPr txBox="1"/>
          <p:nvPr/>
        </p:nvSpPr>
        <p:spPr>
          <a:xfrm>
            <a:off x="355575" y="3169299"/>
            <a:ext cx="7896603" cy="19081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600" b="1" i="0" u="sng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Advantages:</a:t>
            </a:r>
            <a:endParaRPr sz="1600" b="1" i="0" u="sng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b="1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Simultaneous</a:t>
            </a:r>
            <a:r>
              <a:rPr lang="en-GB" sz="1600" b="1" i="0" u="none" strike="noStrike" cap="none">
                <a:solidFill>
                  <a:srgbClr val="B00004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reaction and separation of components.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b="1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Flexible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, allows to deal with uncertainties in feed stock or product specification.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b="1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Very high purity</a:t>
            </a:r>
            <a:r>
              <a:rPr lang="en-GB" sz="1600" b="1" i="0" u="none" strike="noStrike" cap="none">
                <a:solidFill>
                  <a:srgbClr val="B00004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of product</a:t>
            </a:r>
            <a:endParaRPr sz="16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b="1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Low capital cost</a:t>
            </a:r>
            <a:r>
              <a:rPr lang="en-GB" sz="1600" b="1" i="0" u="none" strike="noStrike" cap="none">
                <a:solidFill>
                  <a:srgbClr val="354257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and</a:t>
            </a:r>
            <a:r>
              <a:rPr lang="en-GB" sz="1600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 i="0" u="none" strike="noStrike" cap="non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Maintenance cost</a:t>
            </a:r>
            <a:endParaRPr sz="1600" b="1" i="0" u="none" strike="noStrike" cap="none">
              <a:solidFill>
                <a:srgbClr val="0000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9" name="Google Shape;79;p3"/>
          <p:cNvCxnSpPr/>
          <p:nvPr/>
        </p:nvCxnSpPr>
        <p:spPr>
          <a:xfrm>
            <a:off x="6281400" y="2105900"/>
            <a:ext cx="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80;p3"/>
          <p:cNvSpPr txBox="1"/>
          <p:nvPr/>
        </p:nvSpPr>
        <p:spPr>
          <a:xfrm>
            <a:off x="5283300" y="2436850"/>
            <a:ext cx="1987500" cy="366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Steady State Process</a:t>
            </a:r>
            <a:endParaRPr sz="160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532325" y="2105900"/>
            <a:ext cx="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3"/>
          <p:cNvCxnSpPr/>
          <p:nvPr/>
        </p:nvCxnSpPr>
        <p:spPr>
          <a:xfrm>
            <a:off x="2458425" y="2105900"/>
            <a:ext cx="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</a:t>
            </a: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Simulation Results and Discussion</a:t>
            </a:r>
            <a:endParaRPr sz="25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952800" y="581075"/>
            <a:ext cx="802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Table </a:t>
            </a: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6: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Economic comparison : Conventional vs Vapor Recompression vs Bottom Flashing</a:t>
            </a:r>
            <a:endParaRPr sz="16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39" name="Google Shape;339;p36"/>
          <p:cNvPicPr preferRelativeResize="0"/>
          <p:nvPr/>
        </p:nvPicPr>
        <p:blipFill rotWithShape="1">
          <a:blip r:embed="rId3">
            <a:alphaModFix/>
          </a:blip>
          <a:srcRect l="23797" t="26544" r="25525" b="18926"/>
          <a:stretch/>
        </p:blipFill>
        <p:spPr>
          <a:xfrm>
            <a:off x="1588751" y="1057225"/>
            <a:ext cx="5966501" cy="41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title" idx="4294967295"/>
          </p:nvPr>
        </p:nvSpPr>
        <p:spPr>
          <a:xfrm>
            <a:off x="-20700" y="0"/>
            <a:ext cx="9185400" cy="62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-GB" b="1"/>
              <a:t>Conclusions</a:t>
            </a:r>
            <a:endParaRPr b="1"/>
          </a:p>
        </p:txBody>
      </p:sp>
      <p:sp>
        <p:nvSpPr>
          <p:cNvPr id="345" name="Google Shape;345;p37"/>
          <p:cNvSpPr txBox="1">
            <a:spLocks noGrp="1"/>
          </p:cNvSpPr>
          <p:nvPr>
            <p:ph type="body" idx="4294967295"/>
          </p:nvPr>
        </p:nvSpPr>
        <p:spPr>
          <a:xfrm>
            <a:off x="316375" y="890175"/>
            <a:ext cx="8309100" cy="3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After carrying out systematic design, operation and simulation approach for Conventional, </a:t>
            </a:r>
            <a:r>
              <a:rPr lang="en-GB" sz="1600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Recompression, Bottom Flashing on  Reactive Batch Distillation </a:t>
            </a:r>
            <a:r>
              <a:rPr lang="en-GB" sz="16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for production of butyl acetate the 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following can be concluded.</a:t>
            </a:r>
            <a:endParaRPr sz="16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Start Up phase time for the production Butyl Acetate is 653.7 min and total batch time is 1386.9min.</a:t>
            </a:r>
            <a:endParaRPr sz="16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Implementing </a:t>
            </a:r>
            <a:r>
              <a:rPr lang="en-GB" sz="1600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Recompression to Conventional Reactive Batch Distillation gives us energy saving around </a:t>
            </a:r>
            <a:r>
              <a:rPr lang="en-GB" sz="16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88%.</a:t>
            </a:r>
            <a:endParaRPr sz="16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Recompression has a total annual saving of </a:t>
            </a:r>
            <a:r>
              <a:rPr lang="en-GB" sz="16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30.95%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for payback period of 3 years.      </a:t>
            </a:r>
            <a:endParaRPr sz="16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Implementing Bottom flashing to conventional batch distillation gives us energy saving around </a:t>
            </a:r>
            <a:r>
              <a:rPr lang="en-GB" sz="16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75.93%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16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Char char="●"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flashing has a total annual saving of </a:t>
            </a:r>
            <a:r>
              <a:rPr lang="en-GB" sz="1600" b="1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26.51%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for payback period of 3 years.</a:t>
            </a:r>
            <a:endParaRPr sz="1600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302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 comparison between VRBD and BFBD we can conclude that </a:t>
            </a:r>
            <a:r>
              <a:rPr lang="en-GB" sz="1600" dirty="0" err="1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1600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Recompression gives us       better energy saving, about 12% more than BF and also total annual savings in VRC is 4.44% higher than Bottom Flashing. </a:t>
            </a:r>
            <a:endParaRPr sz="16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 idx="4294967295"/>
          </p:nvPr>
        </p:nvSpPr>
        <p:spPr>
          <a:xfrm>
            <a:off x="0" y="-152400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 b="1"/>
              <a:t> </a:t>
            </a: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Future Work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96444" y="589700"/>
            <a:ext cx="86391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AutoNum type="arabicPeriod"/>
            </a:pPr>
            <a:r>
              <a:rPr lang="en-GB" sz="1800" dirty="0">
                <a:latin typeface="Arial Narrow"/>
                <a:ea typeface="Arial Narrow"/>
                <a:cs typeface="Arial Narrow"/>
                <a:sym typeface="Arial Narrow"/>
              </a:rPr>
              <a:t>Constant composition control of Reactive Batch Distillation.</a:t>
            </a:r>
            <a:endParaRPr sz="18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AutoNum type="arabicPeriod"/>
            </a:pPr>
            <a:r>
              <a:rPr lang="en-GB" sz="1800" dirty="0">
                <a:latin typeface="Arial Narrow"/>
                <a:ea typeface="Arial Narrow"/>
                <a:cs typeface="Arial Narrow"/>
                <a:sym typeface="Arial Narrow"/>
              </a:rPr>
              <a:t>Implementation of Bottom Flashing to different </a:t>
            </a:r>
            <a:r>
              <a:rPr lang="en-GB" sz="1800" dirty="0" smtClean="0">
                <a:latin typeface="Arial Narrow"/>
                <a:ea typeface="Arial Narrow"/>
                <a:cs typeface="Arial Narrow"/>
                <a:sym typeface="Arial Narrow"/>
              </a:rPr>
              <a:t>reactive systems </a:t>
            </a:r>
            <a:r>
              <a:rPr lang="en-GB" sz="1800" dirty="0">
                <a:latin typeface="Arial Narrow"/>
                <a:ea typeface="Arial Narrow"/>
                <a:cs typeface="Arial Narrow"/>
                <a:sym typeface="Arial Narrow"/>
              </a:rPr>
              <a:t>in Reactive Batch Distillation.</a:t>
            </a:r>
            <a:endParaRPr sz="18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AutoNum type="arabicPeriod"/>
            </a:pPr>
            <a:r>
              <a:rPr lang="en-GB" sz="1800" dirty="0">
                <a:latin typeface="Arial Narrow"/>
                <a:ea typeface="Arial Narrow"/>
                <a:cs typeface="Arial Narrow"/>
                <a:sym typeface="Arial Narrow"/>
              </a:rPr>
              <a:t>Implementation of bottom flashing in Reactive Batch Distillation for unconventional Reactive Batch Distillation columns: Reactive Batch distillation with a side withdrawal, middle vessel reactive batch distillation, </a:t>
            </a:r>
            <a:r>
              <a:rPr lang="en-GB" sz="1800" dirty="0" smtClean="0">
                <a:latin typeface="Arial Narrow"/>
                <a:ea typeface="Arial Narrow"/>
                <a:cs typeface="Arial Narrow"/>
                <a:sym typeface="Arial Narrow"/>
              </a:rPr>
              <a:t>and extractive reactive batch distillation.</a:t>
            </a:r>
            <a:endParaRPr sz="18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Google Shape;350;p38"/>
          <p:cNvSpPr txBox="1">
            <a:spLocks/>
          </p:cNvSpPr>
          <p:nvPr/>
        </p:nvSpPr>
        <p:spPr>
          <a:xfrm>
            <a:off x="0" y="2573979"/>
            <a:ext cx="9144000" cy="5352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3174"/>
            </a:pPr>
            <a:r>
              <a:rPr lang="en-GB" b="1" dirty="0" smtClean="0"/>
              <a:t> </a:t>
            </a:r>
            <a:r>
              <a:rPr lang="en-GB" b="1" dirty="0" smtClean="0">
                <a:latin typeface="Arial Narrow" panose="020B0606020202030204" pitchFamily="34" charset="0"/>
              </a:rPr>
              <a:t>Publication</a:t>
            </a:r>
            <a:endParaRPr lang="en-GB" b="1" dirty="0"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Google Shape;338;p36"/>
          <p:cNvSpPr txBox="1"/>
          <p:nvPr/>
        </p:nvSpPr>
        <p:spPr>
          <a:xfrm>
            <a:off x="196444" y="3448452"/>
            <a:ext cx="894755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0" i="0" u="none" strike="noStrike" cap="none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ato"/>
                <a:cs typeface="Lato"/>
                <a:sym typeface="Lato"/>
              </a:rPr>
              <a:t>Rashmitha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Arial Narrow" panose="020B0606020202030204" pitchFamily="34" charset="0"/>
                <a:ea typeface="Lato"/>
                <a:cs typeface="Lato"/>
                <a:sym typeface="Lato"/>
              </a:rPr>
              <a:t> 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L,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Gallilu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M,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Sathvik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D,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Govind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R,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Uday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Bhaskar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</a:t>
            </a:r>
            <a:r>
              <a:rPr lang="en-GB" sz="1800" dirty="0" err="1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Babu</a:t>
            </a:r>
            <a:r>
              <a:rPr lang="en-GB" sz="1800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 G., Economic feasibility of bottom flashing in reactive batch distillation for production of butyl acetate </a:t>
            </a:r>
            <a:r>
              <a:rPr lang="en-GB" sz="1800" b="1" dirty="0" smtClean="0">
                <a:latin typeface="Arial Narrow" panose="020B0606020202030204" pitchFamily="34" charset="0"/>
                <a:ea typeface="Lato"/>
                <a:cs typeface="Lato"/>
                <a:sym typeface="Lato"/>
              </a:rPr>
              <a:t>(Under Preparation)</a:t>
            </a:r>
            <a:endParaRPr sz="1800" b="1" i="0" u="none" strike="noStrike" cap="none" dirty="0">
              <a:solidFill>
                <a:schemeClr val="dk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4683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body" idx="4294967295"/>
          </p:nvPr>
        </p:nvSpPr>
        <p:spPr>
          <a:xfrm>
            <a:off x="536950" y="681900"/>
            <a:ext cx="8101500" cy="3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[1] Mulio, J.F., Flores A., Modeling, simulation and control of an internally heat integrated pressure-swing distillation process for bioethanol separation, Comput. Chem. Eng. 35 (2011) 1532-1546.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[2] US energy information administration, Emissions of Greenhouse Gases in the United States 2007, DOE/EIA-0573, December 2008 (accessed December 2009).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[3] Salamon, P., Nulton, J.D., The geometry of separation processes: a horse–carrot theorem for steady flow systems, Europhys. Lett. 42 (1998) 571–576.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[4] De Koeijer, G., Kjelstrup, S., Minimizing entropy production rate in binary tray distillation, Int. J. Appl. Thermodyn. 3 (2000) 105–110.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[5] Wright RO. Fractionation apparatus. US Patent No 2471134.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[6] Kiss A and Rewagad. Energy efficient of a BTX dividing wall column. Comput Chem Engg. 2011;   35:2896-2904. 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[7] Girish  SJ. Dynamic modeling and optimization of thermally coupled dividing wall column batch distillation process. AICHE Proceedings. 2007;paper211a.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[8] Haselden GG. An approach to minimum power consumption in low temperature gas separation.  Trans Inst Chem Eng</a:t>
            </a:r>
            <a:r>
              <a:rPr lang="en-GB" sz="13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1958;36:123-132.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[9] Chen H, Huang K, Wang S. A novel simplified configuration for an ideal heat-integrated distillation column (ideal HIDiC). Sep Purf Technol</a:t>
            </a:r>
            <a:r>
              <a:rPr lang="en-GB" sz="13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2010;73:230-242.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[10] Naito K,  Nakaiwa M, Huang K, Endo A, Aso K, Nakanishi T, Nakamura T, Noda H, Takamatsu T.  Operation of a bench-scale ideal heat integrated distillation column (HIDiC): an experimental  study.Comput Chem Eng</a:t>
            </a:r>
            <a:r>
              <a:rPr lang="en-GB" sz="13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GB" sz="13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2000;24:495-499.</a:t>
            </a:r>
            <a:endParaRPr sz="13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13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</a:t>
            </a: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sz="13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581800" y="531200"/>
            <a:ext cx="7681500" cy="48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11] Suphanit B.  Design  of  internally  heat-integrated  distillation  column  (HIDiC):   Uniform heat  transfer area versus uniform heat distribution.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Energy.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2010;35:1505-1514.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[12] De Graauw, J., de Rijke, A., Olujic, Z., Jansens, P.J., Distillation column with heat integration, European patent EP1332781, August 2003.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[13] Olujić  Z, Sun L, Rijke AD, Jansens PJ. Conceptual design of internally heat integrated propylene-propane splitter.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Energy. 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2006;31:3083-3096.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[14] Maiti D, Jana AK, Samantha AN. A novel heat integrated batch distillation scheme.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Appl Energy  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2011;88:5221-5225.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[15] Freshwater DC. The heat pump in multi component distillation.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 Inst Chem Eng. 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1961;6:388-391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[16] Canales ER, Marquez F. Operation and experimental results on a vapor recompression pilot-plant distillation column.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Ind Eng Chem Res. 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1992;31:2547–2555.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[17] Kathel P,  Jana AK. Dynamic  simulation  and  nonlinear  control  of  a  rigorous  batch  reactive  distillation. 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ISA Transactions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2010;49:130-137.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[18] Douglas JM. Conceptual Design of Chemical Processes. McGraw-Hill, New York, 1988.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[19] Iwakabe K, Nakaiwa M, Huang K, Nakanishi T, Rφsjorde A, Ohmori T,  Endo A,  Yamamoto T. Energy saving  in multi component  separation  using  an  internally  heat-integrated distillation  column  (HIDiC). Appl Therm Eng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2006;26:1362-1368.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[20] Demicoli, D., Stichlmair, J.,  Separation of ternary mixtures in a batch distillation column  with side withdrawal, Comput. Chem. Eng. 28 (2004) 643-650.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[21] Gadalla MA, Olujic Z, Jansens PJ, Jobson M, and Smith R. Reducing CO2 emissions and energy consumption of heat-integrated distillation systems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Environ Sci Technol.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2005;39:6860-6870.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[22] Bequette BW.  Process Control:  Modeling, Design, and Simulation. 1st ed, Prentice Hall, New- Delhi,2003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[23] Monroy-Loperena  R,  Alvarez-Ramirez J.  Output-Feedback control of reactive batch distillation columns. Ind Eng Chem Res. 2000;39:378-386.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endParaRPr sz="11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</a:t>
            </a:r>
            <a:r>
              <a:rPr lang="en-GB" sz="2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GB" sz="2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sz="13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461400" y="657700"/>
            <a:ext cx="8221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[24] Amiya K. Jana Dynamic. simulation, numerical control and analysis of a novel bottom flashing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[25] Amiya K. Jana Dynamic. Bottom flashing with inter reboiling action in a transient batch rectifier,Economic feasibility, dynamics and control. Separation and Purification Technology.179(2017) 320-327.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[26] Xinqiang You, Ivonne Rodriguez-Donis, Vincent Gerbaud. Reducing process cost and CO2 emissions for extractive distillation by double-effect heat integration and mechanical heat pump. Applied Energy. 166(2016) ;128-140.</a:t>
            </a:r>
            <a:endParaRPr sz="1300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[27] Abolghasem Kazemi, Arjomand Mehrabani-Zeinabad, Masoud Behesht. Evaluation of various heat pump assisted direct, indirect, Petlyuk and side stripper sequences for three-product separations. Chemical Engineering Science.2018;19-35</a:t>
            </a:r>
            <a:endParaRPr sz="1300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[28] Khan, M. N., G.Uday Bhaskar Babu, Jana, A. K., Improving energy efficiency and cost- effectiveness of batch distillation for separating wide boiling constituents. I. Vapor recompression column, Industrial &amp; Engineering Chemistry Research 51 (47) (2012)   15413 - 15422 [ACS]</a:t>
            </a:r>
            <a:endParaRPr sz="1300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80808"/>
                </a:solidFill>
                <a:latin typeface="Arial Narrow"/>
                <a:ea typeface="Arial Narrow"/>
                <a:cs typeface="Arial Narrow"/>
                <a:sym typeface="Arial Narrow"/>
              </a:rPr>
              <a:t>[29] G.Uday Bhaskar Babu, Pal, E. K., Jana, A. K., An adaptive vapor recompression scheme for a  ternary batch distillation with a side withdrawal, Industrial &amp; Engineering Chemistry Research 51(13) (2012) 4990-4997[ACS]</a:t>
            </a:r>
            <a:endParaRPr sz="1300" i="0" u="none" strike="noStrike" cap="none">
              <a:solidFill>
                <a:srgbClr val="08080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[30]  Amiya K. Jana, Debadrita Maiti., Assessment of the implementation of vapor recompression technique in batch distillation. Separation and Purification Technology  107(2013) 1-10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[31]  Ganesh Venimadhavan, Michael F. Malone, Michael F.Doherty., A novel Distillate Policy for Batch Reactive Distillation with Application to the Production of Butyl Acetate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Ind. Eng. Chem. Res.</a:t>
            </a: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1999, 38, 714-722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[32] Sven Steinigeweg, Jurgen Gmehling., n-Butyl Acetate Synthesis via Reactive Distillation: Thermodynamic Aspects, Reaction Kinetics, Pilot-Plant Experiments, and Simulation Studies </a:t>
            </a:r>
            <a:r>
              <a:rPr lang="en-GB" sz="1300" i="1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Ind. Eng. Chem. Res. 2002, 41, 5483-5490 5483</a:t>
            </a:r>
            <a:endParaRPr sz="1300" i="1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[33] A. K. Jana, Chemical Process Modelling and Computer Simulation, second ed., Prentice-Hall, New Delhi, 2011 </a:t>
            </a:r>
            <a:endParaRPr sz="1300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/>
        </p:nvSpPr>
        <p:spPr>
          <a:xfrm>
            <a:off x="2530350" y="2133150"/>
            <a:ext cx="4083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5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478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                             Introduction: Why Thermal Integration?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4294967295"/>
          </p:nvPr>
        </p:nvSpPr>
        <p:spPr>
          <a:xfrm>
            <a:off x="228598" y="852837"/>
            <a:ext cx="8734097" cy="36623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Today fossil fuels take up 80% of the primary energy consumed in the world [1]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US, the use of fossil fuel leads to produce more than 80% of the total greenhouse gas emissions [2] 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Negative effects [1]</a:t>
            </a:r>
            <a:endParaRPr sz="1600" b="1">
              <a:solidFill>
                <a:srgbClr val="66508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Climate change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Receding of glaciers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Rise in sea level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Loss of biodiversity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Progressive depletion of conventional fossil fuels                    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Increasing energy consumption  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	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510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665082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Greenhouse gas (GHG) emissions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b="1">
              <a:solidFill>
                <a:srgbClr val="F2F2F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155100" y="3200150"/>
            <a:ext cx="299700" cy="813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5623472" y="3391550"/>
            <a:ext cx="294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i="0" u="none" strike="noStrike" cap="none">
                <a:solidFill>
                  <a:srgbClr val="2F5597"/>
                </a:solidFill>
                <a:latin typeface="Arial Narrow"/>
                <a:ea typeface="Arial Narrow"/>
                <a:cs typeface="Arial Narrow"/>
                <a:sym typeface="Arial Narrow"/>
              </a:rPr>
              <a:t> Need to improve energy efficiency</a:t>
            </a:r>
            <a:endParaRPr sz="1600" i="0" u="none" strike="noStrike" cap="none">
              <a:solidFill>
                <a:srgbClr val="2F559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 idx="4294967295"/>
          </p:nvPr>
        </p:nvSpPr>
        <p:spPr>
          <a:xfrm>
            <a:off x="31530" y="60269"/>
            <a:ext cx="9112469" cy="534987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Introduction: Thermal Integration in Distillation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4294967295"/>
          </p:nvPr>
        </p:nvSpPr>
        <p:spPr>
          <a:xfrm>
            <a:off x="413625" y="1023500"/>
            <a:ext cx="8572720" cy="3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◘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Distillation is used for about 95% of all fluid separation in the chemical industries [3]</a:t>
            </a: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◘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accounts for an estimated [3]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▪ 3% of the world energy consumption  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▪ 10% of total industrial energy consumption in the US</a:t>
            </a: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◘</a:t>
            </a: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Maximum thermodynamic efficiency of the conventional distillation is around 20% [4]</a:t>
            </a:r>
            <a:endParaRPr sz="16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7800" lvl="0" indent="0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</a:pPr>
            <a:r>
              <a:rPr lang="en-GB" sz="1600" b="1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</a:t>
            </a:r>
            <a:r>
              <a:rPr lang="en-GB" sz="1600" b="1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Distillation is a potential candidate for Thermal Integration</a:t>
            </a:r>
            <a:endParaRPr sz="1600" b="1">
              <a:solidFill>
                <a:srgbClr val="7030A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Literature Review</a:t>
            </a:r>
            <a:endParaRPr sz="24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56" y="483600"/>
            <a:ext cx="7597421" cy="457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069c70a7_2_1"/>
          <p:cNvSpPr/>
          <p:nvPr/>
        </p:nvSpPr>
        <p:spPr>
          <a:xfrm>
            <a:off x="0" y="0"/>
            <a:ext cx="9144000" cy="483600"/>
          </a:xfrm>
          <a:prstGeom prst="rect">
            <a:avLst/>
          </a:prstGeom>
          <a:solidFill>
            <a:srgbClr val="FEDBC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b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</a:t>
            </a:r>
            <a:r>
              <a:rPr lang="en-GB" sz="25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Literature Review</a:t>
            </a:r>
            <a:endParaRPr sz="24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8" name="Google Shape;108;g23d069c70a7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50" y="788400"/>
            <a:ext cx="6920896" cy="43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463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>
                <a:latin typeface="Arial Narrow"/>
                <a:ea typeface="Arial Narrow"/>
                <a:cs typeface="Arial Narrow"/>
                <a:sym typeface="Arial Narrow"/>
              </a:rPr>
              <a:t>Objectives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131214" y="763212"/>
            <a:ext cx="8881500" cy="338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Times New Roman"/>
              <a:buAutoNum type="arabicPeriod"/>
            </a:pPr>
            <a:r>
              <a:rPr lang="en-GB" sz="2400" b="1" i="0" u="none" strike="noStrike" cap="none" dirty="0">
                <a:solidFill>
                  <a:srgbClr val="0B5394"/>
                </a:solidFill>
                <a:latin typeface="Arial Narrow"/>
                <a:ea typeface="Arial Narrow"/>
                <a:cs typeface="Arial Narrow"/>
                <a:sym typeface="Arial Narrow"/>
              </a:rPr>
              <a:t>Modelling and Simulation of Conventional Reactive Batch Distillation for production of Butyl Acetate.</a:t>
            </a:r>
            <a:endParaRPr sz="2400" b="1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AutoNum type="arabicPeriod"/>
            </a:pPr>
            <a:r>
              <a:rPr lang="en-GB" sz="2400" b="1" i="0" u="none" strike="noStrike" cap="none" dirty="0">
                <a:solidFill>
                  <a:srgbClr val="38761D"/>
                </a:solidFill>
                <a:latin typeface="Arial Narrow"/>
                <a:ea typeface="Arial Narrow"/>
                <a:cs typeface="Arial Narrow"/>
                <a:sym typeface="Arial Narrow"/>
              </a:rPr>
              <a:t>To Implement Bottom Flashing and </a:t>
            </a:r>
            <a:r>
              <a:rPr lang="en-GB" sz="2400" b="1" i="0" u="none" strike="noStrike" cap="none" dirty="0" err="1">
                <a:solidFill>
                  <a:srgbClr val="38761D"/>
                </a:solidFill>
                <a:latin typeface="Arial Narrow"/>
                <a:ea typeface="Arial Narrow"/>
                <a:cs typeface="Arial Narrow"/>
                <a:sym typeface="Arial Narrow"/>
              </a:rPr>
              <a:t>Vapor</a:t>
            </a:r>
            <a:r>
              <a:rPr lang="en-GB" sz="2400" b="1" i="0" u="none" strike="noStrike" cap="none" dirty="0">
                <a:solidFill>
                  <a:srgbClr val="38761D"/>
                </a:solidFill>
                <a:latin typeface="Arial Narrow"/>
                <a:ea typeface="Arial Narrow"/>
                <a:cs typeface="Arial Narrow"/>
                <a:sym typeface="Arial Narrow"/>
              </a:rPr>
              <a:t> Recompression Techniques in Conventional Reactive Batch Distillation for production of Butyl Acetate to improve Energy Savings and reduce the Total Annual Cost.</a:t>
            </a:r>
            <a:endParaRPr sz="2400" b="1" i="0" u="none" strike="noStrike" cap="none" dirty="0">
              <a:solidFill>
                <a:srgbClr val="38761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53600"/>
          </a:xfrm>
          <a:prstGeom prst="rect">
            <a:avLst/>
          </a:prstGeom>
          <a:solidFill>
            <a:srgbClr val="FEDBC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5" b="1" dirty="0">
                <a:latin typeface="Arial Narrow" panose="020B0606020202030204" pitchFamily="34" charset="0"/>
              </a:rPr>
              <a:t>Conventional Reactive Batch Distillation</a:t>
            </a:r>
            <a:endParaRPr sz="2045" b="1" dirty="0">
              <a:latin typeface="Arial Narrow" panose="020B060602020203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5" b="1" dirty="0">
                <a:latin typeface="Arial Narrow" panose="020B0606020202030204" pitchFamily="34" charset="0"/>
              </a:rPr>
              <a:t>     Process Description</a:t>
            </a:r>
            <a:endParaRPr sz="2045" b="1" dirty="0">
              <a:latin typeface="Arial Narrow" panose="020B0606020202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45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45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45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45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940" dirty="0"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294967295"/>
          </p:nvPr>
        </p:nvSpPr>
        <p:spPr>
          <a:xfrm>
            <a:off x="4456113" y="4651375"/>
            <a:ext cx="4687887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500">
                <a:solidFill>
                  <a:schemeClr val="dk1"/>
                </a:solidFill>
              </a:rPr>
              <a:t>         Fig 1. Conventional Reactive Batch Distillation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100" y="1005025"/>
            <a:ext cx="4158500" cy="36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672925" y="1129500"/>
            <a:ext cx="39489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endParaRPr sz="1600" b="1" i="0" u="none" strike="noStrike" cap="none" dirty="0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r>
              <a:rPr lang="en-GB" sz="1600" b="1" i="0" u="none" strike="noStrike" cap="none" dirty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CRBD operates in two modes: start up phase and production phase</a:t>
            </a:r>
            <a:r>
              <a:rPr lang="en-GB" sz="1600" b="1" i="0" u="none" strike="noStrike" cap="none" dirty="0" smtClean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•</a:t>
            </a:r>
            <a:r>
              <a:rPr lang="en-GB" sz="1600" b="1" i="1" u="none" strike="noStrike" cap="none" dirty="0">
                <a:solidFill>
                  <a:srgbClr val="C55A11"/>
                </a:solidFill>
                <a:latin typeface="Arial Narrow" panose="020B0606020202030204" pitchFamily="34" charset="0"/>
                <a:sym typeface="Arial"/>
              </a:rPr>
              <a:t>Start-up phase: </a:t>
            </a:r>
            <a:r>
              <a:rPr lang="en-GB" sz="1600" b="1" i="0" u="none" strike="noStrike" cap="none" dirty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The system attains a steady state where the purity of lighter component reaches to maximum purity (D=0</a:t>
            </a:r>
            <a:r>
              <a:rPr lang="en-GB" sz="1600" b="1" i="0" u="none" strike="noStrike" cap="none" dirty="0" smtClean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).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•</a:t>
            </a:r>
            <a:r>
              <a:rPr lang="en-GB" sz="1600" b="1" i="0" u="none" strike="noStrike" cap="none" dirty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Once the system attains a steady-state thereafter immediately production phase starts</a:t>
            </a:r>
            <a:r>
              <a:rPr lang="en-GB" sz="1600" b="1" i="0" u="none" strike="noStrike" cap="none" dirty="0" smtClean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837"/>
              <a:buFont typeface="Lato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•</a:t>
            </a:r>
            <a:r>
              <a:rPr lang="en-GB" sz="1600" b="1" i="1" u="none" strike="noStrike" cap="none" dirty="0">
                <a:solidFill>
                  <a:srgbClr val="C55A11"/>
                </a:solidFill>
                <a:latin typeface="Arial Narrow" panose="020B0606020202030204" pitchFamily="34" charset="0"/>
                <a:sym typeface="Arial"/>
              </a:rPr>
              <a:t>Production phase</a:t>
            </a:r>
            <a:r>
              <a:rPr lang="en-GB" sz="1600" b="1" i="0" u="none" strike="noStrike" cap="none" dirty="0">
                <a:solidFill>
                  <a:srgbClr val="2F5597"/>
                </a:solidFill>
                <a:latin typeface="Arial Narrow" panose="020B0606020202030204" pitchFamily="34" charset="0"/>
                <a:sym typeface="Arial"/>
              </a:rPr>
              <a:t>: Sequential operation in which the product is withdrawn at a fixed rate.</a:t>
            </a:r>
            <a:endParaRPr dirty="0">
              <a:latin typeface="Arial Narrow" panose="020B060602020203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8108"/>
              <a:buFont typeface="Lato"/>
              <a:buNone/>
            </a:pPr>
            <a:endParaRPr sz="1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2860</Words>
  <Application>Microsoft Office PowerPoint</Application>
  <PresentationFormat>On-screen Show (16:9)</PresentationFormat>
  <Paragraphs>363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Verdana</vt:lpstr>
      <vt:lpstr>Times New Roman</vt:lpstr>
      <vt:lpstr>Raleway</vt:lpstr>
      <vt:lpstr>Roboto</vt:lpstr>
      <vt:lpstr>Arial</vt:lpstr>
      <vt:lpstr>Arial Narrow</vt:lpstr>
      <vt:lpstr>Lato</vt:lpstr>
      <vt:lpstr>Simple Light</vt:lpstr>
      <vt:lpstr> THERMAL INTEGRATION IN REACTIVE BATCH DISTILLATION: TECHNO-ECONOMIC ANALYSIS</vt:lpstr>
      <vt:lpstr>PRESENTATION OUTLINE</vt:lpstr>
      <vt:lpstr>      Introduction: Distillation</vt:lpstr>
      <vt:lpstr>                             Introduction: Why Thermal Integration?</vt:lpstr>
      <vt:lpstr>Introduction: Thermal Integration in Distillation</vt:lpstr>
      <vt:lpstr>PowerPoint Presentation</vt:lpstr>
      <vt:lpstr>PowerPoint Presentation</vt:lpstr>
      <vt:lpstr>Objectives </vt:lpstr>
      <vt:lpstr>Conventional Reactive Batch Distillation      Process Description     </vt:lpstr>
      <vt:lpstr>          Assumptions</vt:lpstr>
      <vt:lpstr>Vapor Recompression in Reactive Batch Distillation:          Process Description</vt:lpstr>
      <vt:lpstr>PowerPoint Presentation</vt:lpstr>
      <vt:lpstr>Vapor Recompression in Reactive Batch Distillation:Open-loop control policy    </vt:lpstr>
      <vt:lpstr>                                  Bottom Flashing in Reactive Batch Distillation:                                                          Process Description   </vt:lpstr>
      <vt:lpstr>PowerPoint Presentation</vt:lpstr>
      <vt:lpstr>Quantitative Performance Analysis</vt:lpstr>
      <vt:lpstr>Energy Efficiency</vt:lpstr>
      <vt:lpstr>Total Annual Cost</vt:lpstr>
      <vt:lpstr>Simulation 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 Future Work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INTEGRATION IN REACTIVE BATCH DISTILLATION: TECHNO ECONOMIC ANALYSIS</dc:title>
  <dc:creator>user</dc:creator>
  <cp:lastModifiedBy>user</cp:lastModifiedBy>
  <cp:revision>5</cp:revision>
  <dcterms:modified xsi:type="dcterms:W3CDTF">2023-05-03T03:03:54Z</dcterms:modified>
</cp:coreProperties>
</file>