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DD74C-6E7C-4C2A-99D2-5FE2C43F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8AC3E6-5D04-4CEB-B7B2-E4ACDF915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8E787-7A12-43F6-BE06-4AD4EFA5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A246C-97E3-47F6-9D9D-05AE30B1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9E134-94C6-42AD-8F8F-37F703BD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F814-6366-4D74-BB8B-3B101151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87BAB-CF45-4613-A00F-E3AC90AC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2902D-8539-4517-8C7E-83724170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D4F7E-0D58-487B-B8FF-E038AF0F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FA735-8A0F-442B-8A13-739E69B0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CBC1A-EE23-48A7-AFB7-2575CBB7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60CB6-7EC5-494D-A3EA-86868C12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E7373-1F1F-479B-B8DC-D870F792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7A65A-529A-4976-87B8-93C7D924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82EBF-CED6-4246-AE48-58C817E8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6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011CB-21DB-4839-9A87-B7CF322B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1A223-2DFD-403F-BBAD-C0BB8F8C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C0EB-0088-4CD8-B013-2B7ACC78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E4B9B-6347-4276-9EC7-C5D557E3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50052-3C96-428B-BC8E-6534938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8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4519D-B47D-4643-A6AD-544DD22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0DA76-2BA5-4255-8CEE-86B338E7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E6FE-C536-457B-9C1B-747B177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D7604-CE23-403B-9C9E-DB89E7B3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36E7B-603B-4723-B5E2-C5CFD751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2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E4D5-1ED4-4A22-A0C4-F83BCC13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10A4D-B62D-4ACA-BD9C-047F8B29C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44EF91-A66D-4AEF-88BC-5EEA43D51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85EFF-EE20-44F9-92B1-81B4E31D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253C9-B69A-43F9-9271-F0CD79B4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5F4EE-5491-4660-B36C-316068AE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0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B6D8-D3D8-4A9F-911B-38584702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5B2DD-7831-4C16-8DD5-434DD42C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770B7-DF63-4D8F-8639-F4741D17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FD883D-3754-49BF-B0C1-577A5E06B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E7B2F8-70D4-4439-8D33-1DFFE2BF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B74C5E-EB09-4605-A31A-F33E9514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49DB34-B122-4ADE-861A-63F18933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9A6E-CC07-48BC-B480-E25A1F34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BF7A8-4B4D-455B-A37D-2F3FDCCB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B74597-908D-496C-A17B-DBD66BEE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FDA60-E5EF-415C-BDD7-CB1F77E3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955FE-F034-4124-8554-2CBD000A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7E9394-3128-4F37-975E-46D2B67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194FD6-2D1C-4096-8337-1F29DF29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B9378-C3D2-4B7A-8D99-96B2F887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5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C0A4B-7815-408A-9BCA-7696C683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3F93C-96FD-4C47-AAC3-9EDFFEE5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B0020E-2D4A-4BFA-833B-34E60DBB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66404-6908-459B-A646-C115379D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1341B2-120C-49FE-91EB-5B13B25C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4B6A6-B34A-4AB7-92C4-4A198EAA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4E7A-8D9A-4C09-911C-6F5ACC79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891610-5B3A-408B-8365-0A93D3E7B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382A3-9812-4BB8-AA71-595C576C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B22C6-35A2-46C8-B491-E106F512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7A261-F057-4AA8-9A2B-F8914381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7A002-F669-4F0B-95A5-5F8E4FFE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E7BFD-8BBA-4186-ABED-95999012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62F81-1D29-4F1A-AEDA-C9E5AF47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F0886-86F6-4566-AB6B-1F1291EBF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1664-4941-41D4-A724-EE92245DDE0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8BE05-BF5A-4B5A-9F57-6E179775E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7456-78F8-4D24-9340-79DA6A475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052D-1C16-463C-97E5-DF29EC680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2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CRP Smart Contract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CMDS </a:t>
            </a:r>
            <a:r>
              <a:rPr lang="ko-KR" altLang="en-US" dirty="0"/>
              <a:t>환경 </a:t>
            </a:r>
            <a:r>
              <a:rPr lang="ko-KR" altLang="en-US" dirty="0" smtClean="0"/>
              <a:t>구동</a:t>
            </a:r>
            <a:endParaRPr lang="en-US" altLang="ko-KR" dirty="0" smtClean="0"/>
          </a:p>
          <a:p>
            <a:r>
              <a:rPr lang="ko-KR" altLang="en-US" dirty="0" err="1" smtClean="0"/>
              <a:t>강상연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9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scenario3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Staff </a:t>
            </a:r>
            <a:r>
              <a:rPr lang="ko-KR" altLang="en-US"/>
              <a:t>투표 결과 정산</a:t>
            </a:r>
            <a:endParaRPr lang="en-US" altLang="ko-KR"/>
          </a:p>
          <a:p>
            <a:pPr lvl="1"/>
            <a:r>
              <a:rPr lang="ko-KR" altLang="en-US"/>
              <a:t>투표 결과 확인</a:t>
            </a:r>
            <a:endParaRPr lang="en-US" altLang="ko-KR"/>
          </a:p>
          <a:p>
            <a:pPr lvl="1"/>
            <a:r>
              <a:rPr lang="ko-KR" altLang="en-US"/>
              <a:t>투표 종료 시각 이후 활성화됨</a:t>
            </a:r>
            <a:endParaRPr lang="en-US" altLang="ko-KR"/>
          </a:p>
          <a:p>
            <a:pPr lvl="1"/>
            <a:r>
              <a:rPr lang="en-US" altLang="ko-KR"/>
              <a:t>main contract state </a:t>
            </a:r>
            <a:r>
              <a:rPr lang="ko-KR" altLang="en-US"/>
              <a:t>천이 </a:t>
            </a:r>
            <a:r>
              <a:rPr lang="en-US" altLang="ko-KR"/>
              <a:t>(INIT -&gt; READY)</a:t>
            </a:r>
          </a:p>
          <a:p>
            <a:pPr lvl="1"/>
            <a:r>
              <a:rPr lang="en-US" altLang="ko-KR"/>
              <a:t>sub-contract deploy</a:t>
            </a:r>
          </a:p>
          <a:p>
            <a:pPr lvl="2"/>
            <a:r>
              <a:rPr lang="en-US" altLang="ko-KR"/>
              <a:t>token</a:t>
            </a:r>
          </a:p>
          <a:p>
            <a:pPr lvl="2"/>
            <a:r>
              <a:rPr lang="en-US" altLang="ko-KR"/>
              <a:t>fund</a:t>
            </a:r>
          </a:p>
          <a:p>
            <a:pPr lvl="2"/>
            <a:r>
              <a:rPr lang="en-US" altLang="ko-KR"/>
              <a:t>crowdsale</a:t>
            </a:r>
          </a:p>
          <a:p>
            <a:pPr lvl="1"/>
            <a:r>
              <a:rPr lang="ko-KR" altLang="en-US"/>
              <a:t>생성된 </a:t>
            </a:r>
            <a:r>
              <a:rPr lang="en-US" altLang="ko-KR"/>
              <a:t>sub-contract address</a:t>
            </a:r>
            <a:r>
              <a:rPr lang="ko-KR" altLang="en-US"/>
              <a:t>를 </a:t>
            </a:r>
            <a:r>
              <a:rPr lang="en-US" altLang="ko-KR"/>
              <a:t>main contract</a:t>
            </a:r>
            <a:r>
              <a:rPr lang="ko-KR" altLang="en-US"/>
              <a:t>에 등록함</a:t>
            </a:r>
            <a:endParaRPr lang="en-US" altLang="ko-KR"/>
          </a:p>
          <a:p>
            <a:pPr lvl="1"/>
            <a:r>
              <a:rPr lang="en-US" altLang="ko-KR"/>
              <a:t>main</a:t>
            </a:r>
            <a:r>
              <a:rPr lang="ko-KR" altLang="en-US"/>
              <a:t> </a:t>
            </a:r>
            <a:r>
              <a:rPr lang="en-US" altLang="ko-KR"/>
              <a:t>contract</a:t>
            </a:r>
            <a:r>
              <a:rPr lang="ko-KR" altLang="en-US"/>
              <a:t> </a:t>
            </a:r>
            <a:r>
              <a:rPr lang="en-US" altLang="ko-KR"/>
              <a:t>state</a:t>
            </a:r>
            <a:r>
              <a:rPr lang="ko-KR" altLang="en-US"/>
              <a:t> 천이 </a:t>
            </a:r>
            <a:r>
              <a:rPr lang="en-US" altLang="ko-KR"/>
              <a:t>(READY -&gt; SAILING)</a:t>
            </a:r>
          </a:p>
          <a:p>
            <a:pPr lvl="2"/>
            <a:r>
              <a:rPr lang="en-US" altLang="ko-KR"/>
              <a:t>crowdsale </a:t>
            </a:r>
            <a:r>
              <a:rPr lang="ko-KR" altLang="en-US"/>
              <a:t>시작시각과 현재시각을 모니터링하여 </a:t>
            </a:r>
            <a:r>
              <a:rPr lang="en-US" altLang="ko-KR"/>
              <a:t>state </a:t>
            </a:r>
            <a:r>
              <a:rPr lang="ko-KR" altLang="en-US"/>
              <a:t>천이를 변경하도록</a:t>
            </a:r>
            <a:r>
              <a:rPr lang="en-US" altLang="ko-KR"/>
              <a:t>background process</a:t>
            </a:r>
            <a:r>
              <a:rPr lang="ko-KR" altLang="en-US"/>
              <a:t>가 필요</a:t>
            </a:r>
          </a:p>
        </p:txBody>
      </p:sp>
    </p:spTree>
    <p:extLst>
      <p:ext uri="{BB962C8B-B14F-4D97-AF65-F5344CB8AC3E}">
        <p14:creationId xmlns:p14="http://schemas.microsoft.com/office/powerpoint/2010/main" val="24449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scenario4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고객들이 </a:t>
            </a:r>
            <a:r>
              <a:rPr lang="en-US" altLang="ko-KR"/>
              <a:t>crowdsale</a:t>
            </a:r>
            <a:r>
              <a:rPr lang="ko-KR" altLang="en-US"/>
              <a:t>에 참여</a:t>
            </a:r>
            <a:endParaRPr lang="en-US" altLang="ko-KR"/>
          </a:p>
          <a:p>
            <a:pPr lvl="1"/>
            <a:r>
              <a:rPr lang="en-US" altLang="ko-KR"/>
              <a:t>crowdsale contract</a:t>
            </a:r>
            <a:r>
              <a:rPr lang="ko-KR" altLang="en-US"/>
              <a:t>에 </a:t>
            </a:r>
            <a:r>
              <a:rPr lang="en-US" altLang="ko-KR"/>
              <a:t>sale</a:t>
            </a:r>
            <a:r>
              <a:rPr lang="ko-KR" altLang="en-US"/>
              <a:t>에 참여한 고객의 정보가 기록됨</a:t>
            </a:r>
            <a:endParaRPr lang="en-US" altLang="ko-KR"/>
          </a:p>
          <a:p>
            <a:pPr lvl="2"/>
            <a:r>
              <a:rPr lang="en-US" altLang="ko-KR"/>
              <a:t>account</a:t>
            </a:r>
          </a:p>
          <a:p>
            <a:pPr lvl="2"/>
            <a:r>
              <a:rPr lang="en-US" altLang="ko-KR"/>
              <a:t>sale</a:t>
            </a:r>
            <a:r>
              <a:rPr lang="ko-KR" altLang="en-US"/>
              <a:t> 시각</a:t>
            </a:r>
            <a:endParaRPr lang="en-US" altLang="ko-KR"/>
          </a:p>
          <a:p>
            <a:pPr lvl="2"/>
            <a:r>
              <a:rPr lang="ko-KR" altLang="en-US"/>
              <a:t>전송한 </a:t>
            </a:r>
            <a:r>
              <a:rPr lang="en-US" altLang="ko-KR"/>
              <a:t>CRP</a:t>
            </a:r>
          </a:p>
          <a:p>
            <a:pPr lvl="2"/>
            <a:r>
              <a:rPr lang="ko-KR" altLang="en-US"/>
              <a:t>교환될 </a:t>
            </a:r>
            <a:r>
              <a:rPr lang="en-US" altLang="ko-KR"/>
              <a:t>token</a:t>
            </a:r>
            <a:r>
              <a:rPr lang="ko-KR" altLang="en-US"/>
              <a:t>양</a:t>
            </a:r>
          </a:p>
        </p:txBody>
      </p:sp>
    </p:spTree>
    <p:extLst>
      <p:ext uri="{BB962C8B-B14F-4D97-AF65-F5344CB8AC3E}">
        <p14:creationId xmlns:p14="http://schemas.microsoft.com/office/powerpoint/2010/main" val="29540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scenario5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crowdsale </a:t>
            </a:r>
            <a:r>
              <a:rPr lang="ko-KR" altLang="en-US"/>
              <a:t>마감 이후 </a:t>
            </a:r>
            <a:r>
              <a:rPr lang="en-US" altLang="ko-KR"/>
              <a:t>owner</a:t>
            </a:r>
            <a:r>
              <a:rPr lang="ko-KR" altLang="en-US"/>
              <a:t>가 정산 버튼을 클릭 시 발생</a:t>
            </a:r>
            <a:endParaRPr lang="en-US" altLang="ko-KR"/>
          </a:p>
          <a:p>
            <a:pPr lvl="1"/>
            <a:r>
              <a:rPr lang="en-US" altLang="ko-KR"/>
              <a:t>sale </a:t>
            </a:r>
            <a:r>
              <a:rPr lang="ko-KR" altLang="en-US"/>
              <a:t>결과 기록</a:t>
            </a:r>
            <a:endParaRPr lang="en-US" altLang="ko-KR"/>
          </a:p>
          <a:p>
            <a:pPr lvl="2"/>
            <a:r>
              <a:rPr lang="en-US" altLang="ko-KR"/>
              <a:t>softcap </a:t>
            </a:r>
            <a:r>
              <a:rPr lang="ko-KR" altLang="en-US"/>
              <a:t>달성 시 </a:t>
            </a:r>
            <a:endParaRPr lang="en-US" altLang="ko-KR"/>
          </a:p>
          <a:p>
            <a:pPr lvl="3"/>
            <a:r>
              <a:rPr lang="en-US" altLang="ko-KR"/>
              <a:t>sale </a:t>
            </a:r>
            <a:r>
              <a:rPr lang="ko-KR" altLang="en-US"/>
              <a:t>참여자에게 토큰 발행</a:t>
            </a:r>
            <a:endParaRPr lang="en-US" altLang="ko-KR"/>
          </a:p>
          <a:p>
            <a:pPr lvl="3"/>
            <a:r>
              <a:rPr lang="en-US" altLang="ko-KR"/>
              <a:t>1</a:t>
            </a:r>
            <a:r>
              <a:rPr lang="ko-KR" altLang="en-US"/>
              <a:t>차 </a:t>
            </a:r>
            <a:r>
              <a:rPr lang="en-US" altLang="ko-KR"/>
              <a:t>roadmap-poll contract </a:t>
            </a:r>
            <a:r>
              <a:rPr lang="ko-KR" altLang="en-US"/>
              <a:t>생성</a:t>
            </a:r>
            <a:endParaRPr lang="en-US" altLang="ko-KR"/>
          </a:p>
          <a:p>
            <a:pPr lvl="3"/>
            <a:r>
              <a:rPr lang="en-US" altLang="ko-KR"/>
              <a:t>fund contract</a:t>
            </a:r>
            <a:r>
              <a:rPr lang="ko-KR" altLang="en-US"/>
              <a:t>로 </a:t>
            </a:r>
            <a:r>
              <a:rPr lang="en-US" altLang="ko-KR"/>
              <a:t>sale </a:t>
            </a:r>
            <a:r>
              <a:rPr lang="ko-KR" altLang="en-US"/>
              <a:t>모금액 전송</a:t>
            </a:r>
            <a:endParaRPr lang="en-US" altLang="ko-KR"/>
          </a:p>
          <a:p>
            <a:pPr lvl="3"/>
            <a:r>
              <a:rPr lang="ko-KR" altLang="en-US"/>
              <a:t>초기 인출금액 </a:t>
            </a:r>
            <a:r>
              <a:rPr lang="en-US" altLang="ko-KR"/>
              <a:t>owner</a:t>
            </a:r>
            <a:r>
              <a:rPr lang="ko-KR" altLang="en-US"/>
              <a:t>에게 전송</a:t>
            </a:r>
            <a:endParaRPr lang="en-US" altLang="ko-KR"/>
          </a:p>
          <a:p>
            <a:pPr lvl="3"/>
            <a:r>
              <a:rPr lang="en-US" altLang="ko-KR"/>
              <a:t>main contract state</a:t>
            </a:r>
            <a:r>
              <a:rPr lang="ko-KR" altLang="en-US"/>
              <a:t> 천이 </a:t>
            </a:r>
            <a:r>
              <a:rPr lang="en-US" altLang="ko-KR"/>
              <a:t>(SAILING -&gt; PROCEEDING)</a:t>
            </a:r>
          </a:p>
          <a:p>
            <a:pPr lvl="2"/>
            <a:r>
              <a:rPr lang="en-US" altLang="ko-KR"/>
              <a:t>softcap </a:t>
            </a:r>
            <a:r>
              <a:rPr lang="ko-KR" altLang="en-US"/>
              <a:t>미달성 시</a:t>
            </a:r>
            <a:endParaRPr lang="en-US" altLang="ko-KR"/>
          </a:p>
          <a:p>
            <a:pPr lvl="3"/>
            <a:r>
              <a:rPr lang="en-US" altLang="ko-KR"/>
              <a:t>crowdsale </a:t>
            </a:r>
            <a:r>
              <a:rPr lang="ko-KR" altLang="en-US"/>
              <a:t>금액 환불</a:t>
            </a:r>
            <a:endParaRPr lang="en-US" altLang="ko-KR"/>
          </a:p>
          <a:p>
            <a:pPr lvl="3"/>
            <a:r>
              <a:rPr lang="en-US" altLang="ko-KR"/>
              <a:t>main contract state</a:t>
            </a:r>
            <a:r>
              <a:rPr lang="ko-KR" altLang="en-US"/>
              <a:t> 천이 </a:t>
            </a:r>
            <a:r>
              <a:rPr lang="en-US" altLang="ko-KR"/>
              <a:t>(SAILING -&gt; FAILED)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7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scenario6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로드맵 투표 참여 </a:t>
            </a:r>
            <a:r>
              <a:rPr lang="en-US" altLang="ko-KR"/>
              <a:t>/ </a:t>
            </a:r>
            <a:r>
              <a:rPr lang="ko-KR" altLang="en-US"/>
              <a:t>투표 취소</a:t>
            </a:r>
            <a:endParaRPr lang="en-US" altLang="ko-KR"/>
          </a:p>
          <a:p>
            <a:pPr lvl="1"/>
            <a:r>
              <a:rPr lang="en-US" altLang="ko-KR"/>
              <a:t>70% </a:t>
            </a:r>
            <a:r>
              <a:rPr lang="ko-KR" altLang="en-US"/>
              <a:t>이상 참여</a:t>
            </a:r>
            <a:r>
              <a:rPr lang="en-US" altLang="ko-KR"/>
              <a:t>, </a:t>
            </a:r>
            <a:r>
              <a:rPr lang="ko-KR" altLang="en-US"/>
              <a:t>참여자의 </a:t>
            </a:r>
            <a:r>
              <a:rPr lang="en-US" altLang="ko-KR"/>
              <a:t>70%</a:t>
            </a:r>
            <a:r>
              <a:rPr lang="ko-KR" altLang="en-US"/>
              <a:t>이상 찬성</a:t>
            </a:r>
            <a:r>
              <a:rPr lang="en-US" altLang="ko-KR"/>
              <a:t>, </a:t>
            </a:r>
            <a:r>
              <a:rPr lang="ko-KR" altLang="en-US"/>
              <a:t>전체 토큰의 </a:t>
            </a:r>
            <a:r>
              <a:rPr lang="en-US" altLang="ko-KR"/>
              <a:t>70%</a:t>
            </a:r>
            <a:r>
              <a:rPr lang="ko-KR" altLang="en-US"/>
              <a:t>이상의 지분율이 찬성</a:t>
            </a:r>
            <a:endParaRPr lang="en-US" altLang="ko-KR"/>
          </a:p>
          <a:p>
            <a:pPr lvl="1"/>
            <a:r>
              <a:rPr lang="ko-KR" altLang="en-US"/>
              <a:t>투표 값은 </a:t>
            </a:r>
            <a:r>
              <a:rPr lang="en-US" altLang="ko-KR"/>
              <a:t>Boolean (</a:t>
            </a:r>
            <a:r>
              <a:rPr lang="ko-KR" altLang="en-US"/>
              <a:t>찬성 </a:t>
            </a:r>
            <a:r>
              <a:rPr lang="en-US" altLang="ko-KR"/>
              <a:t>/ </a:t>
            </a:r>
            <a:r>
              <a:rPr lang="ko-KR" altLang="en-US"/>
              <a:t>반대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투표 취소 가능</a:t>
            </a:r>
            <a:endParaRPr lang="en-US" altLang="ko-KR"/>
          </a:p>
          <a:p>
            <a:pPr lvl="1"/>
            <a:r>
              <a:rPr lang="ko-KR" altLang="en-US"/>
              <a:t>투표 취소 없이 재투표 불가능</a:t>
            </a:r>
          </a:p>
        </p:txBody>
      </p:sp>
    </p:spTree>
    <p:extLst>
      <p:ext uri="{BB962C8B-B14F-4D97-AF65-F5344CB8AC3E}">
        <p14:creationId xmlns:p14="http://schemas.microsoft.com/office/powerpoint/2010/main" val="169008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scenario7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투표 결과 정산</a:t>
            </a:r>
            <a:endParaRPr lang="en-US" altLang="ko-KR"/>
          </a:p>
          <a:p>
            <a:pPr lvl="1"/>
            <a:r>
              <a:rPr lang="ko-KR" altLang="en-US"/>
              <a:t>성공 시</a:t>
            </a:r>
            <a:endParaRPr lang="en-US" altLang="ko-KR"/>
          </a:p>
          <a:p>
            <a:pPr lvl="2"/>
            <a:r>
              <a:rPr lang="ko-KR" altLang="en-US"/>
              <a:t>다음 로드맵 생성</a:t>
            </a:r>
            <a:endParaRPr lang="en-US" altLang="ko-KR"/>
          </a:p>
          <a:p>
            <a:pPr lvl="2"/>
            <a:r>
              <a:rPr lang="ko-KR" altLang="en-US"/>
              <a:t>마지막 로드맵일 경우</a:t>
            </a:r>
            <a:r>
              <a:rPr lang="en-US" altLang="ko-KR"/>
              <a:t>, main</a:t>
            </a:r>
            <a:r>
              <a:rPr lang="ko-KR" altLang="en-US"/>
              <a:t> </a:t>
            </a:r>
            <a:r>
              <a:rPr lang="en-US" altLang="ko-KR"/>
              <a:t>contract</a:t>
            </a:r>
            <a:r>
              <a:rPr lang="ko-KR" altLang="en-US"/>
              <a:t> </a:t>
            </a:r>
            <a:r>
              <a:rPr lang="en-US" altLang="ko-KR"/>
              <a:t>state</a:t>
            </a:r>
            <a:r>
              <a:rPr lang="ko-KR" altLang="en-US"/>
              <a:t> 천이 </a:t>
            </a:r>
            <a:r>
              <a:rPr lang="en-US" altLang="ko-KR"/>
              <a:t>(PROCEEDING -&gt; COMPLETE)</a:t>
            </a:r>
          </a:p>
          <a:p>
            <a:pPr lvl="1"/>
            <a:r>
              <a:rPr lang="ko-KR" altLang="en-US"/>
              <a:t>실패 시 </a:t>
            </a:r>
            <a:endParaRPr lang="en-US" altLang="ko-KR"/>
          </a:p>
          <a:p>
            <a:pPr lvl="2"/>
            <a:r>
              <a:rPr lang="en-US" altLang="ko-KR"/>
              <a:t>main contract state </a:t>
            </a:r>
            <a:r>
              <a:rPr lang="ko-KR" altLang="en-US"/>
              <a:t>천이 </a:t>
            </a:r>
            <a:r>
              <a:rPr lang="en-US" altLang="ko-KR"/>
              <a:t>(PROCEEDING -&gt; FAILED)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131FA-6F31-4E92-8462-EE85E9EA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시연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CB07D-0C53-42A9-8020-0C789A41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altLang="ko-KR"/>
              <a:t>compile</a:t>
            </a:r>
          </a:p>
          <a:p>
            <a:pPr marL="514350" indent="-514350">
              <a:buAutoNum type="arabicPeriod"/>
            </a:pPr>
            <a:r>
              <a:rPr lang="en-US" altLang="ko-KR"/>
              <a:t>clear mca</a:t>
            </a:r>
          </a:p>
          <a:p>
            <a:pPr marL="514350" indent="-514350">
              <a:buAutoNum type="arabicPeriod"/>
            </a:pPr>
            <a:r>
              <a:rPr lang="en-US" altLang="ko-KR"/>
              <a:t>authorize</a:t>
            </a:r>
          </a:p>
          <a:p>
            <a:pPr marL="514350" indent="-514350">
              <a:buAutoNum type="arabicPeriod"/>
            </a:pPr>
            <a:r>
              <a:rPr lang="en-US" altLang="ko-KR"/>
              <a:t>scn1 (main contract deploy &amp; set params)</a:t>
            </a:r>
          </a:p>
          <a:p>
            <a:pPr marL="514350" indent="-514350">
              <a:buAutoNum type="arabicPeriod"/>
            </a:pPr>
            <a:r>
              <a:rPr lang="en-US" altLang="ko-KR"/>
              <a:t>scn2 (staff-poll)</a:t>
            </a:r>
          </a:p>
          <a:p>
            <a:pPr marL="971550" lvl="1" indent="-514350">
              <a:buAutoNum type="arabicPeriod"/>
            </a:pPr>
            <a:r>
              <a:rPr lang="en-US" altLang="ko-KR"/>
              <a:t>staff1 </a:t>
            </a:r>
            <a:r>
              <a:rPr lang="ko-KR" altLang="en-US"/>
              <a:t>찬성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staff2 </a:t>
            </a:r>
            <a:r>
              <a:rPr lang="ko-KR" altLang="en-US"/>
              <a:t>찬성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staff3 </a:t>
            </a:r>
            <a:r>
              <a:rPr lang="ko-KR" altLang="en-US"/>
              <a:t>반대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staff4 </a:t>
            </a:r>
            <a:r>
              <a:rPr lang="ko-KR" altLang="en-US"/>
              <a:t>찬성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staff1 </a:t>
            </a:r>
            <a:r>
              <a:rPr lang="ko-KR" altLang="en-US"/>
              <a:t>반대 </a:t>
            </a:r>
            <a:r>
              <a:rPr lang="en-US" altLang="ko-KR"/>
              <a:t>-&gt; </a:t>
            </a:r>
            <a:r>
              <a:rPr lang="ko-KR" altLang="en-US"/>
              <a:t>실패함을 확인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staff3 </a:t>
            </a:r>
            <a:r>
              <a:rPr lang="ko-KR" altLang="en-US"/>
              <a:t>찬성 </a:t>
            </a:r>
            <a:r>
              <a:rPr lang="en-US" altLang="ko-KR"/>
              <a:t>-&gt; </a:t>
            </a:r>
            <a:r>
              <a:rPr lang="ko-KR" altLang="en-US"/>
              <a:t>실패함을 확인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staff3 </a:t>
            </a:r>
            <a:r>
              <a:rPr lang="ko-KR" altLang="en-US"/>
              <a:t>투표취소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staff3 </a:t>
            </a:r>
            <a:r>
              <a:rPr lang="ko-KR" altLang="en-US"/>
              <a:t>찬성 </a:t>
            </a:r>
            <a:r>
              <a:rPr lang="en-US" altLang="ko-KR"/>
              <a:t>-&gt; </a:t>
            </a:r>
            <a:r>
              <a:rPr lang="ko-KR" altLang="en-US"/>
              <a:t>성공함을 확인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scn3 (staff-poll </a:t>
            </a:r>
            <a:r>
              <a:rPr lang="ko-KR" altLang="en-US"/>
              <a:t>정산</a:t>
            </a:r>
            <a:r>
              <a:rPr lang="en-US" altLang="ko-KR"/>
              <a:t>)</a:t>
            </a:r>
          </a:p>
          <a:p>
            <a:pPr marL="514350" indent="-514350"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4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26B6E-8270-482B-8046-D35C3CBA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시연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B5B80-5290-4AF0-AC73-3F49A0F7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ko-KR" dirty="0"/>
              <a:t>scn4 (</a:t>
            </a:r>
            <a:r>
              <a:rPr lang="en-US" altLang="ko-KR" dirty="0" err="1"/>
              <a:t>crowdsale</a:t>
            </a:r>
            <a:r>
              <a:rPr lang="en-US" altLang="ko-KR" dirty="0"/>
              <a:t> </a:t>
            </a:r>
            <a:r>
              <a:rPr lang="ko-KR" altLang="en-US" dirty="0"/>
              <a:t>참여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20CRP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Owner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staff </a:t>
            </a:r>
            <a:r>
              <a:rPr lang="ko-KR" altLang="en-US" dirty="0" smtClean="0"/>
              <a:t>계좌로 </a:t>
            </a:r>
            <a:r>
              <a:rPr lang="en-US" altLang="ko-KR" dirty="0" smtClean="0"/>
              <a:t>1CRP</a:t>
            </a:r>
            <a:r>
              <a:rPr lang="ko-KR" altLang="en-US" dirty="0" smtClean="0"/>
              <a:t>로 참여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다른 계좌 </a:t>
            </a:r>
            <a:r>
              <a:rPr lang="en-US" altLang="ko-KR" dirty="0" smtClean="0"/>
              <a:t>2 or 3 CRP</a:t>
            </a:r>
            <a:r>
              <a:rPr lang="ko-KR" altLang="en-US" dirty="0" smtClean="0"/>
              <a:t>로 참여</a:t>
            </a:r>
            <a:endParaRPr lang="en-US" altLang="ko-KR" dirty="0"/>
          </a:p>
          <a:p>
            <a:pPr marL="514350" indent="-514350">
              <a:buFont typeface="+mj-lt"/>
              <a:buAutoNum type="arabicPeriod" startAt="7"/>
            </a:pPr>
            <a:r>
              <a:rPr lang="en-US" altLang="ko-KR" dirty="0"/>
              <a:t>scn5 (</a:t>
            </a:r>
            <a:r>
              <a:rPr lang="en-US" altLang="ko-KR" dirty="0" err="1"/>
              <a:t>crowdsale</a:t>
            </a:r>
            <a:r>
              <a:rPr lang="en-US" altLang="ko-KR" dirty="0"/>
              <a:t> </a:t>
            </a:r>
            <a:r>
              <a:rPr lang="ko-KR" altLang="en-US" dirty="0"/>
              <a:t>정산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ko-KR" dirty="0"/>
              <a:t>scn6 (roadmap-poll </a:t>
            </a:r>
            <a:r>
              <a:rPr lang="ko-KR" altLang="en-US" dirty="0"/>
              <a:t>참여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번 계좌만 반대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번 계좌 투표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취소 없이 반대로 투표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거절</a:t>
            </a:r>
            <a:r>
              <a:rPr lang="en-US" altLang="ko-K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번 계좌 취소 없이 찬성으로 투표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거절</a:t>
            </a:r>
            <a:r>
              <a:rPr lang="en-US" altLang="ko-K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번 계좌 투표 취소 후 찬성으로 투표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ko-KR" dirty="0" smtClean="0"/>
              <a:t>scn7 </a:t>
            </a:r>
            <a:r>
              <a:rPr lang="en-US" altLang="ko-KR" dirty="0"/>
              <a:t>(roadmap-poll </a:t>
            </a:r>
            <a:r>
              <a:rPr lang="ko-KR" altLang="en-US" dirty="0"/>
              <a:t>정산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 startAt="7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2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26B6E-8270-482B-8046-D35C3CBA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협의가 필요한 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B5B80-5290-4AF0-AC73-3F49A0F7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Contract </a:t>
            </a:r>
            <a:r>
              <a:rPr lang="ko-KR" altLang="en-US" dirty="0" smtClean="0"/>
              <a:t>생성 중 예상하지 못한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로 인한 </a:t>
            </a:r>
            <a:r>
              <a:rPr lang="en-US" altLang="ko-KR" dirty="0" smtClean="0"/>
              <a:t>fail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Contract </a:t>
            </a:r>
            <a:r>
              <a:rPr lang="ko-KR" altLang="en-US" dirty="0" smtClean="0"/>
              <a:t>내부 변수 수정 중 예</a:t>
            </a:r>
            <a:r>
              <a:rPr lang="en-US" altLang="ko-KR" dirty="0" smtClean="0"/>
              <a:t>\</a:t>
            </a:r>
            <a:r>
              <a:rPr lang="ko-KR" altLang="en-US" dirty="0" smtClean="0"/>
              <a:t>상하지 못한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로 인한 </a:t>
            </a:r>
            <a:r>
              <a:rPr lang="en-US" altLang="ko-KR" dirty="0" smtClean="0"/>
              <a:t>fail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08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EA934-842A-47B7-B28A-985AF71E6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Q/A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00DDBA-059D-4BEF-9E33-42827AC10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4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BFC97-77FB-4EFE-A041-B3A03974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6B822-7FED-4343-BE3A-4EC46929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/>
              <a:t>구동 환경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compile</a:t>
            </a:r>
          </a:p>
          <a:p>
            <a:pPr marL="514350" indent="-514350">
              <a:buAutoNum type="arabicPeriod"/>
            </a:pPr>
            <a:r>
              <a:rPr lang="en-US" altLang="ko-KR"/>
              <a:t>clear mca</a:t>
            </a:r>
          </a:p>
          <a:p>
            <a:pPr marL="514350" indent="-514350">
              <a:buAutoNum type="arabicPeriod"/>
            </a:pPr>
            <a:r>
              <a:rPr lang="en-US" altLang="ko-KR"/>
              <a:t>authorize</a:t>
            </a:r>
          </a:p>
          <a:p>
            <a:pPr marL="514350" indent="-514350">
              <a:buAutoNum type="arabicPeriod"/>
            </a:pPr>
            <a:r>
              <a:rPr lang="en-US" altLang="ko-KR"/>
              <a:t>scenario1</a:t>
            </a:r>
          </a:p>
          <a:p>
            <a:pPr marL="514350" indent="-514350">
              <a:buAutoNum type="arabicPeriod"/>
            </a:pPr>
            <a:r>
              <a:rPr lang="en-US" altLang="ko-KR"/>
              <a:t>scenario2</a:t>
            </a:r>
          </a:p>
          <a:p>
            <a:pPr marL="514350" indent="-514350">
              <a:buAutoNum type="arabicPeriod"/>
            </a:pPr>
            <a:r>
              <a:rPr lang="en-US" altLang="ko-KR"/>
              <a:t>scenario3</a:t>
            </a:r>
          </a:p>
          <a:p>
            <a:pPr marL="514350" indent="-514350">
              <a:buAutoNum type="arabicPeriod"/>
            </a:pPr>
            <a:r>
              <a:rPr lang="en-US" altLang="ko-KR"/>
              <a:t>scenario4</a:t>
            </a:r>
          </a:p>
          <a:p>
            <a:pPr marL="514350" indent="-514350">
              <a:buAutoNum type="arabicPeriod"/>
            </a:pPr>
            <a:r>
              <a:rPr lang="en-US" altLang="ko-KR"/>
              <a:t>scenario5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/>
              <a:t>scenario6</a:t>
            </a:r>
          </a:p>
          <a:p>
            <a:pPr marL="514350" indent="-514350">
              <a:buAutoNum type="arabicPeriod"/>
            </a:pPr>
            <a:r>
              <a:rPr lang="en-US" altLang="ko-KR"/>
              <a:t>scenario7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88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F022A4C-3C41-4D32-B40A-B9176A447B3B}"/>
              </a:ext>
            </a:extLst>
          </p:cNvPr>
          <p:cNvSpPr/>
          <p:nvPr/>
        </p:nvSpPr>
        <p:spPr>
          <a:xfrm>
            <a:off x="4674637" y="2948473"/>
            <a:ext cx="1595534" cy="3293707"/>
          </a:xfrm>
          <a:custGeom>
            <a:avLst/>
            <a:gdLst>
              <a:gd name="connsiteX0" fmla="*/ 0 w 1595534"/>
              <a:gd name="connsiteY0" fmla="*/ 1670180 h 3293707"/>
              <a:gd name="connsiteX1" fmla="*/ 1595534 w 1595534"/>
              <a:gd name="connsiteY1" fmla="*/ 0 h 3293707"/>
              <a:gd name="connsiteX2" fmla="*/ 1595534 w 1595534"/>
              <a:gd name="connsiteY2" fmla="*/ 3293707 h 3293707"/>
              <a:gd name="connsiteX3" fmla="*/ 18661 w 1595534"/>
              <a:gd name="connsiteY3" fmla="*/ 2752531 h 3293707"/>
              <a:gd name="connsiteX4" fmla="*/ 0 w 1595534"/>
              <a:gd name="connsiteY4" fmla="*/ 1670180 h 329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534" h="3293707">
                <a:moveTo>
                  <a:pt x="0" y="1670180"/>
                </a:moveTo>
                <a:lnTo>
                  <a:pt x="1595534" y="0"/>
                </a:lnTo>
                <a:lnTo>
                  <a:pt x="1595534" y="3293707"/>
                </a:lnTo>
                <a:lnTo>
                  <a:pt x="18661" y="2752531"/>
                </a:lnTo>
                <a:lnTo>
                  <a:pt x="0" y="167018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E32A9FB-D8D6-4D98-9C41-B623BFBA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구동 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AF4FFA-1AEE-45A2-90C2-F42B334F7190}"/>
              </a:ext>
            </a:extLst>
          </p:cNvPr>
          <p:cNvSpPr/>
          <p:nvPr/>
        </p:nvSpPr>
        <p:spPr>
          <a:xfrm>
            <a:off x="2062065" y="4632358"/>
            <a:ext cx="2612572" cy="106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CRP-Station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B16561-6E12-4EDF-BB02-75B6806AD42B}"/>
              </a:ext>
            </a:extLst>
          </p:cNvPr>
          <p:cNvSpPr/>
          <p:nvPr/>
        </p:nvSpPr>
        <p:spPr>
          <a:xfrm>
            <a:off x="2192694" y="2598575"/>
            <a:ext cx="2369975" cy="10636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DAPP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FBBEB6-BEE3-428D-B920-6A3653588198}"/>
              </a:ext>
            </a:extLst>
          </p:cNvPr>
          <p:cNvSpPr/>
          <p:nvPr/>
        </p:nvSpPr>
        <p:spPr>
          <a:xfrm>
            <a:off x="2192693" y="3717473"/>
            <a:ext cx="2369975" cy="4136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CRP-WEB3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148E14-84BB-4F7D-AA1A-6207525573B9}"/>
              </a:ext>
            </a:extLst>
          </p:cNvPr>
          <p:cNvSpPr/>
          <p:nvPr/>
        </p:nvSpPr>
        <p:spPr>
          <a:xfrm>
            <a:off x="2062065" y="2068287"/>
            <a:ext cx="2612572" cy="218647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SOLAR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676672-B7F4-405D-82C1-C89FA984EE00}"/>
              </a:ext>
            </a:extLst>
          </p:cNvPr>
          <p:cNvSpPr/>
          <p:nvPr/>
        </p:nvSpPr>
        <p:spPr>
          <a:xfrm>
            <a:off x="2284446" y="3040225"/>
            <a:ext cx="1041917" cy="5427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Contracts</a:t>
            </a:r>
          </a:p>
          <a:p>
            <a:pPr algn="ctr"/>
            <a:r>
              <a:rPr lang="en-US" altLang="ko-KR" sz="1200"/>
              <a:t>(Solidity)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5CBCC3-3C4C-45E1-A9A5-25DDE6D336B9}"/>
              </a:ext>
            </a:extLst>
          </p:cNvPr>
          <p:cNvSpPr/>
          <p:nvPr/>
        </p:nvSpPr>
        <p:spPr>
          <a:xfrm>
            <a:off x="3416561" y="3043335"/>
            <a:ext cx="1041917" cy="5427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Commands</a:t>
            </a:r>
          </a:p>
          <a:p>
            <a:pPr algn="ctr"/>
            <a:r>
              <a:rPr lang="en-US" altLang="ko-KR" sz="1200"/>
              <a:t>(Nodejs)</a:t>
            </a:r>
            <a:endParaRPr lang="ko-KR" altLang="en-US" sz="1200"/>
          </a:p>
        </p:txBody>
      </p:sp>
      <p:pic>
        <p:nvPicPr>
          <p:cNvPr id="11" name="그림 10" descr="09.png">
            <a:extLst>
              <a:ext uri="{FF2B5EF4-FFF2-40B4-BE49-F238E27FC236}">
                <a16:creationId xmlns:a16="http://schemas.microsoft.com/office/drawing/2014/main" id="{F41B6A1E-0AD6-44B6-A309-674F4941B0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29000" contrast="-50000"/>
          </a:blip>
          <a:stretch>
            <a:fillRect/>
          </a:stretch>
        </p:blipFill>
        <p:spPr>
          <a:xfrm>
            <a:off x="2661031" y="4326143"/>
            <a:ext cx="1414640" cy="234830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7B325B-B91A-427C-99C1-FF32924B0EE9}"/>
              </a:ext>
            </a:extLst>
          </p:cNvPr>
          <p:cNvSpPr txBox="1"/>
          <p:nvPr/>
        </p:nvSpPr>
        <p:spPr>
          <a:xfrm>
            <a:off x="2670112" y="4314752"/>
            <a:ext cx="1492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http://localhost:8545</a:t>
            </a:r>
            <a:endParaRPr lang="ko-KR" altLang="en-US" sz="1000"/>
          </a:p>
        </p:txBody>
      </p:sp>
      <p:grpSp>
        <p:nvGrpSpPr>
          <p:cNvPr id="13" name="그룹 188">
            <a:extLst>
              <a:ext uri="{FF2B5EF4-FFF2-40B4-BE49-F238E27FC236}">
                <a16:creationId xmlns:a16="http://schemas.microsoft.com/office/drawing/2014/main" id="{4AB0B02C-B756-4D19-8E51-E12BD7D4C6E2}"/>
              </a:ext>
            </a:extLst>
          </p:cNvPr>
          <p:cNvGrpSpPr/>
          <p:nvPr/>
        </p:nvGrpSpPr>
        <p:grpSpPr>
          <a:xfrm>
            <a:off x="6269720" y="2905820"/>
            <a:ext cx="4871029" cy="3336358"/>
            <a:chOff x="395288" y="6811108"/>
            <a:chExt cx="1917700" cy="1837592"/>
          </a:xfrm>
        </p:grpSpPr>
        <p:sp>
          <p:nvSpPr>
            <p:cNvPr id="14" name="AutoShape 298">
              <a:extLst>
                <a:ext uri="{FF2B5EF4-FFF2-40B4-BE49-F238E27FC236}">
                  <a16:creationId xmlns:a16="http://schemas.microsoft.com/office/drawing/2014/main" id="{21E96B24-AB75-40E8-A599-D510C2DD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" y="6811963"/>
              <a:ext cx="1912938" cy="1836737"/>
            </a:xfrm>
            <a:prstGeom prst="roundRect">
              <a:avLst>
                <a:gd name="adj" fmla="val 17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4392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l" rtl="0" fontAlgn="base" latinLnBrk="1">
                <a:lnSpc>
                  <a:spcPct val="130000"/>
                </a:lnSpc>
                <a:spcBef>
                  <a:spcPct val="70000"/>
                </a:spcBef>
                <a:spcAft>
                  <a:spcPct val="0"/>
                </a:spcAft>
              </a:pPr>
              <a:endParaRPr lang="ko-KR" altLang="en-US" sz="1100" b="1" kern="12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5" name="AutoShape 301">
              <a:extLst>
                <a:ext uri="{FF2B5EF4-FFF2-40B4-BE49-F238E27FC236}">
                  <a16:creationId xmlns:a16="http://schemas.microsoft.com/office/drawing/2014/main" id="{6488BA5A-AC98-4A9C-B772-9C0D401C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50" y="6923088"/>
              <a:ext cx="1862138" cy="1684337"/>
            </a:xfrm>
            <a:prstGeom prst="roundRect">
              <a:avLst>
                <a:gd name="adj" fmla="val 1588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base" latinLnBrk="1">
                <a:lnSpc>
                  <a:spcPct val="130000"/>
                </a:lnSpc>
                <a:spcBef>
                  <a:spcPct val="70000"/>
                </a:spcBef>
                <a:spcAft>
                  <a:spcPct val="0"/>
                </a:spcAft>
              </a:pPr>
              <a:endParaRPr lang="ko-KR" altLang="en-US" sz="1100" b="1" kern="120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16" name="Group 304">
              <a:extLst>
                <a:ext uri="{FF2B5EF4-FFF2-40B4-BE49-F238E27FC236}">
                  <a16:creationId xmlns:a16="http://schemas.microsoft.com/office/drawing/2014/main" id="{7DAF4C91-30DD-43A9-918C-AEABE3189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288" y="6811108"/>
              <a:ext cx="1917700" cy="380057"/>
              <a:chOff x="328" y="4398"/>
              <a:chExt cx="1051" cy="163"/>
            </a:xfrm>
          </p:grpSpPr>
          <p:sp>
            <p:nvSpPr>
              <p:cNvPr id="19" name="AutoShape 305">
                <a:extLst>
                  <a:ext uri="{FF2B5EF4-FFF2-40B4-BE49-F238E27FC236}">
                    <a16:creationId xmlns:a16="http://schemas.microsoft.com/office/drawing/2014/main" id="{A3CD0788-FC67-4EB1-A932-9F2AE573464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84" y="3966"/>
                <a:ext cx="139" cy="1051"/>
              </a:xfrm>
              <a:prstGeom prst="rightBracket">
                <a:avLst>
                  <a:gd name="adj" fmla="val 314671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30000"/>
                  </a:lnSpc>
                  <a:spcBef>
                    <a:spcPct val="7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0" name="AutoShape 306">
                <a:extLst>
                  <a:ext uri="{FF2B5EF4-FFF2-40B4-BE49-F238E27FC236}">
                    <a16:creationId xmlns:a16="http://schemas.microsoft.com/office/drawing/2014/main" id="{3B9BA5B5-7C98-46B0-8D79-31907779654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82" y="3979"/>
                <a:ext cx="142" cy="980"/>
              </a:xfrm>
              <a:prstGeom prst="rightBracket">
                <a:avLst>
                  <a:gd name="adj" fmla="val 262032"/>
                </a:avLst>
              </a:prstGeom>
              <a:gradFill rotWithShape="0">
                <a:gsLst>
                  <a:gs pos="0">
                    <a:srgbClr val="99CC00">
                      <a:gamma/>
                      <a:shade val="81961"/>
                      <a:invGamma/>
                    </a:srgbClr>
                  </a:gs>
                  <a:gs pos="50000">
                    <a:srgbClr val="99CC00"/>
                  </a:gs>
                  <a:gs pos="100000">
                    <a:srgbClr val="99CC00">
                      <a:gamma/>
                      <a:shade val="81961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30000"/>
                  </a:lnSpc>
                  <a:spcBef>
                    <a:spcPct val="7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1" name="AutoShape 307">
                <a:extLst>
                  <a:ext uri="{FF2B5EF4-FFF2-40B4-BE49-F238E27FC236}">
                    <a16:creationId xmlns:a16="http://schemas.microsoft.com/office/drawing/2014/main" id="{5933E154-161E-445A-88A5-34BF3E89B6D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93" y="3978"/>
                <a:ext cx="121" cy="968"/>
              </a:xfrm>
              <a:prstGeom prst="rightBracket">
                <a:avLst>
                  <a:gd name="adj" fmla="val 284706"/>
                </a:avLst>
              </a:prstGeom>
              <a:gradFill rotWithShape="0">
                <a:gsLst>
                  <a:gs pos="0">
                    <a:srgbClr val="99CC00"/>
                  </a:gs>
                  <a:gs pos="100000">
                    <a:srgbClr val="99CC00">
                      <a:gamma/>
                      <a:tint val="6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30000"/>
                  </a:lnSpc>
                  <a:spcBef>
                    <a:spcPct val="7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22" name="AutoShape 308">
                <a:extLst>
                  <a:ext uri="{FF2B5EF4-FFF2-40B4-BE49-F238E27FC236}">
                    <a16:creationId xmlns:a16="http://schemas.microsoft.com/office/drawing/2014/main" id="{C703795B-EC97-4FCC-960E-9918D3815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4405"/>
                <a:ext cx="949" cy="26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tint val="0"/>
                      <a:invGamma/>
                      <a:alpha val="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1" hangingPunct="1">
                  <a:lnSpc>
                    <a:spcPct val="130000"/>
                  </a:lnSpc>
                  <a:spcBef>
                    <a:spcPct val="7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+mn-cs"/>
                </a:endParaRPr>
              </a:p>
            </p:txBody>
          </p:sp>
        </p:grpSp>
        <p:sp>
          <p:nvSpPr>
            <p:cNvPr id="17" name="AutoShape 322">
              <a:extLst>
                <a:ext uri="{FF2B5EF4-FFF2-40B4-BE49-F238E27FC236}">
                  <a16:creationId xmlns:a16="http://schemas.microsoft.com/office/drawing/2014/main" id="{2B1A3B05-6BFB-4342-A296-CF4463F4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6859588"/>
              <a:ext cx="720725" cy="282575"/>
            </a:xfrm>
            <a:prstGeom prst="roundRect">
              <a:avLst>
                <a:gd name="adj" fmla="val 6079"/>
              </a:avLst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100" kern="1200">
                  <a:solidFill>
                    <a:srgbClr val="000000"/>
                  </a:solidFill>
                  <a:latin typeface="산돌고딕B" pitchFamily="18" charset="-127"/>
                  <a:ea typeface="산돌고딕B" pitchFamily="18" charset="-127"/>
                  <a:cs typeface="+mn-cs"/>
                </a:rPr>
                <a:t>accounts</a:t>
              </a:r>
              <a:endParaRPr kumimoji="1" lang="ko-KR" altLang="en-US" sz="1100" kern="1200" dirty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8" name="Rectangle 327">
              <a:extLst>
                <a:ext uri="{FF2B5EF4-FFF2-40B4-BE49-F238E27FC236}">
                  <a16:creationId xmlns:a16="http://schemas.microsoft.com/office/drawing/2014/main" id="{9A747752-0F33-43E4-8619-F9AA67871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75" y="7219403"/>
              <a:ext cx="1863725" cy="1273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sm" len="sm"/>
            </a:ln>
            <a:effectLst/>
          </p:spPr>
          <p:txBody>
            <a:bodyPr bIns="46800"/>
            <a:lstStyle/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crp-admin   : "0x6f090f6cb125f77396d4b8f52fdabf7d5c1b53d4"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endParaRPr lang="en-US" altLang="ko-KR" sz="1100">
                <a:solidFill>
                  <a:prstClr val="black"/>
                </a:solidFill>
                <a:latin typeface="산돌고딕 M" pitchFamily="18" charset="-127"/>
                <a:ea typeface="산돌고딕 M" pitchFamily="18" charset="-127"/>
              </a:endParaRP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owner  : "0x65a8acaf62386e3249cf0d6ab237d8db253be206"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staff01 : "0x154488efe4d6b00ef94f90157dbd3cacc770da87"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staff02 : "0x19b60d9e1622b414b105587ae1cd8b94920999a3"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staff03 : "0x1e4f5d4600ab925244d41073de3b1a7eec286999"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endParaRPr lang="en-US" altLang="ko-KR" sz="1100">
                <a:solidFill>
                  <a:prstClr val="black"/>
                </a:solidFill>
                <a:latin typeface="산돌고딕 M" pitchFamily="18" charset="-127"/>
                <a:ea typeface="산돌고딕 M" pitchFamily="18" charset="-127"/>
              </a:endParaRP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user01 : "0xbbd3c0cd83faf503cf08f969dc68b14cd07ce503"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user02 : "0xf1998aa9bffe30b45dc554039fa4b1fdcc2012f3"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user03 : "0x5686e9c14810461f04fab20c1e7453deeb36d63f"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user04 : "0x44bb051f0be773cb5c7375bb64a6a7e5031ffa89"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user05 : "0xc6aaa1fe8bc22a20039b369e0eb49c6ad8a5f9e7"</a:t>
              </a:r>
            </a:p>
            <a:p>
              <a:pPr marL="90488" lvl="0" indent="-90488">
                <a:buClr>
                  <a:prstClr val="white">
                    <a:lumMod val="75000"/>
                  </a:prstClr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1100">
                  <a:solidFill>
                    <a:prstClr val="black"/>
                  </a:solidFill>
                  <a:latin typeface="산돌고딕 M" pitchFamily="18" charset="-127"/>
                  <a:ea typeface="산돌고딕 M" pitchFamily="18" charset="-127"/>
                </a:rPr>
                <a:t>user06 : "0xea4884208f79f85d2f510d860a8a100782f68d18"</a:t>
              </a:r>
              <a:endParaRPr lang="ko-KR" altLang="en-US" sz="1100" dirty="0">
                <a:solidFill>
                  <a:prstClr val="black"/>
                </a:solidFill>
                <a:latin typeface="산돌고딕 M" pitchFamily="18" charset="-127"/>
                <a:ea typeface="산돌고딕 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73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2B5F5A-7133-4C1E-B995-45A12D701232}"/>
              </a:ext>
            </a:extLst>
          </p:cNvPr>
          <p:cNvSpPr/>
          <p:nvPr/>
        </p:nvSpPr>
        <p:spPr>
          <a:xfrm>
            <a:off x="3524382" y="1935474"/>
            <a:ext cx="2692866" cy="34778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792DA6-F9F4-4CF9-95CB-A7201733C8BD}"/>
              </a:ext>
            </a:extLst>
          </p:cNvPr>
          <p:cNvSpPr/>
          <p:nvPr/>
        </p:nvSpPr>
        <p:spPr>
          <a:xfrm>
            <a:off x="3524382" y="2302481"/>
            <a:ext cx="2692866" cy="347782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E7C834-9B5C-4CDE-BA66-0FE313C1412E}"/>
              </a:ext>
            </a:extLst>
          </p:cNvPr>
          <p:cNvSpPr/>
          <p:nvPr/>
        </p:nvSpPr>
        <p:spPr>
          <a:xfrm>
            <a:off x="3524382" y="2678819"/>
            <a:ext cx="2692866" cy="34778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3909F1-1C3D-4BD9-A104-85A5BD72C10F}"/>
              </a:ext>
            </a:extLst>
          </p:cNvPr>
          <p:cNvSpPr/>
          <p:nvPr/>
        </p:nvSpPr>
        <p:spPr>
          <a:xfrm>
            <a:off x="3524382" y="3023497"/>
            <a:ext cx="2692866" cy="69237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448FE-6974-42E0-B314-9B575AADD65B}"/>
              </a:ext>
            </a:extLst>
          </p:cNvPr>
          <p:cNvSpPr/>
          <p:nvPr/>
        </p:nvSpPr>
        <p:spPr>
          <a:xfrm>
            <a:off x="3524382" y="3726944"/>
            <a:ext cx="2692866" cy="34778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9BC40F-E508-44F3-996A-C9748B79EDF5}"/>
              </a:ext>
            </a:extLst>
          </p:cNvPr>
          <p:cNvSpPr/>
          <p:nvPr/>
        </p:nvSpPr>
        <p:spPr>
          <a:xfrm>
            <a:off x="3524382" y="4084620"/>
            <a:ext cx="2692866" cy="105436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26AB33-0FBD-4245-8325-D5B481239F5C}"/>
              </a:ext>
            </a:extLst>
          </p:cNvPr>
          <p:cNvSpPr/>
          <p:nvPr/>
        </p:nvSpPr>
        <p:spPr>
          <a:xfrm>
            <a:off x="3524382" y="5138980"/>
            <a:ext cx="2692866" cy="34778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71BF36-B305-410E-9CA9-DDC3C8BC4F74}"/>
              </a:ext>
            </a:extLst>
          </p:cNvPr>
          <p:cNvSpPr/>
          <p:nvPr/>
        </p:nvSpPr>
        <p:spPr>
          <a:xfrm>
            <a:off x="3524382" y="5496657"/>
            <a:ext cx="2692866" cy="34778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40B823-2F6C-4DAC-A71B-6203E0977A17}"/>
              </a:ext>
            </a:extLst>
          </p:cNvPr>
          <p:cNvSpPr/>
          <p:nvPr/>
        </p:nvSpPr>
        <p:spPr>
          <a:xfrm>
            <a:off x="3524382" y="5863664"/>
            <a:ext cx="2692866" cy="347782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9644E0-3F89-4866-8321-DAD1AA1AF5CD}"/>
              </a:ext>
            </a:extLst>
          </p:cNvPr>
          <p:cNvSpPr/>
          <p:nvPr/>
        </p:nvSpPr>
        <p:spPr>
          <a:xfrm>
            <a:off x="3524382" y="6240002"/>
            <a:ext cx="2692866" cy="34778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DD89619-AD11-47D5-907A-601B54CCC9A5}"/>
              </a:ext>
            </a:extLst>
          </p:cNvPr>
          <p:cNvGrpSpPr/>
          <p:nvPr/>
        </p:nvGrpSpPr>
        <p:grpSpPr>
          <a:xfrm>
            <a:off x="872779" y="1732319"/>
            <a:ext cx="3084028" cy="4963833"/>
            <a:chOff x="6757654" y="1061448"/>
            <a:chExt cx="3084028" cy="4963833"/>
          </a:xfrm>
        </p:grpSpPr>
        <p:pic>
          <p:nvPicPr>
            <p:cNvPr id="4" name="Picture 7" descr="09">
              <a:extLst>
                <a:ext uri="{FF2B5EF4-FFF2-40B4-BE49-F238E27FC236}">
                  <a16:creationId xmlns:a16="http://schemas.microsoft.com/office/drawing/2014/main" id="{9E620207-5934-4A71-99C2-CD1F2FE70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7654" y="5405372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8" name="Picture 7" descr="09">
              <a:extLst>
                <a:ext uri="{FF2B5EF4-FFF2-40B4-BE49-F238E27FC236}">
                  <a16:creationId xmlns:a16="http://schemas.microsoft.com/office/drawing/2014/main" id="{DCE790B3-4E63-4314-9F66-6EC8C1118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7654" y="5031133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9" name="Picture 7" descr="09">
              <a:extLst>
                <a:ext uri="{FF2B5EF4-FFF2-40B4-BE49-F238E27FC236}">
                  <a16:creationId xmlns:a16="http://schemas.microsoft.com/office/drawing/2014/main" id="{7E82A58F-794F-4A17-8C3E-A8E098AA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7654" y="4677518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0" name="Picture 7" descr="09">
              <a:extLst>
                <a:ext uri="{FF2B5EF4-FFF2-40B4-BE49-F238E27FC236}">
                  <a16:creationId xmlns:a16="http://schemas.microsoft.com/office/drawing/2014/main" id="{6EEEAF4A-FF24-4707-8441-9A946895C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7654" y="4314879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1" name="Picture 7" descr="09">
              <a:extLst>
                <a:ext uri="{FF2B5EF4-FFF2-40B4-BE49-F238E27FC236}">
                  <a16:creationId xmlns:a16="http://schemas.microsoft.com/office/drawing/2014/main" id="{B6A0383F-69C5-42AC-99A3-CF526874B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7654" y="3949664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2" name="Picture 7" descr="09">
              <a:extLst>
                <a:ext uri="{FF2B5EF4-FFF2-40B4-BE49-F238E27FC236}">
                  <a16:creationId xmlns:a16="http://schemas.microsoft.com/office/drawing/2014/main" id="{C9545DAF-9286-4F8E-9B1B-F3BE3B67D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7654" y="3587025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3" name="Picture 7" descr="09">
              <a:extLst>
                <a:ext uri="{FF2B5EF4-FFF2-40B4-BE49-F238E27FC236}">
                  <a16:creationId xmlns:a16="http://schemas.microsoft.com/office/drawing/2014/main" id="{F07AC1E5-26F5-49AC-BDEE-21B9A78F8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8945" y="3228166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4" name="Picture 7" descr="09">
              <a:extLst>
                <a:ext uri="{FF2B5EF4-FFF2-40B4-BE49-F238E27FC236}">
                  <a16:creationId xmlns:a16="http://schemas.microsoft.com/office/drawing/2014/main" id="{6B649F64-035A-48BA-BF45-B56069834C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8945" y="2869307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5" name="Picture 7" descr="09">
              <a:extLst>
                <a:ext uri="{FF2B5EF4-FFF2-40B4-BE49-F238E27FC236}">
                  <a16:creationId xmlns:a16="http://schemas.microsoft.com/office/drawing/2014/main" id="{A30ABA33-41FE-4C6F-9936-A8BDABA74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60342" y="2505556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6" name="Picture 7" descr="09">
              <a:extLst>
                <a:ext uri="{FF2B5EF4-FFF2-40B4-BE49-F238E27FC236}">
                  <a16:creationId xmlns:a16="http://schemas.microsoft.com/office/drawing/2014/main" id="{E4E93F3B-0061-45F9-B4AC-B0BD972AA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8945" y="2145903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7" name="Picture 7" descr="09">
              <a:extLst>
                <a:ext uri="{FF2B5EF4-FFF2-40B4-BE49-F238E27FC236}">
                  <a16:creationId xmlns:a16="http://schemas.microsoft.com/office/drawing/2014/main" id="{E335D642-E494-4283-8E4C-3AF7F4F6B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8945" y="1790541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8" name="Picture 7" descr="09">
              <a:extLst>
                <a:ext uri="{FF2B5EF4-FFF2-40B4-BE49-F238E27FC236}">
                  <a16:creationId xmlns:a16="http://schemas.microsoft.com/office/drawing/2014/main" id="{D1B5615A-40B5-434C-B93D-E964D4D9F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8945" y="1422499"/>
              <a:ext cx="3081340" cy="619909"/>
            </a:xfrm>
            <a:prstGeom prst="rect">
              <a:avLst/>
            </a:prstGeom>
            <a:noFill/>
          </p:spPr>
        </p:pic>
        <p:pic>
          <p:nvPicPr>
            <p:cNvPr id="19" name="Picture 7" descr="09">
              <a:extLst>
                <a:ext uri="{FF2B5EF4-FFF2-40B4-BE49-F238E27FC236}">
                  <a16:creationId xmlns:a16="http://schemas.microsoft.com/office/drawing/2014/main" id="{0A0BCBCB-D8E9-4E2C-AF45-9850B2550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8945" y="1061448"/>
              <a:ext cx="3081340" cy="619909"/>
            </a:xfrm>
            <a:prstGeom prst="rect">
              <a:avLst/>
            </a:prstGeom>
            <a:noFill/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8896E6A-ACFA-47CE-B107-8C90DC2265D9}"/>
              </a:ext>
            </a:extLst>
          </p:cNvPr>
          <p:cNvSpPr txBox="1"/>
          <p:nvPr/>
        </p:nvSpPr>
        <p:spPr>
          <a:xfrm>
            <a:off x="1705869" y="2042273"/>
            <a:ext cx="157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contract compile</a:t>
            </a:r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2C58B-6EA6-4517-9D17-619F6D751439}"/>
              </a:ext>
            </a:extLst>
          </p:cNvPr>
          <p:cNvSpPr txBox="1"/>
          <p:nvPr/>
        </p:nvSpPr>
        <p:spPr>
          <a:xfrm>
            <a:off x="1705869" y="2374837"/>
            <a:ext cx="157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clear</a:t>
            </a:r>
            <a:r>
              <a:rPr lang="ko-KR" altLang="en-US" sz="1100" b="1"/>
              <a:t> </a:t>
            </a:r>
            <a:r>
              <a:rPr lang="en-US" altLang="ko-KR" sz="1100" b="1"/>
              <a:t>mca</a:t>
            </a:r>
            <a:endParaRPr lang="ko-KR" altLang="en-US" sz="11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5F340-6972-4BED-9B11-782CA47740D0}"/>
              </a:ext>
            </a:extLst>
          </p:cNvPr>
          <p:cNvSpPr txBox="1"/>
          <p:nvPr/>
        </p:nvSpPr>
        <p:spPr>
          <a:xfrm>
            <a:off x="1705869" y="2752007"/>
            <a:ext cx="157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authorize</a:t>
            </a:r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304B21-9312-40DD-8971-E6054CA978EC}"/>
              </a:ext>
            </a:extLst>
          </p:cNvPr>
          <p:cNvSpPr txBox="1"/>
          <p:nvPr/>
        </p:nvSpPr>
        <p:spPr>
          <a:xfrm>
            <a:off x="1624882" y="3127574"/>
            <a:ext cx="1739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main contract deploy</a:t>
            </a:r>
            <a:endParaRPr lang="ko-KR" altLang="en-US" sz="11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57DCA-15DD-4B0B-AC6D-8707AC0F48D2}"/>
              </a:ext>
            </a:extLst>
          </p:cNvPr>
          <p:cNvSpPr txBox="1"/>
          <p:nvPr/>
        </p:nvSpPr>
        <p:spPr>
          <a:xfrm>
            <a:off x="1624882" y="3497129"/>
            <a:ext cx="1739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set parameters</a:t>
            </a:r>
            <a:endParaRPr lang="ko-KR" altLang="en-US" sz="11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EFA86-6556-4B43-BAB8-08A2C17DF1C3}"/>
              </a:ext>
            </a:extLst>
          </p:cNvPr>
          <p:cNvSpPr txBox="1"/>
          <p:nvPr/>
        </p:nvSpPr>
        <p:spPr>
          <a:xfrm>
            <a:off x="1624882" y="3849892"/>
            <a:ext cx="1739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staff-poll</a:t>
            </a:r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2CA5B-93B1-450C-B6A2-1DF883278A43}"/>
              </a:ext>
            </a:extLst>
          </p:cNvPr>
          <p:cNvSpPr txBox="1"/>
          <p:nvPr/>
        </p:nvSpPr>
        <p:spPr>
          <a:xfrm>
            <a:off x="1624882" y="4209551"/>
            <a:ext cx="1739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halt staff-poll</a:t>
            </a:r>
            <a:endParaRPr lang="ko-KR" altLang="en-US" sz="11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75893-D874-481B-B4E7-795C57F45384}"/>
              </a:ext>
            </a:extLst>
          </p:cNvPr>
          <p:cNvSpPr txBox="1"/>
          <p:nvPr/>
        </p:nvSpPr>
        <p:spPr>
          <a:xfrm>
            <a:off x="1624882" y="4473745"/>
            <a:ext cx="1739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sub-contract deploy</a:t>
            </a:r>
          </a:p>
          <a:p>
            <a:pPr algn="ctr"/>
            <a:r>
              <a:rPr lang="en-US" altLang="ko-KR" sz="1100" b="1"/>
              <a:t>(token, sale, fund)</a:t>
            </a:r>
            <a:endParaRPr lang="ko-KR" altLang="en-US" sz="11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111220-A3E9-4E40-BF7B-A1D95C8CA76E}"/>
              </a:ext>
            </a:extLst>
          </p:cNvPr>
          <p:cNvSpPr txBox="1"/>
          <p:nvPr/>
        </p:nvSpPr>
        <p:spPr>
          <a:xfrm>
            <a:off x="1006893" y="4909964"/>
            <a:ext cx="2975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sub-contract </a:t>
            </a:r>
            <a:r>
              <a:rPr lang="ko-KR" altLang="en-US" sz="1100" b="1"/>
              <a:t>주소들 </a:t>
            </a:r>
            <a:r>
              <a:rPr lang="en-US" altLang="ko-KR" sz="1100" b="1"/>
              <a:t>main contract</a:t>
            </a:r>
            <a:r>
              <a:rPr lang="ko-KR" altLang="en-US" sz="1100" b="1"/>
              <a:t>에 등록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35F2B4-67D2-4AFF-BCD3-8BF3F3928757}"/>
              </a:ext>
            </a:extLst>
          </p:cNvPr>
          <p:cNvSpPr txBox="1"/>
          <p:nvPr/>
        </p:nvSpPr>
        <p:spPr>
          <a:xfrm>
            <a:off x="1624882" y="5267217"/>
            <a:ext cx="1739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crowdsale</a:t>
            </a:r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68F24-902A-4953-A264-BF43EE900B78}"/>
              </a:ext>
            </a:extLst>
          </p:cNvPr>
          <p:cNvSpPr txBox="1"/>
          <p:nvPr/>
        </p:nvSpPr>
        <p:spPr>
          <a:xfrm>
            <a:off x="1624882" y="5629856"/>
            <a:ext cx="1739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halt crowdsale</a:t>
            </a:r>
            <a:endParaRPr lang="ko-KR" altLang="en-US" sz="11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E171F7-9C4D-4DCB-A837-2B49070A292E}"/>
              </a:ext>
            </a:extLst>
          </p:cNvPr>
          <p:cNvSpPr txBox="1"/>
          <p:nvPr/>
        </p:nvSpPr>
        <p:spPr>
          <a:xfrm>
            <a:off x="1624882" y="5994419"/>
            <a:ext cx="1739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roadmap-poll</a:t>
            </a:r>
            <a:endParaRPr lang="ko-KR" altLang="en-US" sz="11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063CE-71E1-4476-88E7-75DE0356275D}"/>
              </a:ext>
            </a:extLst>
          </p:cNvPr>
          <p:cNvSpPr txBox="1"/>
          <p:nvPr/>
        </p:nvSpPr>
        <p:spPr>
          <a:xfrm>
            <a:off x="1624882" y="6363974"/>
            <a:ext cx="1739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/>
              <a:t>halt roadmap-poll</a:t>
            </a:r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144AB5-4069-424F-8810-C832B50DA0FB}"/>
              </a:ext>
            </a:extLst>
          </p:cNvPr>
          <p:cNvSpPr txBox="1"/>
          <p:nvPr/>
        </p:nvSpPr>
        <p:spPr>
          <a:xfrm>
            <a:off x="4640117" y="1971518"/>
            <a:ext cx="157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/>
              <a:t>compile.js</a:t>
            </a:r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F67293-2649-48EC-8B1F-456D5F776043}"/>
              </a:ext>
            </a:extLst>
          </p:cNvPr>
          <p:cNvSpPr txBox="1"/>
          <p:nvPr/>
        </p:nvSpPr>
        <p:spPr>
          <a:xfrm>
            <a:off x="4640117" y="2355606"/>
            <a:ext cx="157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/>
              <a:t>clear.js</a:t>
            </a:r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5A2C6-B936-4689-B801-C41DE2364293}"/>
              </a:ext>
            </a:extLst>
          </p:cNvPr>
          <p:cNvSpPr txBox="1"/>
          <p:nvPr/>
        </p:nvSpPr>
        <p:spPr>
          <a:xfrm>
            <a:off x="4640117" y="2696405"/>
            <a:ext cx="157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/>
              <a:t>authorize.js</a:t>
            </a:r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CB5B2C-F527-45B6-96A8-7BFC9E654E7B}"/>
              </a:ext>
            </a:extLst>
          </p:cNvPr>
          <p:cNvSpPr txBox="1"/>
          <p:nvPr/>
        </p:nvSpPr>
        <p:spPr>
          <a:xfrm>
            <a:off x="4640117" y="3206014"/>
            <a:ext cx="157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/>
              <a:t>scn1_StartProject.js</a:t>
            </a:r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147CF8-10BF-493A-A7BE-F2AF75FDB9E4}"/>
              </a:ext>
            </a:extLst>
          </p:cNvPr>
          <p:cNvSpPr txBox="1"/>
          <p:nvPr/>
        </p:nvSpPr>
        <p:spPr>
          <a:xfrm>
            <a:off x="4640117" y="3682694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/>
              <a:t>scn2_JoinPollStaff.js</a:t>
            </a:r>
          </a:p>
          <a:p>
            <a:pPr algn="r"/>
            <a:r>
              <a:rPr lang="en-US" altLang="ko-KR" sz="900" b="1"/>
              <a:t>scn2_CancelPollStaff.js</a:t>
            </a:r>
            <a:endParaRPr lang="ko-KR" altLang="en-US" sz="9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76C290-C395-4DB3-9019-23D1A4BC851C}"/>
              </a:ext>
            </a:extLst>
          </p:cNvPr>
          <p:cNvSpPr txBox="1"/>
          <p:nvPr/>
        </p:nvSpPr>
        <p:spPr>
          <a:xfrm>
            <a:off x="4445761" y="4437045"/>
            <a:ext cx="1771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/>
              <a:t>scn3_HaltPollStaff.js</a:t>
            </a:r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A80DF5-A26A-406C-9F1C-F65DBD96CAFD}"/>
              </a:ext>
            </a:extLst>
          </p:cNvPr>
          <p:cNvSpPr txBox="1"/>
          <p:nvPr/>
        </p:nvSpPr>
        <p:spPr>
          <a:xfrm>
            <a:off x="4114562" y="5167536"/>
            <a:ext cx="2102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/>
              <a:t>scn4_JoinMainCrowdSale.js</a:t>
            </a:r>
            <a:endParaRPr lang="ko-KR" altLang="en-US" sz="11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00079-0811-459D-A78A-2A8DD0C299BA}"/>
              </a:ext>
            </a:extLst>
          </p:cNvPr>
          <p:cNvSpPr txBox="1"/>
          <p:nvPr/>
        </p:nvSpPr>
        <p:spPr>
          <a:xfrm>
            <a:off x="4114562" y="5527538"/>
            <a:ext cx="2102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/>
              <a:t>scn5_HaltMainCrowdSale.js</a:t>
            </a:r>
            <a:endParaRPr lang="ko-KR" altLang="en-US" sz="11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592FA4-A413-4E99-9B53-36269AC52712}"/>
              </a:ext>
            </a:extLst>
          </p:cNvPr>
          <p:cNvSpPr txBox="1"/>
          <p:nvPr/>
        </p:nvSpPr>
        <p:spPr>
          <a:xfrm>
            <a:off x="4114562" y="5852889"/>
            <a:ext cx="210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/>
              <a:t>scn6_JoinPollRoadmap.js</a:t>
            </a:r>
          </a:p>
          <a:p>
            <a:pPr algn="r"/>
            <a:r>
              <a:rPr lang="en-US" altLang="ko-KR" sz="900" b="1"/>
              <a:t>scn6_CancelPollRoadmap.js</a:t>
            </a:r>
            <a:endParaRPr lang="ko-KR" altLang="en-US" sz="9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AE67F8-6A1C-42DC-8FF8-B29F20C7C530}"/>
              </a:ext>
            </a:extLst>
          </p:cNvPr>
          <p:cNvSpPr txBox="1"/>
          <p:nvPr/>
        </p:nvSpPr>
        <p:spPr>
          <a:xfrm>
            <a:off x="4114562" y="6270998"/>
            <a:ext cx="2102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/>
              <a:t>scn7_SettleRoadmap.js</a:t>
            </a:r>
            <a:endParaRPr lang="ko-KR" altLang="en-US" sz="1100" b="1"/>
          </a:p>
        </p:txBody>
      </p:sp>
      <p:sp>
        <p:nvSpPr>
          <p:cNvPr id="56" name="제목 55">
            <a:extLst>
              <a:ext uri="{FF2B5EF4-FFF2-40B4-BE49-F238E27FC236}">
                <a16:creationId xmlns:a16="http://schemas.microsoft.com/office/drawing/2014/main" id="{55808C5E-EAB2-4727-951C-C54B76F5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운용 시나리오</a:t>
            </a:r>
          </a:p>
        </p:txBody>
      </p:sp>
      <p:sp>
        <p:nvSpPr>
          <p:cNvPr id="57" name="설명선: 선(강조선) 56">
            <a:extLst>
              <a:ext uri="{FF2B5EF4-FFF2-40B4-BE49-F238E27FC236}">
                <a16:creationId xmlns:a16="http://schemas.microsoft.com/office/drawing/2014/main" id="{4A74AE0F-6476-412D-8D43-99C6183054CF}"/>
              </a:ext>
            </a:extLst>
          </p:cNvPr>
          <p:cNvSpPr/>
          <p:nvPr/>
        </p:nvSpPr>
        <p:spPr>
          <a:xfrm>
            <a:off x="6660527" y="787724"/>
            <a:ext cx="2102686" cy="762773"/>
          </a:xfrm>
          <a:prstGeom prst="accentCallout1">
            <a:avLst>
              <a:gd name="adj1" fmla="val 72574"/>
              <a:gd name="adj2" fmla="val 1873"/>
              <a:gd name="adj3" fmla="val 163876"/>
              <a:gd name="adj4" fmla="val -259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abi / bin (hexacode) </a:t>
            </a:r>
            <a:r>
              <a:rPr lang="ko-KR" altLang="en-US" sz="100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58" name="설명선: 선(강조선) 57">
            <a:extLst>
              <a:ext uri="{FF2B5EF4-FFF2-40B4-BE49-F238E27FC236}">
                <a16:creationId xmlns:a16="http://schemas.microsoft.com/office/drawing/2014/main" id="{C94D2438-E565-479C-BB10-91DE64E7E01D}"/>
              </a:ext>
            </a:extLst>
          </p:cNvPr>
          <p:cNvSpPr/>
          <p:nvPr/>
        </p:nvSpPr>
        <p:spPr>
          <a:xfrm>
            <a:off x="7422621" y="1854443"/>
            <a:ext cx="3415057" cy="762773"/>
          </a:xfrm>
          <a:prstGeom prst="accentCallout1">
            <a:avLst>
              <a:gd name="adj1" fmla="val 48109"/>
              <a:gd name="adj2" fmla="val -551"/>
              <a:gd name="adj3" fmla="val 86811"/>
              <a:gd name="adj4" fmla="val -374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main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contrac</a:t>
            </a:r>
            <a:r>
              <a:rPr lang="ko-KR" altLang="en-US" sz="1000">
                <a:solidFill>
                  <a:schemeClr val="tx1"/>
                </a:solidFill>
              </a:rPr>
              <a:t>를 생성한 적이 있는 </a:t>
            </a:r>
            <a:r>
              <a:rPr lang="en-US" altLang="ko-KR" sz="1000">
                <a:solidFill>
                  <a:schemeClr val="tx1"/>
                </a:solidFill>
              </a:rPr>
              <a:t>accoun</a:t>
            </a:r>
            <a:r>
              <a:rPr lang="ko-KR" altLang="en-US" sz="1000">
                <a:solidFill>
                  <a:schemeClr val="tx1"/>
                </a:solidFill>
              </a:rPr>
              <a:t>가 또 다시 다른 </a:t>
            </a:r>
            <a:r>
              <a:rPr lang="en-US" altLang="ko-KR" sz="1000">
                <a:solidFill>
                  <a:schemeClr val="tx1"/>
                </a:solidFill>
              </a:rPr>
              <a:t>main contrac</a:t>
            </a:r>
            <a:r>
              <a:rPr lang="ko-KR" altLang="en-US" sz="1000">
                <a:solidFill>
                  <a:schemeClr val="tx1"/>
                </a:solidFill>
              </a:rPr>
              <a:t>를 올릴 경우 </a:t>
            </a:r>
            <a:r>
              <a:rPr lang="en-US" altLang="ko-KR" sz="1000">
                <a:solidFill>
                  <a:schemeClr val="tx1"/>
                </a:solidFill>
              </a:rPr>
              <a:t>mca clear</a:t>
            </a:r>
            <a:r>
              <a:rPr lang="ko-KR" altLang="en-US" sz="1000">
                <a:solidFill>
                  <a:schemeClr val="tx1"/>
                </a:solidFill>
              </a:rPr>
              <a:t>를 해줘야 한다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mca: Main Contract Address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설명선: 선(강조선) 59">
            <a:extLst>
              <a:ext uri="{FF2B5EF4-FFF2-40B4-BE49-F238E27FC236}">
                <a16:creationId xmlns:a16="http://schemas.microsoft.com/office/drawing/2014/main" id="{CBA8FD11-F102-48DB-BD82-B2FE0625AAD0}"/>
              </a:ext>
            </a:extLst>
          </p:cNvPr>
          <p:cNvSpPr/>
          <p:nvPr/>
        </p:nvSpPr>
        <p:spPr>
          <a:xfrm>
            <a:off x="6900558" y="3133478"/>
            <a:ext cx="2915246" cy="762773"/>
          </a:xfrm>
          <a:prstGeom prst="accentCallout1">
            <a:avLst>
              <a:gd name="adj1" fmla="val 30983"/>
              <a:gd name="adj2" fmla="val 542"/>
              <a:gd name="adj3" fmla="val -31844"/>
              <a:gd name="adj4" fmla="val -242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CrpAdmin</a:t>
            </a:r>
            <a:r>
              <a:rPr lang="ko-KR" altLang="en-US" sz="1000">
                <a:solidFill>
                  <a:schemeClr val="tx1"/>
                </a:solidFill>
              </a:rPr>
              <a:t>으로부터 </a:t>
            </a:r>
            <a:r>
              <a:rPr lang="en-US" altLang="ko-KR" sz="1000">
                <a:solidFill>
                  <a:schemeClr val="tx1"/>
                </a:solidFill>
              </a:rPr>
              <a:t>mca deploy </a:t>
            </a:r>
            <a:r>
              <a:rPr lang="ko-KR" altLang="en-US" sz="1000">
                <a:solidFill>
                  <a:schemeClr val="tx1"/>
                </a:solidFill>
              </a:rPr>
              <a:t>권한 할당받음</a:t>
            </a:r>
          </a:p>
        </p:txBody>
      </p:sp>
    </p:spTree>
    <p:extLst>
      <p:ext uri="{BB962C8B-B14F-4D97-AF65-F5344CB8AC3E}">
        <p14:creationId xmlns:p14="http://schemas.microsoft.com/office/powerpoint/2010/main" val="17411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compile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smart-contract code</a:t>
            </a:r>
            <a:r>
              <a:rPr lang="ko-KR" altLang="en-US"/>
              <a:t>를 </a:t>
            </a:r>
            <a:r>
              <a:rPr lang="en-US" altLang="ko-KR"/>
              <a:t>compile</a:t>
            </a:r>
          </a:p>
          <a:p>
            <a:r>
              <a:rPr lang="en-US" altLang="ko-KR"/>
              <a:t>ABI</a:t>
            </a:r>
            <a:r>
              <a:rPr lang="ko-KR" altLang="en-US"/>
              <a:t>와 </a:t>
            </a:r>
            <a:r>
              <a:rPr lang="en-US" altLang="ko-KR"/>
              <a:t>BYTECODE(HEXA)</a:t>
            </a:r>
            <a:r>
              <a:rPr lang="ko-KR" altLang="en-US"/>
              <a:t>를 생성 후 파일로 저장</a:t>
            </a:r>
            <a:endParaRPr lang="en-US" altLang="ko-KR"/>
          </a:p>
          <a:p>
            <a:r>
              <a:rPr lang="en-US" altLang="ko-KR"/>
              <a:t>SOLAR </a:t>
            </a:r>
            <a:r>
              <a:rPr lang="ko-KR" altLang="en-US"/>
              <a:t>구동할 때마다 최초 한번만 실행</a:t>
            </a:r>
            <a:endParaRPr lang="en-US" altLang="ko-KR"/>
          </a:p>
          <a:p>
            <a:pPr lvl="1"/>
            <a:r>
              <a:rPr lang="ko-KR" altLang="en-US"/>
              <a:t>차후 버전체크 코드 추가하여 컴파일 횟수 최적화 예정</a:t>
            </a:r>
            <a:endParaRPr lang="en-US" altLang="ko-KR"/>
          </a:p>
          <a:p>
            <a:r>
              <a:rPr lang="ko-KR" altLang="en-US"/>
              <a:t>컴파일러 버전</a:t>
            </a:r>
            <a:r>
              <a:rPr lang="en-US" altLang="ko-KR"/>
              <a:t>: solc@0.4.24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clear mca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mca: Main Contract Address</a:t>
            </a:r>
          </a:p>
          <a:p>
            <a:r>
              <a:rPr lang="en-US" altLang="ko-KR"/>
              <a:t>main contract</a:t>
            </a:r>
            <a:r>
              <a:rPr lang="ko-KR" altLang="en-US"/>
              <a:t>는 계정</a:t>
            </a:r>
            <a:r>
              <a:rPr lang="en-US" altLang="ko-KR"/>
              <a:t>(account)</a:t>
            </a:r>
            <a:r>
              <a:rPr lang="ko-KR" altLang="en-US"/>
              <a:t>에 귀속됨</a:t>
            </a:r>
            <a:endParaRPr lang="en-US" altLang="ko-KR"/>
          </a:p>
          <a:p>
            <a:r>
              <a:rPr lang="ko-KR" altLang="en-US"/>
              <a:t>활성화된 </a:t>
            </a:r>
            <a:r>
              <a:rPr lang="en-US" altLang="ko-KR"/>
              <a:t>main contract</a:t>
            </a:r>
            <a:r>
              <a:rPr lang="ko-KR" altLang="en-US"/>
              <a:t>는 계정 당 하나만 존재</a:t>
            </a:r>
            <a:endParaRPr lang="en-US" altLang="ko-KR"/>
          </a:p>
          <a:p>
            <a:r>
              <a:rPr lang="ko-KR" altLang="en-US"/>
              <a:t>따라서 이미 </a:t>
            </a:r>
            <a:r>
              <a:rPr lang="en-US" altLang="ko-KR"/>
              <a:t>mca</a:t>
            </a:r>
            <a:r>
              <a:rPr lang="ko-KR" altLang="en-US"/>
              <a:t>를 </a:t>
            </a:r>
            <a:r>
              <a:rPr lang="en-US" altLang="ko-KR"/>
              <a:t>deploy</a:t>
            </a:r>
            <a:r>
              <a:rPr lang="ko-KR" altLang="en-US"/>
              <a:t>한 계정이 새로운 </a:t>
            </a:r>
            <a:r>
              <a:rPr lang="en-US" altLang="ko-KR"/>
              <a:t>main contract</a:t>
            </a:r>
            <a:r>
              <a:rPr lang="ko-KR" altLang="en-US"/>
              <a:t>를 </a:t>
            </a:r>
            <a:r>
              <a:rPr lang="en-US" altLang="ko-KR"/>
              <a:t>deploy</a:t>
            </a:r>
            <a:r>
              <a:rPr lang="ko-KR" altLang="en-US"/>
              <a:t>할 경우</a:t>
            </a:r>
            <a:r>
              <a:rPr lang="en-US" altLang="ko-KR"/>
              <a:t>, </a:t>
            </a:r>
            <a:r>
              <a:rPr lang="ko-KR" altLang="en-US"/>
              <a:t>기존의 </a:t>
            </a:r>
            <a:r>
              <a:rPr lang="en-US" altLang="ko-KR"/>
              <a:t>mca</a:t>
            </a:r>
            <a:r>
              <a:rPr lang="ko-KR" altLang="en-US"/>
              <a:t>를 </a:t>
            </a:r>
            <a:r>
              <a:rPr lang="en-US" altLang="ko-KR"/>
              <a:t>clear</a:t>
            </a:r>
            <a:r>
              <a:rPr lang="ko-KR" altLang="en-US"/>
              <a:t>해주는 과정이 필요함</a:t>
            </a:r>
            <a:endParaRPr lang="en-US" altLang="ko-KR"/>
          </a:p>
          <a:p>
            <a:r>
              <a:rPr lang="ko-KR" altLang="en-US"/>
              <a:t>현재 운용 시나리오 상 호출되지 않음</a:t>
            </a:r>
          </a:p>
        </p:txBody>
      </p:sp>
    </p:spTree>
    <p:extLst>
      <p:ext uri="{BB962C8B-B14F-4D97-AF65-F5344CB8AC3E}">
        <p14:creationId xmlns:p14="http://schemas.microsoft.com/office/powerpoint/2010/main" val="54629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authorize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CrpAdmin</a:t>
            </a:r>
            <a:r>
              <a:rPr lang="ko-KR" altLang="en-US"/>
              <a:t>으로부터 </a:t>
            </a:r>
            <a:r>
              <a:rPr lang="en-US" altLang="ko-KR"/>
              <a:t>mca deploy </a:t>
            </a:r>
            <a:r>
              <a:rPr lang="ko-KR" altLang="en-US"/>
              <a:t>권한을 획득</a:t>
            </a:r>
            <a:endParaRPr lang="en-US" altLang="ko-KR"/>
          </a:p>
          <a:p>
            <a:r>
              <a:rPr lang="ko-KR" altLang="en-US"/>
              <a:t>권한을 획득한 계정이 </a:t>
            </a:r>
            <a:r>
              <a:rPr lang="en-US" altLang="ko-KR"/>
              <a:t>main contract</a:t>
            </a:r>
            <a:r>
              <a:rPr lang="ko-KR" altLang="en-US"/>
              <a:t>를 </a:t>
            </a:r>
            <a:r>
              <a:rPr lang="en-US" altLang="ko-KR"/>
              <a:t>deploy</a:t>
            </a:r>
            <a:r>
              <a:rPr lang="ko-KR" altLang="en-US"/>
              <a:t>하면 권한이 사라짐</a:t>
            </a:r>
            <a:endParaRPr lang="en-US" altLang="ko-KR"/>
          </a:p>
          <a:p>
            <a:r>
              <a:rPr lang="en-US" altLang="ko-KR"/>
              <a:t>SOLAR GUI</a:t>
            </a:r>
            <a:r>
              <a:rPr lang="ko-KR" altLang="en-US"/>
              <a:t>에서 </a:t>
            </a:r>
            <a:r>
              <a:rPr lang="en-US" altLang="ko-KR"/>
              <a:t>Project Create </a:t>
            </a:r>
            <a:r>
              <a:rPr lang="ko-KR" altLang="en-US"/>
              <a:t>버튼 수행할 때마다 호출됨</a:t>
            </a:r>
          </a:p>
        </p:txBody>
      </p:sp>
    </p:spTree>
    <p:extLst>
      <p:ext uri="{BB962C8B-B14F-4D97-AF65-F5344CB8AC3E}">
        <p14:creationId xmlns:p14="http://schemas.microsoft.com/office/powerpoint/2010/main" val="190392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scenario1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 생성 단계</a:t>
            </a:r>
            <a:endParaRPr lang="en-US" altLang="ko-KR"/>
          </a:p>
          <a:p>
            <a:pPr lvl="1"/>
            <a:r>
              <a:rPr lang="en-US" altLang="ko-KR"/>
              <a:t>main</a:t>
            </a:r>
            <a:r>
              <a:rPr lang="ko-KR" altLang="en-US"/>
              <a:t> </a:t>
            </a:r>
            <a:r>
              <a:rPr lang="en-US" altLang="ko-KR"/>
              <a:t>contract</a:t>
            </a:r>
            <a:r>
              <a:rPr lang="ko-KR" altLang="en-US"/>
              <a:t> </a:t>
            </a:r>
            <a:r>
              <a:rPr lang="en-US" altLang="ko-KR"/>
              <a:t>deploy</a:t>
            </a:r>
          </a:p>
          <a:p>
            <a:pPr lvl="1"/>
            <a:r>
              <a:rPr lang="en-US" altLang="ko-KR"/>
              <a:t>set</a:t>
            </a:r>
            <a:r>
              <a:rPr lang="ko-KR" altLang="en-US"/>
              <a:t> </a:t>
            </a:r>
            <a:r>
              <a:rPr lang="en-US" altLang="ko-KR"/>
              <a:t>params</a:t>
            </a:r>
          </a:p>
          <a:p>
            <a:pPr lvl="2"/>
            <a:r>
              <a:rPr lang="en-US" altLang="ko-KR"/>
              <a:t>token</a:t>
            </a:r>
          </a:p>
          <a:p>
            <a:pPr lvl="2"/>
            <a:r>
              <a:rPr lang="en-US" altLang="ko-KR"/>
              <a:t>crowdsale</a:t>
            </a:r>
          </a:p>
          <a:p>
            <a:pPr lvl="2"/>
            <a:r>
              <a:rPr lang="en-US" altLang="ko-KR"/>
              <a:t>staff </a:t>
            </a:r>
            <a:r>
              <a:rPr lang="ko-KR" altLang="en-US"/>
              <a:t>정보</a:t>
            </a:r>
            <a:endParaRPr lang="en-US" altLang="ko-KR"/>
          </a:p>
          <a:p>
            <a:pPr lvl="2"/>
            <a:r>
              <a:rPr lang="en-US" altLang="ko-KR"/>
              <a:t>roadmap </a:t>
            </a:r>
            <a:r>
              <a:rPr lang="ko-KR" altLang="en-US"/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172878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82DEDC-915E-49DF-8F99-4A32B81F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scenario2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FFB42-B1AF-4C69-ABCE-680770E5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Staff </a:t>
            </a:r>
            <a:r>
              <a:rPr lang="ko-KR" altLang="en-US"/>
              <a:t>투표 단계</a:t>
            </a:r>
            <a:endParaRPr lang="en-US" altLang="ko-KR"/>
          </a:p>
          <a:p>
            <a:pPr lvl="1"/>
            <a:r>
              <a:rPr lang="ko-KR" altLang="en-US"/>
              <a:t>전원 찬성해야 프로젝트가 진행됨</a:t>
            </a:r>
            <a:endParaRPr lang="en-US" altLang="ko-KR"/>
          </a:p>
          <a:p>
            <a:pPr lvl="1"/>
            <a:r>
              <a:rPr lang="ko-KR" altLang="en-US"/>
              <a:t>투표 값은 </a:t>
            </a:r>
            <a:r>
              <a:rPr lang="en-US" altLang="ko-KR"/>
              <a:t>Boolean (</a:t>
            </a:r>
            <a:r>
              <a:rPr lang="ko-KR" altLang="en-US"/>
              <a:t>찬성 </a:t>
            </a:r>
            <a:r>
              <a:rPr lang="en-US" altLang="ko-KR"/>
              <a:t>/ </a:t>
            </a:r>
            <a:r>
              <a:rPr lang="ko-KR" altLang="en-US"/>
              <a:t>반대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투표 취소 가능</a:t>
            </a:r>
            <a:endParaRPr lang="en-US" altLang="ko-KR"/>
          </a:p>
          <a:p>
            <a:pPr lvl="1"/>
            <a:r>
              <a:rPr lang="ko-KR" altLang="en-US"/>
              <a:t>투표 취소 없이 재투표 불가능</a:t>
            </a:r>
          </a:p>
        </p:txBody>
      </p:sp>
    </p:spTree>
    <p:extLst>
      <p:ext uri="{BB962C8B-B14F-4D97-AF65-F5344CB8AC3E}">
        <p14:creationId xmlns:p14="http://schemas.microsoft.com/office/powerpoint/2010/main" val="93795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696</Words>
  <Application>Microsoft Office PowerPoint</Application>
  <PresentationFormat>와이드스크린</PresentationFormat>
  <Paragraphs>181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산돌고딕 M</vt:lpstr>
      <vt:lpstr>산돌고딕B</vt:lpstr>
      <vt:lpstr>Arial</vt:lpstr>
      <vt:lpstr>Times New Roman</vt:lpstr>
      <vt:lpstr>Wingdings</vt:lpstr>
      <vt:lpstr>Office 테마</vt:lpstr>
      <vt:lpstr>CRP Smart Contract</vt:lpstr>
      <vt:lpstr>목차</vt:lpstr>
      <vt:lpstr>구동 환경</vt:lpstr>
      <vt:lpstr>운용 시나리오</vt:lpstr>
      <vt:lpstr>compile</vt:lpstr>
      <vt:lpstr>clear mca</vt:lpstr>
      <vt:lpstr>authorize</vt:lpstr>
      <vt:lpstr>scenario1</vt:lpstr>
      <vt:lpstr>scenario2</vt:lpstr>
      <vt:lpstr>scenario3</vt:lpstr>
      <vt:lpstr>scenario4</vt:lpstr>
      <vt:lpstr>scenario5</vt:lpstr>
      <vt:lpstr>scenario6</vt:lpstr>
      <vt:lpstr>scenario7</vt:lpstr>
      <vt:lpstr>시연 시나리오</vt:lpstr>
      <vt:lpstr>시연 시나리오</vt:lpstr>
      <vt:lpstr>협의가 필요한 사항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hongsoompay@outlook.kr</dc:creator>
  <cp:lastModifiedBy>user1</cp:lastModifiedBy>
  <cp:revision>24</cp:revision>
  <dcterms:created xsi:type="dcterms:W3CDTF">2019-03-05T08:42:05Z</dcterms:created>
  <dcterms:modified xsi:type="dcterms:W3CDTF">2019-05-17T01:58:53Z</dcterms:modified>
</cp:coreProperties>
</file>