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6" r:id="rId4"/>
    <p:sldId id="261" r:id="rId5"/>
    <p:sldId id="262" r:id="rId6"/>
    <p:sldId id="260" r:id="rId7"/>
    <p:sldId id="268" r:id="rId8"/>
    <p:sldId id="263" r:id="rId9"/>
    <p:sldId id="267" r:id="rId10"/>
    <p:sldId id="269" r:id="rId11"/>
    <p:sldId id="257" r:id="rId12"/>
    <p:sldId id="258" r:id="rId13"/>
    <p:sldId id="259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626262"/>
    <a:srgbClr val="1B1D27"/>
    <a:srgbClr val="2F2F2F"/>
    <a:srgbClr val="282828"/>
    <a:srgbClr val="0F8CC5"/>
    <a:srgbClr val="2EB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472" y="-8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A36EB-942B-4EA3-BC18-CB952DD4941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A6EB0-1B42-457A-8BC6-3A824BB2F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5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Hash : </a:t>
            </a:r>
            <a:r>
              <a:rPr lang="ko-KR" altLang="en-US" dirty="0" err="1" smtClean="0"/>
              <a:t>마이닝을</a:t>
            </a:r>
            <a:r>
              <a:rPr lang="ko-KR" altLang="en-US" dirty="0" smtClean="0"/>
              <a:t> 통해 만들어진 </a:t>
            </a:r>
            <a:r>
              <a:rPr lang="en-US" altLang="ko-KR" dirty="0" smtClean="0"/>
              <a:t>#138806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해시값</a:t>
            </a:r>
            <a:endParaRPr lang="en-US" altLang="ko-KR" dirty="0" smtClean="0"/>
          </a:p>
          <a:p>
            <a:r>
              <a:rPr lang="en-US" altLang="ko-KR" dirty="0" smtClean="0"/>
              <a:t>Confirmations : </a:t>
            </a:r>
            <a:r>
              <a:rPr lang="ko-KR" altLang="en-US" dirty="0" smtClean="0"/>
              <a:t>인증 받은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블록이 쌓인 만큼 </a:t>
            </a:r>
            <a:r>
              <a:rPr lang="ko-KR" altLang="en-US" dirty="0" err="1" smtClean="0"/>
              <a:t>컨펌</a:t>
            </a:r>
            <a:r>
              <a:rPr lang="ko-KR" altLang="en-US" dirty="0" smtClean="0"/>
              <a:t> 수 증가</a:t>
            </a:r>
            <a:endParaRPr lang="en-US" altLang="ko-KR" dirty="0" smtClean="0"/>
          </a:p>
          <a:p>
            <a:r>
              <a:rPr lang="en-US" altLang="ko-KR" dirty="0" smtClean="0"/>
              <a:t>Size : </a:t>
            </a:r>
            <a:r>
              <a:rPr lang="ko-KR" altLang="en-US" dirty="0" smtClean="0"/>
              <a:t>이 블록의 전체 크기 단위는 </a:t>
            </a:r>
            <a:r>
              <a:rPr lang="en-US" altLang="ko-KR" dirty="0" smtClean="0"/>
              <a:t>byte</a:t>
            </a:r>
          </a:p>
          <a:p>
            <a:r>
              <a:rPr lang="en-US" altLang="ko-KR" dirty="0" smtClean="0"/>
              <a:t>Height : </a:t>
            </a:r>
            <a:r>
              <a:rPr lang="ko-KR" altLang="en-US" dirty="0" smtClean="0"/>
              <a:t>블록의 높이 총 개수</a:t>
            </a:r>
            <a:endParaRPr lang="en-US" altLang="ko-KR" dirty="0" smtClean="0"/>
          </a:p>
          <a:p>
            <a:r>
              <a:rPr lang="en-US" altLang="ko-KR" dirty="0" smtClean="0"/>
              <a:t>Version :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숨코인의</a:t>
            </a:r>
            <a:r>
              <a:rPr lang="ko-KR" altLang="en-US" dirty="0" smtClean="0"/>
              <a:t> 버전</a:t>
            </a:r>
            <a:endParaRPr lang="en-US" altLang="ko-KR" dirty="0" smtClean="0"/>
          </a:p>
          <a:p>
            <a:r>
              <a:rPr lang="en-US" altLang="ko-KR" dirty="0" err="1" smtClean="0"/>
              <a:t>Merkleroot</a:t>
            </a:r>
            <a:r>
              <a:rPr lang="en-US" altLang="ko-KR" dirty="0" smtClean="0"/>
              <a:t> : </a:t>
            </a:r>
          </a:p>
          <a:p>
            <a:r>
              <a:rPr lang="en-US" altLang="ko-KR" dirty="0" err="1" smtClean="0"/>
              <a:t>Tx</a:t>
            </a:r>
            <a:r>
              <a:rPr lang="en-US" altLang="ko-KR" dirty="0" smtClean="0"/>
              <a:t> : </a:t>
            </a:r>
          </a:p>
          <a:p>
            <a:r>
              <a:rPr lang="en-US" altLang="ko-KR" dirty="0" smtClean="0"/>
              <a:t>Time : </a:t>
            </a:r>
            <a:r>
              <a:rPr lang="ko-KR" altLang="en-US" dirty="0" smtClean="0"/>
              <a:t>작업 완료 시간</a:t>
            </a:r>
            <a:endParaRPr lang="en-US" altLang="ko-KR" dirty="0" smtClean="0"/>
          </a:p>
          <a:p>
            <a:r>
              <a:rPr lang="en-US" altLang="ko-KR" dirty="0" err="1" smtClean="0"/>
              <a:t>Mediantime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타임 스탬프의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평균시간</a:t>
            </a:r>
            <a:endParaRPr lang="en-US" altLang="ko-KR" dirty="0" smtClean="0"/>
          </a:p>
          <a:p>
            <a:r>
              <a:rPr lang="en-US" altLang="ko-KR" dirty="0" smtClean="0"/>
              <a:t>Nonce :  </a:t>
            </a:r>
          </a:p>
          <a:p>
            <a:r>
              <a:rPr lang="en-US" altLang="ko-KR" dirty="0" smtClean="0"/>
              <a:t>Bits : </a:t>
            </a:r>
            <a:r>
              <a:rPr lang="ko-KR" altLang="en-US" dirty="0" smtClean="0"/>
              <a:t>헤더의 </a:t>
            </a:r>
            <a:r>
              <a:rPr lang="ko-KR" altLang="en-US" dirty="0" err="1" smtClean="0"/>
              <a:t>상한값</a:t>
            </a:r>
            <a:endParaRPr lang="en-US" altLang="ko-KR" dirty="0" smtClean="0"/>
          </a:p>
          <a:p>
            <a:r>
              <a:rPr lang="en-US" altLang="ko-KR" dirty="0" smtClean="0"/>
              <a:t>Difficulty : </a:t>
            </a:r>
            <a:r>
              <a:rPr lang="ko-KR" altLang="en-US" dirty="0" smtClean="0"/>
              <a:t>제네시스 블록에 비해 난이도</a:t>
            </a:r>
            <a:endParaRPr lang="en-US" altLang="ko-KR" dirty="0" smtClean="0"/>
          </a:p>
          <a:p>
            <a:r>
              <a:rPr lang="en-US" altLang="ko-KR" dirty="0" err="1" smtClean="0"/>
              <a:t>Chainwork</a:t>
            </a:r>
            <a:r>
              <a:rPr lang="en-US" altLang="ko-KR" dirty="0" smtClean="0"/>
              <a:t> : </a:t>
            </a:r>
            <a:r>
              <a:rPr lang="ko-KR" altLang="en-US" dirty="0"/>
              <a:t>체인 워크 값은 이중 </a:t>
            </a:r>
            <a:r>
              <a:rPr lang="en-US" altLang="ko-KR" dirty="0"/>
              <a:t>SHA-256 </a:t>
            </a:r>
            <a:r>
              <a:rPr lang="ko-KR" altLang="en-US" dirty="0"/>
              <a:t>해시 계산 작업에 체인의 예상 작업량 </a:t>
            </a:r>
            <a:r>
              <a:rPr lang="en-US" altLang="ko-KR" dirty="0"/>
              <a:t>(32 </a:t>
            </a:r>
            <a:r>
              <a:rPr lang="ko-KR" altLang="en-US" dirty="0"/>
              <a:t>바이트 정수로 표시</a:t>
            </a:r>
            <a:r>
              <a:rPr lang="en-US" altLang="ko-KR" dirty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Previousblockhash</a:t>
            </a:r>
            <a:endParaRPr lang="en-US" altLang="ko-KR" dirty="0" smtClean="0"/>
          </a:p>
          <a:p>
            <a:r>
              <a:rPr lang="en-US" altLang="ko-KR" dirty="0" err="1" smtClean="0"/>
              <a:t>Netblockhash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Coinbase</a:t>
            </a:r>
            <a:r>
              <a:rPr lang="en-US" altLang="ko-KR" dirty="0" smtClean="0"/>
              <a:t> = “03” -&gt;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3</a:t>
            </a:r>
            <a:r>
              <a:rPr lang="ko-KR" altLang="en-US" dirty="0" smtClean="0"/>
              <a:t>바이트를 스크립트 스택 올리라는 의미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“361e02” </a:t>
            </a:r>
            <a:r>
              <a:rPr lang="ko-KR" altLang="en-US" dirty="0" smtClean="0"/>
              <a:t>는 블록의 높이를 인코딩한 값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“534f4f4d2d”</a:t>
            </a:r>
            <a:r>
              <a:rPr lang="ko-KR" altLang="en-US" dirty="0" smtClean="0"/>
              <a:t>는 난이도 상승에 따른 추가 </a:t>
            </a:r>
            <a:r>
              <a:rPr lang="en-US" altLang="ko-KR" dirty="0" smtClean="0"/>
              <a:t>nonce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나머지 뒷부분은 투표 기능을 담고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블록의 높이를 고려하여 정확한 보상을 노드들이 검증하지만</a:t>
            </a:r>
            <a:endParaRPr lang="en-US" altLang="ko-KR" dirty="0" smtClean="0"/>
          </a:p>
          <a:p>
            <a:r>
              <a:rPr lang="ko-KR" altLang="en-US" dirty="0" smtClean="0"/>
              <a:t>실제 보상보다 적게 설정한  </a:t>
            </a:r>
            <a:r>
              <a:rPr lang="en-US" altLang="ko-KR" dirty="0" err="1" smtClean="0"/>
              <a:t>Coinbase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패널티가</a:t>
            </a:r>
            <a:r>
              <a:rPr lang="ko-KR" altLang="en-US" dirty="0" smtClean="0"/>
              <a:t> 부여되지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이로써 총 비트코인 </a:t>
            </a:r>
            <a:r>
              <a:rPr lang="ko-KR" altLang="en-US" dirty="0" err="1" smtClean="0"/>
              <a:t>발행량은</a:t>
            </a:r>
            <a:r>
              <a:rPr lang="ko-KR" altLang="en-US" dirty="0" smtClean="0"/>
              <a:t> 예상보다 적게 형성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코인베이스는 </a:t>
            </a:r>
            <a:r>
              <a:rPr lang="ko-KR" altLang="en-US" dirty="0" err="1" smtClean="0"/>
              <a:t>생성거래의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Locktime</a:t>
            </a:r>
            <a:r>
              <a:rPr lang="en-US" altLang="ko-KR" dirty="0" smtClean="0"/>
              <a:t> : 0</a:t>
            </a:r>
            <a:r>
              <a:rPr lang="ko-KR" altLang="en-US" dirty="0" smtClean="0"/>
              <a:t>이 아니거나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억미만이라면 블록 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이상인 경우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일를 기준으로 명시된 시간이 되기 전까지 블록에 포함되지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7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3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2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0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3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우선순위 </a:t>
            </a:r>
            <a:r>
              <a:rPr lang="en-US" altLang="ko-KR" dirty="0" smtClean="0"/>
              <a:t>= </a:t>
            </a:r>
            <a:r>
              <a:rPr lang="en-US" altLang="ko-KR" dirty="0"/>
              <a:t>(</a:t>
            </a:r>
            <a:r>
              <a:rPr lang="ko-KR" altLang="en-US" dirty="0"/>
              <a:t>수수료 </a:t>
            </a:r>
            <a:r>
              <a:rPr lang="en-US" altLang="ko-KR" dirty="0"/>
              <a:t>+</a:t>
            </a:r>
            <a:r>
              <a:rPr lang="ko-KR" altLang="en-US" dirty="0"/>
              <a:t>나이</a:t>
            </a:r>
            <a:r>
              <a:rPr lang="en-US" altLang="ko-KR" dirty="0"/>
              <a:t>) / </a:t>
            </a:r>
            <a:r>
              <a:rPr lang="ko-KR" altLang="en-US" dirty="0"/>
              <a:t>거래의 크기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6EB0-1B42-457A-8BC6-3A824BB2FF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5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B1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8573"/>
            <a:ext cx="9144000" cy="260950"/>
          </a:xfrm>
        </p:spPr>
        <p:txBody>
          <a:bodyPr lIns="0" tIns="0" rIns="0" bIns="0" anchor="t">
            <a:normAutofit/>
          </a:bodyPr>
          <a:lstStyle>
            <a:lvl1pPr algn="ctr">
              <a:lnSpc>
                <a:spcPts val="2200"/>
              </a:lnSpc>
              <a:defRPr sz="2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가운데 정렬 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제목을 입력하세요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0000" y="6472778"/>
            <a:ext cx="3086100" cy="180000"/>
          </a:xfrm>
        </p:spPr>
        <p:txBody>
          <a:bodyPr lIns="0" tIns="0" rIns="0" bIns="0"/>
          <a:lstStyle>
            <a:lvl1pPr algn="l">
              <a:defRPr sz="900">
                <a:solidFill>
                  <a:srgbClr val="62626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46600" y="6472778"/>
            <a:ext cx="2057400" cy="180000"/>
          </a:xfrm>
        </p:spPr>
        <p:txBody>
          <a:bodyPr lIns="0" tIns="0" rIns="0" bIns="0"/>
          <a:lstStyle>
            <a:lvl1pPr>
              <a:defRPr sz="900">
                <a:solidFill>
                  <a:srgbClr val="62626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en-US" altLang="ko-KR" dirty="0" smtClean="0"/>
              <a:t>- </a:t>
            </a:r>
            <a:fld id="{187A0DEC-5E42-4488-A412-E6F2AD96E3A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3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0DEC-5E42-4488-A412-E6F2AD96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6" r:id="rId3"/>
    <p:sldLayoutId id="214748366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8551"/>
            <a:ext cx="91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블록체인</a:t>
            </a:r>
            <a:r>
              <a:rPr lang="ko-KR" alt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</a:t>
            </a:r>
            <a:r>
              <a:rPr lang="ko-KR" alt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세미나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52" y="1187640"/>
            <a:ext cx="1072896" cy="2194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92000" y="1008000"/>
            <a:ext cx="360000" cy="21600"/>
          </a:xfrm>
          <a:prstGeom prst="rect">
            <a:avLst/>
          </a:prstGeom>
          <a:gradFill flip="none" rotWithShape="1">
            <a:gsLst>
              <a:gs pos="0">
                <a:srgbClr val="2EB9EE"/>
              </a:gs>
              <a:gs pos="100000">
                <a:srgbClr val="0F8CC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0336" y="5927318"/>
            <a:ext cx="1260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SOOMPAY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1618" y="5927318"/>
            <a:ext cx="1260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HW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9896" y="5927318"/>
            <a:ext cx="1260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강상연</a:t>
            </a:r>
            <a:endParaRPr lang="ko-KR" altLang="en-US" sz="1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8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283" y="424866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 </a:t>
            </a:r>
            <a:r>
              <a:rPr lang="en-US" altLang="ko-KR" sz="3200" dirty="0" err="1" smtClean="0"/>
              <a:t>Tx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우선순위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07991" y="1210347"/>
            <a:ext cx="85531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마이너들은 기본적으로 수수료가 높은 거래들로 블록에 담기 위해 노력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하지만 첫 </a:t>
            </a:r>
            <a:r>
              <a:rPr lang="en-US" altLang="ko-KR" sz="2000" dirty="0" smtClean="0"/>
              <a:t>50KB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‘UTXO </a:t>
            </a:r>
            <a:r>
              <a:rPr lang="ko-KR" altLang="en-US" sz="2000" dirty="0" smtClean="0"/>
              <a:t>우선순위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따라 거래가 담도록 설정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우선순위</a:t>
            </a:r>
            <a:r>
              <a:rPr lang="en-US" altLang="ko-KR" sz="2000" dirty="0" smtClean="0"/>
              <a:t>(Txmempool.cpp)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Soom-core-master.cpp, </a:t>
            </a:r>
            <a:r>
              <a:rPr lang="en-US" altLang="ko-KR" sz="2000" dirty="0" err="1" smtClean="0"/>
              <a:t>CreateNewBlock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932895"/>
            <a:ext cx="5222644" cy="98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9" y="4380446"/>
            <a:ext cx="4924858" cy="24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2757" y="207132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138806 </a:t>
            </a:r>
            <a:r>
              <a:rPr lang="en-US" altLang="ko-KR" sz="3200" dirty="0" err="1" smtClean="0"/>
              <a:t>Soom</a:t>
            </a:r>
            <a:r>
              <a:rPr lang="en-US" altLang="ko-KR" sz="3200" dirty="0" smtClean="0"/>
              <a:t> Block info 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7" y="889001"/>
            <a:ext cx="7035165" cy="58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87" y="713948"/>
            <a:ext cx="5617054" cy="24346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23" y="3148641"/>
            <a:ext cx="6393432" cy="365591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21102" y="3148641"/>
            <a:ext cx="7427343" cy="1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509" y="129173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</a:t>
            </a:r>
            <a:r>
              <a:rPr lang="en-US" altLang="ko-KR" sz="3200" dirty="0" err="1" smtClean="0"/>
              <a:t>Tx</a:t>
            </a:r>
            <a:r>
              <a:rPr lang="en-US" altLang="ko-KR" sz="3200" dirty="0" smtClean="0"/>
              <a:t> input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75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2" y="713948"/>
            <a:ext cx="6444139" cy="444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509" y="129173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</a:t>
            </a:r>
            <a:r>
              <a:rPr lang="en-US" altLang="ko-KR" sz="3200" dirty="0" err="1" smtClean="0"/>
              <a:t>Tx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72" y="5270501"/>
            <a:ext cx="5924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9949" y="1695796"/>
            <a:ext cx="5212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＃ </a:t>
            </a:r>
            <a:r>
              <a:rPr lang="en-US" altLang="ko-KR" sz="4000" dirty="0" smtClean="0"/>
              <a:t>Wallet</a:t>
            </a:r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＃</a:t>
            </a:r>
            <a:r>
              <a:rPr lang="en-US" altLang="ko-KR" sz="4000" dirty="0" smtClean="0"/>
              <a:t> Transaction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37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008" y="248695"/>
            <a:ext cx="52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지갑</a:t>
            </a:r>
            <a:r>
              <a:rPr lang="en-US" altLang="ko-KR" dirty="0"/>
              <a:t>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CLI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29" y="639476"/>
            <a:ext cx="5831032" cy="5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8" y="1078460"/>
            <a:ext cx="7450887" cy="5344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35" y="323511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</a:t>
            </a:r>
            <a:r>
              <a:rPr lang="ko-KR" altLang="en-US" sz="3200" dirty="0" smtClean="0"/>
              <a:t>지갑 생성</a:t>
            </a:r>
            <a:r>
              <a:rPr lang="en-US" altLang="ko-KR" sz="3200" dirty="0" smtClean="0"/>
              <a:t>(Code)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881149" y="5752407"/>
            <a:ext cx="2169622" cy="8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135" y="323511"/>
            <a:ext cx="270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SPV </a:t>
            </a:r>
            <a:r>
              <a:rPr lang="ko-KR" altLang="en-US" sz="3200" dirty="0" smtClean="0"/>
              <a:t>지갑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38189" y="1178296"/>
            <a:ext cx="8177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블록체인을</a:t>
            </a:r>
            <a:r>
              <a:rPr lang="ko-KR" altLang="en-US" sz="2000" dirty="0" smtClean="0"/>
              <a:t> 다운로드 하지 않고도 검증이 가능한 방법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머클</a:t>
            </a:r>
            <a:r>
              <a:rPr lang="ko-KR" altLang="en-US" sz="2000" dirty="0" smtClean="0"/>
              <a:t> 증명과 일부 블록의 헤더만 받아서 </a:t>
            </a:r>
            <a:r>
              <a:rPr lang="en-US" altLang="ko-KR" sz="2000" dirty="0" err="1" smtClean="0"/>
              <a:t>Tx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유효성을 검증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현재 비트코인은 </a:t>
            </a:r>
            <a:r>
              <a:rPr lang="en-US" altLang="ko-KR" sz="2000" dirty="0" err="1" smtClean="0"/>
              <a:t>PoW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 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합의 알고리즘이 변경 된다면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다른 </a:t>
            </a:r>
            <a:r>
              <a:rPr lang="en-US" altLang="ko-KR" sz="2000" dirty="0" smtClean="0"/>
              <a:t>SPV</a:t>
            </a:r>
            <a:r>
              <a:rPr lang="ko-KR" altLang="en-US" sz="2000" dirty="0" smtClean="0"/>
              <a:t>방식이 필요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9" y="3250919"/>
            <a:ext cx="40767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6769" y="3828878"/>
            <a:ext cx="44887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&lt;SPV </a:t>
            </a:r>
            <a:r>
              <a:rPr lang="ko-KR" altLang="en-US" sz="2000" dirty="0" smtClean="0"/>
              <a:t>지갑의 증명 방법</a:t>
            </a:r>
            <a:r>
              <a:rPr lang="en-US" altLang="ko-KR" sz="2000" dirty="0" smtClean="0"/>
              <a:t>&gt;</a:t>
            </a:r>
          </a:p>
          <a:p>
            <a:endParaRPr lang="en-US" altLang="ko-KR" sz="2000" dirty="0" smtClean="0"/>
          </a:p>
          <a:p>
            <a:r>
              <a:rPr lang="en-US" altLang="ko-KR" dirty="0" smtClean="0"/>
              <a:t> 1.  Tx1</a:t>
            </a:r>
            <a:r>
              <a:rPr lang="ko-KR" altLang="en-US" dirty="0" smtClean="0"/>
              <a:t>이 블록에 포함 되는지 증명</a:t>
            </a:r>
            <a:endParaRPr lang="en-US" altLang="ko-KR" dirty="0"/>
          </a:p>
          <a:p>
            <a:r>
              <a:rPr lang="en-US" altLang="ko-KR" dirty="0" smtClean="0"/>
              <a:t> 2.  Hash0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Hash23</a:t>
            </a:r>
            <a:r>
              <a:rPr lang="ko-KR" altLang="en-US" dirty="0" smtClean="0"/>
              <a:t>의 정보를 받는다</a:t>
            </a:r>
            <a:endParaRPr lang="en-US" altLang="ko-KR" dirty="0" smtClean="0"/>
          </a:p>
          <a:p>
            <a:r>
              <a:rPr lang="en-US" altLang="ko-KR" dirty="0" smtClean="0"/>
              <a:t> 3. </a:t>
            </a:r>
            <a:r>
              <a:rPr lang="ko-KR" altLang="en-US" dirty="0" smtClean="0"/>
              <a:t>해시를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돌려 포함되어 있다면 </a:t>
            </a:r>
            <a:endParaRPr lang="en-US" altLang="ko-KR" dirty="0" smtClean="0"/>
          </a:p>
          <a:p>
            <a:r>
              <a:rPr lang="en-US" altLang="ko-KR" dirty="0" smtClean="0"/>
              <a:t>     Root Hash</a:t>
            </a:r>
            <a:r>
              <a:rPr lang="ko-KR" altLang="en-US" dirty="0" smtClean="0"/>
              <a:t>값과 비교 및 증명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27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6217" y="433179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</a:t>
            </a:r>
            <a:r>
              <a:rPr lang="ko-KR" altLang="en-US" sz="3200" dirty="0" smtClean="0"/>
              <a:t>이중 지불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38189" y="1145045"/>
            <a:ext cx="8177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가 악의적인 목적으로 이중 지불 </a:t>
            </a:r>
            <a:r>
              <a:rPr lang="en-US" altLang="ko-KR" sz="2000" dirty="0" err="1" smtClean="0"/>
              <a:t>Tx</a:t>
            </a:r>
            <a:r>
              <a:rPr lang="ko-KR" altLang="en-US" sz="2000" dirty="0" smtClean="0"/>
              <a:t>를 생성 후 전파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각 노드는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보낸 </a:t>
            </a:r>
            <a:r>
              <a:rPr lang="en-US" altLang="ko-KR" sz="2000" dirty="0" err="1" smtClean="0"/>
              <a:t>Tx</a:t>
            </a:r>
            <a:r>
              <a:rPr lang="ko-KR" altLang="en-US" sz="2000" dirty="0" smtClean="0"/>
              <a:t>를 유효성 검증한 후 </a:t>
            </a:r>
            <a:r>
              <a:rPr lang="en-US" altLang="ko-KR" sz="2000" dirty="0" err="1" smtClean="0"/>
              <a:t>Mempool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Tx</a:t>
            </a:r>
            <a:r>
              <a:rPr lang="ko-KR" altLang="en-US" sz="2000" dirty="0" smtClean="0"/>
              <a:t>를 업데이트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방안 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마이너는 </a:t>
            </a:r>
            <a:r>
              <a:rPr lang="en-US" altLang="ko-KR" sz="2000" dirty="0" err="1" smtClean="0"/>
              <a:t>Mempool</a:t>
            </a:r>
            <a:r>
              <a:rPr lang="ko-KR" altLang="en-US" sz="2000" dirty="0" smtClean="0"/>
              <a:t>에 대기중인 </a:t>
            </a:r>
            <a:r>
              <a:rPr lang="en-US" altLang="ko-KR" sz="2000" dirty="0" err="1" smtClean="0"/>
              <a:t>Tx</a:t>
            </a:r>
            <a:r>
              <a:rPr lang="ko-KR" altLang="en-US" sz="2000" dirty="0" smtClean="0"/>
              <a:t>를 블록에 담고 해시 값을 생성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동일한 </a:t>
            </a:r>
            <a:r>
              <a:rPr lang="en-US" altLang="ko-KR" sz="2000" dirty="0" smtClean="0"/>
              <a:t>UTXO </a:t>
            </a:r>
            <a:r>
              <a:rPr lang="ko-KR" altLang="en-US" sz="2000" dirty="0" smtClean="0"/>
              <a:t>정보를 사용한 </a:t>
            </a:r>
            <a:r>
              <a:rPr lang="en-US" altLang="ko-KR" sz="2000" dirty="0" err="1" smtClean="0"/>
              <a:t>Tx</a:t>
            </a:r>
            <a:r>
              <a:rPr lang="ko-KR" altLang="en-US" sz="2000" dirty="0" smtClean="0"/>
              <a:t>는 한 블록에 담을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r>
              <a:rPr lang="ko-KR" altLang="en-US" sz="2000" dirty="0" smtClean="0"/>
              <a:t>방안 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블록 체인에 연결된 거래 내역의 </a:t>
            </a:r>
            <a:r>
              <a:rPr lang="en-US" altLang="ko-KR" sz="2000" dirty="0" smtClean="0"/>
              <a:t>UTXO</a:t>
            </a:r>
            <a:r>
              <a:rPr lang="ko-KR" altLang="en-US" sz="2000" dirty="0" smtClean="0"/>
              <a:t>는 소비된 거래 정보로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변경 더 이상 사용 할 수 없음</a:t>
            </a:r>
            <a:endParaRPr lang="en-US" altLang="ko-KR" sz="2000" dirty="0" smtClean="0"/>
          </a:p>
        </p:txBody>
      </p:sp>
      <p:pic>
        <p:nvPicPr>
          <p:cNvPr id="1026" name="Picture 2" descr="ì´ì¤ì§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6" y="3983405"/>
            <a:ext cx="3712936" cy="25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283" y="424866"/>
            <a:ext cx="52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51% </a:t>
            </a:r>
            <a:r>
              <a:rPr lang="ko-KR" altLang="en-US" sz="3200" dirty="0" smtClean="0"/>
              <a:t>공격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16217" y="1411053"/>
            <a:ext cx="8437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채굴 </a:t>
            </a:r>
            <a:r>
              <a:rPr lang="ko-KR" altLang="en-US" sz="2000" dirty="0" err="1" smtClean="0"/>
              <a:t>연산량의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50%</a:t>
            </a:r>
            <a:r>
              <a:rPr lang="ko-KR" altLang="en-US" sz="2000" dirty="0" smtClean="0"/>
              <a:t>이상을 보유한 </a:t>
            </a:r>
            <a:r>
              <a:rPr lang="ko-KR" altLang="en-US" sz="2000" dirty="0" err="1" smtClean="0"/>
              <a:t>채굴자에</a:t>
            </a:r>
            <a:r>
              <a:rPr lang="ko-KR" altLang="en-US" sz="2000" dirty="0" smtClean="0"/>
              <a:t> 의해 네트워크 조작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정상 거래 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50%</a:t>
            </a:r>
            <a:r>
              <a:rPr lang="ko-KR" altLang="en-US" sz="2000" dirty="0" smtClean="0"/>
              <a:t>이상의 </a:t>
            </a:r>
            <a:r>
              <a:rPr lang="ko-KR" altLang="en-US" sz="2000" dirty="0" err="1" smtClean="0"/>
              <a:t>연산량을</a:t>
            </a:r>
            <a:r>
              <a:rPr lang="ko-KR" altLang="en-US" sz="2000" dirty="0" smtClean="0"/>
              <a:t> 이용하여 정상 거래가 담긴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블록을 고아 블록으로 처리하여 이득을 취하는 형태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경제학적 유인을 통한 해결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08" y="3350045"/>
            <a:ext cx="5708506" cy="30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" y="510714"/>
            <a:ext cx="4257675" cy="323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8" y="834564"/>
            <a:ext cx="5748741" cy="5704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258" y="118641"/>
            <a:ext cx="52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코드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50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EC-5E42-4488-A412-E6F2AD96E3A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" y="3778704"/>
            <a:ext cx="8354504" cy="26588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9" y="615898"/>
            <a:ext cx="7124007" cy="3045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35" y="323511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# </a:t>
            </a:r>
            <a:r>
              <a:rPr lang="en-US" altLang="ko-KR" sz="3200" dirty="0" err="1" smtClean="0"/>
              <a:t>Tx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04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6715</TotalTime>
  <Words>366</Words>
  <Application>Microsoft Office PowerPoint</Application>
  <PresentationFormat>화면 슬라이드 쇼(4:3)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나눔바른고딕 Light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221</cp:revision>
  <dcterms:created xsi:type="dcterms:W3CDTF">2018-01-04T08:08:43Z</dcterms:created>
  <dcterms:modified xsi:type="dcterms:W3CDTF">2018-11-20T07:54:53Z</dcterms:modified>
</cp:coreProperties>
</file>