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256" r:id="rId2"/>
    <p:sldId id="257" r:id="rId3"/>
    <p:sldId id="259" r:id="rId4"/>
    <p:sldId id="260" r:id="rId5"/>
    <p:sldId id="261" r:id="rId6"/>
    <p:sldId id="265"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310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7052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1705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‹Nº›</a:t>
            </a:fld>
            <a:endParaRPr lang="en-US" dirty="0"/>
          </a:p>
        </p:txBody>
      </p:sp>
    </p:spTree>
    <p:extLst>
      <p:ext uri="{BB962C8B-B14F-4D97-AF65-F5344CB8AC3E}">
        <p14:creationId xmlns:p14="http://schemas.microsoft.com/office/powerpoint/2010/main" val="334013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8367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‹Nº›</a:t>
            </a:fld>
            <a:endParaRPr lang="en-US" dirty="0"/>
          </a:p>
        </p:txBody>
      </p:sp>
    </p:spTree>
    <p:extLst>
      <p:ext uri="{BB962C8B-B14F-4D97-AF65-F5344CB8AC3E}">
        <p14:creationId xmlns:p14="http://schemas.microsoft.com/office/powerpoint/2010/main" val="169943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8043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3021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7493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5481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5/30/2019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1126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4120078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onicframework.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92397" y="1490132"/>
            <a:ext cx="6604003" cy="1248830"/>
          </a:xfrm>
        </p:spPr>
        <p:txBody>
          <a:bodyPr/>
          <a:lstStyle/>
          <a:p>
            <a:r>
              <a:rPr lang="es-GT" sz="5400" dirty="0" smtClean="0"/>
              <a:t>APLICACIONES HIBRIDAS</a:t>
            </a:r>
            <a:endParaRPr lang="es-GT" sz="5400" dirty="0"/>
          </a:p>
        </p:txBody>
      </p:sp>
      <p:sp>
        <p:nvSpPr>
          <p:cNvPr id="3" name="Subtítulo 2"/>
          <p:cNvSpPr>
            <a:spLocks noGrp="1"/>
          </p:cNvSpPr>
          <p:nvPr>
            <p:ph type="subTitle" idx="1"/>
          </p:nvPr>
        </p:nvSpPr>
        <p:spPr>
          <a:xfrm>
            <a:off x="2692396" y="3898897"/>
            <a:ext cx="6815669" cy="1320802"/>
          </a:xfrm>
        </p:spPr>
        <p:txBody>
          <a:bodyPr>
            <a:normAutofit/>
          </a:bodyPr>
          <a:lstStyle/>
          <a:p>
            <a:r>
              <a:rPr lang="es-GT" sz="4800" dirty="0" smtClean="0"/>
              <a:t>SITIOS WEB</a:t>
            </a:r>
            <a:endParaRPr lang="es-GT" sz="4800" dirty="0"/>
          </a:p>
        </p:txBody>
      </p:sp>
      <p:sp>
        <p:nvSpPr>
          <p:cNvPr id="4" name="Rectángulo 3"/>
          <p:cNvSpPr/>
          <p:nvPr/>
        </p:nvSpPr>
        <p:spPr>
          <a:xfrm>
            <a:off x="5041900" y="2738962"/>
            <a:ext cx="2120900" cy="10202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sz="6000" dirty="0" smtClean="0">
                <a:solidFill>
                  <a:schemeClr val="tx1">
                    <a:lumMod val="85000"/>
                    <a:lumOff val="15000"/>
                  </a:schemeClr>
                </a:solidFill>
              </a:rPr>
              <a:t>Y</a:t>
            </a:r>
            <a:endParaRPr lang="es-GT" sz="6000" dirty="0"/>
          </a:p>
        </p:txBody>
      </p:sp>
    </p:spTree>
    <p:extLst>
      <p:ext uri="{BB962C8B-B14F-4D97-AF65-F5344CB8AC3E}">
        <p14:creationId xmlns:p14="http://schemas.microsoft.com/office/powerpoint/2010/main" val="184186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smtClean="0"/>
              <a:t>PARA QUE SE UTILIZA UN SITIO WEB</a:t>
            </a:r>
            <a:endParaRPr lang="es-GT" dirty="0"/>
          </a:p>
        </p:txBody>
      </p:sp>
      <p:sp>
        <p:nvSpPr>
          <p:cNvPr id="3" name="Marcador de contenido 2"/>
          <p:cNvSpPr>
            <a:spLocks noGrp="1"/>
          </p:cNvSpPr>
          <p:nvPr>
            <p:ph idx="1"/>
          </p:nvPr>
        </p:nvSpPr>
        <p:spPr/>
        <p:txBody>
          <a:bodyPr>
            <a:normAutofit fontScale="92500" lnSpcReduction="20000"/>
          </a:bodyPr>
          <a:lstStyle/>
          <a:p>
            <a:pPr fontAlgn="base"/>
            <a:r>
              <a:rPr lang="es-GT" dirty="0"/>
              <a:t>Una página web sirve como puntal para existir en Internet. Así de claro.</a:t>
            </a:r>
          </a:p>
          <a:p>
            <a:pPr fontAlgn="base"/>
            <a:r>
              <a:rPr lang="es-GT" dirty="0"/>
              <a:t>La </a:t>
            </a:r>
            <a:r>
              <a:rPr lang="es-GT" b="1" dirty="0"/>
              <a:t>página web debe ser el centro de cualquier estrategia online</a:t>
            </a:r>
            <a:r>
              <a:rPr lang="es-GT" dirty="0"/>
              <a:t>. Sirve para darse a conocer entre todos aquellos que no conocen tu marca, empresa o </a:t>
            </a:r>
            <a:r>
              <a:rPr lang="es-GT" dirty="0" err="1"/>
              <a:t>PyME</a:t>
            </a:r>
            <a:r>
              <a:rPr lang="es-GT" dirty="0"/>
              <a:t>, o los productos o servicios que ofreces.</a:t>
            </a:r>
          </a:p>
          <a:p>
            <a:pPr fontAlgn="base"/>
            <a:r>
              <a:rPr lang="es-GT" b="1" dirty="0"/>
              <a:t>Una página web es el centro de la estrategia de </a:t>
            </a:r>
            <a:r>
              <a:rPr lang="es-GT" b="1" dirty="0" smtClean="0"/>
              <a:t>posicionamiento SEO.</a:t>
            </a:r>
            <a:endParaRPr lang="es-GT" b="1" dirty="0"/>
          </a:p>
          <a:p>
            <a:pPr fontAlgn="base"/>
            <a:r>
              <a:rPr lang="es-GT" dirty="0"/>
              <a:t>Así es, con una buena </a:t>
            </a:r>
            <a:r>
              <a:rPr lang="es-GT" dirty="0" smtClean="0"/>
              <a:t>estrategia de posicionamiento, </a:t>
            </a:r>
            <a:r>
              <a:rPr lang="es-GT" dirty="0"/>
              <a:t>de contenidos… Conseguirás que poco a poco (con tiempo, paciencia e inversión) escales resultados en las búsquedas de Google por las palabras claves designadas y trabajadas.</a:t>
            </a:r>
          </a:p>
          <a:p>
            <a:pPr fontAlgn="base"/>
            <a:r>
              <a:rPr lang="es-GT" dirty="0"/>
              <a:t>Una página web sirve como sistema de generación de confianza a través de los contenidos, artículos, </a:t>
            </a:r>
            <a:r>
              <a:rPr lang="es-GT" dirty="0" smtClean="0"/>
              <a:t>fotografías.</a:t>
            </a:r>
            <a:r>
              <a:rPr lang="es-GT" dirty="0"/>
              <a:t> </a:t>
            </a:r>
            <a:r>
              <a:rPr lang="es-GT" b="1" dirty="0"/>
              <a:t>A ella deben dirigir las publicaciones de Facebook</a:t>
            </a:r>
            <a:r>
              <a:rPr lang="es-GT" dirty="0"/>
              <a:t>, los perfiles en redes sociales como Instagram, y del resto de redes sociales… Las campañas promocionadas en redes sociales.</a:t>
            </a:r>
          </a:p>
          <a:p>
            <a:pPr fontAlgn="base"/>
            <a:r>
              <a:rPr lang="es-GT" dirty="0"/>
              <a:t>La web, como decíamos, tiene que ser el centro de la estrategia, porque sin ello, la estrategia no tiene sentido.</a:t>
            </a:r>
          </a:p>
          <a:p>
            <a:endParaRPr lang="es-GT" dirty="0"/>
          </a:p>
        </p:txBody>
      </p:sp>
    </p:spTree>
    <p:extLst>
      <p:ext uri="{BB962C8B-B14F-4D97-AF65-F5344CB8AC3E}">
        <p14:creationId xmlns:p14="http://schemas.microsoft.com/office/powerpoint/2010/main" val="197644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APLICACIONES HIBRIDAS</a:t>
            </a:r>
            <a:endParaRPr lang="es-GT" dirty="0"/>
          </a:p>
        </p:txBody>
      </p:sp>
      <p:sp>
        <p:nvSpPr>
          <p:cNvPr id="3" name="Marcador de contenido 2"/>
          <p:cNvSpPr>
            <a:spLocks noGrp="1"/>
          </p:cNvSpPr>
          <p:nvPr>
            <p:ph idx="1"/>
          </p:nvPr>
        </p:nvSpPr>
        <p:spPr>
          <a:xfrm>
            <a:off x="1295401" y="2556932"/>
            <a:ext cx="5511799" cy="3318936"/>
          </a:xfrm>
        </p:spPr>
        <p:txBody>
          <a:bodyPr>
            <a:normAutofit fontScale="92500" lnSpcReduction="10000"/>
          </a:bodyPr>
          <a:lstStyle/>
          <a:p>
            <a:r>
              <a:rPr lang="es-GT" sz="1800" dirty="0"/>
              <a:t>Las aplicaciones híbridas son aplicaciones móviles diseñadas en un lenguaje de programación web ya sea HTML5, CSS o JavaScript, junto con un </a:t>
            </a:r>
            <a:r>
              <a:rPr lang="es-GT" sz="1800" dirty="0" err="1"/>
              <a:t>framework</a:t>
            </a:r>
            <a:r>
              <a:rPr lang="es-GT" sz="1800" dirty="0"/>
              <a:t> que permite adaptar la vista web a cualquier vista de un dispositivo móvil. En otras palabras, no son más que una aplicación construida para ser utilizada o implementada en distintos sistemas operativos móviles, tales como, iOS, Android o Windows </a:t>
            </a:r>
            <a:r>
              <a:rPr lang="es-GT" sz="1800" dirty="0" err="1"/>
              <a:t>Phone</a:t>
            </a:r>
            <a:r>
              <a:rPr lang="es-GT" sz="1800" dirty="0"/>
              <a:t>, evitándonos la tarea de crear una aplicación para cada sistema operativo. De esta manera, una aplicación híbrida puede ser adaptada a múltiples plataformas móviles sin crear nuevos códigos, pero ajustándose a algunos cambios operacionales para cada uno de ellos.</a:t>
            </a:r>
            <a:endParaRPr lang="es-GT" sz="1800" dirty="0"/>
          </a:p>
        </p:txBody>
      </p:sp>
      <p:pic>
        <p:nvPicPr>
          <p:cNvPr id="1032" name="Picture 8" descr="Resultado de imagen para aplicaciones hibri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908" y="3136900"/>
            <a:ext cx="3926417" cy="235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25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sz="5400" i="1" dirty="0"/>
              <a:t>¿</a:t>
            </a:r>
            <a:r>
              <a:rPr lang="es-GT" i="1" dirty="0">
                <a:latin typeface="Baskerville Old Face" panose="02020602080505020303" pitchFamily="18" charset="0"/>
              </a:rPr>
              <a:t>por qué desarrollar un proyecto en una aplicación móvil híbrida?</a:t>
            </a:r>
            <a:r>
              <a:rPr lang="es-GT" dirty="0">
                <a:latin typeface="Baskerville Old Face" panose="02020602080505020303" pitchFamily="18" charset="0"/>
              </a:rPr>
              <a:t> </a:t>
            </a:r>
            <a:endParaRPr lang="es-GT" dirty="0"/>
          </a:p>
        </p:txBody>
      </p:sp>
      <p:sp>
        <p:nvSpPr>
          <p:cNvPr id="3" name="Marcador de contenido 2"/>
          <p:cNvSpPr>
            <a:spLocks noGrp="1"/>
          </p:cNvSpPr>
          <p:nvPr>
            <p:ph idx="1"/>
          </p:nvPr>
        </p:nvSpPr>
        <p:spPr/>
        <p:txBody>
          <a:bodyPr/>
          <a:lstStyle/>
          <a:p>
            <a:pPr marL="457200" indent="-457200">
              <a:buFont typeface="Wingdings" panose="05000000000000000000" pitchFamily="2" charset="2"/>
              <a:buChar char="§"/>
            </a:pPr>
            <a:r>
              <a:rPr lang="es-GT" dirty="0"/>
              <a:t>Su creación es mucho más sencilla y económica.</a:t>
            </a:r>
          </a:p>
          <a:p>
            <a:pPr marL="342900" indent="-342900">
              <a:buFont typeface="Arial" panose="020B0604020202020204" pitchFamily="34" charset="0"/>
              <a:buChar char="•"/>
            </a:pPr>
            <a:r>
              <a:rPr lang="es-GT" dirty="0"/>
              <a:t>El código base con el que se crea la app puede utilizarse en múltiples plataformas.  </a:t>
            </a:r>
          </a:p>
          <a:p>
            <a:pPr marL="342900" indent="-342900">
              <a:buFont typeface="Arial" panose="020B0604020202020204" pitchFamily="34" charset="0"/>
              <a:buChar char="•"/>
            </a:pPr>
            <a:r>
              <a:rPr lang="es-GT" dirty="0"/>
              <a:t>No necesitas de permisos externos para publicarla en las tiendas de aplicaciones.</a:t>
            </a:r>
          </a:p>
          <a:p>
            <a:endParaRPr lang="es-GT" dirty="0"/>
          </a:p>
          <a:p>
            <a:endParaRPr lang="es-GT" dirty="0"/>
          </a:p>
        </p:txBody>
      </p:sp>
    </p:spTree>
    <p:extLst>
      <p:ext uri="{BB962C8B-B14F-4D97-AF65-F5344CB8AC3E}">
        <p14:creationId xmlns:p14="http://schemas.microsoft.com/office/powerpoint/2010/main" val="55073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smtClean="0"/>
              <a:t>EN QUE SE BASA UNA PALICACION HIBRIDA</a:t>
            </a:r>
            <a:endParaRPr lang="es-GT" dirty="0"/>
          </a:p>
        </p:txBody>
      </p:sp>
      <p:sp>
        <p:nvSpPr>
          <p:cNvPr id="3" name="Marcador de contenido 2"/>
          <p:cNvSpPr>
            <a:spLocks noGrp="1"/>
          </p:cNvSpPr>
          <p:nvPr>
            <p:ph idx="1"/>
          </p:nvPr>
        </p:nvSpPr>
        <p:spPr/>
        <p:txBody>
          <a:bodyPr>
            <a:normAutofit/>
          </a:bodyPr>
          <a:lstStyle/>
          <a:p>
            <a:pPr fontAlgn="base"/>
            <a:r>
              <a:rPr lang="es-GT" dirty="0"/>
              <a:t>Las aplicaciones híbridas utilizan una capa de abstracción sobre la plataforma nativa que nos permite encapsular una aplicación HTML5 en una aplicación nativa.</a:t>
            </a:r>
          </a:p>
          <a:p>
            <a:pPr fontAlgn="base"/>
            <a:r>
              <a:rPr lang="es-GT" dirty="0"/>
              <a:t>Así, podemos desarrollar un</a:t>
            </a:r>
            <a:r>
              <a:rPr lang="es-GT" b="1" dirty="0"/>
              <a:t> único código fuente </a:t>
            </a:r>
            <a:r>
              <a:rPr lang="es-GT" dirty="0"/>
              <a:t>para múltiples plataformas </a:t>
            </a:r>
            <a:r>
              <a:rPr lang="es-GT" b="1" dirty="0"/>
              <a:t>reduciendo notablemente los </a:t>
            </a:r>
            <a:r>
              <a:rPr lang="es-GT" b="1" dirty="0" smtClean="0"/>
              <a:t>recursos </a:t>
            </a:r>
            <a:r>
              <a:rPr lang="es-GT" dirty="0" smtClean="0"/>
              <a:t>necesarios </a:t>
            </a:r>
            <a:r>
              <a:rPr lang="es-GT" dirty="0"/>
              <a:t>tanto de desarrollo como de mantenimiento. La tecnología híbrida </a:t>
            </a:r>
            <a:r>
              <a:rPr lang="es-GT" b="1" dirty="0"/>
              <a:t>reduce el </a:t>
            </a:r>
            <a:r>
              <a:rPr lang="es-GT" b="1" i="1" dirty="0" smtClean="0"/>
              <a:t>time-to – </a:t>
            </a:r>
            <a:r>
              <a:rPr lang="es-GT" b="1" i="1" dirty="0" err="1" smtClean="0"/>
              <a:t>market</a:t>
            </a:r>
            <a:r>
              <a:rPr lang="es-GT" b="1" i="1" dirty="0" smtClean="0"/>
              <a:t> </a:t>
            </a:r>
            <a:r>
              <a:rPr lang="es-GT" dirty="0"/>
              <a:t> y algunas estimaciones nos hablan de un </a:t>
            </a:r>
            <a:r>
              <a:rPr lang="es-GT" b="1" dirty="0"/>
              <a:t>ahorro de costes de</a:t>
            </a:r>
            <a:r>
              <a:rPr lang="es-GT" dirty="0"/>
              <a:t> </a:t>
            </a:r>
            <a:r>
              <a:rPr lang="es-GT" b="1" dirty="0"/>
              <a:t>entre un 30% y 50%</a:t>
            </a:r>
            <a:r>
              <a:rPr lang="es-GT" dirty="0"/>
              <a:t> respecto a una app nativa.</a:t>
            </a:r>
          </a:p>
          <a:p>
            <a:pPr fontAlgn="base"/>
            <a:r>
              <a:rPr lang="es-GT" dirty="0"/>
              <a:t>La tecnología híbrida se fundamenta en la siguiente </a:t>
            </a:r>
            <a:r>
              <a:rPr lang="es-GT" b="1" dirty="0"/>
              <a:t>base tecnológica: HTML5, JavaScript y CSS</a:t>
            </a:r>
            <a:r>
              <a:rPr lang="es-GT" dirty="0"/>
              <a:t>. Como prácticamente todos los sistemas nativos móviles cuentan con un navegador web, basado por norma general en un Webkit, podemos hacer uso de esta base tecnológica de una manera segura y estándar.</a:t>
            </a:r>
          </a:p>
          <a:p>
            <a:endParaRPr lang="es-GT" dirty="0"/>
          </a:p>
        </p:txBody>
      </p:sp>
    </p:spTree>
    <p:extLst>
      <p:ext uri="{BB962C8B-B14F-4D97-AF65-F5344CB8AC3E}">
        <p14:creationId xmlns:p14="http://schemas.microsoft.com/office/powerpoint/2010/main" val="624703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7301" y="914400"/>
            <a:ext cx="9601196" cy="3145368"/>
          </a:xfrm>
        </p:spPr>
        <p:txBody>
          <a:bodyPr>
            <a:normAutofit/>
          </a:bodyPr>
          <a:lstStyle/>
          <a:p>
            <a:pPr marL="0" indent="0" fontAlgn="base">
              <a:buNone/>
            </a:pPr>
            <a:r>
              <a:rPr lang="es-GT" dirty="0"/>
              <a:t>Estos sistemas híbridos se encargan, por una parte, de encapsular la aplicación con el webkit de la plataforma nativa. Así pueden ser publicadas sin problemas en los </a:t>
            </a:r>
            <a:r>
              <a:rPr lang="es-GT" dirty="0" err="1"/>
              <a:t>markets</a:t>
            </a:r>
            <a:r>
              <a:rPr lang="es-GT" dirty="0"/>
              <a:t> de cada plataforma (Google Play Store de Android y App Store de iOS). Además </a:t>
            </a:r>
            <a:r>
              <a:rPr lang="es-GT" b="1" dirty="0"/>
              <a:t>nos facilita la conexión con las </a:t>
            </a:r>
            <a:r>
              <a:rPr lang="es-GT" b="1" dirty="0" err="1"/>
              <a:t>API’s</a:t>
            </a:r>
            <a:r>
              <a:rPr lang="es-GT" b="1" dirty="0"/>
              <a:t> nativas ofrecidas por cada entorno</a:t>
            </a:r>
            <a:r>
              <a:rPr lang="es-GT" dirty="0"/>
              <a:t>. De esta manera, accedemos a funcionalidades propias de las aplicaciones nativas como son las </a:t>
            </a:r>
            <a:r>
              <a:rPr lang="es-GT" b="1" dirty="0"/>
              <a:t>notificaciones </a:t>
            </a:r>
            <a:r>
              <a:rPr lang="es-GT" b="1" dirty="0" err="1"/>
              <a:t>push</a:t>
            </a:r>
            <a:r>
              <a:rPr lang="es-GT" b="1" dirty="0"/>
              <a:t>, cámara, acceso a las compras de los </a:t>
            </a:r>
            <a:r>
              <a:rPr lang="es-GT" b="1" dirty="0" err="1"/>
              <a:t>stores</a:t>
            </a:r>
            <a:r>
              <a:rPr lang="es-GT" b="1" dirty="0"/>
              <a:t>, GPS, sensores, etc</a:t>
            </a:r>
            <a:r>
              <a:rPr lang="es-GT" dirty="0"/>
              <a:t>.</a:t>
            </a:r>
          </a:p>
        </p:txBody>
      </p:sp>
      <p:sp>
        <p:nvSpPr>
          <p:cNvPr id="5" name="AutoShape 2" descr="Resultado de imagen para aplicaciones hibrid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3076" name="Picture 4" descr="Resultado de imagen para aplicaciones hibri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345" y="3835400"/>
            <a:ext cx="2962354" cy="222408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Resultado de imagen para aplicaciones hibrida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Tree>
    <p:extLst>
      <p:ext uri="{BB962C8B-B14F-4D97-AF65-F5344CB8AC3E}">
        <p14:creationId xmlns:p14="http://schemas.microsoft.com/office/powerpoint/2010/main" val="26313829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smtClean="0"/>
              <a:t>PUNTOS DEBILES DE LAS APLICACIONES HIBRIDAS</a:t>
            </a:r>
            <a:endParaRPr lang="es-GT" dirty="0"/>
          </a:p>
        </p:txBody>
      </p:sp>
      <p:sp>
        <p:nvSpPr>
          <p:cNvPr id="3" name="Marcador de contenido 2"/>
          <p:cNvSpPr>
            <a:spLocks noGrp="1"/>
          </p:cNvSpPr>
          <p:nvPr>
            <p:ph idx="1"/>
          </p:nvPr>
        </p:nvSpPr>
        <p:spPr>
          <a:xfrm>
            <a:off x="1295401" y="2556932"/>
            <a:ext cx="7569199" cy="3318936"/>
          </a:xfrm>
        </p:spPr>
        <p:txBody>
          <a:bodyPr>
            <a:normAutofit fontScale="92500" lnSpcReduction="10000"/>
          </a:bodyPr>
          <a:lstStyle/>
          <a:p>
            <a:pPr fontAlgn="base"/>
            <a:r>
              <a:rPr lang="es-GT" b="1" dirty="0"/>
              <a:t>La tecnología híbrida también tiene sus puntos débiles</a:t>
            </a:r>
            <a:r>
              <a:rPr lang="es-GT" dirty="0"/>
              <a:t>. Respecto a las apps nativas, el rendimiento es menor al ejecutarse sobre una capa webkit y su aspecto poco nativo, lo que puede interferir en la experiencia de usuario.</a:t>
            </a:r>
          </a:p>
          <a:p>
            <a:pPr fontAlgn="base"/>
            <a:r>
              <a:rPr lang="es-GT" b="1" dirty="0"/>
              <a:t>Para contrarrestar las desventajas </a:t>
            </a:r>
            <a:r>
              <a:rPr lang="es-GT" dirty="0"/>
              <a:t>de las aplicaciones híbridas, se están definiendo nuevas técnicas y estrategias:</a:t>
            </a:r>
          </a:p>
          <a:p>
            <a:pPr fontAlgn="base"/>
            <a:r>
              <a:rPr lang="es-GT" dirty="0"/>
              <a:t>Mejorar UX de la aplicación aplicando </a:t>
            </a:r>
            <a:r>
              <a:rPr lang="es-GT" dirty="0" err="1"/>
              <a:t>frameworks</a:t>
            </a:r>
            <a:r>
              <a:rPr lang="es-GT" dirty="0"/>
              <a:t> visuales orientados a dispositivos móviles como son </a:t>
            </a:r>
            <a:r>
              <a:rPr lang="es-GT" dirty="0" err="1">
                <a:hlinkClick r:id="rId2"/>
              </a:rPr>
              <a:t>Ionic</a:t>
            </a:r>
            <a:r>
              <a:rPr lang="es-GT" dirty="0" smtClean="0"/>
              <a:t>.</a:t>
            </a:r>
          </a:p>
          <a:p>
            <a:pPr fontAlgn="base"/>
            <a:r>
              <a:rPr lang="es-GT" dirty="0"/>
              <a:t>Optimización de rendimiento: empleando protocolos ligeros como API </a:t>
            </a:r>
            <a:r>
              <a:rPr lang="es-GT" dirty="0" err="1"/>
              <a:t>Rest</a:t>
            </a:r>
            <a:r>
              <a:rPr lang="es-GT" dirty="0"/>
              <a:t> o JSON además de la utilización de sistemas de alta disponibilidad dentro del </a:t>
            </a:r>
            <a:r>
              <a:rPr lang="es-GT" dirty="0" err="1"/>
              <a:t>backend</a:t>
            </a:r>
            <a:r>
              <a:rPr lang="es-GT" dirty="0"/>
              <a:t> que sirve a nuestra app.</a:t>
            </a:r>
          </a:p>
          <a:p>
            <a:pPr fontAlgn="base"/>
            <a:endParaRPr lang="es-GT" dirty="0"/>
          </a:p>
          <a:p>
            <a:endParaRPr lang="es-GT" dirty="0"/>
          </a:p>
        </p:txBody>
      </p:sp>
    </p:spTree>
    <p:extLst>
      <p:ext uri="{BB962C8B-B14F-4D97-AF65-F5344CB8AC3E}">
        <p14:creationId xmlns:p14="http://schemas.microsoft.com/office/powerpoint/2010/main" val="142184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SITIOS WEB</a:t>
            </a:r>
            <a:endParaRPr lang="es-GT" dirty="0"/>
          </a:p>
        </p:txBody>
      </p:sp>
      <p:sp>
        <p:nvSpPr>
          <p:cNvPr id="4" name="AutoShape 2" descr="Resultado de imagen para sitios we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2052" name="Picture 4" descr="Resultado de imagen para sitios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398" y="3597241"/>
            <a:ext cx="3657069" cy="168069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Resultado de imagen para sitios we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6" name="AutoShape 8" descr="Resultado de imagen para sitios web"/>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pic>
        <p:nvPicPr>
          <p:cNvPr id="2058" name="Picture 10" descr="Resultado de imagen para sitios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467" y="3594870"/>
            <a:ext cx="3197224" cy="168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0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QUE ES UN SITIO WEB</a:t>
            </a:r>
            <a:endParaRPr lang="es-GT" dirty="0"/>
          </a:p>
        </p:txBody>
      </p:sp>
      <p:sp>
        <p:nvSpPr>
          <p:cNvPr id="3" name="Marcador de contenido 2"/>
          <p:cNvSpPr>
            <a:spLocks noGrp="1"/>
          </p:cNvSpPr>
          <p:nvPr>
            <p:ph idx="1"/>
          </p:nvPr>
        </p:nvSpPr>
        <p:spPr>
          <a:xfrm>
            <a:off x="1295401" y="2556932"/>
            <a:ext cx="7912099" cy="3318936"/>
          </a:xfrm>
        </p:spPr>
        <p:txBody>
          <a:bodyPr>
            <a:normAutofit/>
          </a:bodyPr>
          <a:lstStyle/>
          <a:p>
            <a:pPr fontAlgn="base"/>
            <a:r>
              <a:rPr lang="es-GT" dirty="0"/>
              <a:t>Un </a:t>
            </a:r>
            <a:r>
              <a:rPr lang="es-GT" b="1" dirty="0"/>
              <a:t>sitio web</a:t>
            </a:r>
            <a:r>
              <a:rPr lang="es-GT" dirty="0"/>
              <a:t>, por lo tanto, es un </a:t>
            </a:r>
            <a:r>
              <a:rPr lang="es-GT" b="1" dirty="0"/>
              <a:t>espacio virtual en Internet</a:t>
            </a:r>
            <a:r>
              <a:rPr lang="es-GT" dirty="0"/>
              <a:t>. Se trata de un </a:t>
            </a:r>
            <a:r>
              <a:rPr lang="es-GT" b="1" dirty="0"/>
              <a:t>conjunto de páginas web</a:t>
            </a:r>
            <a:r>
              <a:rPr lang="es-GT" dirty="0"/>
              <a:t> que son accesibles desde un mismo dominio o subdominio de la </a:t>
            </a:r>
            <a:r>
              <a:rPr lang="es-GT" b="1" dirty="0" err="1"/>
              <a:t>World</a:t>
            </a:r>
            <a:r>
              <a:rPr lang="es-GT" b="1" dirty="0"/>
              <a:t> Wide Web</a:t>
            </a:r>
            <a:r>
              <a:rPr lang="es-GT" dirty="0"/>
              <a:t>(</a:t>
            </a:r>
            <a:r>
              <a:rPr lang="es-GT" b="1" dirty="0"/>
              <a:t>WWW</a:t>
            </a:r>
            <a:r>
              <a:rPr lang="es-GT" dirty="0"/>
              <a:t>).</a:t>
            </a:r>
          </a:p>
          <a:p>
            <a:pPr fontAlgn="base"/>
            <a:r>
              <a:rPr lang="es-GT" dirty="0"/>
              <a:t>Es importante establecer que en Internet encontramos una gran variedad de tipos de sitios web que suelen diferenciarse fundamentalmente por la clase de contenido que ofrecen o por el servicio que brindan a cualquiera de las personas que se encuentran navegando por la Red.</a:t>
            </a:r>
          </a:p>
          <a:p>
            <a:pPr marL="0" indent="0">
              <a:buNone/>
            </a:pPr>
            <a:endParaRPr lang="es-GT" sz="1800" dirty="0"/>
          </a:p>
        </p:txBody>
      </p:sp>
      <p:pic>
        <p:nvPicPr>
          <p:cNvPr id="4098" name="Picture 2" descr="Resultado de imagen para sitios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1158" y="3441700"/>
            <a:ext cx="2357716" cy="1252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55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sz="4800" dirty="0"/>
              <a:t>¿Porqué puede necesitar un sitio web</a:t>
            </a:r>
            <a:r>
              <a:rPr lang="es-GT" sz="4800" dirty="0" smtClean="0"/>
              <a:t>?</a:t>
            </a:r>
            <a:endParaRPr lang="es-GT" sz="4800" dirty="0"/>
          </a:p>
        </p:txBody>
      </p:sp>
      <p:sp>
        <p:nvSpPr>
          <p:cNvPr id="3" name="Subtítulo 2"/>
          <p:cNvSpPr>
            <a:spLocks noGrp="1"/>
          </p:cNvSpPr>
          <p:nvPr>
            <p:ph type="subTitle" idx="1"/>
          </p:nvPr>
        </p:nvSpPr>
        <p:spPr/>
        <p:txBody>
          <a:bodyPr>
            <a:noAutofit/>
          </a:bodyPr>
          <a:lstStyle/>
          <a:p>
            <a:r>
              <a:rPr lang="es-GT" sz="1400" b="1" dirty="0">
                <a:solidFill>
                  <a:schemeClr val="tx1">
                    <a:lumMod val="85000"/>
                    <a:lumOff val="15000"/>
                  </a:schemeClr>
                </a:solidFill>
              </a:rPr>
              <a:t>Internet es la Red de Información y Publicidad más grande del mundo. Usted, sus emprendimientos o su empresa deben lograr presencia en internet, y para pertenecer a esta red de información, deben hacerlo a través de un sitio web, pero no todo lo que brilla es oro. Para lograr con éxito el desarrollo de un sitio web, se debe considerar un profundo análisis de los objetivos del sitio, en el caso que se trate de una empresa, analizar la competencia y los clientes, y de esta manera determinar como imponerse en este mega entorno que no para de crecer, llamado Internet.</a:t>
            </a:r>
            <a:endParaRPr lang="es-GT" sz="1400" b="1" dirty="0">
              <a:solidFill>
                <a:schemeClr val="tx1">
                  <a:lumMod val="85000"/>
                  <a:lumOff val="15000"/>
                </a:schemeClr>
              </a:solidFill>
            </a:endParaRPr>
          </a:p>
        </p:txBody>
      </p:sp>
    </p:spTree>
    <p:extLst>
      <p:ext uri="{BB962C8B-B14F-4D97-AF65-F5344CB8AC3E}">
        <p14:creationId xmlns:p14="http://schemas.microsoft.com/office/powerpoint/2010/main" val="3085631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TM03090434[[fn=Madera]]</Template>
  <TotalTime>62</TotalTime>
  <Words>334</Words>
  <Application>Microsoft Office PowerPoint</Application>
  <PresentationFormat>Panorámica</PresentationFormat>
  <Paragraphs>32</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Baskerville Old Face</vt:lpstr>
      <vt:lpstr>Rockwell</vt:lpstr>
      <vt:lpstr>Rockwell Condensed</vt:lpstr>
      <vt:lpstr>Wingdings</vt:lpstr>
      <vt:lpstr>Tipo de madera</vt:lpstr>
      <vt:lpstr>APLICACIONES HIBRIDAS</vt:lpstr>
      <vt:lpstr>APLICACIONES HIBRIDAS</vt:lpstr>
      <vt:lpstr>¿por qué desarrollar un proyecto en una aplicación móvil híbrida? </vt:lpstr>
      <vt:lpstr>EN QUE SE BASA UNA PALICACION HIBRIDA</vt:lpstr>
      <vt:lpstr>Presentación de PowerPoint</vt:lpstr>
      <vt:lpstr>PUNTOS DEBILES DE LAS APLICACIONES HIBRIDAS</vt:lpstr>
      <vt:lpstr>SITIOS WEB</vt:lpstr>
      <vt:lpstr>QUE ES UN SITIO WEB</vt:lpstr>
      <vt:lpstr>¿Porqué puede necesitar un sitio web?</vt:lpstr>
      <vt:lpstr>PARA QUE SE UTILIZA UN SITIO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dc:title>
  <dc:creator>Equipo03</dc:creator>
  <cp:lastModifiedBy>Equipo03</cp:lastModifiedBy>
  <cp:revision>5</cp:revision>
  <dcterms:created xsi:type="dcterms:W3CDTF">2019-05-30T13:51:26Z</dcterms:created>
  <dcterms:modified xsi:type="dcterms:W3CDTF">2019-05-30T14:54:23Z</dcterms:modified>
</cp:coreProperties>
</file>