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97609"/>
            <a:ext cx="5964555" cy="2593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45A89"/>
                </a:solidFill>
                <a:latin typeface="Calibri"/>
                <a:cs typeface="Calibri"/>
              </a:rPr>
              <a:t>Отчёт</a:t>
            </a:r>
            <a:r>
              <a:rPr dirty="0" sz="1800" spc="-20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45A89"/>
                </a:solidFill>
                <a:latin typeface="Calibri"/>
                <a:cs typeface="Calibri"/>
              </a:rPr>
              <a:t>по</a:t>
            </a:r>
            <a:r>
              <a:rPr dirty="0" sz="1800" spc="-25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45A89"/>
                </a:solidFill>
                <a:latin typeface="Calibri"/>
                <a:cs typeface="Calibri"/>
              </a:rPr>
              <a:t>лабораторной</a:t>
            </a:r>
            <a:r>
              <a:rPr dirty="0" sz="1800" spc="-20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45A89"/>
                </a:solidFill>
                <a:latin typeface="Calibri"/>
                <a:cs typeface="Calibri"/>
              </a:rPr>
              <a:t>работе</a:t>
            </a:r>
            <a:r>
              <a:rPr dirty="0" sz="1800" spc="15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45A89"/>
                </a:solidFill>
                <a:latin typeface="Calibri"/>
                <a:cs typeface="Calibri"/>
              </a:rPr>
              <a:t>№2</a:t>
            </a:r>
            <a:endParaRPr sz="1800">
              <a:latin typeface="Calibri"/>
              <a:cs typeface="Calibri"/>
            </a:endParaRPr>
          </a:p>
          <a:p>
            <a:pPr algn="ctr" marL="8255">
              <a:lnSpc>
                <a:spcPct val="100000"/>
              </a:lnSpc>
              <a:spcBef>
                <a:spcPts val="1235"/>
              </a:spcBef>
            </a:pPr>
            <a:r>
              <a:rPr dirty="0" sz="1500" b="1">
                <a:solidFill>
                  <a:srgbClr val="345A89"/>
                </a:solidFill>
                <a:latin typeface="Calibri"/>
                <a:cs typeface="Calibri"/>
              </a:rPr>
              <a:t>Дисциплина:</a:t>
            </a:r>
            <a:r>
              <a:rPr dirty="0" sz="1500" spc="-20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345A89"/>
                </a:solidFill>
                <a:latin typeface="Calibri"/>
                <a:cs typeface="Calibri"/>
              </a:rPr>
              <a:t>операционные</a:t>
            </a:r>
            <a:r>
              <a:rPr dirty="0" sz="1500" spc="5" b="1">
                <a:solidFill>
                  <a:srgbClr val="345A89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345A89"/>
                </a:solidFill>
                <a:latin typeface="Calibri"/>
                <a:cs typeface="Calibri"/>
              </a:rPr>
              <a:t>системы</a:t>
            </a:r>
            <a:endParaRPr sz="1500">
              <a:latin typeface="Calibri"/>
              <a:cs typeface="Calibri"/>
            </a:endParaRPr>
          </a:p>
          <a:p>
            <a:pPr algn="ctr" marL="6985">
              <a:lnSpc>
                <a:spcPct val="100000"/>
              </a:lnSpc>
              <a:spcBef>
                <a:spcPts val="1240"/>
              </a:spcBef>
            </a:pPr>
            <a:r>
              <a:rPr dirty="0" sz="1200">
                <a:latin typeface="Cambria"/>
                <a:cs typeface="Cambria"/>
              </a:rPr>
              <a:t>Логинов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Георгий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Евгеньевич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600" spc="-5">
                <a:solidFill>
                  <a:srgbClr val="365F91"/>
                </a:solidFill>
                <a:latin typeface="Calibri"/>
                <a:cs typeface="Calibri"/>
              </a:rPr>
              <a:t>Содержание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292735" algn="l"/>
              </a:tabLst>
            </a:pPr>
            <a:r>
              <a:rPr dirty="0" sz="1200">
                <a:latin typeface="Cambria"/>
                <a:cs typeface="Cambria"/>
                <a:hlinkClick r:id="rId2" action="ppaction://hlinksldjump"/>
              </a:rPr>
              <a:t>1	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Ц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е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л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ь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р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а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б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от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ы</a:t>
            </a:r>
            <a:r>
              <a:rPr dirty="0" sz="1200" spc="-12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1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2735" algn="l"/>
              </a:tabLst>
            </a:pPr>
            <a:r>
              <a:rPr dirty="0" sz="1200">
                <a:latin typeface="Cambria"/>
                <a:cs typeface="Cambria"/>
                <a:hlinkClick r:id="rId2" action="ppaction://hlinksldjump"/>
              </a:rPr>
              <a:t>2	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В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ып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л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не</a:t>
            </a:r>
            <a:r>
              <a:rPr dirty="0" sz="1200" spc="-15">
                <a:latin typeface="Cambria"/>
                <a:cs typeface="Cambria"/>
                <a:hlinkClick r:id="rId2" action="ppaction://hlinksldjump"/>
              </a:rPr>
              <a:t>н</a:t>
            </a:r>
            <a:r>
              <a:rPr dirty="0" sz="1200" spc="10">
                <a:latin typeface="Cambria"/>
                <a:cs typeface="Cambria"/>
                <a:hlinkClick r:id="rId2" action="ppaction://hlinksldjump"/>
              </a:rPr>
              <a:t>и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е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л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а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б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р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а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то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р</a:t>
            </a:r>
            <a:r>
              <a:rPr dirty="0" sz="1200" spc="-15">
                <a:latin typeface="Cambria"/>
                <a:cs typeface="Cambria"/>
                <a:hlinkClick r:id="rId2" action="ppaction://hlinksldjump"/>
              </a:rPr>
              <a:t>н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й</a:t>
            </a:r>
            <a:r>
              <a:rPr dirty="0" sz="1200" spc="10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р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а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б</a:t>
            </a:r>
            <a:r>
              <a:rPr dirty="0" sz="1200" spc="5">
                <a:latin typeface="Cambria"/>
                <a:cs typeface="Cambria"/>
                <a:hlinkClick r:id="rId2" action="ppaction://hlinksldjump"/>
              </a:rPr>
              <a:t>от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ы</a:t>
            </a:r>
            <a:r>
              <a:rPr dirty="0" sz="1200" spc="-135"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...............................</a:t>
            </a:r>
            <a:r>
              <a:rPr dirty="0" sz="1200" spc="-5">
                <a:latin typeface="Cambria"/>
                <a:cs typeface="Cambria"/>
                <a:hlinkClick r:id="rId2" action="ppaction://hlinksldjump"/>
              </a:rPr>
              <a:t>.</a:t>
            </a:r>
            <a:r>
              <a:rPr dirty="0" sz="1200" spc="-10">
                <a:latin typeface="Cambria"/>
                <a:cs typeface="Cambria"/>
                <a:hlinkClick r:id="rId2" action="ppaction://hlinksldjump"/>
              </a:rPr>
              <a:t>......</a:t>
            </a:r>
            <a:r>
              <a:rPr dirty="0" sz="1200">
                <a:latin typeface="Cambria"/>
                <a:cs typeface="Cambria"/>
                <a:hlinkClick r:id="rId2" action="ppaction://hlinksldjump"/>
              </a:rPr>
              <a:t>1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292735" algn="l"/>
              </a:tabLst>
            </a:pPr>
            <a:r>
              <a:rPr dirty="0" sz="1200">
                <a:latin typeface="Cambria"/>
                <a:cs typeface="Cambria"/>
                <a:hlinkClick r:id="rId3" action="ppaction://hlinksldjump"/>
              </a:rPr>
              <a:t>3	</a:t>
            </a:r>
            <a:r>
              <a:rPr dirty="0" sz="1200" spc="-5">
                <a:latin typeface="Cambria"/>
                <a:cs typeface="Cambria"/>
                <a:hlinkClick r:id="rId3" action="ppaction://hlinksldjump"/>
              </a:rPr>
              <a:t>Контрольные</a:t>
            </a:r>
            <a:r>
              <a:rPr dirty="0" sz="1200" spc="-25"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1200" spc="-5">
                <a:latin typeface="Cambria"/>
                <a:cs typeface="Cambria"/>
                <a:hlinkClick r:id="rId3" action="ppaction://hlinksldjump"/>
              </a:rPr>
              <a:t>вопросы</a:t>
            </a:r>
            <a:r>
              <a:rPr dirty="0" sz="1200" spc="-50"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3" action="ppaction://hlinksldjump"/>
              </a:rPr>
              <a:t>..................................................................................................................................4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2735" algn="l"/>
              </a:tabLst>
            </a:pPr>
            <a:r>
              <a:rPr dirty="0" sz="1200">
                <a:latin typeface="Cambria"/>
                <a:cs typeface="Cambria"/>
                <a:hlinkClick r:id="rId4" action="ppaction://hlinksldjump"/>
              </a:rPr>
              <a:t>4	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Выводы....................................................................................................................................................................5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Cambria"/>
                <a:cs typeface="Cambria"/>
                <a:hlinkClick r:id="rId4" action="ppaction://hlinksldjump"/>
              </a:rPr>
              <a:t>Список</a:t>
            </a:r>
            <a:r>
              <a:rPr dirty="0" sz="1200" spc="40">
                <a:latin typeface="Cambria"/>
                <a:cs typeface="Cambria"/>
                <a:hlinkClick r:id="rId4" action="ppaction://hlinksldjump"/>
              </a:rPr>
              <a:t> </a:t>
            </a:r>
            <a:r>
              <a:rPr dirty="0" sz="1200" spc="-10">
                <a:latin typeface="Cambria"/>
                <a:cs typeface="Cambria"/>
                <a:hlinkClick r:id="rId4" action="ppaction://hlinksldjump"/>
              </a:rPr>
              <a:t>литературы...................................................................................................................................................5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307586"/>
            <a:ext cx="4159250" cy="141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Calibri"/>
              <a:buAutoNum type="arabicPlain"/>
              <a:tabLst>
                <a:tab pos="469900" algn="l"/>
                <a:tab pos="470534" algn="l"/>
              </a:tabLst>
            </a:pP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Це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л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ь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ра</a:t>
            </a:r>
            <a:r>
              <a:rPr dirty="0" sz="1600" spc="-20" b="1">
                <a:solidFill>
                  <a:srgbClr val="4F81BC"/>
                </a:solidFill>
                <a:latin typeface="Calibri"/>
                <a:cs typeface="Calibri"/>
              </a:rPr>
              <a:t>б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оты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200">
                <a:latin typeface="Cambria"/>
                <a:cs typeface="Cambria"/>
              </a:rPr>
              <a:t>Получить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навыки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</a:t>
            </a:r>
            <a:r>
              <a:rPr dirty="0" sz="1200">
                <a:latin typeface="Cambria"/>
                <a:cs typeface="Cambria"/>
              </a:rPr>
              <a:t> работе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10">
                <a:latin typeface="Cambria"/>
                <a:cs typeface="Cambria"/>
              </a:rPr>
              <a:t> удаленным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репозиторием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git.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buClr>
                <a:srgbClr val="4F81BC"/>
              </a:buClr>
              <a:buFont typeface="Calibri"/>
              <a:buAutoNum type="arabicPlain" startAt="2"/>
              <a:tabLst>
                <a:tab pos="469900" algn="l"/>
                <a:tab pos="470534" algn="l"/>
              </a:tabLst>
            </a:pP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В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ыполнение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лабораторной</a:t>
            </a:r>
            <a:r>
              <a:rPr dirty="0" sz="1600" spc="-2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работы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 spc="-5">
                <a:latin typeface="Cambria"/>
                <a:cs typeface="Cambria"/>
              </a:rPr>
              <a:t>Провожу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базовою настройку git(рис. ??).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587997"/>
            <a:ext cx="2049145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ambria"/>
                <a:cs typeface="Cambria"/>
              </a:rPr>
              <a:t>Базовая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нстройка</a:t>
            </a:r>
            <a:r>
              <a:rPr dirty="0" sz="1200" spc="-3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git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Cambria"/>
                <a:cs typeface="Cambria"/>
              </a:rPr>
              <a:t>Генерирую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ключ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gpg(рис.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??).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5830823"/>
            <a:ext cx="3733673" cy="647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29505"/>
            <a:ext cx="2073910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ambria"/>
                <a:cs typeface="Cambria"/>
              </a:rPr>
              <a:t>Генерация</a:t>
            </a:r>
            <a:r>
              <a:rPr dirty="0" sz="1200" spc="-45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ключа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Cambria"/>
                <a:cs typeface="Cambria"/>
              </a:rPr>
              <a:t>Результат генерации(рис.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??).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03240"/>
            <a:ext cx="4057015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ambria"/>
                <a:cs typeface="Cambria"/>
              </a:rPr>
              <a:t>Результат</a:t>
            </a:r>
            <a:r>
              <a:rPr dirty="0" sz="1200" spc="-3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генерации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Cambria"/>
                <a:cs typeface="Cambria"/>
              </a:rPr>
              <a:t>Получаю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ключ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5">
                <a:latin typeface="Cambria"/>
                <a:cs typeface="Cambria"/>
              </a:rPr>
              <a:t>ASCII формате для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привязки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 </a:t>
            </a:r>
            <a:r>
              <a:rPr dirty="0" sz="1200" spc="-5">
                <a:latin typeface="Cambria"/>
                <a:cs typeface="Cambria"/>
              </a:rPr>
              <a:t>git(рис. ??).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3733419" cy="3406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35296"/>
            <a:ext cx="3730879" cy="457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07002"/>
            <a:ext cx="2870835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ambria"/>
                <a:cs typeface="Cambria"/>
              </a:rPr>
              <a:t>Ключ</a:t>
            </a:r>
            <a:r>
              <a:rPr dirty="0" sz="1200" spc="-3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в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10" i="1">
                <a:latin typeface="Cambria"/>
                <a:cs typeface="Cambria"/>
              </a:rPr>
              <a:t>ASCII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 spc="-5">
                <a:latin typeface="Cambria"/>
                <a:cs typeface="Cambria"/>
              </a:rPr>
              <a:t>Создаю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новый</a:t>
            </a:r>
            <a:r>
              <a:rPr dirty="0" sz="1200">
                <a:latin typeface="Cambria"/>
                <a:cs typeface="Cambria"/>
              </a:rPr>
              <a:t> репозиторий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git(рис.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??).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43115"/>
            <a:ext cx="3270250" cy="1507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ambria"/>
                <a:cs typeface="Cambria"/>
              </a:rPr>
              <a:t>Создание</a:t>
            </a:r>
            <a:r>
              <a:rPr dirty="0" sz="1200" spc="-3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репозитория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5">
                <a:latin typeface="Cambria"/>
                <a:cs typeface="Cambria"/>
              </a:rPr>
              <a:t>Удаляю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лишний</a:t>
            </a:r>
            <a:r>
              <a:rPr dirty="0" sz="1200" spc="-5">
                <a:latin typeface="Cambria"/>
                <a:cs typeface="Cambria"/>
              </a:rPr>
              <a:t> файл(рис.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??).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" i="1">
                <a:latin typeface="Cambria"/>
                <a:cs typeface="Cambria"/>
              </a:rPr>
              <a:t>Удаление</a:t>
            </a:r>
            <a:r>
              <a:rPr dirty="0" sz="1200" spc="-30" i="1">
                <a:latin typeface="Cambria"/>
                <a:cs typeface="Cambria"/>
              </a:rPr>
              <a:t> </a:t>
            </a:r>
            <a:r>
              <a:rPr dirty="0" sz="1200" spc="-10" i="1">
                <a:latin typeface="Cambria"/>
                <a:cs typeface="Cambria"/>
              </a:rPr>
              <a:t>файла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Cambria"/>
                <a:cs typeface="Cambria"/>
              </a:rPr>
              <a:t>Обновление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данных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репозитории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git(рис.</a:t>
            </a:r>
            <a:r>
              <a:rPr dirty="0" sz="1200" spc="-15">
                <a:latin typeface="Cambria"/>
                <a:cs typeface="Cambria"/>
              </a:rPr>
              <a:t> ??).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3733800" cy="3184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12791"/>
            <a:ext cx="3733546" cy="22203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745983"/>
            <a:ext cx="3730879" cy="294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926460"/>
            <a:ext cx="5897880" cy="604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ambria"/>
                <a:cs typeface="Cambria"/>
              </a:rPr>
              <a:t>Обновление</a:t>
            </a:r>
            <a:r>
              <a:rPr dirty="0" sz="1200" spc="-3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данных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3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	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Ко</a:t>
            </a:r>
            <a:r>
              <a:rPr dirty="0" sz="1600" spc="10" b="1">
                <a:solidFill>
                  <a:srgbClr val="4F81BC"/>
                </a:solidFill>
                <a:latin typeface="Calibri"/>
                <a:cs typeface="Calibri"/>
              </a:rPr>
              <a:t>н</a:t>
            </a:r>
            <a:r>
              <a:rPr dirty="0" sz="1600" spc="-30" b="1">
                <a:solidFill>
                  <a:srgbClr val="4F81BC"/>
                </a:solidFill>
                <a:latin typeface="Calibri"/>
                <a:cs typeface="Calibri"/>
              </a:rPr>
              <a:t>т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ро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л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ь</a:t>
            </a:r>
            <a:r>
              <a:rPr dirty="0" sz="1600" spc="-20" b="1">
                <a:solidFill>
                  <a:srgbClr val="4F81BC"/>
                </a:solidFill>
                <a:latin typeface="Calibri"/>
                <a:cs typeface="Calibri"/>
              </a:rPr>
              <a:t>н</a:t>
            </a:r>
            <a:r>
              <a:rPr dirty="0" sz="1600" spc="10" b="1">
                <a:solidFill>
                  <a:srgbClr val="4F81BC"/>
                </a:solidFill>
                <a:latin typeface="Calibri"/>
                <a:cs typeface="Calibri"/>
              </a:rPr>
              <a:t>ы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е</a:t>
            </a:r>
            <a:r>
              <a:rPr dirty="0" sz="16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4F81BC"/>
                </a:solidFill>
                <a:latin typeface="Calibri"/>
                <a:cs typeface="Calibri"/>
              </a:rPr>
              <a:t>в</a:t>
            </a:r>
            <a:r>
              <a:rPr dirty="0" sz="1600" spc="-30" b="1">
                <a:solidFill>
                  <a:srgbClr val="4F81BC"/>
                </a:solidFill>
                <a:latin typeface="Calibri"/>
                <a:cs typeface="Calibri"/>
              </a:rPr>
              <a:t>о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про</a:t>
            </a:r>
            <a:r>
              <a:rPr dirty="0" sz="1600" spc="-25" b="1">
                <a:solidFill>
                  <a:srgbClr val="4F81BC"/>
                </a:solidFill>
                <a:latin typeface="Calibri"/>
                <a:cs typeface="Calibri"/>
              </a:rPr>
              <a:t>с</a:t>
            </a:r>
            <a:r>
              <a:rPr dirty="0" sz="1600" spc="5" b="1">
                <a:solidFill>
                  <a:srgbClr val="4F81BC"/>
                </a:solidFill>
                <a:latin typeface="Calibri"/>
                <a:cs typeface="Calibri"/>
              </a:rPr>
              <a:t>ы</a:t>
            </a:r>
            <a:endParaRPr sz="1600">
              <a:latin typeface="Calibri"/>
              <a:cs typeface="Calibri"/>
            </a:endParaRPr>
          </a:p>
          <a:p>
            <a:pPr marL="469900" marR="179070" indent="-305435">
              <a:lnSpc>
                <a:spcPts val="1420"/>
              </a:lnSpc>
              <a:spcBef>
                <a:spcPts val="1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Что </a:t>
            </a:r>
            <a:r>
              <a:rPr dirty="0" sz="1200">
                <a:latin typeface="Cambria"/>
                <a:cs typeface="Cambria"/>
              </a:rPr>
              <a:t>такое </a:t>
            </a:r>
            <a:r>
              <a:rPr dirty="0" sz="1200" spc="-5">
                <a:latin typeface="Cambria"/>
                <a:cs typeface="Cambria"/>
              </a:rPr>
              <a:t>системы контроля версий (VCS)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-5">
                <a:latin typeface="Cambria"/>
                <a:cs typeface="Cambria"/>
              </a:rPr>
              <a:t>для решения </a:t>
            </a:r>
            <a:r>
              <a:rPr dirty="0" sz="1200">
                <a:latin typeface="Cambria"/>
                <a:cs typeface="Cambria"/>
              </a:rPr>
              <a:t>каких </a:t>
            </a:r>
            <a:r>
              <a:rPr dirty="0" sz="1200" spc="-5">
                <a:latin typeface="Cambria"/>
                <a:cs typeface="Cambria"/>
              </a:rPr>
              <a:t>задач они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предназначаются? </a:t>
            </a:r>
            <a:r>
              <a:rPr dirty="0" sz="1200">
                <a:latin typeface="Cambria"/>
                <a:cs typeface="Cambria"/>
              </a:rPr>
              <a:t>Системы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контроля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версий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позволяют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хранить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файлы</a:t>
            </a:r>
            <a:r>
              <a:rPr dirty="0" sz="1200" spc="-10">
                <a:latin typeface="Cambria"/>
                <a:cs typeface="Cambria"/>
              </a:rPr>
              <a:t> не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только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локальном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компьютере,</a:t>
            </a:r>
            <a:r>
              <a:rPr dirty="0" sz="1200" spc="-10">
                <a:latin typeface="Cambria"/>
                <a:cs typeface="Cambria"/>
              </a:rPr>
              <a:t> но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не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локально.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Это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помогает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ts val="1330"/>
              </a:lnSpc>
            </a:pPr>
            <a:r>
              <a:rPr dirty="0" sz="1200" spc="-5">
                <a:latin typeface="Cambria"/>
                <a:cs typeface="Cambria"/>
              </a:rPr>
              <a:t>совместной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работе </a:t>
            </a:r>
            <a:r>
              <a:rPr dirty="0" sz="1200">
                <a:latin typeface="Cambria"/>
                <a:cs typeface="Cambria"/>
              </a:rPr>
              <a:t>с </a:t>
            </a:r>
            <a:r>
              <a:rPr dirty="0" sz="1200" spc="-5">
                <a:latin typeface="Cambria"/>
                <a:cs typeface="Cambria"/>
              </a:rPr>
              <a:t>файлами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или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если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5">
                <a:latin typeface="Cambria"/>
                <a:cs typeface="Cambria"/>
              </a:rPr>
              <a:t>нужно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работать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нимим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 </a:t>
            </a:r>
            <a:r>
              <a:rPr dirty="0" sz="1200" spc="-5">
                <a:latin typeface="Cambria"/>
                <a:cs typeface="Cambria"/>
              </a:rPr>
              <a:t>нескольких</a:t>
            </a:r>
            <a:endParaRPr sz="1200">
              <a:latin typeface="Cambria"/>
              <a:cs typeface="Cambria"/>
            </a:endParaRPr>
          </a:p>
          <a:p>
            <a:pPr marL="469900" marR="149225">
              <a:lnSpc>
                <a:spcPts val="1390"/>
              </a:lnSpc>
              <a:spcBef>
                <a:spcPts val="75"/>
              </a:spcBef>
            </a:pPr>
            <a:r>
              <a:rPr dirty="0" sz="1200" spc="-5">
                <a:latin typeface="Cambria"/>
                <a:cs typeface="Cambria"/>
              </a:rPr>
              <a:t>устройств.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Так </a:t>
            </a:r>
            <a:r>
              <a:rPr dirty="0" sz="1200">
                <a:latin typeface="Cambria"/>
                <a:cs typeface="Cambria"/>
              </a:rPr>
              <a:t>же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их</a:t>
            </a:r>
            <a:r>
              <a:rPr dirty="0" sz="1200" spc="-5">
                <a:latin typeface="Cambria"/>
                <a:cs typeface="Cambria"/>
              </a:rPr>
              <a:t> помощью можно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создавать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ветки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(branches)</a:t>
            </a:r>
            <a:r>
              <a:rPr dirty="0" sz="1200">
                <a:latin typeface="Cambria"/>
                <a:cs typeface="Cambria"/>
              </a:rPr>
              <a:t> которые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позволяют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сохранить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рабочую версию</a:t>
            </a:r>
            <a:r>
              <a:rPr dirty="0" sz="1200">
                <a:latin typeface="Cambria"/>
                <a:cs typeface="Cambria"/>
              </a:rPr>
              <a:t> и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внести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изменения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только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копию.</a:t>
            </a:r>
            <a:endParaRPr sz="1200">
              <a:latin typeface="Cambria"/>
              <a:cs typeface="Cambria"/>
            </a:endParaRPr>
          </a:p>
          <a:p>
            <a:pPr marL="469900" marR="340995" indent="-305435">
              <a:lnSpc>
                <a:spcPct val="97500"/>
              </a:lnSpc>
              <a:spcBef>
                <a:spcPts val="98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Объясните </a:t>
            </a:r>
            <a:r>
              <a:rPr dirty="0" sz="1200" spc="-5">
                <a:latin typeface="Cambria"/>
                <a:cs typeface="Cambria"/>
              </a:rPr>
              <a:t>следующие понятия VCS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5">
                <a:latin typeface="Cambria"/>
                <a:cs typeface="Cambria"/>
              </a:rPr>
              <a:t>их </a:t>
            </a:r>
            <a:r>
              <a:rPr dirty="0" sz="1200" spc="-5">
                <a:latin typeface="Cambria"/>
                <a:cs typeface="Cambria"/>
              </a:rPr>
              <a:t>отношения: хранилище, </a:t>
            </a:r>
            <a:r>
              <a:rPr dirty="0" sz="1200">
                <a:latin typeface="Cambria"/>
                <a:cs typeface="Cambria"/>
              </a:rPr>
              <a:t>commit,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история, рабочая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копия.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Хранилище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содержит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5">
                <a:latin typeface="Cambria"/>
                <a:cs typeface="Cambria"/>
              </a:rPr>
              <a:t>себе всю информацию </a:t>
            </a:r>
            <a:r>
              <a:rPr dirty="0" sz="1200">
                <a:latin typeface="Cambria"/>
                <a:cs typeface="Cambria"/>
              </a:rPr>
              <a:t>о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проекте: </a:t>
            </a:r>
            <a:r>
              <a:rPr dirty="0" sz="1200">
                <a:latin typeface="Cambria"/>
                <a:cs typeface="Cambria"/>
              </a:rPr>
              <a:t>историю,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коммиты,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файлы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Коммит</a:t>
            </a:r>
            <a:r>
              <a:rPr dirty="0" sz="1200" spc="3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набор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изменений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информация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них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История</a:t>
            </a:r>
            <a:r>
              <a:rPr dirty="0" sz="1200" spc="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запись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обо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всех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коммитах Рабочая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копия</a:t>
            </a:r>
            <a:r>
              <a:rPr dirty="0" sz="1200" spc="3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–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последняя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версия,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которую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вносятся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изменения</a:t>
            </a:r>
            <a:endParaRPr sz="1200">
              <a:latin typeface="Cambria"/>
              <a:cs typeface="Cambria"/>
            </a:endParaRPr>
          </a:p>
          <a:p>
            <a:pPr marL="469900" marR="222885" indent="-305435">
              <a:lnSpc>
                <a:spcPct val="97100"/>
              </a:lnSpc>
              <a:spcBef>
                <a:spcPts val="103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Что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представляют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собой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чем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отличаются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централизованные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децентрализованные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VCS? </a:t>
            </a:r>
            <a:r>
              <a:rPr dirty="0" sz="1200">
                <a:latin typeface="Cambria"/>
                <a:cs typeface="Cambria"/>
              </a:rPr>
              <a:t>Приведите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примеры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VCS каждого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вида.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Централизованные </a:t>
            </a:r>
            <a:r>
              <a:rPr dirty="0" sz="1200">
                <a:latin typeface="Cambria"/>
                <a:cs typeface="Cambria"/>
              </a:rPr>
              <a:t>VCS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позволяют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позльзователю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подключиться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5">
                <a:latin typeface="Cambria"/>
                <a:cs typeface="Cambria"/>
              </a:rPr>
              <a:t>ко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всему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хранилищу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запросить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только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одну конкретную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версию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Децентрализованные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хранят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себе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всю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историю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комммитов</a:t>
            </a:r>
            <a:endParaRPr sz="1200">
              <a:latin typeface="Cambria"/>
              <a:cs typeface="Cambria"/>
            </a:endParaRPr>
          </a:p>
          <a:p>
            <a:pPr marL="469900" marR="50800" indent="-305435">
              <a:lnSpc>
                <a:spcPct val="97500"/>
              </a:lnSpc>
              <a:spcBef>
                <a:spcPts val="102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Опишите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действия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VCS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при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единоличной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работе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хранилищем.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Можно </a:t>
            </a:r>
            <a:r>
              <a:rPr dirty="0" sz="1200">
                <a:latin typeface="Cambria"/>
                <a:cs typeface="Cambria"/>
              </a:rPr>
              <a:t> отправить </a:t>
            </a:r>
            <a:r>
              <a:rPr dirty="0" sz="1200" spc="-10">
                <a:latin typeface="Cambria"/>
                <a:cs typeface="Cambria"/>
              </a:rPr>
              <a:t>измененную </a:t>
            </a:r>
            <a:r>
              <a:rPr dirty="0" sz="1200">
                <a:latin typeface="Cambria"/>
                <a:cs typeface="Cambria"/>
              </a:rPr>
              <a:t>версию в репозиторий, </a:t>
            </a:r>
            <a:r>
              <a:rPr dirty="0" sz="1200" spc="-5">
                <a:latin typeface="Cambria"/>
                <a:cs typeface="Cambria"/>
              </a:rPr>
              <a:t>склонировать существующий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репозиторий,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внести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изменения,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создать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или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удалить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ветку</a:t>
            </a:r>
            <a:endParaRPr sz="1200">
              <a:latin typeface="Cambria"/>
              <a:cs typeface="Cambria"/>
            </a:endParaRPr>
          </a:p>
          <a:p>
            <a:pPr marL="469900" marR="5715" indent="-305435">
              <a:lnSpc>
                <a:spcPct val="96700"/>
              </a:lnSpc>
              <a:spcBef>
                <a:spcPts val="103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Опишите</a:t>
            </a:r>
            <a:r>
              <a:rPr dirty="0" sz="1200" spc="-5">
                <a:latin typeface="Cambria"/>
                <a:cs typeface="Cambria"/>
              </a:rPr>
              <a:t> порядок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работы с </a:t>
            </a:r>
            <a:r>
              <a:rPr dirty="0" sz="1200" spc="-5">
                <a:latin typeface="Cambria"/>
                <a:cs typeface="Cambria"/>
              </a:rPr>
              <a:t>общим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хранилищем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VCS. Пользователь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сконирует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себе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последнюю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(или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нужную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ему)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версию,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редактирует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ее,</a:t>
            </a:r>
            <a:r>
              <a:rPr dirty="0" sz="1200" spc="-5">
                <a:latin typeface="Cambria"/>
                <a:cs typeface="Cambria"/>
              </a:rPr>
              <a:t> отправляет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обратно</a:t>
            </a:r>
            <a:r>
              <a:rPr dirty="0" sz="1200">
                <a:latin typeface="Cambria"/>
                <a:cs typeface="Cambria"/>
              </a:rPr>
              <a:t> в</a:t>
            </a:r>
            <a:r>
              <a:rPr dirty="0" sz="1200" spc="-5">
                <a:latin typeface="Cambria"/>
                <a:cs typeface="Cambria"/>
              </a:rPr>
              <a:t> репозиторий</a:t>
            </a:r>
            <a:endParaRPr sz="1200">
              <a:latin typeface="Cambria"/>
              <a:cs typeface="Cambria"/>
            </a:endParaRPr>
          </a:p>
          <a:p>
            <a:pPr marL="469900" marR="67310" indent="-305435">
              <a:lnSpc>
                <a:spcPct val="97800"/>
              </a:lnSpc>
              <a:spcBef>
                <a:spcPts val="101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Каковы </a:t>
            </a:r>
            <a:r>
              <a:rPr dirty="0" sz="1200" spc="-5">
                <a:latin typeface="Cambria"/>
                <a:cs typeface="Cambria"/>
              </a:rPr>
              <a:t>основные </a:t>
            </a:r>
            <a:r>
              <a:rPr dirty="0" sz="1200">
                <a:latin typeface="Cambria"/>
                <a:cs typeface="Cambria"/>
              </a:rPr>
              <a:t>задачи, </a:t>
            </a:r>
            <a:r>
              <a:rPr dirty="0" sz="1200" spc="-5">
                <a:latin typeface="Cambria"/>
                <a:cs typeface="Cambria"/>
              </a:rPr>
              <a:t>решаемые инструментальным средством </a:t>
            </a:r>
            <a:r>
              <a:rPr dirty="0" sz="1200">
                <a:latin typeface="Cambria"/>
                <a:cs typeface="Cambria"/>
              </a:rPr>
              <a:t>git?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Возможность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работать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командой, возможность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вернуться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старым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версиям,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можно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иметь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несколько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“путей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развития”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проекта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(на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разных ветках)</a:t>
            </a:r>
            <a:r>
              <a:rPr dirty="0" sz="1200">
                <a:latin typeface="Cambria"/>
                <a:cs typeface="Cambria"/>
              </a:rPr>
              <a:t> и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выбирать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оптимальный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итогу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3733165" cy="1902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912485" cy="461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305435">
              <a:lnSpc>
                <a:spcPts val="1430"/>
              </a:lnSpc>
              <a:spcBef>
                <a:spcPts val="100"/>
              </a:spcBef>
              <a:buAutoNum type="arabicPeriod" startAt="7"/>
              <a:tabLst>
                <a:tab pos="469900" algn="l"/>
                <a:tab pos="470534" algn="l"/>
              </a:tabLst>
            </a:pPr>
            <a:r>
              <a:rPr dirty="0" sz="1200" spc="-10">
                <a:latin typeface="Cambria"/>
                <a:cs typeface="Cambria"/>
              </a:rPr>
              <a:t>На</a:t>
            </a:r>
            <a:r>
              <a:rPr dirty="0" sz="1200">
                <a:latin typeface="Cambria"/>
                <a:cs typeface="Cambria"/>
              </a:rPr>
              <a:t>з</a:t>
            </a:r>
            <a:r>
              <a:rPr dirty="0" sz="1200" spc="10">
                <a:latin typeface="Cambria"/>
                <a:cs typeface="Cambria"/>
              </a:rPr>
              <a:t>о</a:t>
            </a:r>
            <a:r>
              <a:rPr dirty="0" sz="1200" spc="-5">
                <a:latin typeface="Cambria"/>
                <a:cs typeface="Cambria"/>
              </a:rPr>
              <a:t>в</a:t>
            </a:r>
            <a:r>
              <a:rPr dirty="0" sz="1200" spc="10">
                <a:latin typeface="Cambria"/>
                <a:cs typeface="Cambria"/>
              </a:rPr>
              <a:t>и</a:t>
            </a:r>
            <a:r>
              <a:rPr dirty="0" sz="1200" spc="5">
                <a:latin typeface="Cambria"/>
                <a:cs typeface="Cambria"/>
              </a:rPr>
              <a:t>т</a:t>
            </a:r>
            <a:r>
              <a:rPr dirty="0" sz="1200">
                <a:latin typeface="Cambria"/>
                <a:cs typeface="Cambria"/>
              </a:rPr>
              <a:t>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 spc="10">
                <a:latin typeface="Cambria"/>
                <a:cs typeface="Cambria"/>
              </a:rPr>
              <a:t>й</a:t>
            </a:r>
            <a:r>
              <a:rPr dirty="0" sz="1200" spc="5">
                <a:latin typeface="Cambria"/>
                <a:cs typeface="Cambria"/>
              </a:rPr>
              <a:t>т</a:t>
            </a:r>
            <a:r>
              <a:rPr dirty="0" sz="1200">
                <a:latin typeface="Cambria"/>
                <a:cs typeface="Cambria"/>
              </a:rPr>
              <a:t>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кр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 spc="5">
                <a:latin typeface="Cambria"/>
                <a:cs typeface="Cambria"/>
              </a:rPr>
              <a:t>т</a:t>
            </a:r>
            <a:r>
              <a:rPr dirty="0" sz="1200">
                <a:latin typeface="Cambria"/>
                <a:cs typeface="Cambria"/>
              </a:rPr>
              <a:t>к</a:t>
            </a:r>
            <a:r>
              <a:rPr dirty="0" sz="1200" spc="-5">
                <a:latin typeface="Cambria"/>
                <a:cs typeface="Cambria"/>
              </a:rPr>
              <a:t>у</a:t>
            </a:r>
            <a:r>
              <a:rPr dirty="0" sz="1200">
                <a:latin typeface="Cambria"/>
                <a:cs typeface="Cambria"/>
              </a:rPr>
              <a:t>ю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х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>
                <a:latin typeface="Cambria"/>
                <a:cs typeface="Cambria"/>
              </a:rPr>
              <a:t>р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>
                <a:latin typeface="Cambria"/>
                <a:cs typeface="Cambria"/>
              </a:rPr>
              <a:t>к</a:t>
            </a:r>
            <a:r>
              <a:rPr dirty="0" sz="1200" spc="5">
                <a:latin typeface="Cambria"/>
                <a:cs typeface="Cambria"/>
              </a:rPr>
              <a:t>т</a:t>
            </a:r>
            <a:r>
              <a:rPr dirty="0" sz="1200" spc="-10">
                <a:latin typeface="Cambria"/>
                <a:cs typeface="Cambria"/>
              </a:rPr>
              <a:t>е</a:t>
            </a:r>
            <a:r>
              <a:rPr dirty="0" sz="1200">
                <a:latin typeface="Cambria"/>
                <a:cs typeface="Cambria"/>
              </a:rPr>
              <a:t>р</a:t>
            </a:r>
            <a:r>
              <a:rPr dirty="0" sz="1200" spc="10">
                <a:latin typeface="Cambria"/>
                <a:cs typeface="Cambria"/>
              </a:rPr>
              <a:t>и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15">
                <a:latin typeface="Cambria"/>
                <a:cs typeface="Cambria"/>
              </a:rPr>
              <a:t>т</a:t>
            </a:r>
            <a:r>
              <a:rPr dirty="0" sz="1200" spc="10">
                <a:latin typeface="Cambria"/>
                <a:cs typeface="Cambria"/>
              </a:rPr>
              <a:t>и</a:t>
            </a:r>
            <a:r>
              <a:rPr dirty="0" sz="1200">
                <a:latin typeface="Cambria"/>
                <a:cs typeface="Cambria"/>
              </a:rPr>
              <a:t>ку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</a:t>
            </a:r>
            <a:r>
              <a:rPr dirty="0" sz="1200" spc="5">
                <a:latin typeface="Cambria"/>
                <a:cs typeface="Cambria"/>
              </a:rPr>
              <a:t>ом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 spc="-15">
                <a:latin typeface="Cambria"/>
                <a:cs typeface="Cambria"/>
              </a:rPr>
              <a:t>н</a:t>
            </a:r>
            <a:r>
              <a:rPr dirty="0" sz="1200" spc="-5">
                <a:latin typeface="Cambria"/>
                <a:cs typeface="Cambria"/>
              </a:rPr>
              <a:t>д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>
                <a:latin typeface="Cambria"/>
                <a:cs typeface="Cambria"/>
              </a:rPr>
              <a:t>м</a:t>
            </a:r>
            <a:r>
              <a:rPr dirty="0" sz="1200" spc="5">
                <a:latin typeface="Cambria"/>
                <a:cs typeface="Cambria"/>
              </a:rPr>
              <a:t> g</a:t>
            </a:r>
            <a:r>
              <a:rPr dirty="0" sz="1200">
                <a:latin typeface="Cambria"/>
                <a:cs typeface="Cambria"/>
              </a:rPr>
              <a:t>it.</a:t>
            </a:r>
            <a:r>
              <a:rPr dirty="0" sz="1200" spc="25">
                <a:latin typeface="Cambria"/>
                <a:cs typeface="Cambria"/>
              </a:rPr>
              <a:t> </a:t>
            </a:r>
            <a:r>
              <a:rPr dirty="0" sz="1100" spc="-10">
                <a:latin typeface="Consolas"/>
                <a:cs typeface="Consolas"/>
              </a:rPr>
              <a:t>gi</a:t>
            </a:r>
            <a:r>
              <a:rPr dirty="0" sz="1100">
                <a:latin typeface="Consolas"/>
                <a:cs typeface="Consolas"/>
              </a:rPr>
              <a:t>t</a:t>
            </a:r>
            <a:r>
              <a:rPr dirty="0" sz="1100" spc="-15">
                <a:latin typeface="Consolas"/>
                <a:cs typeface="Consolas"/>
              </a:rPr>
              <a:t> </a:t>
            </a:r>
            <a:r>
              <a:rPr dirty="0" sz="1100" spc="-10">
                <a:latin typeface="Consolas"/>
                <a:cs typeface="Consolas"/>
              </a:rPr>
              <a:t>ad</a:t>
            </a:r>
            <a:r>
              <a:rPr dirty="0" sz="1100">
                <a:latin typeface="Consolas"/>
                <a:cs typeface="Consolas"/>
              </a:rPr>
              <a:t>d</a:t>
            </a:r>
            <a:r>
              <a:rPr dirty="0" sz="1100" spc="10">
                <a:latin typeface="Consolas"/>
                <a:cs typeface="Consolas"/>
              </a:rPr>
              <a:t> </a:t>
            </a:r>
            <a:r>
              <a:rPr dirty="0" sz="1100">
                <a:latin typeface="Consolas"/>
                <a:cs typeface="Consolas"/>
              </a:rPr>
              <a:t>.</a:t>
            </a:r>
            <a:r>
              <a:rPr dirty="0" sz="1100" spc="-350">
                <a:latin typeface="Consolas"/>
                <a:cs typeface="Consolas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endParaRPr sz="1200">
              <a:latin typeface="Cambria"/>
              <a:cs typeface="Cambria"/>
            </a:endParaRPr>
          </a:p>
          <a:p>
            <a:pPr marL="469900" marR="451484">
              <a:lnSpc>
                <a:spcPts val="1420"/>
              </a:lnSpc>
              <a:spcBef>
                <a:spcPts val="50"/>
              </a:spcBef>
            </a:pPr>
            <a:r>
              <a:rPr dirty="0" sz="1200" spc="-5">
                <a:latin typeface="Cambria"/>
                <a:cs typeface="Cambria"/>
              </a:rPr>
              <a:t>сохранить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изменения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5">
                <a:latin typeface="Cambria"/>
                <a:cs typeface="Cambria"/>
              </a:rPr>
              <a:t> текущем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каталоге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100">
                <a:latin typeface="Consolas"/>
                <a:cs typeface="Consolas"/>
              </a:rPr>
              <a:t>git</a:t>
            </a:r>
            <a:r>
              <a:rPr dirty="0" sz="1100" spc="-10">
                <a:latin typeface="Consolas"/>
                <a:cs typeface="Consolas"/>
              </a:rPr>
              <a:t> </a:t>
            </a:r>
            <a:r>
              <a:rPr dirty="0" sz="1100" spc="-5">
                <a:latin typeface="Consolas"/>
                <a:cs typeface="Consolas"/>
              </a:rPr>
              <a:t>commit</a:t>
            </a:r>
            <a:r>
              <a:rPr dirty="0" sz="1100" spc="5">
                <a:latin typeface="Consolas"/>
                <a:cs typeface="Consolas"/>
              </a:rPr>
              <a:t> </a:t>
            </a:r>
            <a:r>
              <a:rPr dirty="0" sz="1100" spc="-5">
                <a:latin typeface="Consolas"/>
                <a:cs typeface="Consolas"/>
              </a:rPr>
              <a:t>-am</a:t>
            </a:r>
            <a:r>
              <a:rPr dirty="0" sz="1100" spc="15">
                <a:latin typeface="Consolas"/>
                <a:cs typeface="Consolas"/>
              </a:rPr>
              <a:t> </a:t>
            </a:r>
            <a:r>
              <a:rPr dirty="0" sz="1100" spc="-5">
                <a:latin typeface="Consolas"/>
                <a:cs typeface="Consolas"/>
              </a:rPr>
              <a:t>'anything'</a:t>
            </a:r>
            <a:r>
              <a:rPr dirty="0" sz="1100" spc="-310">
                <a:latin typeface="Consolas"/>
                <a:cs typeface="Consolas"/>
              </a:rPr>
              <a:t> </a:t>
            </a:r>
            <a:r>
              <a:rPr dirty="0" sz="1200">
                <a:latin typeface="Cambria"/>
                <a:cs typeface="Cambria"/>
              </a:rPr>
              <a:t>–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5">
                <a:latin typeface="Cambria"/>
                <a:cs typeface="Cambria"/>
              </a:rPr>
              <a:t>о</a:t>
            </a:r>
            <a:r>
              <a:rPr dirty="0" sz="1200">
                <a:latin typeface="Cambria"/>
                <a:cs typeface="Cambria"/>
              </a:rPr>
              <a:t>зд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 spc="-15">
                <a:latin typeface="Cambria"/>
                <a:cs typeface="Cambria"/>
              </a:rPr>
              <a:t>н</a:t>
            </a:r>
            <a:r>
              <a:rPr dirty="0" sz="1200" spc="10">
                <a:latin typeface="Cambria"/>
                <a:cs typeface="Cambria"/>
              </a:rPr>
              <a:t>и</a:t>
            </a:r>
            <a:r>
              <a:rPr dirty="0" sz="1200">
                <a:latin typeface="Cambria"/>
                <a:cs typeface="Cambria"/>
              </a:rPr>
              <a:t>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</a:t>
            </a:r>
            <a:r>
              <a:rPr dirty="0" sz="1200" spc="5">
                <a:latin typeface="Cambria"/>
                <a:cs typeface="Cambria"/>
              </a:rPr>
              <a:t>ом</a:t>
            </a:r>
            <a:r>
              <a:rPr dirty="0" sz="1200" spc="-20">
                <a:latin typeface="Cambria"/>
                <a:cs typeface="Cambria"/>
              </a:rPr>
              <a:t>м</a:t>
            </a:r>
            <a:r>
              <a:rPr dirty="0" sz="1200" spc="10">
                <a:latin typeface="Cambria"/>
                <a:cs typeface="Cambria"/>
              </a:rPr>
              <a:t>и</a:t>
            </a:r>
            <a:r>
              <a:rPr dirty="0" sz="1200" spc="5">
                <a:latin typeface="Cambria"/>
                <a:cs typeface="Cambria"/>
              </a:rPr>
              <a:t>т</a:t>
            </a:r>
            <a:r>
              <a:rPr dirty="0" sz="1200">
                <a:latin typeface="Cambria"/>
                <a:cs typeface="Cambria"/>
              </a:rPr>
              <a:t>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30">
                <a:latin typeface="Cambria"/>
                <a:cs typeface="Cambria"/>
              </a:rPr>
              <a:t>к</a:t>
            </a:r>
            <a:r>
              <a:rPr dirty="0" sz="1200" spc="5">
                <a:latin typeface="Cambria"/>
                <a:cs typeface="Cambria"/>
              </a:rPr>
              <a:t>ом</a:t>
            </a:r>
            <a:r>
              <a:rPr dirty="0" sz="1200" spc="-10">
                <a:latin typeface="Cambria"/>
                <a:cs typeface="Cambria"/>
              </a:rPr>
              <a:t>е</a:t>
            </a:r>
            <a:r>
              <a:rPr dirty="0" sz="1200" spc="-15">
                <a:latin typeface="Cambria"/>
                <a:cs typeface="Cambria"/>
              </a:rPr>
              <a:t>н</a:t>
            </a:r>
            <a:r>
              <a:rPr dirty="0" sz="1200" spc="5">
                <a:latin typeface="Cambria"/>
                <a:cs typeface="Cambria"/>
              </a:rPr>
              <a:t>т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>
                <a:latin typeface="Cambria"/>
                <a:cs typeface="Cambria"/>
              </a:rPr>
              <a:t>р</a:t>
            </a:r>
            <a:r>
              <a:rPr dirty="0" sz="1200" spc="10">
                <a:latin typeface="Cambria"/>
                <a:cs typeface="Cambria"/>
              </a:rPr>
              <a:t>и</a:t>
            </a:r>
            <a:r>
              <a:rPr dirty="0" sz="1200" spc="-10">
                <a:latin typeface="Cambria"/>
                <a:cs typeface="Cambria"/>
              </a:rPr>
              <a:t>е</a:t>
            </a:r>
            <a:r>
              <a:rPr dirty="0" sz="1200">
                <a:latin typeface="Cambria"/>
                <a:cs typeface="Cambria"/>
              </a:rPr>
              <a:t>м</a:t>
            </a:r>
            <a:r>
              <a:rPr dirty="0" sz="1200" spc="30">
                <a:latin typeface="Cambria"/>
                <a:cs typeface="Cambria"/>
              </a:rPr>
              <a:t> </a:t>
            </a:r>
            <a:r>
              <a:rPr dirty="0" sz="1100" spc="-10">
                <a:latin typeface="Consolas"/>
                <a:cs typeface="Consolas"/>
              </a:rPr>
              <a:t>gi</a:t>
            </a:r>
            <a:r>
              <a:rPr dirty="0" sz="1100">
                <a:latin typeface="Consolas"/>
                <a:cs typeface="Consolas"/>
              </a:rPr>
              <a:t>t</a:t>
            </a:r>
            <a:r>
              <a:rPr dirty="0" sz="1100" spc="-15">
                <a:latin typeface="Consolas"/>
                <a:cs typeface="Consolas"/>
              </a:rPr>
              <a:t> </a:t>
            </a:r>
            <a:r>
              <a:rPr dirty="0" sz="1100" spc="-10">
                <a:latin typeface="Consolas"/>
                <a:cs typeface="Consolas"/>
              </a:rPr>
              <a:t>pus</a:t>
            </a:r>
            <a:r>
              <a:rPr dirty="0" sz="1100">
                <a:latin typeface="Consolas"/>
                <a:cs typeface="Consolas"/>
              </a:rPr>
              <a:t>h</a:t>
            </a:r>
            <a:r>
              <a:rPr dirty="0" sz="1100" spc="-325">
                <a:latin typeface="Consolas"/>
                <a:cs typeface="Consolas"/>
              </a:rPr>
              <a:t> </a:t>
            </a:r>
            <a:r>
              <a:rPr dirty="0" sz="1200">
                <a:latin typeface="Cambria"/>
                <a:cs typeface="Cambria"/>
              </a:rPr>
              <a:t>–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от</a:t>
            </a:r>
            <a:r>
              <a:rPr dirty="0" sz="1200" spc="-10">
                <a:latin typeface="Cambria"/>
                <a:cs typeface="Cambria"/>
              </a:rPr>
              <a:t>п</a:t>
            </a:r>
            <a:r>
              <a:rPr dirty="0" sz="1200">
                <a:latin typeface="Cambria"/>
                <a:cs typeface="Cambria"/>
              </a:rPr>
              <a:t>р</a:t>
            </a:r>
            <a:r>
              <a:rPr dirty="0" sz="1200" spc="-10">
                <a:latin typeface="Cambria"/>
                <a:cs typeface="Cambria"/>
              </a:rPr>
              <a:t>а</a:t>
            </a:r>
            <a:r>
              <a:rPr dirty="0" sz="1200" spc="-5">
                <a:latin typeface="Cambria"/>
                <a:cs typeface="Cambria"/>
              </a:rPr>
              <a:t>в</a:t>
            </a:r>
            <a:r>
              <a:rPr dirty="0" sz="1200">
                <a:latin typeface="Cambria"/>
                <a:cs typeface="Cambria"/>
              </a:rPr>
              <a:t>ка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</a:t>
            </a:r>
            <a:r>
              <a:rPr dirty="0" sz="1200" spc="5">
                <a:latin typeface="Cambria"/>
                <a:cs typeface="Cambria"/>
              </a:rPr>
              <a:t>омм</a:t>
            </a:r>
            <a:r>
              <a:rPr dirty="0" sz="1200" spc="-15">
                <a:latin typeface="Cambria"/>
                <a:cs typeface="Cambria"/>
              </a:rPr>
              <a:t>и</a:t>
            </a:r>
            <a:r>
              <a:rPr dirty="0" sz="1200" spc="5">
                <a:latin typeface="Cambria"/>
                <a:cs typeface="Cambria"/>
              </a:rPr>
              <a:t>т</a:t>
            </a:r>
            <a:r>
              <a:rPr dirty="0" sz="1200">
                <a:latin typeface="Cambria"/>
                <a:cs typeface="Cambria"/>
              </a:rPr>
              <a:t>а</a:t>
            </a:r>
            <a:endParaRPr sz="1200">
              <a:latin typeface="Cambria"/>
              <a:cs typeface="Cambria"/>
            </a:endParaRPr>
          </a:p>
          <a:p>
            <a:pPr marL="469900" marR="46990" indent="-305435">
              <a:lnSpc>
                <a:spcPct val="97800"/>
              </a:lnSpc>
              <a:spcBef>
                <a:spcPts val="969"/>
              </a:spcBef>
              <a:buAutoNum type="arabicPeriod" startAt="8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Приведите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примеры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использования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работе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 </a:t>
            </a:r>
            <a:r>
              <a:rPr dirty="0" sz="1200" spc="-5">
                <a:latin typeface="Cambria"/>
                <a:cs typeface="Cambria"/>
              </a:rPr>
              <a:t>локальным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удалённым </a:t>
            </a:r>
            <a:r>
              <a:rPr dirty="0" sz="1200" spc="-5">
                <a:latin typeface="Cambria"/>
                <a:cs typeface="Cambria"/>
              </a:rPr>
              <a:t> репозиториями.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большом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проекте разработчики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будут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клонировать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локальный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репозиторий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себе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устройства,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благодоря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чему</a:t>
            </a:r>
            <a:r>
              <a:rPr dirty="0" sz="1200" spc="-5">
                <a:latin typeface="Cambria"/>
                <a:cs typeface="Cambria"/>
              </a:rPr>
              <a:t> смогут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работать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параллельно.</a:t>
            </a:r>
            <a:endParaRPr sz="1200">
              <a:latin typeface="Cambria"/>
              <a:cs typeface="Cambria"/>
            </a:endParaRPr>
          </a:p>
          <a:p>
            <a:pPr marL="469900" marR="5080">
              <a:lnSpc>
                <a:spcPts val="1390"/>
              </a:lnSpc>
              <a:spcBef>
                <a:spcPts val="1050"/>
              </a:spcBef>
            </a:pPr>
            <a:r>
              <a:rPr dirty="0" sz="1200">
                <a:latin typeface="Cambria"/>
                <a:cs typeface="Cambria"/>
              </a:rPr>
              <a:t>Если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же</a:t>
            </a:r>
            <a:r>
              <a:rPr dirty="0" sz="1200" spc="-5">
                <a:latin typeface="Cambria"/>
                <a:cs typeface="Cambria"/>
              </a:rPr>
              <a:t> репозиторий</a:t>
            </a:r>
            <a:r>
              <a:rPr dirty="0" sz="1200" spc="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слишком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большой, разработчики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могут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подключаться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нему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удаленно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править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код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новых </a:t>
            </a:r>
            <a:r>
              <a:rPr dirty="0" sz="1200">
                <a:latin typeface="Cambria"/>
                <a:cs typeface="Cambria"/>
              </a:rPr>
              <a:t>ветках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т.п.</a:t>
            </a:r>
            <a:endParaRPr sz="1200">
              <a:latin typeface="Cambria"/>
              <a:cs typeface="Cambria"/>
            </a:endParaRPr>
          </a:p>
          <a:p>
            <a:pPr marL="469900" marR="60960" indent="-305435">
              <a:lnSpc>
                <a:spcPct val="97500"/>
              </a:lnSpc>
              <a:spcBef>
                <a:spcPts val="985"/>
              </a:spcBef>
              <a:buAutoNum type="arabicPeriod" startAt="9"/>
              <a:tabLst>
                <a:tab pos="469900" algn="l"/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Что</a:t>
            </a:r>
            <a:r>
              <a:rPr dirty="0" sz="1200">
                <a:latin typeface="Cambria"/>
                <a:cs typeface="Cambria"/>
              </a:rPr>
              <a:t> такое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зачем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могут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быть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нужны </a:t>
            </a:r>
            <a:r>
              <a:rPr dirty="0" sz="1200" spc="-5">
                <a:latin typeface="Cambria"/>
                <a:cs typeface="Cambria"/>
              </a:rPr>
              <a:t>ветви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(branches)? </a:t>
            </a:r>
            <a:r>
              <a:rPr dirty="0" sz="1200">
                <a:latin typeface="Cambria"/>
                <a:cs typeface="Cambria"/>
              </a:rPr>
              <a:t>Ветки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(branches)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которые позволяют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сохранить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рабочую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версию</a:t>
            </a:r>
            <a:r>
              <a:rPr dirty="0" sz="1200">
                <a:latin typeface="Cambria"/>
                <a:cs typeface="Cambria"/>
              </a:rPr>
              <a:t> и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внести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изменения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только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копию.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Это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может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быть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нужно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для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избежания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конфликта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версий.</a:t>
            </a:r>
            <a:endParaRPr sz="1200">
              <a:latin typeface="Cambria"/>
              <a:cs typeface="Cambria"/>
            </a:endParaRPr>
          </a:p>
          <a:p>
            <a:pPr algn="just" marL="469900" marR="237490" indent="-305435">
              <a:lnSpc>
                <a:spcPct val="97500"/>
              </a:lnSpc>
              <a:spcBef>
                <a:spcPts val="1025"/>
              </a:spcBef>
              <a:buAutoNum type="arabicPeriod" startAt="9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Как и </a:t>
            </a:r>
            <a:r>
              <a:rPr dirty="0" sz="1200" spc="-5">
                <a:latin typeface="Cambria"/>
                <a:cs typeface="Cambria"/>
              </a:rPr>
              <a:t>зачем можно игнорировать некоторые файлы при </a:t>
            </a:r>
            <a:r>
              <a:rPr dirty="0" sz="1200">
                <a:latin typeface="Cambria"/>
                <a:cs typeface="Cambria"/>
              </a:rPr>
              <a:t>commit? </a:t>
            </a:r>
            <a:r>
              <a:rPr dirty="0" sz="1200" spc="-10">
                <a:latin typeface="Cambria"/>
                <a:cs typeface="Cambria"/>
              </a:rPr>
              <a:t>Обычно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игнорируемых файлах хранятся </a:t>
            </a:r>
            <a:r>
              <a:rPr dirty="0" sz="1200" spc="-10">
                <a:latin typeface="Cambria"/>
                <a:cs typeface="Cambria"/>
              </a:rPr>
              <a:t>данные, </a:t>
            </a:r>
            <a:r>
              <a:rPr dirty="0" sz="1200">
                <a:latin typeface="Cambria"/>
                <a:cs typeface="Cambria"/>
              </a:rPr>
              <a:t>которые </a:t>
            </a:r>
            <a:r>
              <a:rPr dirty="0" sz="1200" spc="-10">
                <a:latin typeface="Cambria"/>
                <a:cs typeface="Cambria"/>
              </a:rPr>
              <a:t>не </a:t>
            </a:r>
            <a:r>
              <a:rPr dirty="0" sz="1200">
                <a:latin typeface="Cambria"/>
                <a:cs typeface="Cambria"/>
              </a:rPr>
              <a:t>стоит </a:t>
            </a:r>
            <a:r>
              <a:rPr dirty="0" sz="1200" spc="-5">
                <a:latin typeface="Cambria"/>
                <a:cs typeface="Cambria"/>
              </a:rPr>
              <a:t>выкладывать </a:t>
            </a:r>
            <a:r>
              <a:rPr dirty="0" sz="1200">
                <a:latin typeface="Cambria"/>
                <a:cs typeface="Cambria"/>
              </a:rPr>
              <a:t>в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общий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доступ: пароли,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ssh-ключи,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базы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данных.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4	</a:t>
            </a: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Выводы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 spc="-5">
                <a:latin typeface="Cambria"/>
                <a:cs typeface="Cambria"/>
              </a:rPr>
              <a:t>Были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получены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теоритические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практические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навыки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по</a:t>
            </a:r>
            <a:r>
              <a:rPr dirty="0" sz="1200">
                <a:latin typeface="Cambria"/>
                <a:cs typeface="Cambria"/>
              </a:rPr>
              <a:t> работе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с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git и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github.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4F81BC"/>
                </a:solidFill>
                <a:latin typeface="Calibri"/>
                <a:cs typeface="Calibri"/>
              </a:rPr>
              <a:t>Список</a:t>
            </a:r>
            <a:r>
              <a:rPr dirty="0" sz="1600" spc="-8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F81BC"/>
                </a:solidFill>
                <a:latin typeface="Calibri"/>
                <a:cs typeface="Calibri"/>
              </a:rPr>
              <a:t>литературы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Логинов Георгий Евгеньевич</dc:creator>
  <dc:title>Отчёт по лабораторной работе №2</dc:title>
  <dcterms:created xsi:type="dcterms:W3CDTF">2024-03-02T10:50:07Z</dcterms:created>
  <dcterms:modified xsi:type="dcterms:W3CDTF">2024-03-02T10:50:07Z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2024-03-02T00:00:00Z</vt:filetime>
  </property>
</Properties>
</file>