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60" r:id="rId3"/>
    <p:sldId id="263" r:id="rId4"/>
    <p:sldId id="264" r:id="rId5"/>
    <p:sldId id="267" r:id="rId6"/>
    <p:sldId id="265" r:id="rId7"/>
    <p:sldId id="268" r:id="rId8"/>
    <p:sldId id="269" r:id="rId9"/>
    <p:sldId id="270" r:id="rId10"/>
    <p:sldId id="266" r:id="rId11"/>
    <p:sldId id="271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3"/>
  </p:normalViewPr>
  <p:slideViewPr>
    <p:cSldViewPr>
      <p:cViewPr varScale="1">
        <p:scale>
          <a:sx n="105" d="100"/>
          <a:sy n="105" d="100"/>
        </p:scale>
        <p:origin x="184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F688ADD4-8ECF-4039-B74E-C329324B202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A9340-EA30-42CA-982A-0C161D8CA6F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99C5C8A-74F9-4FFE-BDD4-80F750A9C2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B7862-6CBB-4A05-B768-04F4E1BFB97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3E8E8363-1DDA-4A78-851F-A6A67A8D0A8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D4BE2-5488-4366-9190-078A64BF776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3903-264D-43B6-AFBB-A138D9622C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52107-7EF8-4B56-8D68-8D4BB35DE5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38E0F-169C-44BA-85D2-E5F69B3CC9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135BA-32F1-42DF-BC07-57AAFA1056C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2F1AB3-4650-4A8A-89A7-3DF97ABF3E3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 cstate="print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C0B0CAD-C99B-4CF2-B791-EC26EF01864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Racial Differences in Marriage Trends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Legacy of slavery</a:t>
            </a:r>
          </a:p>
          <a:p>
            <a:pPr lvl="1"/>
            <a:r>
              <a:rPr lang="en-US" dirty="0"/>
              <a:t>Marriage common in early 20</a:t>
            </a:r>
            <a:r>
              <a:rPr lang="en-US" baseline="30000" dirty="0"/>
              <a:t>th</a:t>
            </a:r>
            <a:r>
              <a:rPr lang="en-US" dirty="0"/>
              <a:t> C.</a:t>
            </a:r>
          </a:p>
          <a:p>
            <a:pPr marL="292608" lvl="1" indent="0">
              <a:buNone/>
            </a:pPr>
            <a:endParaRPr lang="en-US" dirty="0"/>
          </a:p>
          <a:p>
            <a:r>
              <a:rPr lang="en-US" dirty="0"/>
              <a:t>Marriage market – structural changes</a:t>
            </a:r>
          </a:p>
          <a:p>
            <a:pPr lvl="1"/>
            <a:r>
              <a:rPr lang="en-US" dirty="0"/>
              <a:t>“Marriageable men”</a:t>
            </a:r>
          </a:p>
          <a:p>
            <a:pPr lvl="1"/>
            <a:r>
              <a:rPr lang="en-US" dirty="0"/>
              <a:t>Education mismatch</a:t>
            </a:r>
          </a:p>
          <a:p>
            <a:pPr lvl="1"/>
            <a:r>
              <a:rPr lang="en-US" dirty="0"/>
              <a:t>Intermarriage rates</a:t>
            </a:r>
          </a:p>
          <a:p>
            <a:pPr lvl="1"/>
            <a:r>
              <a:rPr lang="en-US" dirty="0"/>
              <a:t>But 1960-1980 rise of middle-class Black Americans</a:t>
            </a:r>
          </a:p>
          <a:p>
            <a:pPr marL="292608" lvl="1" indent="0">
              <a:buNone/>
            </a:pPr>
            <a:endParaRPr lang="en-US" dirty="0"/>
          </a:p>
          <a:p>
            <a:r>
              <a:rPr lang="en-US" dirty="0"/>
              <a:t>Ratio of men’s to women’s wages; smaller amongst Black Americans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Suggest differences among most economically unstable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C3482-796D-245E-A045-0E92BAD70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Racial Gap at all Educ </a:t>
            </a:r>
            <a:r>
              <a:rPr lang="en-US" dirty="0" err="1"/>
              <a:t>LEvels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03484-7BA9-E538-5A0A-7B960B3BA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White women – higher education = more stable marriages</a:t>
            </a:r>
          </a:p>
          <a:p>
            <a:endParaRPr lang="en-US" dirty="0"/>
          </a:p>
          <a:p>
            <a:r>
              <a:rPr lang="en-US" dirty="0"/>
              <a:t>Black women – instability at all education levels</a:t>
            </a:r>
          </a:p>
          <a:p>
            <a:pPr lvl="1"/>
            <a:r>
              <a:rPr lang="en-US" dirty="0"/>
              <a:t>Returns to education investment lower for black men?</a:t>
            </a:r>
          </a:p>
          <a:p>
            <a:endParaRPr lang="en-US" dirty="0"/>
          </a:p>
          <a:p>
            <a:r>
              <a:rPr lang="en-US" dirty="0"/>
              <a:t>Since 1960, economic factors impact marriage formation</a:t>
            </a:r>
          </a:p>
          <a:p>
            <a:pPr lvl="1"/>
            <a:r>
              <a:rPr lang="en-US" dirty="0"/>
              <a:t>Black men and women face economic disadvantage</a:t>
            </a:r>
          </a:p>
        </p:txBody>
      </p:sp>
    </p:spTree>
    <p:extLst>
      <p:ext uri="{BB962C8B-B14F-4D97-AF65-F5344CB8AC3E}">
        <p14:creationId xmlns:p14="http://schemas.microsoft.com/office/powerpoint/2010/main" val="379304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Racial Differences: Marriage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Timing of marriage</a:t>
            </a:r>
            <a:r>
              <a:rPr lang="en-US" dirty="0"/>
              <a:t>: divergent trends</a:t>
            </a:r>
          </a:p>
          <a:p>
            <a:endParaRPr lang="en-US" dirty="0"/>
          </a:p>
          <a:p>
            <a:r>
              <a:rPr lang="en-US" u="sng" dirty="0"/>
              <a:t>Marriage rates</a:t>
            </a:r>
            <a:r>
              <a:rPr lang="en-US" dirty="0"/>
              <a:t>: Black individuals less likely to marry</a:t>
            </a:r>
          </a:p>
          <a:p>
            <a:endParaRPr lang="en-US" dirty="0"/>
          </a:p>
          <a:p>
            <a:r>
              <a:rPr lang="en-US" u="sng" dirty="0"/>
              <a:t>Divorce rates</a:t>
            </a:r>
            <a:r>
              <a:rPr lang="en-US" dirty="0"/>
              <a:t>: higher among Black population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Timing of marriage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Late 1800s – 1940s: Black individuals marry at younger ages</a:t>
            </a:r>
          </a:p>
          <a:p>
            <a:endParaRPr lang="en-US" dirty="0"/>
          </a:p>
          <a:p>
            <a:r>
              <a:rPr lang="en-US" dirty="0"/>
              <a:t>1950s: White population marries earlier; few racial/ethnic differences</a:t>
            </a:r>
          </a:p>
          <a:p>
            <a:endParaRPr lang="en-US" dirty="0"/>
          </a:p>
          <a:p>
            <a:r>
              <a:rPr lang="en-US" dirty="0"/>
              <a:t>Post 1950s: Black people marry later (if they do marry)</a:t>
            </a:r>
          </a:p>
          <a:p>
            <a:pPr lvl="1"/>
            <a:r>
              <a:rPr lang="en-US" dirty="0"/>
              <a:t>Median age at first marriage (2021 data)</a:t>
            </a:r>
          </a:p>
          <a:p>
            <a:pPr lvl="2"/>
            <a:r>
              <a:rPr lang="en-US" dirty="0"/>
              <a:t>Black Men: 33		White Men: 30</a:t>
            </a:r>
          </a:p>
          <a:p>
            <a:pPr lvl="2"/>
            <a:r>
              <a:rPr lang="en-US" dirty="0"/>
              <a:t>Black Women: 32		White Women: 27.9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2.Marriage rates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Black population less likely to marry overall</a:t>
            </a:r>
          </a:p>
          <a:p>
            <a:endParaRPr lang="en-US" dirty="0"/>
          </a:p>
          <a:p>
            <a:r>
              <a:rPr lang="en-US" dirty="0"/>
              <a:t>1950: 9/10 Black women would marry</a:t>
            </a:r>
          </a:p>
          <a:p>
            <a:endParaRPr lang="en-US" dirty="0"/>
          </a:p>
          <a:p>
            <a:r>
              <a:rPr lang="en-US" dirty="0"/>
              <a:t>2015: 45% of Black women married by age 40</a:t>
            </a:r>
          </a:p>
          <a:p>
            <a:pPr lvl="1"/>
            <a:r>
              <a:rPr lang="en-US" dirty="0"/>
              <a:t>60% of white women</a:t>
            </a:r>
          </a:p>
          <a:p>
            <a:pPr lvl="1"/>
            <a:r>
              <a:rPr lang="en-US" dirty="0"/>
              <a:t>55% of Hispanic women</a:t>
            </a:r>
          </a:p>
          <a:p>
            <a:endParaRPr lang="en-US" dirty="0"/>
          </a:p>
          <a:p>
            <a:r>
              <a:rPr lang="en-US" dirty="0"/>
              <a:t>2020: 47.5% of Black women never married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Marriage rates</a:t>
            </a:r>
          </a:p>
        </p:txBody>
      </p:sp>
      <p:pic>
        <p:nvPicPr>
          <p:cNvPr id="6" name="Content Placeholder 5" descr="Marriage.rates.black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603" r="-17603"/>
          <a:stretch>
            <a:fillRect/>
          </a:stretch>
        </p:blipFill>
        <p:spPr>
          <a:xfrm>
            <a:off x="457200" y="1676400"/>
            <a:ext cx="7239000" cy="4779336"/>
          </a:xfrm>
        </p:spPr>
      </p:pic>
    </p:spTree>
    <p:extLst>
      <p:ext uri="{BB962C8B-B14F-4D97-AF65-F5344CB8AC3E}">
        <p14:creationId xmlns:p14="http://schemas.microsoft.com/office/powerpoint/2010/main" val="3811701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3.Divorce rates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Black marriages break up more often</a:t>
            </a:r>
          </a:p>
          <a:p>
            <a:endParaRPr lang="en-US" dirty="0"/>
          </a:p>
          <a:p>
            <a:r>
              <a:rPr lang="en-US" dirty="0"/>
              <a:t>2022 – Percentages of divorced women</a:t>
            </a:r>
          </a:p>
          <a:p>
            <a:pPr lvl="1"/>
            <a:r>
              <a:rPr lang="en-US" dirty="0"/>
              <a:t>Black women – 33%</a:t>
            </a:r>
          </a:p>
          <a:p>
            <a:pPr lvl="1"/>
            <a:r>
              <a:rPr lang="en-US" dirty="0"/>
              <a:t>Hispanic women – 22%</a:t>
            </a:r>
          </a:p>
          <a:p>
            <a:pPr lvl="1"/>
            <a:r>
              <a:rPr lang="en-US" dirty="0"/>
              <a:t>White women – 19%</a:t>
            </a:r>
          </a:p>
          <a:p>
            <a:pPr lvl="1"/>
            <a:r>
              <a:rPr lang="en-US" dirty="0"/>
              <a:t>Asian women – 11%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Divorce rates</a:t>
            </a:r>
          </a:p>
        </p:txBody>
      </p:sp>
      <p:pic>
        <p:nvPicPr>
          <p:cNvPr id="4" name="Content Placeholder 3" descr="cummulative-percentage-of-ever-married-women-divorced-from-first-marriage-by-race-and-ethnicity-20091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3" b="5553"/>
          <a:stretch>
            <a:fillRect/>
          </a:stretch>
        </p:blipFill>
        <p:spPr>
          <a:xfrm>
            <a:off x="457200" y="1600200"/>
            <a:ext cx="7239000" cy="4855536"/>
          </a:xfrm>
        </p:spPr>
      </p:pic>
    </p:spTree>
    <p:extLst>
      <p:ext uri="{BB962C8B-B14F-4D97-AF65-F5344CB8AC3E}">
        <p14:creationId xmlns:p14="http://schemas.microsoft.com/office/powerpoint/2010/main" val="1049578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CC74D8D-E193-0C42-AF13-54426A131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Why do we care about marriage and divorce rates?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6CF3D1-C7FD-5A47-8E57-8DC62F77C7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503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8F68A-CAF8-8C4B-AA37-BE90BDB43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explains these differences?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61895-7BD1-AD4D-A572-D7A2126F2F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160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219</TotalTime>
  <Words>299</Words>
  <Application>Microsoft Macintosh PowerPoint</Application>
  <PresentationFormat>On-screen Show (4:3)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Trebuchet MS</vt:lpstr>
      <vt:lpstr>Wingdings</vt:lpstr>
      <vt:lpstr>Wingdings 2</vt:lpstr>
      <vt:lpstr>Opulent</vt:lpstr>
      <vt:lpstr>Racial Differences in Marriage Trends</vt:lpstr>
      <vt:lpstr>Racial Differences: Marriage</vt:lpstr>
      <vt:lpstr>1. Timing of marriage</vt:lpstr>
      <vt:lpstr>2.Marriage rates</vt:lpstr>
      <vt:lpstr>Marriage rates</vt:lpstr>
      <vt:lpstr>3.Divorce rates</vt:lpstr>
      <vt:lpstr>Divorce rates</vt:lpstr>
      <vt:lpstr>Why do we care about marriage and divorce rates?</vt:lpstr>
      <vt:lpstr>What explains these differences?</vt:lpstr>
      <vt:lpstr>Explanations</vt:lpstr>
      <vt:lpstr>Racial Gap at all Educ LEvels</vt:lpstr>
    </vt:vector>
  </TitlesOfParts>
  <Company>Indiana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Demographic Trends con’t</dc:title>
  <dc:creator>CITO</dc:creator>
  <cp:lastModifiedBy>Martinez, Sylvia</cp:lastModifiedBy>
  <cp:revision>21</cp:revision>
  <dcterms:created xsi:type="dcterms:W3CDTF">2009-01-20T18:41:13Z</dcterms:created>
  <dcterms:modified xsi:type="dcterms:W3CDTF">2024-09-03T12:52:53Z</dcterms:modified>
</cp:coreProperties>
</file>