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59" r:id="rId4"/>
    <p:sldId id="283" r:id="rId5"/>
    <p:sldId id="265" r:id="rId6"/>
    <p:sldId id="284" r:id="rId7"/>
    <p:sldId id="285" r:id="rId8"/>
    <p:sldId id="260" r:id="rId9"/>
    <p:sldId id="286" r:id="rId10"/>
    <p:sldId id="267" r:id="rId11"/>
    <p:sldId id="287" r:id="rId12"/>
    <p:sldId id="268" r:id="rId13"/>
    <p:sldId id="280" r:id="rId14"/>
    <p:sldId id="269" r:id="rId15"/>
    <p:sldId id="270" r:id="rId16"/>
    <p:sldId id="273" r:id="rId17"/>
    <p:sldId id="271" r:id="rId18"/>
    <p:sldId id="274" r:id="rId19"/>
    <p:sldId id="275" r:id="rId20"/>
    <p:sldId id="277" r:id="rId21"/>
    <p:sldId id="276" r:id="rId22"/>
    <p:sldId id="278" r:id="rId23"/>
    <p:sldId id="288" r:id="rId24"/>
    <p:sldId id="279" r:id="rId25"/>
    <p:sldId id="281" r:id="rId26"/>
    <p:sldId id="282" r:id="rId2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FD9DB-0AF3-4C03-82C3-183E580568B9}" v="137" dt="2019-09-27T04:52:14.484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265" autoAdjust="0"/>
  </p:normalViewPr>
  <p:slideViewPr>
    <p:cSldViewPr snapToGrid="0" showGuides="1">
      <p:cViewPr varScale="1">
        <p:scale>
          <a:sx n="45" d="100"/>
          <a:sy n="45" d="100"/>
        </p:scale>
        <p:origin x="1662" y="54"/>
      </p:cViewPr>
      <p:guideLst>
        <p:guide orient="horz" pos="2160"/>
        <p:guide pos="3840"/>
        <p:guide orient="horz" pos="3113"/>
      </p:guideLst>
    </p:cSldViewPr>
  </p:slideViewPr>
  <p:outlineViewPr>
    <p:cViewPr>
      <p:scale>
        <a:sx n="33" d="100"/>
        <a:sy n="33" d="100"/>
      </p:scale>
      <p:origin x="0" y="-228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C2C244-6829-4B52-AFD3-381E093F71A6}" type="datetime1">
              <a:rPr lang="pt-BR" smtClean="0"/>
              <a:t>27/09/2019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0262D-E9DC-4045-91D2-115DECAEB60A}" type="datetime1">
              <a:rPr lang="pt-BR" smtClean="0"/>
              <a:pPr/>
              <a:t>27/09/2019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Desafio de inovar. 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Desafio de inovar rápido, entrada de produto no mercado. 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Desafio da Qualidade;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Você não consegue lançar novas funcionalidades rapidamente;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muito difícil atualizar seu produto;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 serviço vive caindo e seus clientes sempre estão reclamando;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 problemas de colaboração entre os times de desenvolvimento e operações;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 empresa não está atingindo os resultados esperados;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Você está vendo seus concorrentes serem melhores que você.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5450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Surgimento: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Conferência </a:t>
            </a:r>
            <a:r>
              <a:rPr lang="pt-BR" dirty="0" err="1"/>
              <a:t>Agile</a:t>
            </a:r>
            <a:r>
              <a:rPr lang="pt-BR" dirty="0"/>
              <a:t> de 2008   – Patrick </a:t>
            </a:r>
            <a:r>
              <a:rPr lang="pt-BR" dirty="0" err="1"/>
              <a:t>Debois</a:t>
            </a:r>
            <a:r>
              <a:rPr lang="pt-BR" dirty="0"/>
              <a:t> e Andrew </a:t>
            </a:r>
            <a:r>
              <a:rPr lang="pt-BR" dirty="0" err="1"/>
              <a:t>Shafer</a:t>
            </a:r>
            <a:r>
              <a:rPr lang="pt-BR" dirty="0"/>
              <a:t> – Infraestrutura ágil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Conferência </a:t>
            </a:r>
            <a:r>
              <a:rPr lang="pt-BR" dirty="0" err="1"/>
              <a:t>Velocity</a:t>
            </a:r>
            <a:r>
              <a:rPr lang="pt-BR" dirty="0"/>
              <a:t> de 2009 – </a:t>
            </a:r>
            <a:r>
              <a:rPr lang="pt-BR" dirty="0" err="1"/>
              <a:t>Jhon</a:t>
            </a:r>
            <a:r>
              <a:rPr lang="pt-BR" dirty="0"/>
              <a:t> </a:t>
            </a:r>
            <a:r>
              <a:rPr lang="pt-BR" dirty="0" err="1"/>
              <a:t>Allspaw</a:t>
            </a:r>
            <a:r>
              <a:rPr lang="pt-BR" dirty="0"/>
              <a:t> e Paul </a:t>
            </a:r>
            <a:r>
              <a:rPr lang="pt-BR" dirty="0" err="1"/>
              <a:t>Hamond</a:t>
            </a:r>
            <a:r>
              <a:rPr lang="pt-BR" dirty="0"/>
              <a:t> – 10 Implantações por 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2009 – Patrick </a:t>
            </a:r>
            <a:r>
              <a:rPr lang="pt-BR" dirty="0" err="1"/>
              <a:t>Debos</a:t>
            </a:r>
            <a:r>
              <a:rPr lang="pt-BR" dirty="0"/>
              <a:t> – </a:t>
            </a:r>
            <a:r>
              <a:rPr lang="pt-BR" dirty="0" err="1"/>
              <a:t>DevOpsDay</a:t>
            </a:r>
            <a:r>
              <a:rPr lang="pt-BR" dirty="0"/>
              <a:t> – Termo </a:t>
            </a:r>
            <a:r>
              <a:rPr lang="pt-BR" b="1" dirty="0" err="1">
                <a:solidFill>
                  <a:schemeClr val="bg2"/>
                </a:solidFill>
              </a:rPr>
              <a:t>DevOps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0050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Gargalos e Pontos Críticos.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Práticas </a:t>
            </a:r>
            <a:r>
              <a:rPr lang="pt-BR" dirty="0" err="1"/>
              <a:t>DevOps</a:t>
            </a:r>
            <a:r>
              <a:rPr lang="pt-BR" dirty="0"/>
              <a:t> reduzem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73758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Aceitação da equipe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7011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como uma entrega contínua, exceto pelo fato de que as liberações para produção ocorrem </a:t>
            </a:r>
            <a:r>
              <a:rPr lang="pt-BR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automaticamente.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Exige uma boa maturidade de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organização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83095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5842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902825" y="2253996"/>
            <a:ext cx="6537176" cy="100584"/>
            <a:chOff x="3631692" y="2253996"/>
            <a:chExt cx="6537176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79" y="2307679"/>
              <a:ext cx="6444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006828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núme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R$ 12.345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R$ 6.789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com círc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832320" cy="100800"/>
            <a:chOff x="-1228304" y="3240138"/>
            <a:chExt cx="4832320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50321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7" name="Espaço Reservado para Texto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R$ 25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  <p:sp>
        <p:nvSpPr>
          <p:cNvPr id="30" name="Espaço Reservado para Texto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R$ 50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R$ 100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Seção 1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BILHÕES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30" y="1374243"/>
            <a:ext cx="4912962" cy="100800"/>
            <a:chOff x="646000" y="3239179"/>
            <a:chExt cx="2504638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00" y="3290538"/>
              <a:ext cx="247763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09925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2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2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1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5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3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6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4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7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5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8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Concorrente 6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9" name="Espaço Reservado para Texto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caro</a:t>
            </a:r>
          </a:p>
        </p:txBody>
      </p:sp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conveniente</a:t>
            </a:r>
          </a:p>
        </p:txBody>
      </p:sp>
      <p:sp>
        <p:nvSpPr>
          <p:cNvPr id="31" name="Espaço Reservado para Texto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conveniente</a:t>
            </a:r>
          </a:p>
        </p:txBody>
      </p:sp>
      <p:sp>
        <p:nvSpPr>
          <p:cNvPr id="32" name="Espaço Reservado para Imagem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3" name="Espaço Reservado para Texto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caro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três se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4265697" cy="100800"/>
            <a:chOff x="0" y="3240138"/>
            <a:chExt cx="4265697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21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16489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22" name="Espaço Reservado para Texto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de tabela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dirty="0"/>
              <a:t>LINHA DO TEMPO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988251" y="1375202"/>
            <a:ext cx="3185787" cy="100800"/>
            <a:chOff x="2738338" y="3240138"/>
            <a:chExt cx="1624113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8338" y="3290538"/>
              <a:ext cx="15966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11063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0" name="Espaço Reservado para Texto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1" name="Espaço Reservado para Texto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2" name="Espaço Reservado para Texto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20AA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a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406535" cy="100800"/>
            <a:chOff x="-1228304" y="3240138"/>
            <a:chExt cx="3406535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34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07743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abela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tabela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672826" cy="100800"/>
            <a:chOff x="0" y="3240138"/>
            <a:chExt cx="2672826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6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720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Espaço Reservado para Imagem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6" name="Espaço Reservado para Imagem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9" name="Espaço Reservado para Texto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layout de conteúdo de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273485" y="1375202"/>
            <a:ext cx="5911021" cy="100800"/>
            <a:chOff x="444179" y="3240138"/>
            <a:chExt cx="3690633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4179" y="3290538"/>
              <a:ext cx="366377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06908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2" name="Espaço Reservado para Imagem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50" name="Espaço Reservado para Texto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sp>
        <p:nvSpPr>
          <p:cNvPr id="53" name="Espaço Reservado para Texto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texto mestre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ço Reservado para Imagem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5" name="Espaço Reservado para Imagem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6" name="Espaço Reservado para Imagem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2" name="Espaço Reservado para Imagem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DENSIDADE</a:t>
            </a:r>
            <a:br>
              <a:rPr lang="pt-BR" noProof="0" dirty="0"/>
            </a:br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594049" cy="102440"/>
            <a:chOff x="3631690" y="2252140"/>
            <a:chExt cx="8002166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901053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458277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603477" cy="100584"/>
            <a:chOff x="3631690" y="2253996"/>
            <a:chExt cx="8018589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90105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474700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Subtítulo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8" name="Espaço Reservado para Imagem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Gráfico de Piz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5034512" cy="100800"/>
            <a:chOff x="-1228304" y="3250524"/>
            <a:chExt cx="5034512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96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70540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49" name="Espaço Reservado para Texto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R$ 1.500.000</a:t>
            </a:r>
          </a:p>
        </p:txBody>
      </p:sp>
      <p:sp>
        <p:nvSpPr>
          <p:cNvPr id="52" name="Espaço Reservado para Texto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2" name="Espaço Reservado para Gráfico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agradeci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Nicolau Mendes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+7 888 999-000-11</a:t>
            </a:r>
          </a:p>
        </p:txBody>
      </p:sp>
      <p:sp>
        <p:nvSpPr>
          <p:cNvPr id="25" name="Espaço Reservado para Texto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Bergqvist@vanarsdelltd.com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Site: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www.vanarsdelltd.com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315367" cy="100800"/>
            <a:chOff x="808548" y="2750589"/>
            <a:chExt cx="4315367" cy="1008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289297" cy="100800"/>
              <a:chOff x="637695" y="3240138"/>
              <a:chExt cx="2796705" cy="100800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637695" y="3285674"/>
                <a:ext cx="274630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023114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37" y="1660573"/>
            <a:ext cx="4330323" cy="105664"/>
            <a:chOff x="808542" y="2745725"/>
            <a:chExt cx="4330323" cy="105664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2" y="2750589"/>
              <a:ext cx="4289297" cy="100800"/>
              <a:chOff x="637697" y="3240138"/>
              <a:chExt cx="2796703" cy="100800"/>
            </a:xfrm>
          </p:grpSpPr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637697" y="3285674"/>
                <a:ext cx="27463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0380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apê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 dirty="0"/>
              <a:t>APÊNDICE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83291" y="1509426"/>
            <a:ext cx="2625422" cy="100800"/>
            <a:chOff x="4826496" y="1509426"/>
            <a:chExt cx="2625422" cy="10080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826496" y="1509426"/>
              <a:ext cx="2550159" cy="100800"/>
              <a:chOff x="1710178" y="3240138"/>
              <a:chExt cx="1662752" cy="100800"/>
            </a:xfrm>
          </p:grpSpPr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710178" y="3290538"/>
                <a:ext cx="164308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0720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depoi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 dirty="0"/>
              <a:t>DEPOIMENTOS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42" name="Espaço Reservado para Imagem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58" name="Espaço Reservado para Texto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60" name="Espaço Reservado para Imagem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spaço Reservado para Texto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do cliente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mestre</a:t>
            </a:r>
            <a:br>
              <a:rPr lang="pt-BR" noProof="0" dirty="0"/>
            </a:br>
            <a:r>
              <a:rPr lang="pt-BR" noProof="0" dirty="0"/>
              <a:t>Texto</a:t>
            </a:r>
          </a:p>
        </p:txBody>
      </p:sp>
      <p:sp>
        <p:nvSpPr>
          <p:cNvPr id="66" name="Espaço Reservado para Imagem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spaço Reservado para Texto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estudo de ca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ESTUDO DE CASO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668433" cy="100800"/>
            <a:chOff x="-1228304" y="3240138"/>
            <a:chExt cx="3668433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0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33932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lefone móvel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Imagem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Imagem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Imagem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8" name="Espaço Reservado para Imagem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9" name="Espaço Reservado para Tex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0" name="Espaço Reservado para Tex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32" name="Espaço reservado para tex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3" name="Espaço Reservado para Tex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6" name="Espaço Reservado para Tex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1</a:t>
            </a:r>
          </a:p>
        </p:txBody>
      </p:sp>
      <p:sp>
        <p:nvSpPr>
          <p:cNvPr id="37" name="Espaço Reservado para Tex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 dirty="0"/>
              <a:t>1</a:t>
            </a:r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COMO USAR ESTE MODELO</a:t>
            </a:r>
          </a:p>
        </p:txBody>
      </p:sp>
      <p:sp>
        <p:nvSpPr>
          <p:cNvPr id="41" name="Espaço Reservado para Imagem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pt-BR" noProof="0" dirty="0"/>
              <a:t>DENSIDADE</a:t>
            </a:r>
            <a:br>
              <a:rPr lang="pt-BR" noProof="0" dirty="0"/>
            </a:br>
            <a:r>
              <a:rPr lang="pt-BR" noProof="0" dirty="0"/>
              <a:t>APRESENTAÇÃO</a:t>
            </a:r>
            <a:br>
              <a:rPr lang="pt-BR" noProof="0" dirty="0"/>
            </a:br>
            <a:r>
              <a:rPr lang="pt-BR" noProof="0" dirty="0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Subtítulo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632355" cy="100800"/>
            <a:chOff x="0" y="3240138"/>
            <a:chExt cx="3632355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6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53155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conteúdo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ítulo, 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ítulo e conteúdo vers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274141" cy="100800"/>
            <a:chOff x="0" y="3240138"/>
            <a:chExt cx="3274141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0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17334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í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7" name="Espaço Reservado para Imagem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Imagem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monitor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302426" cy="100800"/>
            <a:chOff x="0" y="3240138"/>
            <a:chExt cx="3302426" cy="100800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4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016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05542" y="1373283"/>
            <a:ext cx="2018624" cy="100800"/>
            <a:chOff x="3092916" y="1373283"/>
            <a:chExt cx="2018624" cy="100800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62062" cy="100800"/>
              <a:chOff x="0" y="3237441"/>
              <a:chExt cx="1962062" cy="100800"/>
            </a:xfrm>
          </p:grpSpPr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61262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092916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rê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680414" y="1375202"/>
            <a:ext cx="6496424" cy="100800"/>
            <a:chOff x="314110" y="3240138"/>
            <a:chExt cx="4056131" cy="10080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4110" y="3290538"/>
              <a:ext cx="40233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0451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Espaço Reservado para Texto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pt-br/services/devops/" TargetMode="Externa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pt-br/services/devops/" TargetMode="Externa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/>
              <a:t>Entregando Software com Qualidade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err="1"/>
              <a:t>DevOps</a:t>
            </a:r>
            <a:endParaRPr lang="pt-BR" dirty="0"/>
          </a:p>
        </p:txBody>
      </p:sp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A11A2948-FF1F-40DA-BCFF-E550F99FEF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77" b="2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</a:t>
            </a:r>
            <a:r>
              <a:rPr lang="pt-BR" dirty="0" err="1"/>
              <a:t>DevOps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10</a:t>
            </a:fld>
            <a:endParaRPr lang="pt-BR" noProof="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004087-18BA-491F-AB2D-79412D6273EB}"/>
              </a:ext>
            </a:extLst>
          </p:cNvPr>
          <p:cNvSpPr txBox="1"/>
          <p:nvPr/>
        </p:nvSpPr>
        <p:spPr>
          <a:xfrm>
            <a:off x="1544615" y="2154897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Fluxo (esquerda para direita)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717C40-6B79-4F46-BBC2-588C3FB2C0E4}"/>
              </a:ext>
            </a:extLst>
          </p:cNvPr>
          <p:cNvSpPr txBox="1"/>
          <p:nvPr/>
        </p:nvSpPr>
        <p:spPr>
          <a:xfrm>
            <a:off x="1133135" y="150856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2"/>
                </a:solidFill>
              </a:rPr>
              <a:t>As três maneiras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25D996-E13F-49CB-92E7-7B36AE1002F3}"/>
              </a:ext>
            </a:extLst>
          </p:cNvPr>
          <p:cNvSpPr txBox="1"/>
          <p:nvPr/>
        </p:nvSpPr>
        <p:spPr>
          <a:xfrm>
            <a:off x="1544615" y="278266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Feedback (direita para esquerda)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F0E23C-9E97-45AB-BF8C-31F508DAEA4F}"/>
              </a:ext>
            </a:extLst>
          </p:cNvPr>
          <p:cNvSpPr txBox="1"/>
          <p:nvPr/>
        </p:nvSpPr>
        <p:spPr>
          <a:xfrm>
            <a:off x="1544615" y="344925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Aprendizado e Experimentação Contínua (Exemplo Netflix)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087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</a:t>
            </a:r>
            <a:r>
              <a:rPr lang="pt-BR" dirty="0" err="1"/>
              <a:t>DevOps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11</a:t>
            </a:fld>
            <a:endParaRPr lang="pt-BR" noProof="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004087-18BA-491F-AB2D-79412D6273EB}"/>
              </a:ext>
            </a:extLst>
          </p:cNvPr>
          <p:cNvSpPr txBox="1"/>
          <p:nvPr/>
        </p:nvSpPr>
        <p:spPr>
          <a:xfrm>
            <a:off x="1544615" y="2154897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Cultura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Automação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Lean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Métricas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err="1"/>
              <a:t>Share</a:t>
            </a:r>
            <a:r>
              <a:rPr lang="pt-BR" dirty="0"/>
              <a:t> (Compartilhar)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717C40-6B79-4F46-BBC2-588C3FB2C0E4}"/>
              </a:ext>
            </a:extLst>
          </p:cNvPr>
          <p:cNvSpPr txBox="1"/>
          <p:nvPr/>
        </p:nvSpPr>
        <p:spPr>
          <a:xfrm>
            <a:off x="1133135" y="150856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2"/>
                </a:solidFill>
              </a:rPr>
              <a:t>CALMS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Automação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12</a:t>
            </a:fld>
            <a:endParaRPr lang="pt-BR" noProof="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004087-18BA-491F-AB2D-79412D6273EB}"/>
              </a:ext>
            </a:extLst>
          </p:cNvPr>
          <p:cNvSpPr txBox="1"/>
          <p:nvPr/>
        </p:nvSpPr>
        <p:spPr>
          <a:xfrm>
            <a:off x="1544615" y="2154897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Pipeline de Entrega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/>
              <a:t>Infraestrutura ágil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/>
              <a:t>Integração Contínua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/>
              <a:t>Entrega Contínua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/>
              <a:t>Implantação Contínua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717C40-6B79-4F46-BBC2-588C3FB2C0E4}"/>
              </a:ext>
            </a:extLst>
          </p:cNvPr>
          <p:cNvSpPr txBox="1"/>
          <p:nvPr/>
        </p:nvSpPr>
        <p:spPr>
          <a:xfrm>
            <a:off x="1133135" y="150856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2"/>
                </a:solidFill>
              </a:rPr>
              <a:t>Automação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- Infraestrutura Ágil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13</a:t>
            </a:fld>
            <a:endParaRPr lang="pt-BR" noProof="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004087-18BA-491F-AB2D-79412D6273EB}"/>
              </a:ext>
            </a:extLst>
          </p:cNvPr>
          <p:cNvSpPr txBox="1"/>
          <p:nvPr/>
        </p:nvSpPr>
        <p:spPr>
          <a:xfrm>
            <a:off x="955889" y="1705718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Cenário sem Infraestrutura Ágil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Criação e configuração de ambientes é feita de forma manual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Custo alto para criação e configuração de novos ambientes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Cada ambiente é único. Não podendo ser recriado de forma exata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8655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- Infraestrutura Ágil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14</a:t>
            </a:fld>
            <a:endParaRPr lang="pt-BR" noProof="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004087-18BA-491F-AB2D-79412D6273EB}"/>
              </a:ext>
            </a:extLst>
          </p:cNvPr>
          <p:cNvSpPr txBox="1"/>
          <p:nvPr/>
        </p:nvSpPr>
        <p:spPr>
          <a:xfrm>
            <a:off x="1544615" y="2154897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Infra As </a:t>
            </a:r>
            <a:r>
              <a:rPr lang="pt-BR" dirty="0" err="1"/>
              <a:t>Code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Criação e configuração automatizada de ambientes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Custo reduzido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Melhoria na replicação de problemas para diagnóstico (Debug)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Containers (Docker, </a:t>
            </a:r>
            <a:r>
              <a:rPr lang="pt-BR" dirty="0" err="1"/>
              <a:t>Kubernates</a:t>
            </a:r>
            <a:r>
              <a:rPr lang="pt-BR" dirty="0"/>
              <a:t>, </a:t>
            </a:r>
            <a:r>
              <a:rPr lang="pt-BR" dirty="0" err="1"/>
              <a:t>Vagrant</a:t>
            </a:r>
            <a:r>
              <a:rPr lang="pt-BR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Em </a:t>
            </a:r>
            <a:r>
              <a:rPr lang="pt-BR" dirty="0" err="1"/>
              <a:t>DevOps</a:t>
            </a:r>
            <a:r>
              <a:rPr lang="pt-BR" dirty="0"/>
              <a:t> utilize uma plataforma para possibilitar Self Service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717C40-6B79-4F46-BBC2-588C3FB2C0E4}"/>
              </a:ext>
            </a:extLst>
          </p:cNvPr>
          <p:cNvSpPr txBox="1"/>
          <p:nvPr/>
        </p:nvSpPr>
        <p:spPr>
          <a:xfrm>
            <a:off x="1133135" y="150856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Cenário com Infraestrutura Ágil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7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Contínua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15</a:t>
            </a:fld>
            <a:endParaRPr lang="pt-BR" noProof="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004087-18BA-491F-AB2D-79412D6273EB}"/>
              </a:ext>
            </a:extLst>
          </p:cNvPr>
          <p:cNvSpPr txBox="1"/>
          <p:nvPr/>
        </p:nvSpPr>
        <p:spPr>
          <a:xfrm>
            <a:off x="1544615" y="2154897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Modelo sem controle de versão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Conceito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Mecanismo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Histórico de Alterações no Código Fonte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Voltar para uma versão anterior do código fonte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Mesclar alterações de desenvolvedores diferentes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717C40-6B79-4F46-BBC2-588C3FB2C0E4}"/>
              </a:ext>
            </a:extLst>
          </p:cNvPr>
          <p:cNvSpPr txBox="1"/>
          <p:nvPr/>
        </p:nvSpPr>
        <p:spPr>
          <a:xfrm>
            <a:off x="1133135" y="150856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2"/>
                </a:solidFill>
              </a:rPr>
              <a:t>Controle de Versão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9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Contínua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16</a:t>
            </a:fld>
            <a:endParaRPr lang="pt-BR" noProof="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004087-18BA-491F-AB2D-79412D6273EB}"/>
              </a:ext>
            </a:extLst>
          </p:cNvPr>
          <p:cNvSpPr txBox="1"/>
          <p:nvPr/>
        </p:nvSpPr>
        <p:spPr>
          <a:xfrm>
            <a:off x="1544615" y="2154897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Branching</a:t>
            </a:r>
            <a:r>
              <a:rPr lang="pt-BR" dirty="0"/>
              <a:t> e </a:t>
            </a:r>
            <a:r>
              <a:rPr lang="pt-BR" dirty="0" err="1"/>
              <a:t>Merging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Estratégias para Trabalho em Equipe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Branches para entrega de versões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Branches por funcionalidades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Branches por equipe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717C40-6B79-4F46-BBC2-588C3FB2C0E4}"/>
              </a:ext>
            </a:extLst>
          </p:cNvPr>
          <p:cNvSpPr txBox="1"/>
          <p:nvPr/>
        </p:nvSpPr>
        <p:spPr>
          <a:xfrm>
            <a:off x="1133135" y="150856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2"/>
                </a:solidFill>
              </a:rPr>
              <a:t>Controle de Versão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B0CA9FF-F326-4554-A277-D635ABB08FA9}"/>
              </a:ext>
            </a:extLst>
          </p:cNvPr>
          <p:cNvSpPr/>
          <p:nvPr/>
        </p:nvSpPr>
        <p:spPr>
          <a:xfrm>
            <a:off x="1586324" y="4474421"/>
            <a:ext cx="4509676" cy="95081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pt-BR">
                <a:solidFill>
                  <a:schemeClr val="bg2"/>
                </a:solidFill>
              </a:rPr>
              <a:t>Desenvolvimento Direto no Trunk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0B6BC7-638C-4E02-B0BD-D472DD6047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7498959" y="1613234"/>
            <a:ext cx="36861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4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Contínua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17</a:t>
            </a:fld>
            <a:endParaRPr lang="pt-BR" noProof="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004087-18BA-491F-AB2D-79412D6273EB}"/>
              </a:ext>
            </a:extLst>
          </p:cNvPr>
          <p:cNvSpPr txBox="1"/>
          <p:nvPr/>
        </p:nvSpPr>
        <p:spPr>
          <a:xfrm>
            <a:off x="955889" y="1545297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/>
              <a:t>Problemas enfrentados sem Integração Contínua: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/>
              <a:t>Perda de Código em Merges com Conflitos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/>
              <a:t>Merges mudam o comportamento do sistema e ninguém percebe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/>
              <a:t>Falta de qualidade na entrega de funcionalidades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/>
              <a:t>Percepção tardia para problemas em uma funcionalidade entregue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8786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Contínua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18</a:t>
            </a:fld>
            <a:endParaRPr lang="pt-BR" noProof="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004087-18BA-491F-AB2D-79412D6273EB}"/>
              </a:ext>
            </a:extLst>
          </p:cNvPr>
          <p:cNvSpPr txBox="1"/>
          <p:nvPr/>
        </p:nvSpPr>
        <p:spPr>
          <a:xfrm>
            <a:off x="955889" y="1481129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Paradigma de entrega de software onde existe a busca incessante por feedback rápido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Pré-requisitos: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Controle de Versão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Um processo automatizado de compilação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Testes Unitários Automatizados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Definir um estágio de </a:t>
            </a:r>
            <a:r>
              <a:rPr lang="pt-BR" dirty="0" err="1"/>
              <a:t>Commit</a:t>
            </a: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Integrar o código todos os dias, várias vezes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1732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Contínua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19</a:t>
            </a:fld>
            <a:endParaRPr lang="pt-BR" noProof="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004087-18BA-491F-AB2D-79412D6273EB}"/>
              </a:ext>
            </a:extLst>
          </p:cNvPr>
          <p:cNvSpPr txBox="1"/>
          <p:nvPr/>
        </p:nvSpPr>
        <p:spPr>
          <a:xfrm>
            <a:off x="955889" y="1513213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Exemplo com Azure </a:t>
            </a:r>
            <a:r>
              <a:rPr lang="pt-BR" dirty="0" err="1"/>
              <a:t>DevOps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hlinkClick r:id="rId2"/>
              </a:rPr>
              <a:t>https://azure.microsoft.com/pt-br/services/devops/</a:t>
            </a: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348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285B500-4260-408E-9687-4DECEE92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Palestrante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DDA12A-10E0-4F2A-939E-F73B5D37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EDCAFF-E6D8-434B-A6C5-A2213E03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t>2</a:t>
            </a:fld>
            <a:endParaRPr lang="pt-BR" noProof="0" dirty="0"/>
          </a:p>
        </p:txBody>
      </p:sp>
      <p:pic>
        <p:nvPicPr>
          <p:cNvPr id="10" name="Picture 2" descr="Resultado de imagem para user detail icon">
            <a:extLst>
              <a:ext uri="{FF2B5EF4-FFF2-40B4-BE49-F238E27FC236}">
                <a16:creationId xmlns:a16="http://schemas.microsoft.com/office/drawing/2014/main" id="{BF7EE260-F4D8-4114-BD40-60ACD32B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06" y="1340768"/>
            <a:ext cx="2085975" cy="2190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D9E8362B-4B5F-4584-9BDB-3F3648F35270}"/>
              </a:ext>
            </a:extLst>
          </p:cNvPr>
          <p:cNvSpPr/>
          <p:nvPr/>
        </p:nvSpPr>
        <p:spPr>
          <a:xfrm>
            <a:off x="2611279" y="1202761"/>
            <a:ext cx="22910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Gelson Gilmar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4056D46-64FA-4B5D-8522-204A2314A8A5}"/>
              </a:ext>
            </a:extLst>
          </p:cNvPr>
          <p:cNvSpPr txBox="1"/>
          <p:nvPr/>
        </p:nvSpPr>
        <p:spPr>
          <a:xfrm>
            <a:off x="2627826" y="183525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Analista de Sistemas e Entusiasta </a:t>
            </a:r>
            <a:r>
              <a:rPr lang="pt-BR" dirty="0" err="1"/>
              <a:t>DevOps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F67A707-B8B4-4E9F-9A20-4CCEC3F6FC3E}"/>
              </a:ext>
            </a:extLst>
          </p:cNvPr>
          <p:cNvSpPr txBox="1"/>
          <p:nvPr/>
        </p:nvSpPr>
        <p:spPr>
          <a:xfrm>
            <a:off x="2611279" y="2388702"/>
            <a:ext cx="507241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Desenvolvedor de Software a mais de oito anos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Programação (.NET, Delphi, Java)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Web ( HTML, CSS, JS, Angular)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Banco de Dados (SQL Server, Oracle)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Stack</a:t>
            </a:r>
            <a:r>
              <a:rPr lang="pt-BR" dirty="0"/>
              <a:t> Microsoft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Certificado </a:t>
            </a:r>
            <a:r>
              <a:rPr lang="pt-BR" dirty="0" err="1"/>
              <a:t>DevOps</a:t>
            </a:r>
            <a:r>
              <a:rPr lang="pt-BR" dirty="0"/>
              <a:t> Professional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Certificado Scrum Foundation Professional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392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Entrega Contínua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20</a:t>
            </a:fld>
            <a:endParaRPr lang="pt-BR" noProof="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004087-18BA-491F-AB2D-79412D6273EB}"/>
              </a:ext>
            </a:extLst>
          </p:cNvPr>
          <p:cNvSpPr txBox="1"/>
          <p:nvPr/>
        </p:nvSpPr>
        <p:spPr>
          <a:xfrm>
            <a:off x="838200" y="1224455"/>
            <a:ext cx="8208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Problemas enfrentados sem Entrega Contínua: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bg2"/>
                </a:solidFill>
              </a:rPr>
              <a:t>Implantar Software Manualmente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Demora entre uma ideia de implementação e sua entrega em forma de valor no software em produção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As atividades morosas e repetitivas são suscetíveis a erros.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Feedback atrasado e divergência entre o solicitado e o entregue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Falta de rapidez e fluidez no processo de entrega de valor como software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840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Entrega Contínua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21</a:t>
            </a:fld>
            <a:endParaRPr lang="pt-BR" noProof="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004087-18BA-491F-AB2D-79412D6273EB}"/>
              </a:ext>
            </a:extLst>
          </p:cNvPr>
          <p:cNvSpPr txBox="1"/>
          <p:nvPr/>
        </p:nvSpPr>
        <p:spPr>
          <a:xfrm>
            <a:off x="838200" y="140091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Manter o software em um estado implantável o maior tempo possível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Integração contínua rodando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Desenvolvimento direto no </a:t>
            </a:r>
            <a:r>
              <a:rPr lang="pt-BR" dirty="0" err="1"/>
              <a:t>Trunk</a:t>
            </a: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Cobertura de testes que garanta a qualidade na entrega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Processo automatizado de publicação (Gatilho Manual)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096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Entrega Contínua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22</a:t>
            </a:fld>
            <a:endParaRPr lang="pt-BR" noProof="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004087-18BA-491F-AB2D-79412D6273EB}"/>
              </a:ext>
            </a:extLst>
          </p:cNvPr>
          <p:cNvSpPr txBox="1"/>
          <p:nvPr/>
        </p:nvSpPr>
        <p:spPr>
          <a:xfrm>
            <a:off x="838200" y="1414753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Geração de artefatos de publicação por parte da Integração Contínua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Artefatos são copiados por processo automatizado para os servidores a partir de uma aprovação manual.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25742F0-11F5-466C-A013-691885378A2A}"/>
              </a:ext>
            </a:extLst>
          </p:cNvPr>
          <p:cNvSpPr/>
          <p:nvPr/>
        </p:nvSpPr>
        <p:spPr>
          <a:xfrm>
            <a:off x="2484935" y="2855264"/>
            <a:ext cx="7055133" cy="2211033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AECA95F-CA3C-4534-A455-AA1CD8F27C2C}"/>
              </a:ext>
            </a:extLst>
          </p:cNvPr>
          <p:cNvSpPr/>
          <p:nvPr/>
        </p:nvSpPr>
        <p:spPr>
          <a:xfrm>
            <a:off x="3008645" y="3626269"/>
            <a:ext cx="1428289" cy="7200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Teste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0F0F017-CF11-4014-A75B-96D44E4835A8}"/>
              </a:ext>
            </a:extLst>
          </p:cNvPr>
          <p:cNvSpPr/>
          <p:nvPr/>
        </p:nvSpPr>
        <p:spPr>
          <a:xfrm>
            <a:off x="4654609" y="3842293"/>
            <a:ext cx="504056" cy="28803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solidFill>
                <a:schemeClr val="bg2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4AC3BE2-99A7-4064-9734-0FB3152A60B3}"/>
              </a:ext>
            </a:extLst>
          </p:cNvPr>
          <p:cNvSpPr/>
          <p:nvPr/>
        </p:nvSpPr>
        <p:spPr>
          <a:xfrm>
            <a:off x="5376340" y="3626269"/>
            <a:ext cx="1584176" cy="7200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Homologação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AD443389-DEB9-403A-9E78-B03603E02B85}"/>
              </a:ext>
            </a:extLst>
          </p:cNvPr>
          <p:cNvSpPr/>
          <p:nvPr/>
        </p:nvSpPr>
        <p:spPr>
          <a:xfrm>
            <a:off x="7178191" y="3842293"/>
            <a:ext cx="504056" cy="288032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2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E053A8E-5C20-427C-B3D6-5C1D37A8E922}"/>
              </a:ext>
            </a:extLst>
          </p:cNvPr>
          <p:cNvSpPr/>
          <p:nvPr/>
        </p:nvSpPr>
        <p:spPr>
          <a:xfrm>
            <a:off x="7895405" y="3630462"/>
            <a:ext cx="1345703" cy="715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Produção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3EB136C-B373-4F57-936E-414E8EEEF72D}"/>
              </a:ext>
            </a:extLst>
          </p:cNvPr>
          <p:cNvSpPr/>
          <p:nvPr/>
        </p:nvSpPr>
        <p:spPr>
          <a:xfrm>
            <a:off x="1133135" y="3626269"/>
            <a:ext cx="936104" cy="72008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CI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68877DDC-ECB9-48FB-A787-E1E0185F0B39}"/>
              </a:ext>
            </a:extLst>
          </p:cNvPr>
          <p:cNvSpPr/>
          <p:nvPr/>
        </p:nvSpPr>
        <p:spPr>
          <a:xfrm>
            <a:off x="2286914" y="3842293"/>
            <a:ext cx="504056" cy="28803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solidFill>
                <a:schemeClr val="bg2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49AF3B7-1ECA-4BC1-BA9E-483B9150ED7A}"/>
              </a:ext>
            </a:extLst>
          </p:cNvPr>
          <p:cNvSpPr txBox="1"/>
          <p:nvPr/>
        </p:nvSpPr>
        <p:spPr>
          <a:xfrm>
            <a:off x="6816813" y="4383228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Aprovação</a:t>
            </a:r>
          </a:p>
        </p:txBody>
      </p:sp>
    </p:spTree>
    <p:extLst>
      <p:ext uri="{BB962C8B-B14F-4D97-AF65-F5344CB8AC3E}">
        <p14:creationId xmlns:p14="http://schemas.microsoft.com/office/powerpoint/2010/main" val="923349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Implantação Contínua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23</a:t>
            </a:fld>
            <a:endParaRPr lang="pt-BR" noProof="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004087-18BA-491F-AB2D-79412D6273EB}"/>
              </a:ext>
            </a:extLst>
          </p:cNvPr>
          <p:cNvSpPr txBox="1"/>
          <p:nvPr/>
        </p:nvSpPr>
        <p:spPr>
          <a:xfrm>
            <a:off x="838200" y="1414753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É como uma entrega contínua, exceto pelo fato de que as liberações para produção ocorrem </a:t>
            </a:r>
            <a:r>
              <a:rPr lang="pt-BR" u="sng" dirty="0"/>
              <a:t>automaticamente.</a:t>
            </a: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Exige uma boa maturidade de </a:t>
            </a:r>
            <a:r>
              <a:rPr lang="pt-BR" dirty="0" err="1"/>
              <a:t>DevOps</a:t>
            </a:r>
            <a:r>
              <a:rPr lang="pt-BR" dirty="0"/>
              <a:t> da organização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D66AAEF-9F16-4A11-866A-1C3368E20A5A}"/>
              </a:ext>
            </a:extLst>
          </p:cNvPr>
          <p:cNvSpPr/>
          <p:nvPr/>
        </p:nvSpPr>
        <p:spPr>
          <a:xfrm>
            <a:off x="2484935" y="2855264"/>
            <a:ext cx="7055133" cy="2211033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3309133-673F-4D5D-AAA3-A7B7710CCB5A}"/>
              </a:ext>
            </a:extLst>
          </p:cNvPr>
          <p:cNvSpPr/>
          <p:nvPr/>
        </p:nvSpPr>
        <p:spPr>
          <a:xfrm>
            <a:off x="3008645" y="3626269"/>
            <a:ext cx="1428289" cy="7200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Teste</a:t>
            </a: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8657D0C5-48DD-4060-BF80-49766B30EDBB}"/>
              </a:ext>
            </a:extLst>
          </p:cNvPr>
          <p:cNvSpPr/>
          <p:nvPr/>
        </p:nvSpPr>
        <p:spPr>
          <a:xfrm>
            <a:off x="4654609" y="3842293"/>
            <a:ext cx="504056" cy="28803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solidFill>
                <a:schemeClr val="bg2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35E5BC0-DA7B-4B45-AD7F-147E4305233C}"/>
              </a:ext>
            </a:extLst>
          </p:cNvPr>
          <p:cNvSpPr/>
          <p:nvPr/>
        </p:nvSpPr>
        <p:spPr>
          <a:xfrm>
            <a:off x="5376340" y="3626269"/>
            <a:ext cx="1584176" cy="7200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Homologação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690738BC-A1CF-4B7D-A86B-C01CE316016B}"/>
              </a:ext>
            </a:extLst>
          </p:cNvPr>
          <p:cNvSpPr/>
          <p:nvPr/>
        </p:nvSpPr>
        <p:spPr>
          <a:xfrm>
            <a:off x="7178191" y="3842293"/>
            <a:ext cx="504056" cy="28803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2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A7785BD-4EB3-4013-82C2-82A99CB4D6AB}"/>
              </a:ext>
            </a:extLst>
          </p:cNvPr>
          <p:cNvSpPr/>
          <p:nvPr/>
        </p:nvSpPr>
        <p:spPr>
          <a:xfrm>
            <a:off x="7895405" y="3630462"/>
            <a:ext cx="1345703" cy="715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Produção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3F6002B-60D8-44A2-B433-3DAE80746433}"/>
              </a:ext>
            </a:extLst>
          </p:cNvPr>
          <p:cNvSpPr/>
          <p:nvPr/>
        </p:nvSpPr>
        <p:spPr>
          <a:xfrm>
            <a:off x="1133135" y="3626269"/>
            <a:ext cx="936104" cy="72008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CI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F22EBC2F-84C8-4C92-A942-2E4173F5F1BA}"/>
              </a:ext>
            </a:extLst>
          </p:cNvPr>
          <p:cNvSpPr/>
          <p:nvPr/>
        </p:nvSpPr>
        <p:spPr>
          <a:xfrm>
            <a:off x="2286914" y="3842293"/>
            <a:ext cx="504056" cy="28803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solidFill>
                <a:schemeClr val="bg2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BBE47AB-5EAE-458C-A1B6-4813BC46CB56}"/>
              </a:ext>
            </a:extLst>
          </p:cNvPr>
          <p:cNvSpPr txBox="1"/>
          <p:nvPr/>
        </p:nvSpPr>
        <p:spPr>
          <a:xfrm>
            <a:off x="6816813" y="438322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Automático</a:t>
            </a:r>
          </a:p>
        </p:txBody>
      </p:sp>
    </p:spTree>
    <p:extLst>
      <p:ext uri="{BB962C8B-B14F-4D97-AF65-F5344CB8AC3E}">
        <p14:creationId xmlns:p14="http://schemas.microsoft.com/office/powerpoint/2010/main" val="3216333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Implantação Contínua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24</a:t>
            </a:fld>
            <a:endParaRPr lang="pt-BR" noProof="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004087-18BA-491F-AB2D-79412D6273EB}"/>
              </a:ext>
            </a:extLst>
          </p:cNvPr>
          <p:cNvSpPr txBox="1"/>
          <p:nvPr/>
        </p:nvSpPr>
        <p:spPr>
          <a:xfrm>
            <a:off x="955889" y="164744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Exemplo com Azure </a:t>
            </a:r>
            <a:r>
              <a:rPr lang="pt-BR" dirty="0" err="1"/>
              <a:t>DevOps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hlinkClick r:id="rId2"/>
              </a:rPr>
              <a:t>https://azure.microsoft.com/pt-br/services/devops/</a:t>
            </a: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7371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Cultura </a:t>
            </a:r>
            <a:r>
              <a:rPr lang="pt-BR" dirty="0" err="1"/>
              <a:t>DevOps</a:t>
            </a:r>
            <a:r>
              <a:rPr lang="pt-BR" dirty="0"/>
              <a:t> de Entrega de Software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25</a:t>
            </a:fld>
            <a:endParaRPr lang="pt-BR" noProof="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004087-18BA-491F-AB2D-79412D6273EB}"/>
              </a:ext>
            </a:extLst>
          </p:cNvPr>
          <p:cNvSpPr txBox="1"/>
          <p:nvPr/>
        </p:nvSpPr>
        <p:spPr>
          <a:xfrm>
            <a:off x="1544615" y="2154897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err="1"/>
              <a:t>DevOps</a:t>
            </a:r>
            <a:r>
              <a:rPr lang="pt-BR" dirty="0"/>
              <a:t> não é um cargo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err="1"/>
              <a:t>DevOps</a:t>
            </a:r>
            <a:r>
              <a:rPr lang="pt-BR" dirty="0"/>
              <a:t> não é um setor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err="1"/>
              <a:t>DevOps</a:t>
            </a:r>
            <a:r>
              <a:rPr lang="pt-BR" dirty="0"/>
              <a:t> não é uma ferramenta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err="1"/>
              <a:t>DevOps</a:t>
            </a:r>
            <a:r>
              <a:rPr lang="pt-BR" dirty="0"/>
              <a:t> é uma cultura de entrega.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pt-BR" dirty="0"/>
              <a:t>Confiança, Responsabilidade e Colaboração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717C40-6B79-4F46-BBC2-588C3FB2C0E4}"/>
              </a:ext>
            </a:extLst>
          </p:cNvPr>
          <p:cNvSpPr txBox="1"/>
          <p:nvPr/>
        </p:nvSpPr>
        <p:spPr>
          <a:xfrm>
            <a:off x="1133135" y="150856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2"/>
                </a:solidFill>
              </a:rPr>
              <a:t>Concluindo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9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Cultura </a:t>
            </a:r>
            <a:r>
              <a:rPr lang="pt-BR" dirty="0" err="1"/>
              <a:t>DevOps</a:t>
            </a:r>
            <a:r>
              <a:rPr lang="pt-BR" dirty="0"/>
              <a:t> de Entrega de Software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26</a:t>
            </a:fld>
            <a:endParaRPr lang="pt-BR" noProof="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717C40-6B79-4F46-BBC2-588C3FB2C0E4}"/>
              </a:ext>
            </a:extLst>
          </p:cNvPr>
          <p:cNvSpPr txBox="1"/>
          <p:nvPr/>
        </p:nvSpPr>
        <p:spPr>
          <a:xfrm>
            <a:off x="1133135" y="150856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2"/>
                </a:solidFill>
              </a:rPr>
              <a:t>Dúvidas?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EC29FF5-A5B1-4886-9223-9F1C6209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693" y="2275213"/>
            <a:ext cx="2731187" cy="29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2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463D3-C430-4F56-9DD4-9C7AD49A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729957-7A8E-4B6B-8CC3-22AC1FDB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B842F6-A0FB-4FAA-8418-00227AE6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3</a:t>
            </a:fld>
            <a:endParaRPr lang="pt-BR" noProof="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5BBE231-A93C-4F8B-8AA9-110EC483A2DD}"/>
              </a:ext>
            </a:extLst>
          </p:cNvPr>
          <p:cNvSpPr txBox="1"/>
          <p:nvPr/>
        </p:nvSpPr>
        <p:spPr>
          <a:xfrm>
            <a:off x="1133135" y="1680210"/>
            <a:ext cx="5486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Entrega de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melhorar a entrega de software com </a:t>
            </a:r>
            <a:r>
              <a:rPr lang="pt-BR" dirty="0" err="1"/>
              <a:t>DevOps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343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92FB5-39C4-4E7D-9A23-1378FA2E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Atual na Entrega de Software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56CBD3-CD48-48DB-BF12-9DF0EDD8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DD.MM.20AA</a:t>
            </a:r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62F607-CEAB-4864-853A-989A97E0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A73B9E-3A8B-4792-BCFF-D8BA0618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4</a:t>
            </a:fld>
            <a:endParaRPr lang="pt-BR" noProof="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CE0A9F-105F-4EF4-B511-926DABA1C184}"/>
              </a:ext>
            </a:extLst>
          </p:cNvPr>
          <p:cNvSpPr txBox="1"/>
          <p:nvPr/>
        </p:nvSpPr>
        <p:spPr>
          <a:xfrm>
            <a:off x="1133135" y="150856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2"/>
                </a:solidFill>
              </a:rPr>
              <a:t>Desafios: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28F199-71B0-4D10-A16D-5B92ED9DE89B}"/>
              </a:ext>
            </a:extLst>
          </p:cNvPr>
          <p:cNvSpPr txBox="1"/>
          <p:nvPr/>
        </p:nvSpPr>
        <p:spPr>
          <a:xfrm>
            <a:off x="1544615" y="2154897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Inovação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Velocidade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Qualidade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515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Atual na Entrega de Software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5</a:t>
            </a:fld>
            <a:endParaRPr lang="pt-BR" noProof="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3C9DC6-0D1C-40C8-A372-C9FEE4BB3497}"/>
              </a:ext>
            </a:extLst>
          </p:cNvPr>
          <p:cNvSpPr txBox="1"/>
          <p:nvPr/>
        </p:nvSpPr>
        <p:spPr>
          <a:xfrm>
            <a:off x="1133135" y="1680210"/>
            <a:ext cx="102206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 </a:t>
            </a:r>
            <a:r>
              <a:rPr lang="pt-BR" dirty="0" err="1"/>
              <a:t>vs</a:t>
            </a:r>
            <a:r>
              <a:rPr lang="pt-BR" dirty="0"/>
              <a:t> Operações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Objetivos Divergentes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Desenvolvimento: Deve responder as necessidades do negócio rapidamente. Qualquer alteração deve ser </a:t>
            </a:r>
            <a:r>
              <a:rPr lang="pt-BR" u="sng" dirty="0"/>
              <a:t>feita muito rápido.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Operações: Deve prezar pela estabilidade e resiliência do ambiente. Qualquer alteração deve ser feita </a:t>
            </a:r>
            <a:r>
              <a:rPr lang="pt-BR" u="sng" dirty="0"/>
              <a:t>com muito cuidado.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287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Cultura </a:t>
            </a:r>
            <a:r>
              <a:rPr lang="pt-BR" dirty="0" err="1"/>
              <a:t>DevOps</a:t>
            </a:r>
            <a:r>
              <a:rPr lang="pt-BR" dirty="0"/>
              <a:t> de Entrega de Software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6</a:t>
            </a:fld>
            <a:endParaRPr lang="pt-BR" noProof="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3C9DC6-0D1C-40C8-A372-C9FEE4BB3497}"/>
              </a:ext>
            </a:extLst>
          </p:cNvPr>
          <p:cNvSpPr txBox="1"/>
          <p:nvPr/>
        </p:nvSpPr>
        <p:spPr>
          <a:xfrm>
            <a:off x="1133135" y="1680210"/>
            <a:ext cx="69286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Integração entre equipes de Desenvolvimento e Operações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sobre confiança, responsabilidade e colaboração.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2"/>
                </a:solidFill>
              </a:rPr>
              <a:t>Cultura: </a:t>
            </a:r>
            <a:r>
              <a:rPr lang="pt-BR" dirty="0"/>
              <a:t>Convergência de muitos movimentos filosóficos e culturais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EB0757-3A02-42B8-A1B6-EBED923CEFA5}"/>
              </a:ext>
            </a:extLst>
          </p:cNvPr>
          <p:cNvSpPr/>
          <p:nvPr/>
        </p:nvSpPr>
        <p:spPr>
          <a:xfrm>
            <a:off x="678114" y="34422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Lean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Sistema Toyota de Produção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Movimento </a:t>
            </a:r>
            <a:r>
              <a:rPr lang="pt-BR" dirty="0" err="1"/>
              <a:t>Kata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Teoria das Restrições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Engenharia de Resiliência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FAF4B1-3FAB-4160-BF13-8C877CAFB568}"/>
              </a:ext>
            </a:extLst>
          </p:cNvPr>
          <p:cNvSpPr/>
          <p:nvPr/>
        </p:nvSpPr>
        <p:spPr>
          <a:xfrm>
            <a:off x="4347411" y="343539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Organizações que Aprendem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Cultura de Segurança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Liderança Servidora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Entrega Contínua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Infraestrutura ágil</a:t>
            </a:r>
          </a:p>
        </p:txBody>
      </p:sp>
    </p:spTree>
    <p:extLst>
      <p:ext uri="{BB962C8B-B14F-4D97-AF65-F5344CB8AC3E}">
        <p14:creationId xmlns:p14="http://schemas.microsoft.com/office/powerpoint/2010/main" val="228571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0EE8-7593-4D66-BABE-A624F91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Cultura </a:t>
            </a:r>
            <a:r>
              <a:rPr lang="pt-BR" dirty="0" err="1"/>
              <a:t>DevOps</a:t>
            </a:r>
            <a:r>
              <a:rPr lang="pt-BR" dirty="0"/>
              <a:t> de Entrega de Software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876FF-28E0-4A72-8C87-9EEB941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8D016B-C5B6-45DB-9D25-63814C34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7</a:t>
            </a:fld>
            <a:endParaRPr lang="pt-BR" noProof="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3C9DC6-0D1C-40C8-A372-C9FEE4BB3497}"/>
              </a:ext>
            </a:extLst>
          </p:cNvPr>
          <p:cNvSpPr txBox="1"/>
          <p:nvPr/>
        </p:nvSpPr>
        <p:spPr>
          <a:xfrm>
            <a:off x="1133135" y="1680210"/>
            <a:ext cx="473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004087-18BA-491F-AB2D-79412D6273EB}"/>
              </a:ext>
            </a:extLst>
          </p:cNvPr>
          <p:cNvSpPr txBox="1"/>
          <p:nvPr/>
        </p:nvSpPr>
        <p:spPr>
          <a:xfrm>
            <a:off x="1169960" y="1680210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O que é </a:t>
            </a:r>
            <a:r>
              <a:rPr lang="pt-BR" dirty="0" err="1"/>
              <a:t>DevOps</a:t>
            </a:r>
            <a:r>
              <a:rPr lang="pt-BR" dirty="0"/>
              <a:t>?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É um conjunto de práticas destinadas a reduzir o tempo entre efetuar uma mudança em um sistema e essa mudança ser colocada em produção, garantindo alta qualidade.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Devops é a cultura de desenvolvimento que utiliza a tecnologia em favor do processo, focando em entrega de valor para o negócio, trazendo confiança, solidez e fluidez ao fluxo de valor diminuindo o risco de cada entrega.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592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AA2D8-DB8B-49E2-806C-FA50C7AA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DevOps</a:t>
            </a:r>
            <a:r>
              <a:rPr lang="pt-BR" dirty="0"/>
              <a:t> – Fluxo de Valor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18D2A6-43C9-4830-B9BE-CD130B60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70FCB3-1424-4C04-8C7E-A9BBB538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8</a:t>
            </a:fld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B715B3-6F81-479B-A657-DCA89CF03025}"/>
              </a:ext>
            </a:extLst>
          </p:cNvPr>
          <p:cNvSpPr/>
          <p:nvPr/>
        </p:nvSpPr>
        <p:spPr>
          <a:xfrm>
            <a:off x="2014289" y="1382349"/>
            <a:ext cx="2088232" cy="11521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bg1"/>
                </a:solidFill>
              </a:rPr>
              <a:t>Elicitação</a:t>
            </a:r>
            <a:r>
              <a:rPr lang="pt-BR" b="1" dirty="0">
                <a:solidFill>
                  <a:schemeClr val="bg1"/>
                </a:solidFill>
              </a:rPr>
              <a:t> de Requisitos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98F304E0-477B-41B6-951A-F317FE5E4A6F}"/>
              </a:ext>
            </a:extLst>
          </p:cNvPr>
          <p:cNvSpPr/>
          <p:nvPr/>
        </p:nvSpPr>
        <p:spPr>
          <a:xfrm>
            <a:off x="4260338" y="1814397"/>
            <a:ext cx="504056" cy="288032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solidFill>
                <a:schemeClr val="bg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8B09B39-4F0A-44D9-955C-3DB22544D9DE}"/>
              </a:ext>
            </a:extLst>
          </p:cNvPr>
          <p:cNvSpPr/>
          <p:nvPr/>
        </p:nvSpPr>
        <p:spPr>
          <a:xfrm>
            <a:off x="4921246" y="1382349"/>
            <a:ext cx="2088232" cy="11521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Desenvolvimento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06046A5-8818-4544-B815-A70AA57B1E8F}"/>
              </a:ext>
            </a:extLst>
          </p:cNvPr>
          <p:cNvSpPr/>
          <p:nvPr/>
        </p:nvSpPr>
        <p:spPr>
          <a:xfrm>
            <a:off x="7166330" y="1814397"/>
            <a:ext cx="504056" cy="288032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solidFill>
                <a:schemeClr val="bg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6772BA6-E3D1-4DF1-AC1E-119367FEA816}"/>
              </a:ext>
            </a:extLst>
          </p:cNvPr>
          <p:cNvSpPr/>
          <p:nvPr/>
        </p:nvSpPr>
        <p:spPr>
          <a:xfrm>
            <a:off x="7827238" y="1386542"/>
            <a:ext cx="2088232" cy="11521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Implantação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686D6F4-A15D-4566-BAC5-94850E50C604}"/>
              </a:ext>
            </a:extLst>
          </p:cNvPr>
          <p:cNvSpPr txBox="1"/>
          <p:nvPr/>
        </p:nvSpPr>
        <p:spPr>
          <a:xfrm>
            <a:off x="1670216" y="302666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Fluxo de Valor: 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/>
              <a:t>Concepção do produto até a geração do valor ao cliente.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/>
              <a:t>É o processo que vai desde a origem da demanda até o cliente.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157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AA2D8-DB8B-49E2-806C-FA50C7AA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DevOps</a:t>
            </a:r>
            <a:r>
              <a:rPr lang="pt-BR" dirty="0"/>
              <a:t> – Pipeline de Entrega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18D2A6-43C9-4830-B9BE-CD130B60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DevOps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70FCB3-1424-4C04-8C7E-A9BBB538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t-BR" noProof="0" smtClean="0"/>
              <a:pPr rtl="0"/>
              <a:t>9</a:t>
            </a:fld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B715B3-6F81-479B-A657-DCA89CF03025}"/>
              </a:ext>
            </a:extLst>
          </p:cNvPr>
          <p:cNvSpPr/>
          <p:nvPr/>
        </p:nvSpPr>
        <p:spPr>
          <a:xfrm>
            <a:off x="2014289" y="1382349"/>
            <a:ext cx="2088232" cy="115212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bg2"/>
                </a:solidFill>
              </a:rPr>
              <a:t>Elicitação</a:t>
            </a:r>
            <a:r>
              <a:rPr lang="pt-BR" b="1" dirty="0">
                <a:solidFill>
                  <a:schemeClr val="bg2"/>
                </a:solidFill>
              </a:rPr>
              <a:t> de Requisitos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98F304E0-477B-41B6-951A-F317FE5E4A6F}"/>
              </a:ext>
            </a:extLst>
          </p:cNvPr>
          <p:cNvSpPr/>
          <p:nvPr/>
        </p:nvSpPr>
        <p:spPr>
          <a:xfrm>
            <a:off x="4260338" y="1814397"/>
            <a:ext cx="504056" cy="288032"/>
          </a:xfrm>
          <a:prstGeom prst="right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t-BR" b="1">
              <a:solidFill>
                <a:schemeClr val="bg2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8B09B39-4F0A-44D9-955C-3DB22544D9DE}"/>
              </a:ext>
            </a:extLst>
          </p:cNvPr>
          <p:cNvSpPr/>
          <p:nvPr/>
        </p:nvSpPr>
        <p:spPr>
          <a:xfrm>
            <a:off x="4921246" y="1382349"/>
            <a:ext cx="2088232" cy="115212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Desenvolvimento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06046A5-8818-4544-B815-A70AA57B1E8F}"/>
              </a:ext>
            </a:extLst>
          </p:cNvPr>
          <p:cNvSpPr/>
          <p:nvPr/>
        </p:nvSpPr>
        <p:spPr>
          <a:xfrm>
            <a:off x="7166330" y="1814397"/>
            <a:ext cx="504056" cy="288032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solidFill>
                <a:schemeClr val="bg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6772BA6-E3D1-4DF1-AC1E-119367FEA816}"/>
              </a:ext>
            </a:extLst>
          </p:cNvPr>
          <p:cNvSpPr/>
          <p:nvPr/>
        </p:nvSpPr>
        <p:spPr>
          <a:xfrm>
            <a:off x="7827238" y="1386542"/>
            <a:ext cx="2088232" cy="115212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Implantação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686D6F4-A15D-4566-BAC5-94850E50C604}"/>
              </a:ext>
            </a:extLst>
          </p:cNvPr>
          <p:cNvSpPr txBox="1"/>
          <p:nvPr/>
        </p:nvSpPr>
        <p:spPr>
          <a:xfrm>
            <a:off x="1670216" y="302666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É a sequência de atividades automatizadas para levar o código da máquina do desenvolvedor para o ambiente de produção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Significa automatizar todos os processos de forma a entregar valor ao cliente a partir do desenvolvimento buscando feedback de toda a fase do processo.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7969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223_TF56488565.potx" id="{DD6425F9-8C8A-4DD4-9AA1-9BC552211CAE}" vid="{00314842-AD7F-4DF0-94CC-AE478ED1AE0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ambientação futurística</Template>
  <TotalTime>0</TotalTime>
  <Words>1095</Words>
  <Application>Microsoft Office PowerPoint</Application>
  <PresentationFormat>Widescreen</PresentationFormat>
  <Paragraphs>310</Paragraphs>
  <Slides>26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Gill Sans MT</vt:lpstr>
      <vt:lpstr>Segoe UI Light</vt:lpstr>
      <vt:lpstr>Wingdings</vt:lpstr>
      <vt:lpstr>Tema do Office</vt:lpstr>
      <vt:lpstr>Entregando Software com Qualidade</vt:lpstr>
      <vt:lpstr>Palestrante</vt:lpstr>
      <vt:lpstr>Conteúdo</vt:lpstr>
      <vt:lpstr>Cenário Atual na Entrega de Software</vt:lpstr>
      <vt:lpstr>Cenário Atual na Entrega de Software</vt:lpstr>
      <vt:lpstr>Cultura DevOps de Entrega de Software</vt:lpstr>
      <vt:lpstr>Cultura DevOps de Entrega de Software</vt:lpstr>
      <vt:lpstr>DevOps – Fluxo de Valor</vt:lpstr>
      <vt:lpstr>DevOps – Pipeline de Entrega</vt:lpstr>
      <vt:lpstr>Conceitos DevOps</vt:lpstr>
      <vt:lpstr>Conceitos DevOps</vt:lpstr>
      <vt:lpstr>Automação</vt:lpstr>
      <vt:lpstr>Pipeline - Infraestrutura Ágil</vt:lpstr>
      <vt:lpstr>Pipeline - Infraestrutura Ágil</vt:lpstr>
      <vt:lpstr>Integração Contínua</vt:lpstr>
      <vt:lpstr>Integração Contínua</vt:lpstr>
      <vt:lpstr>Integração Contínua</vt:lpstr>
      <vt:lpstr>Integração Contínua</vt:lpstr>
      <vt:lpstr>Integração Contínua</vt:lpstr>
      <vt:lpstr>Entrega Contínua</vt:lpstr>
      <vt:lpstr>Entrega Contínua</vt:lpstr>
      <vt:lpstr>Entrega Contínua</vt:lpstr>
      <vt:lpstr>Implantação Contínua</vt:lpstr>
      <vt:lpstr>Implantação Contínua</vt:lpstr>
      <vt:lpstr>Cultura DevOps de Entrega de Software</vt:lpstr>
      <vt:lpstr>Cultura DevOps de Entrega de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2019-05-22T02:53:46Z</dcterms:created>
  <dcterms:modified xsi:type="dcterms:W3CDTF">2019-09-27T16:12:25Z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