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83" r:id="rId5"/>
    <p:sldId id="293" r:id="rId6"/>
    <p:sldId id="292" r:id="rId7"/>
    <p:sldId id="289" r:id="rId8"/>
    <p:sldId id="291" r:id="rId9"/>
    <p:sldId id="290" r:id="rId10"/>
    <p:sldId id="295" r:id="rId11"/>
    <p:sldId id="296" r:id="rId12"/>
    <p:sldId id="282" r:id="rId13"/>
    <p:sldId id="294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FD9DB-0AF3-4C03-82C3-183E580568B9}" v="137" dt="2019-09-27T04:52:14.484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74" autoAdjust="0"/>
  </p:normalViewPr>
  <p:slideViewPr>
    <p:cSldViewPr snapToGrid="0" showGuides="1">
      <p:cViewPr varScale="1">
        <p:scale>
          <a:sx n="66" d="100"/>
          <a:sy n="66" d="100"/>
        </p:scale>
        <p:origin x="858" y="66"/>
      </p:cViewPr>
      <p:guideLst>
        <p:guide orient="horz" pos="2160"/>
        <p:guide pos="3840"/>
        <p:guide orient="horz" pos="3113"/>
      </p:guideLst>
    </p:cSldViewPr>
  </p:slideViewPr>
  <p:outlineViewPr>
    <p:cViewPr>
      <p:scale>
        <a:sx n="33" d="100"/>
        <a:sy n="33" d="100"/>
      </p:scale>
      <p:origin x="0" y="-22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C2C244-6829-4B52-AFD3-381E093F71A6}" type="datetime1">
              <a:rPr lang="pt-BR" smtClean="0"/>
              <a:t>19/10/2019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262D-E9DC-4045-91D2-115DECAEB60A}" type="datetime1">
              <a:rPr lang="pt-BR" smtClean="0"/>
              <a:pPr/>
              <a:t>19/10/2019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 apresentamos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606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Falamos o que discutiremos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113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introdução sobre o cenário atual da entrega de software e que a automação vem para ajudar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545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Carlos Drummond de Andrade declamou...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87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Carlos Drummond de Andrade declamou...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9435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902825" y="2253996"/>
            <a:ext cx="6537176" cy="100584"/>
            <a:chOff x="3631692" y="2253996"/>
            <a:chExt cx="6537176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79" y="2307679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0682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com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832320" cy="100800"/>
            <a:chOff x="-1228304" y="3240138"/>
            <a:chExt cx="4832320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032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7" name="Espaço Reservado para Texto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30" y="1374243"/>
            <a:ext cx="4912962" cy="100800"/>
            <a:chOff x="646000" y="3239179"/>
            <a:chExt cx="2504638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0" y="3290538"/>
              <a:ext cx="24776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09925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5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6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9" name="Espaço Reservado para Texto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sp>
        <p:nvSpPr>
          <p:cNvPr id="32" name="Espaço Reservado para Imagem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Texto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4265697" cy="100800"/>
            <a:chOff x="0" y="3240138"/>
            <a:chExt cx="4265697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2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1648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2" name="Espaço Reservado para Texto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LINHA DO TEMPO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8251" y="1375202"/>
            <a:ext cx="3185787" cy="100800"/>
            <a:chOff x="2738338" y="3240138"/>
            <a:chExt cx="162411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8338" y="3290538"/>
              <a:ext cx="15966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06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0" name="Espaço Reservado para Texto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1" name="Espaço Reservado para Texto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406535" cy="100800"/>
            <a:chOff x="-1228304" y="3240138"/>
            <a:chExt cx="340653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34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07743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abela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72826" cy="100800"/>
            <a:chOff x="0" y="3240138"/>
            <a:chExt cx="26728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720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Espaço Reservado para Imagem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layout d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273485" y="1375202"/>
            <a:ext cx="5911021" cy="100800"/>
            <a:chOff x="444179" y="3240138"/>
            <a:chExt cx="369063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4179" y="3290538"/>
              <a:ext cx="366377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6908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ço Reservado para Imagem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5" name="Espaço Reservado para Imagem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Espaço Reservado para Imagem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2" name="Espaço Reservado para Imagem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94049" cy="102440"/>
            <a:chOff x="3631690" y="2252140"/>
            <a:chExt cx="8002166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0105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58277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03477" cy="100584"/>
            <a:chOff x="3631690" y="2253996"/>
            <a:chExt cx="8018589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90105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7470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 de Piz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034512" cy="100800"/>
            <a:chOff x="-1228304" y="3250524"/>
            <a:chExt cx="5034512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96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0540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gradec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Nicolau Mendes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+7 888 999-000-11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Bergqvist@vanarsdelltd.com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Site: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www.vanarsdelltd.com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315367" cy="100800"/>
            <a:chOff x="808548" y="2750589"/>
            <a:chExt cx="4315367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289297" cy="100800"/>
              <a:chOff x="637695" y="3240138"/>
              <a:chExt cx="2796705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37695" y="3285674"/>
                <a:ext cx="27463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2311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7" y="1660573"/>
            <a:ext cx="4330323" cy="105664"/>
            <a:chOff x="808542" y="2745725"/>
            <a:chExt cx="4330323" cy="10566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2" y="2750589"/>
              <a:ext cx="4289297" cy="100800"/>
              <a:chOff x="637697" y="3240138"/>
              <a:chExt cx="2796703" cy="100800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37697" y="3285674"/>
                <a:ext cx="27463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380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APÊNDICE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83291" y="1509426"/>
            <a:ext cx="2625422" cy="100800"/>
            <a:chOff x="4826496" y="1509426"/>
            <a:chExt cx="2625422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26496" y="1509426"/>
              <a:ext cx="2550159" cy="100800"/>
              <a:chOff x="1710178" y="3240138"/>
              <a:chExt cx="1662752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10178" y="3290538"/>
                <a:ext cx="16430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0720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DEPOIMENTOS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0" name="Espaço Reservado para Imagem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6" name="Espaço Reservado para Imagem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ço Reservado para Texto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estudo de c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668433" cy="100800"/>
            <a:chOff x="-1228304" y="3240138"/>
            <a:chExt cx="3668433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0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33932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lefone móvel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COMO USAR ESTE MODELO</a:t>
            </a:r>
          </a:p>
        </p:txBody>
      </p:sp>
      <p:sp>
        <p:nvSpPr>
          <p:cNvPr id="41" name="Espaço Reservado para Imagem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632355" cy="100800"/>
            <a:chOff x="0" y="3240138"/>
            <a:chExt cx="363235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6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3155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 e conteúdo vers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274141" cy="100800"/>
            <a:chOff x="0" y="3240138"/>
            <a:chExt cx="3274141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733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7" name="Espaço Reservado para Imagem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Imagem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02426" cy="100800"/>
            <a:chOff x="0" y="3240138"/>
            <a:chExt cx="33024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4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016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05542" y="1373283"/>
            <a:ext cx="2018624" cy="100800"/>
            <a:chOff x="3092916" y="1373283"/>
            <a:chExt cx="2018624" cy="10080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62062" cy="100800"/>
              <a:chOff x="0" y="3237441"/>
              <a:chExt cx="1962062" cy="100800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61262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092916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80414" y="1375202"/>
            <a:ext cx="6496424" cy="100800"/>
            <a:chOff x="314110" y="3240138"/>
            <a:chExt cx="4056131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4110" y="3290538"/>
              <a:ext cx="40233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0451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/>
              <a:t>Testes Unitários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O que são e por que criar testes unitários?</a:t>
            </a:r>
          </a:p>
        </p:txBody>
      </p:sp>
      <p:pic>
        <p:nvPicPr>
          <p:cNvPr id="6" name="Picture 2" descr="Resultado de imagem para amaggi png">
            <a:extLst>
              <a:ext uri="{FF2B5EF4-FFF2-40B4-BE49-F238E27FC236}">
                <a16:creationId xmlns:a16="http://schemas.microsoft.com/office/drawing/2014/main" id="{60413CB6-BFBC-4202-A3BF-1788D4A9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3" y="6339434"/>
            <a:ext cx="4056667" cy="38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Mas, afinal, o que são testes unitários?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10</a:t>
            </a:fld>
            <a:endParaRPr lang="pt-BR" noProof="0" dirty="0"/>
          </a:p>
        </p:txBody>
      </p:sp>
      <p:pic>
        <p:nvPicPr>
          <p:cNvPr id="1028" name="Picture 4" descr="ClassCalcular">
            <a:extLst>
              <a:ext uri="{FF2B5EF4-FFF2-40B4-BE49-F238E27FC236}">
                <a16:creationId xmlns:a16="http://schemas.microsoft.com/office/drawing/2014/main" id="{05EC44CD-27D6-4E97-9297-5C3D92E3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51" y="1263191"/>
            <a:ext cx="7062633" cy="516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8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11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5FED46-4E0E-42DC-BCFC-48EA263AEC12}"/>
              </a:ext>
            </a:extLst>
          </p:cNvPr>
          <p:cNvSpPr/>
          <p:nvPr/>
        </p:nvSpPr>
        <p:spPr>
          <a:xfrm>
            <a:off x="10553210" y="1882634"/>
            <a:ext cx="1011308" cy="72008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2"/>
                </a:solidFill>
              </a:rPr>
              <a:t>Arrange</a:t>
            </a:r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C237C30F-840B-4C68-A4F6-9ED3897AA972}"/>
              </a:ext>
            </a:extLst>
          </p:cNvPr>
          <p:cNvSpPr/>
          <p:nvPr/>
        </p:nvSpPr>
        <p:spPr>
          <a:xfrm rot="5400000">
            <a:off x="10876409" y="2860757"/>
            <a:ext cx="259361" cy="288032"/>
          </a:xfrm>
          <a:prstGeom prst="rightArrow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2"/>
              </a:solidFill>
            </a:endParaRPr>
          </a:p>
        </p:txBody>
      </p:sp>
      <p:pic>
        <p:nvPicPr>
          <p:cNvPr id="2050" name="Picture 2" descr="MetodoTestCalcularSomarAAA">
            <a:extLst>
              <a:ext uri="{FF2B5EF4-FFF2-40B4-BE49-F238E27FC236}">
                <a16:creationId xmlns:a16="http://schemas.microsoft.com/office/drawing/2014/main" id="{0E1F7D4D-463D-4836-98AE-6C5699C6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76" y="1263487"/>
            <a:ext cx="7074545" cy="508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E68B70B-9A9E-4C2F-A154-107F1232E369}"/>
              </a:ext>
            </a:extLst>
          </p:cNvPr>
          <p:cNvSpPr/>
          <p:nvPr/>
        </p:nvSpPr>
        <p:spPr>
          <a:xfrm>
            <a:off x="10553209" y="3471914"/>
            <a:ext cx="1011307" cy="72008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2"/>
                </a:solidFill>
              </a:rPr>
              <a:t>Act</a:t>
            </a:r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1B39E0B-4E2A-4178-9868-E11322B39C42}"/>
              </a:ext>
            </a:extLst>
          </p:cNvPr>
          <p:cNvSpPr/>
          <p:nvPr/>
        </p:nvSpPr>
        <p:spPr>
          <a:xfrm>
            <a:off x="10553209" y="5061194"/>
            <a:ext cx="1011307" cy="72008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2"/>
                </a:solidFill>
              </a:rPr>
              <a:t>Assert</a:t>
            </a:r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1BD5AA0F-37CC-44FA-9B70-5C3D639DAF92}"/>
              </a:ext>
            </a:extLst>
          </p:cNvPr>
          <p:cNvSpPr/>
          <p:nvPr/>
        </p:nvSpPr>
        <p:spPr>
          <a:xfrm rot="5400000">
            <a:off x="10876409" y="4502982"/>
            <a:ext cx="259361" cy="288032"/>
          </a:xfrm>
          <a:prstGeom prst="rightArrow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E42E552-A855-47AB-8C5A-6E9F45A5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>
            <a:normAutofit/>
          </a:bodyPr>
          <a:lstStyle/>
          <a:p>
            <a:r>
              <a:rPr lang="pt-BR" dirty="0"/>
              <a:t>Mas, afinal, o que são testes unitários?</a:t>
            </a:r>
          </a:p>
        </p:txBody>
      </p:sp>
    </p:spTree>
    <p:extLst>
      <p:ext uri="{BB962C8B-B14F-4D97-AF65-F5344CB8AC3E}">
        <p14:creationId xmlns:p14="http://schemas.microsoft.com/office/powerpoint/2010/main" val="189290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agora, José?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C29FF5-A5B1-4886-9223-9F1C6209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9" y="1664567"/>
            <a:ext cx="2731187" cy="291661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12AB98B-79B8-4141-B702-E85499DC14F8}"/>
              </a:ext>
            </a:extLst>
          </p:cNvPr>
          <p:cNvSpPr/>
          <p:nvPr/>
        </p:nvSpPr>
        <p:spPr>
          <a:xfrm>
            <a:off x="5063320" y="1664567"/>
            <a:ext cx="6720538" cy="9508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>
                <a:solidFill>
                  <a:schemeClr val="bg2"/>
                </a:solidFill>
              </a:rPr>
              <a:t>KEEP CALM AND VAMOS À PRATICA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4B4EEF-E9EB-44E2-A0C6-4EE86730A0BA}"/>
              </a:ext>
            </a:extLst>
          </p:cNvPr>
          <p:cNvSpPr txBox="1"/>
          <p:nvPr/>
        </p:nvSpPr>
        <p:spPr>
          <a:xfrm>
            <a:off x="5390422" y="2988400"/>
            <a:ext cx="63934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bg2"/>
                </a:solidFill>
              </a:rPr>
              <a:t>Desafio</a:t>
            </a:r>
            <a:r>
              <a:rPr lang="pt-BR" sz="2400" b="1" dirty="0"/>
              <a:t>: </a:t>
            </a:r>
            <a:r>
              <a:rPr lang="pt-BR" sz="2800" b="1" dirty="0"/>
              <a:t>http://codingdojo.org/kata/FizzBuzz/</a:t>
            </a:r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bg2"/>
                </a:solidFill>
              </a:rPr>
              <a:t>Escrever testes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chemeClr val="bg2"/>
                </a:solidFill>
              </a:rPr>
              <a:t>Refactoring</a:t>
            </a:r>
            <a:endParaRPr lang="pt-BR" sz="2400" b="1" dirty="0">
              <a:solidFill>
                <a:schemeClr val="bg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bg2"/>
                </a:solidFill>
              </a:rPr>
              <a:t>Teste passando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3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3" y="365126"/>
            <a:ext cx="10515600" cy="652969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13</a:t>
            </a:fld>
            <a:endParaRPr lang="pt-BR" noProof="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12AB98B-79B8-4141-B702-E85499DC14F8}"/>
              </a:ext>
            </a:extLst>
          </p:cNvPr>
          <p:cNvSpPr/>
          <p:nvPr/>
        </p:nvSpPr>
        <p:spPr>
          <a:xfrm>
            <a:off x="0" y="2518589"/>
            <a:ext cx="12192000" cy="9508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4800" b="1" dirty="0">
                <a:solidFill>
                  <a:schemeClr val="bg2"/>
                </a:solidFill>
              </a:rPr>
              <a:t>Você é aquilo que pratica.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4B4EEF-E9EB-44E2-A0C6-4EE86730A0BA}"/>
              </a:ext>
            </a:extLst>
          </p:cNvPr>
          <p:cNvSpPr txBox="1"/>
          <p:nvPr/>
        </p:nvSpPr>
        <p:spPr>
          <a:xfrm>
            <a:off x="7203232" y="5686200"/>
            <a:ext cx="4820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2"/>
                </a:solidFill>
              </a:rPr>
              <a:t>github.com/</a:t>
            </a:r>
            <a:r>
              <a:rPr lang="pt-BR" sz="2800" b="1" dirty="0" err="1">
                <a:solidFill>
                  <a:schemeClr val="bg2"/>
                </a:solidFill>
              </a:rPr>
              <a:t>marquesigor</a:t>
            </a:r>
            <a:endParaRPr lang="pt-BR" sz="2800" b="1" dirty="0">
              <a:solidFill>
                <a:schemeClr val="bg2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2"/>
                </a:solidFill>
              </a:rPr>
              <a:t>marques.igor@outlook.com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4B4EEF-E9EB-44E2-A0C6-4EE86730A0BA}"/>
              </a:ext>
            </a:extLst>
          </p:cNvPr>
          <p:cNvSpPr txBox="1"/>
          <p:nvPr/>
        </p:nvSpPr>
        <p:spPr>
          <a:xfrm>
            <a:off x="7185036" y="4517125"/>
            <a:ext cx="4702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2"/>
                </a:solidFill>
              </a:rPr>
              <a:t>github.com/</a:t>
            </a:r>
            <a:r>
              <a:rPr lang="pt-BR" sz="2800" b="1" dirty="0" err="1">
                <a:solidFill>
                  <a:schemeClr val="bg2"/>
                </a:solidFill>
              </a:rPr>
              <a:t>gelsongilmar</a:t>
            </a:r>
            <a:endParaRPr lang="pt-BR" sz="2800" b="1" dirty="0">
              <a:solidFill>
                <a:schemeClr val="bg2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2"/>
                </a:solidFill>
              </a:rPr>
              <a:t>gelsongilmar@gmail.com</a:t>
            </a:r>
          </a:p>
        </p:txBody>
      </p:sp>
    </p:spTree>
    <p:extLst>
      <p:ext uri="{BB962C8B-B14F-4D97-AF65-F5344CB8AC3E}">
        <p14:creationId xmlns:p14="http://schemas.microsoft.com/office/powerpoint/2010/main" val="322354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285B500-4260-408E-9687-4DECEE92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Somos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DA12A-10E0-4F2A-939E-F73B5D37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Testes Unitários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EDCAFF-E6D8-434B-A6C5-A2213E03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9E8362B-4B5F-4584-9BDB-3F3648F35270}"/>
              </a:ext>
            </a:extLst>
          </p:cNvPr>
          <p:cNvSpPr/>
          <p:nvPr/>
        </p:nvSpPr>
        <p:spPr>
          <a:xfrm>
            <a:off x="805207" y="1312030"/>
            <a:ext cx="25923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Gelson Gilmar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056D46-64FA-4B5D-8522-204A2314A8A5}"/>
              </a:ext>
            </a:extLst>
          </p:cNvPr>
          <p:cNvSpPr txBox="1"/>
          <p:nvPr/>
        </p:nvSpPr>
        <p:spPr>
          <a:xfrm>
            <a:off x="974549" y="1835250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</a:rPr>
              <a:t>Analista de Sistemas e Entusiasta </a:t>
            </a:r>
            <a:r>
              <a:rPr lang="pt-BR" sz="2400" dirty="0" err="1">
                <a:solidFill>
                  <a:schemeClr val="bg2"/>
                </a:solidFill>
              </a:rPr>
              <a:t>DevOps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67A707-B8B4-4E9F-9A20-4CCEC3F6FC3E}"/>
              </a:ext>
            </a:extLst>
          </p:cNvPr>
          <p:cNvSpPr txBox="1"/>
          <p:nvPr/>
        </p:nvSpPr>
        <p:spPr>
          <a:xfrm>
            <a:off x="974549" y="2204582"/>
            <a:ext cx="44374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bg2"/>
                </a:solidFill>
              </a:rPr>
              <a:t>DevOps</a:t>
            </a:r>
            <a:r>
              <a:rPr lang="pt-BR" sz="2400" dirty="0">
                <a:solidFill>
                  <a:schemeClr val="bg2"/>
                </a:solidFill>
              </a:rPr>
              <a:t>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Scrum Foundation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PRINCE2 Foundation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github.com/</a:t>
            </a:r>
            <a:r>
              <a:rPr lang="pt-BR" sz="2400" dirty="0" err="1">
                <a:solidFill>
                  <a:schemeClr val="bg2"/>
                </a:solidFill>
              </a:rPr>
              <a:t>gelsongilmar</a:t>
            </a:r>
            <a:endParaRPr lang="pt-BR" sz="24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389C68-19B4-44DF-9928-26914D1CEBD6}"/>
              </a:ext>
            </a:extLst>
          </p:cNvPr>
          <p:cNvSpPr/>
          <p:nvPr/>
        </p:nvSpPr>
        <p:spPr>
          <a:xfrm>
            <a:off x="7586334" y="1312030"/>
            <a:ext cx="24735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Marques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3AEF1A-411A-411D-8185-F48E295416D9}"/>
              </a:ext>
            </a:extLst>
          </p:cNvPr>
          <p:cNvSpPr txBox="1"/>
          <p:nvPr/>
        </p:nvSpPr>
        <p:spPr>
          <a:xfrm>
            <a:off x="7893063" y="1850743"/>
            <a:ext cx="270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</a:rPr>
              <a:t>Software </a:t>
            </a:r>
            <a:r>
              <a:rPr lang="pt-BR" sz="2400" dirty="0" err="1">
                <a:solidFill>
                  <a:schemeClr val="bg2"/>
                </a:solidFill>
              </a:rPr>
              <a:t>Developer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787EBE-2BD2-4DB3-BF80-5386BCF5D864}"/>
              </a:ext>
            </a:extLst>
          </p:cNvPr>
          <p:cNvSpPr txBox="1"/>
          <p:nvPr/>
        </p:nvSpPr>
        <p:spPr>
          <a:xfrm>
            <a:off x="7893063" y="2220075"/>
            <a:ext cx="375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github.com/</a:t>
            </a:r>
            <a:r>
              <a:rPr lang="pt-BR" sz="2400" dirty="0" err="1">
                <a:solidFill>
                  <a:schemeClr val="bg2"/>
                </a:solidFill>
              </a:rPr>
              <a:t>marquesigor</a:t>
            </a:r>
            <a:r>
              <a:rPr lang="pt-BR" sz="2400" dirty="0">
                <a:solidFill>
                  <a:schemeClr val="bg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6339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463D3-C430-4F56-9DD4-9C7AD49A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729957-7A8E-4B6B-8CC3-22AC1FD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842F6-A0FB-4FAA-8418-00227AE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BBE231-A93C-4F8B-8AA9-110EC483A2DD}"/>
              </a:ext>
            </a:extLst>
          </p:cNvPr>
          <p:cNvSpPr txBox="1"/>
          <p:nvPr/>
        </p:nvSpPr>
        <p:spPr>
          <a:xfrm>
            <a:off x="1133135" y="1680210"/>
            <a:ext cx="2757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Entregar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Testes unitários</a:t>
            </a:r>
          </a:p>
        </p:txBody>
      </p:sp>
    </p:spTree>
    <p:extLst>
      <p:ext uri="{BB962C8B-B14F-4D97-AF65-F5344CB8AC3E}">
        <p14:creationId xmlns:p14="http://schemas.microsoft.com/office/powerpoint/2010/main" val="40334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92FB5-39C4-4E7D-9A23-1378FA2E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 na Entrega de Software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62F607-CEAB-4864-853A-989A97E0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A73B9E-3A8B-4792-BCFF-D8BA061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0A9F-105F-4EF4-B511-926DABA1C184}"/>
              </a:ext>
            </a:extLst>
          </p:cNvPr>
          <p:cNvSpPr txBox="1"/>
          <p:nvPr/>
        </p:nvSpPr>
        <p:spPr>
          <a:xfrm>
            <a:off x="1133135" y="150856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2"/>
                </a:solidFill>
              </a:rPr>
              <a:t>Desafios: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28F199-71B0-4D10-A16D-5B92ED9DE89B}"/>
              </a:ext>
            </a:extLst>
          </p:cNvPr>
          <p:cNvSpPr txBox="1"/>
          <p:nvPr/>
        </p:nvSpPr>
        <p:spPr>
          <a:xfrm>
            <a:off x="1544615" y="2154897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Inovação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Velocidade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Qualidade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AEF3348-04C8-41F6-86C6-663D3D1AA866}"/>
              </a:ext>
            </a:extLst>
          </p:cNvPr>
          <p:cNvSpPr/>
          <p:nvPr/>
        </p:nvSpPr>
        <p:spPr>
          <a:xfrm>
            <a:off x="1139395" y="4586900"/>
            <a:ext cx="4509676" cy="9508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2"/>
                </a:solidFill>
              </a:rPr>
              <a:t>Automação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5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o que é Teste Unitário?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pic>
        <p:nvPicPr>
          <p:cNvPr id="7" name="Imagem 6" descr="Uma imagem contendo texto, livro&#10;&#10;Descrição gerada automaticamente">
            <a:extLst>
              <a:ext uri="{FF2B5EF4-FFF2-40B4-BE49-F238E27FC236}">
                <a16:creationId xmlns:a16="http://schemas.microsoft.com/office/drawing/2014/main" id="{A362415D-E233-4B20-B4A3-76EFC1AC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127" y="1213535"/>
            <a:ext cx="4469745" cy="44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posso usar para escrever meus testes?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60502B6B-5EBE-4A1A-A8CA-CC38128B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60" y="1171574"/>
            <a:ext cx="3129804" cy="35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ferramentas de teste unitário">
            <a:extLst>
              <a:ext uri="{FF2B5EF4-FFF2-40B4-BE49-F238E27FC236}">
                <a16:creationId xmlns:a16="http://schemas.microsoft.com/office/drawing/2014/main" id="{F376A083-22DF-4585-A11C-4C29D09F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39" y="2817573"/>
            <a:ext cx="5980539" cy="32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2" descr="Imagem relacionada">
            <a:extLst>
              <a:ext uri="{FF2B5EF4-FFF2-40B4-BE49-F238E27FC236}">
                <a16:creationId xmlns:a16="http://schemas.microsoft.com/office/drawing/2014/main" id="{896F02C2-E357-4634-8428-E2C841465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2" name="Picture 18" descr="Imagem relacionada">
            <a:extLst>
              <a:ext uri="{FF2B5EF4-FFF2-40B4-BE49-F238E27FC236}">
                <a16:creationId xmlns:a16="http://schemas.microsoft.com/office/drawing/2014/main" id="{06F16A53-A450-40DA-AD02-913F9101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39" y="1171574"/>
            <a:ext cx="2000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Testando...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A7D3E92-54EB-4CAA-9B8D-AA243EB6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56" y="1179963"/>
            <a:ext cx="8512969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6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A0C204F-3EDB-4CFB-88C4-F2FD65BD31FD}"/>
              </a:ext>
            </a:extLst>
          </p:cNvPr>
          <p:cNvSpPr/>
          <p:nvPr/>
        </p:nvSpPr>
        <p:spPr>
          <a:xfrm>
            <a:off x="1444487" y="1165408"/>
            <a:ext cx="9303026" cy="4674497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escrever testes unitários?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700EF012-5F7D-4A28-B598-2CD64FD8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64" y="1165409"/>
            <a:ext cx="8141071" cy="45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7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Mas, afinal, o que são testes unitários?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pic>
        <p:nvPicPr>
          <p:cNvPr id="9" name="Imagem 8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0806290B-20C2-4E82-AE86-0F4DD01E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3" y="1236444"/>
            <a:ext cx="3783405" cy="160794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BCAA0D2-39B4-43A2-9CC4-21D3ADB16AE8}"/>
              </a:ext>
            </a:extLst>
          </p:cNvPr>
          <p:cNvSpPr/>
          <p:nvPr/>
        </p:nvSpPr>
        <p:spPr>
          <a:xfrm>
            <a:off x="343419" y="3062740"/>
            <a:ext cx="4653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  <a:latin typeface="Source Serif Pro"/>
              </a:rPr>
              <a:t>Os testes unitários procuram aferir o funcionamento do código em sua menor fração.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773DFB-7F39-4D3B-B6A3-0F6E28C47347}"/>
              </a:ext>
            </a:extLst>
          </p:cNvPr>
          <p:cNvSpPr/>
          <p:nvPr/>
        </p:nvSpPr>
        <p:spPr>
          <a:xfrm>
            <a:off x="382123" y="4314938"/>
            <a:ext cx="1017403" cy="72008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Cenário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C47DF8F-CD47-4914-B8E7-4EA3C903B89D}"/>
              </a:ext>
            </a:extLst>
          </p:cNvPr>
          <p:cNvSpPr/>
          <p:nvPr/>
        </p:nvSpPr>
        <p:spPr>
          <a:xfrm>
            <a:off x="1628961" y="4530961"/>
            <a:ext cx="259361" cy="288032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2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E8D93A6-D2AB-4482-A36F-4B7708F68B7D}"/>
              </a:ext>
            </a:extLst>
          </p:cNvPr>
          <p:cNvSpPr/>
          <p:nvPr/>
        </p:nvSpPr>
        <p:spPr>
          <a:xfrm>
            <a:off x="2117757" y="4314938"/>
            <a:ext cx="1329332" cy="72008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Ação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194D0EA4-5FCA-48B7-8FC8-30592712D144}"/>
              </a:ext>
            </a:extLst>
          </p:cNvPr>
          <p:cNvSpPr/>
          <p:nvPr/>
        </p:nvSpPr>
        <p:spPr>
          <a:xfrm>
            <a:off x="3589435" y="4530961"/>
            <a:ext cx="244695" cy="288032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2988C17-FDD8-4C70-A396-26DBD12224D5}"/>
              </a:ext>
            </a:extLst>
          </p:cNvPr>
          <p:cNvSpPr/>
          <p:nvPr/>
        </p:nvSpPr>
        <p:spPr>
          <a:xfrm>
            <a:off x="3976477" y="4319131"/>
            <a:ext cx="1171141" cy="71588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Validação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2AA4E2-3CC3-4CDD-9174-CFF6A5128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71" y="1018095"/>
            <a:ext cx="6998136" cy="14387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937550-7873-410F-8659-B72F4B6E0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82" y="2844391"/>
            <a:ext cx="5762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223_TF56488565.potx" id="{DD6425F9-8C8A-4DD4-9AA1-9BC552211CAE}" vid="{00314842-AD7F-4DF0-94CC-AE478ED1AE0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ambientação futurística</Template>
  <TotalTime>0</TotalTime>
  <Words>270</Words>
  <Application>Microsoft Office PowerPoint</Application>
  <PresentationFormat>Widescreen</PresentationFormat>
  <Paragraphs>90</Paragraphs>
  <Slides>13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Segoe UI Light</vt:lpstr>
      <vt:lpstr>Source Serif Pro</vt:lpstr>
      <vt:lpstr>Wingdings</vt:lpstr>
      <vt:lpstr>Tema do Office</vt:lpstr>
      <vt:lpstr>Testes Unitários</vt:lpstr>
      <vt:lpstr>Quem Somos</vt:lpstr>
      <vt:lpstr>Conteúdo</vt:lpstr>
      <vt:lpstr>Cenário Atual na Entrega de Software</vt:lpstr>
      <vt:lpstr>Mas o que é Teste Unitário?</vt:lpstr>
      <vt:lpstr>O que posso usar para escrever meus testes?</vt:lpstr>
      <vt:lpstr>Testando...</vt:lpstr>
      <vt:lpstr>Por que escrever testes unitários?</vt:lpstr>
      <vt:lpstr>Mas, afinal, o que são testes unitários?</vt:lpstr>
      <vt:lpstr>Mas, afinal, o que são testes unitários?</vt:lpstr>
      <vt:lpstr>Mas, afinal, o que são testes unitários?</vt:lpstr>
      <vt:lpstr>E agora, José?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2019-05-22T02:53:46Z</dcterms:created>
  <dcterms:modified xsi:type="dcterms:W3CDTF">2019-10-19T04:19:09Z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