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8" r:id="rId6"/>
    <p:sldId id="265" r:id="rId7"/>
    <p:sldId id="266" r:id="rId8"/>
    <p:sldId id="273" r:id="rId9"/>
    <p:sldId id="274" r:id="rId10"/>
    <p:sldId id="278" r:id="rId11"/>
    <p:sldId id="259" r:id="rId12"/>
    <p:sldId id="275" r:id="rId13"/>
    <p:sldId id="276" r:id="rId14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12.png"/><Relationship Id="rId13" Type="http://schemas.openxmlformats.org/officeDocument/2006/relationships/image" Target="../media/image1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1800" y="-241200"/>
            <a:ext cx="12205080" cy="7095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pic>
        <p:nvPicPr>
          <p:cNvPr id="3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9109080" y="5119920"/>
            <a:ext cx="1388880" cy="441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Clique para editar o formato do texto da estrutura de tópicos</a:t>
            </a:r>
            <a:endParaRPr lang="en-US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2.º Nível da estrutura de tópicos</a:t>
            </a:r>
            <a:endParaRPr lang="en-US" sz="20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3.º Nível da estrutura de tópicos</a:t>
            </a:r>
            <a:endParaRPr lang="en-US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4.º Nível da estrutura de tópicos</a:t>
            </a:r>
            <a:endParaRPr lang="en-US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5.º Nível da estrutura de tópicos</a:t>
            </a:r>
            <a:endParaRPr lang="en-US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6.º Nível da estrutura de tópicos</a:t>
            </a:r>
            <a:endParaRPr lang="en-US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-45720" y="-36360"/>
            <a:ext cx="12252600" cy="80128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pic>
        <p:nvPicPr>
          <p:cNvPr id="44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/>
          <p:cNvPicPr/>
          <p:nvPr/>
        </p:nvPicPr>
        <p:blipFill>
          <a:blip r:embed="rId13"/>
          <a:stretch>
            <a:fillRect/>
          </a:stretch>
        </p:blipFill>
        <p:spPr>
          <a:xfrm>
            <a:off x="-45720" y="-36360"/>
            <a:ext cx="12252600" cy="80128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pic>
        <p:nvPicPr>
          <p:cNvPr id="86" name="Picture 10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'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600920" y="6207840"/>
            <a:ext cx="9143640" cy="528120"/>
          </a:xfrm>
          <a:prstGeom prst="rect">
            <a:avLst/>
          </a:prstGeom>
        </p:spPr>
        <p:txBody>
          <a:bodyPr/>
          <a:p>
            <a:pPr algn="ctr"/>
          </a:p>
        </p:txBody>
      </p:sp>
      <p:pic>
        <p:nvPicPr>
          <p:cNvPr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0080" y="-15120"/>
            <a:ext cx="12230280" cy="6879240"/>
          </a:xfrm>
          <a:prstGeom prst="rect">
            <a:avLst/>
          </a:prstGeom>
          <a:ln>
            <a:noFill/>
          </a:ln>
        </p:spPr>
      </p:pic>
      <p:pic>
        <p:nvPicPr>
          <p:cNvPr id="12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118080" y="523116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27" name="TextShape 1"/>
          <p:cNvSpPr txBox="1"/>
          <p:nvPr/>
        </p:nvSpPr>
        <p:spPr>
          <a:xfrm>
            <a:off x="965080" y="492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Exercício Filter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5" name="Picture 4" descr="lay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1490980"/>
            <a:ext cx="747014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Shadow Box Effects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128" name="Content Placeholder 3" descr="/home/geltoncruz/Documentos/SENAI/ET/2016/ATARDE/css/material/post-inv.jpgpost-inv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190088" y="1957680"/>
            <a:ext cx="5671185" cy="512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Shadow Box Effects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828800" y="1663065"/>
          <a:ext cx="853376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Propriedade shadow box css3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Definição da distancia horizontal e vertical da sombra 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div:{</a:t>
                      </a:r>
                    </a:p>
                    <a:p>
                      <a:pPr>
                        <a:buNone/>
                      </a:pPr>
                      <a:r>
                        <a:t>  box-shadow: 2px 2px;</a:t>
                      </a:r>
                    </a:p>
                    <a:p>
                      <a:pPr>
                        <a:buNone/>
                      </a:pPr>
                      <a:r>
                        <a:t>}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Definição da distancia horizontal e vertical da sombra e cor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div:{</a:t>
                      </a:r>
                    </a:p>
                    <a:p>
                      <a:pPr>
                        <a:buNone/>
                      </a:pPr>
                      <a:r>
                        <a:t>  box-shadow: 2px 2px blue;</a:t>
                      </a:r>
                    </a:p>
                    <a:p>
                      <a:pPr>
                        <a:buNone/>
                      </a:pPr>
                      <a:r>
                        <a:t>}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Definição da distancia horizontal e vertical da sombra cor de desfoque 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div:{</a:t>
                      </a:r>
                    </a:p>
                    <a:p>
                      <a:pPr>
                        <a:buNone/>
                      </a:pPr>
                      <a:r>
                        <a:t>  box-shadow: 2px 2px 5px blue;</a:t>
                      </a:r>
                    </a:p>
                    <a:p>
                      <a:pPr>
                        <a:buNone/>
                      </a:pPr>
                      <a:r>
                        <a:t>}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Sombra Interna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ym typeface="+mn-ea"/>
                        </a:rPr>
                        <a:t>  box-shadow: inset 0 0 10px #000000;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Exercício Shadow Box Effects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2001520"/>
            <a:ext cx="907732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Background 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1630045"/>
            <a:ext cx="9332595" cy="56921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Background CSS3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835" y="1594485"/>
            <a:ext cx="10899775" cy="4351020"/>
          </a:xfrm>
          <a:prstGeom prst="rect">
            <a:avLst/>
          </a:prstGeom>
        </p:spPr>
        <p:txBody>
          <a:bodyPr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</a:rPr>
              <a:t>2</a:t>
            </a:r>
            <a:r>
              <a:rPr lang="en-US" sz="2000">
                <a:solidFill>
                  <a:srgbClr val="FFFFFF"/>
                </a:solidFill>
                <a:latin typeface="Calibri"/>
              </a:rPr>
              <a:t> tipos de propriedades: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Linear Gradients (goes down/up/left/right/diagonally)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Radial Gradients (defined by their center)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sintaxe: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 background: linear-gradient(direction, color-stop1, color-stop2, ...);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</a:rPr>
              <a:t>Background-size: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</a:rPr>
              <a:t>Background-origin: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buFont typeface="Arial" charset="0"/>
              <a:buChar char="•"/>
            </a:pP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2800">
              <a:solidFill>
                <a:srgbClr val="FFFFFF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280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84885" y="315976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Direcções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UP-DOWN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linear-gradient(red, yellow); /* Standard syntax */</a:t>
                      </a:r>
                    </a:p>
                    <a:p>
                      <a:pPr>
                        <a:buNone/>
                      </a:pPr>
                    </a:p>
                    <a:p>
                      <a:pPr>
                        <a:buNone/>
                      </a:pPr>
                      <a:r>
                        <a:t>#box {</a:t>
                      </a:r>
                    </a:p>
                    <a:p>
                      <a:pPr>
                        <a:buNone/>
                      </a:pPr>
                      <a:r>
                        <a:t>    background: red; /* For browsers that do not support gradients */</a:t>
                      </a:r>
                    </a:p>
                    <a:p>
                      <a:pPr>
                        <a:buNone/>
                      </a:pPr>
                      <a:r>
                        <a:t>    background: -webkit-linear-gradient(red, yellow); /* For Safari 5.1 to 6.0 */</a:t>
                      </a:r>
                    </a:p>
                    <a:p>
                      <a:pPr>
                        <a:buNone/>
                      </a:pPr>
                      <a:r>
                        <a:t>    background: -o-linear-gradient(red, yellow); /* For Opera 11.1 to 12.0 */</a:t>
                      </a:r>
                    </a:p>
                    <a:p>
                      <a:pPr>
                        <a:buNone/>
                      </a:pPr>
                      <a:r>
                        <a:t>    background: -moz-linear-gradient(red, yellow); /* For Firefox 3.6 to 15 */</a:t>
                      </a:r>
                    </a:p>
                    <a:p>
                      <a:pPr>
                        <a:buNone/>
                      </a:pPr>
                      <a:r>
                        <a:t>    background: linear-gradient(red, yellow); /* Standard syntax */</a:t>
                      </a:r>
                    </a:p>
                    <a:p>
                      <a:pPr>
                        <a:buNone/>
                      </a:pPr>
                      <a:r>
                        <a:t>}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LEFT-RIGHT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linear-gradient(to right, red , yellow); /* Standard syntax */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DIAGONAL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linear-gradient(to bottom right, red, yellow); /* Standard syntax *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Background CSS3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835" y="1594485"/>
            <a:ext cx="10899775" cy="4351020"/>
          </a:xfrm>
          <a:prstGeom prst="rect">
            <a:avLst/>
          </a:prstGeom>
        </p:spPr>
        <p:txBody>
          <a:bodyPr/>
          <a:p>
            <a:pPr marL="342900" lvl="0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</a:rPr>
              <a:t>Background-size: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</a:rPr>
              <a:t>Alterar escala da imagem em plano de fundo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  <a:sym typeface="+mn-ea"/>
              </a:rPr>
              <a:t>background-size: </a:t>
            </a:r>
            <a:r>
              <a:rPr lang="x-none" altLang="en-US" sz="2000">
                <a:solidFill>
                  <a:srgbClr val="FFFFFF"/>
                </a:solidFill>
                <a:latin typeface="Calibri"/>
              </a:rPr>
              <a:t>contain 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  <a:sym typeface="+mn-ea"/>
              </a:rPr>
              <a:t>background-size: </a:t>
            </a:r>
            <a:r>
              <a:rPr lang="x-none" altLang="en-US" sz="2000">
                <a:solidFill>
                  <a:srgbClr val="FFFFFF"/>
                </a:solidFill>
                <a:latin typeface="Calibri"/>
              </a:rPr>
              <a:t>cover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</a:rPr>
              <a:t>Background-origin: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en-US" sz="2000">
                <a:solidFill>
                  <a:srgbClr val="FFFFFF"/>
                </a:solidFill>
                <a:latin typeface="Calibri"/>
              </a:rPr>
              <a:t>background-clip</a:t>
            </a: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buFont typeface="Arial" charset="0"/>
              <a:buChar char="•"/>
            </a:pPr>
            <a:endParaRPr lang="x-none" altLang="en-US" sz="2000">
              <a:solidFill>
                <a:srgbClr val="FFFFFF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2800">
              <a:solidFill>
                <a:srgbClr val="FFFFFF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280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87120" y="424434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Direcções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UP-DOWN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linear-gradient(red, yellow); /* Standard syntax */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LEFT-RIGHT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linear-gradient(to right, red , yellow); /* Standard syntax */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DIAGONAL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linear-gradient(to bottom right, red, yellow); /* Standard syntax *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Filters Imagens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965325"/>
            <a:ext cx="6095365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Filtros : Propriedades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835" y="1825625"/>
            <a:ext cx="10899775" cy="4351020"/>
          </a:xfrm>
          <a:prstGeom prst="rect">
            <a:avLst/>
          </a:prstGeom>
        </p:spPr>
        <p:txBody>
          <a:bodyPr/>
          <a:p>
            <a:pPr indent="0">
              <a:lnSpc>
                <a:spcPct val="100000"/>
              </a:lnSpc>
              <a:buFont typeface="Arial" charset="0"/>
              <a:buNone/>
            </a:pPr>
            <a:endParaRPr lang="en-US" sz="280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143125"/>
          <a:ext cx="853313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5"/>
                <a:gridCol w="64077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FILTRO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DESCRIÇÃO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blur(px)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desfoque da imagem 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brightness(%)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brilho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contrast(%)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contraste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grayscale(%)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tons de cinza da imagen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hue-rotate(deg)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da hue da imagem - medida em graus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invert(%)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Inverter referencia da imagem *Negativo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opacity(%)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Transparencia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saturate(%)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Saturação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sepia(%)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tons sépia da image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Kingsoft Office WPP</Application>
  <PresentationFormat/>
  <Paragraphs>141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geltoncruz</cp:lastModifiedBy>
  <cp:revision>32</cp:revision>
  <dcterms:created xsi:type="dcterms:W3CDTF">2016-07-11T15:12:40Z</dcterms:created>
  <dcterms:modified xsi:type="dcterms:W3CDTF">2016-07-11T15:12:40Z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