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8" r:id="rId5"/>
    <p:sldId id="265" r:id="rId6"/>
    <p:sldId id="296" r:id="rId7"/>
    <p:sldId id="297" r:id="rId8"/>
    <p:sldId id="282" r:id="rId9"/>
    <p:sldId id="283" r:id="rId10"/>
    <p:sldId id="306" r:id="rId11"/>
    <p:sldId id="307" r:id="rId12"/>
    <p:sldId id="308" r:id="rId13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p/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8.png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/>
          <p:cNvPicPr/>
          <p:nvPr/>
        </p:nvPicPr>
        <p:blipFill>
          <a:blip r:embed="rId13"/>
          <a:stretch>
            <a:fillRect/>
          </a:stretch>
        </p:blipFill>
        <p:spPr>
          <a:xfrm>
            <a:off x="1800" y="-241200"/>
            <a:ext cx="12205080" cy="7095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pic>
        <p:nvPicPr>
          <p:cNvPr id="3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9109080" y="5119920"/>
            <a:ext cx="1388880" cy="441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Clique para editar o formato do texto da estrutura de tópicos</a:t>
            </a:r>
            <a:endParaRPr lang="en-US" sz="2800"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2.º Nível da estrutura de tópicos</a:t>
            </a:r>
            <a:endParaRPr lang="en-US" sz="2000"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3.º Nível da estrutura de tópicos</a:t>
            </a:r>
            <a:endParaRPr lang="en-US"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4.º Nível da estrutura de tópicos</a:t>
            </a:r>
            <a:endParaRPr lang="en-US"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5.º Nível da estrutura de tópicos</a:t>
            </a:r>
            <a:endParaRPr lang="en-US" sz="2000"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6.º Nível da estrutura de tópicos</a:t>
            </a:r>
            <a:endParaRPr lang="en-US" sz="2000">
              <a:latin typeface="Calibri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/>
          <p:cNvPicPr/>
          <p:nvPr/>
        </p:nvPicPr>
        <p:blipFill>
          <a:blip r:embed="rId13"/>
          <a:srcRect b="13858"/>
          <a:stretch>
            <a:fillRect/>
          </a:stretch>
        </p:blipFill>
        <p:spPr>
          <a:xfrm>
            <a:off x="-45720" y="-36195"/>
            <a:ext cx="12252325" cy="6902615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 Light"/>
              </a:rPr>
              <a:t>Clique para editar o formato do texto do títuloClick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Clique para editar o formato do texto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2.º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3.º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5.º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6.º Nível da estrutura de tópicos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7.º Nível da estrutura de tópicosClick to edit Master text styles</a:t>
            </a:r>
            <a:endParaRPr lang="en-US" sz="2800">
              <a:solidFill>
                <a:srgbClr val="FFFFFF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lvl="2">
              <a:lnSpc>
                <a:spcPct val="100000"/>
              </a:lnSpc>
              <a:buFont typeface="Arial" charset="0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 lang="en-US" sz="2000">
              <a:solidFill>
                <a:srgbClr val="FFFFFF"/>
              </a:solidFill>
              <a:latin typeface="Calibri"/>
            </a:endParaRPr>
          </a:p>
          <a:p>
            <a:pPr lvl="3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Fourth level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lvl="4">
              <a:lnSpc>
                <a:spcPct val="100000"/>
              </a:lnSpc>
              <a:buFont typeface="Arial" charset="0"/>
              <a:buChar char="•"/>
            </a:pPr>
            <a:r>
              <a:rPr lang="en-US">
                <a:solidFill>
                  <a:srgbClr val="FFFFFF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/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/>
        </p:txBody>
      </p:sp>
      <p:pic>
        <p:nvPicPr>
          <p:cNvPr id="44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85160" y="34560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3880" y="334800"/>
            <a:ext cx="9143640" cy="1397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'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600920" y="6207840"/>
            <a:ext cx="9143640" cy="528120"/>
          </a:xfrm>
          <a:prstGeom prst="rect">
            <a:avLst/>
          </a:prstGeom>
        </p:spPr>
        <p:txBody>
          <a:bodyPr/>
          <a:p>
            <a:pPr algn="ctr"/>
          </a:p>
        </p:txBody>
      </p:sp>
      <p:pic>
        <p:nvPicPr>
          <p:cNvPr id="12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0080" y="-15120"/>
            <a:ext cx="12230280" cy="6879240"/>
          </a:xfrm>
          <a:prstGeom prst="rect">
            <a:avLst/>
          </a:prstGeom>
          <a:ln>
            <a:noFill/>
          </a:ln>
        </p:spPr>
      </p:pic>
      <p:pic>
        <p:nvPicPr>
          <p:cNvPr id="124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9118080" y="5231160"/>
            <a:ext cx="1388880" cy="44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Propriedades Flexbox container</a:t>
            </a:r>
            <a:endParaRPr lang="x-none" altLang="en-US" sz="4400">
              <a:solidFill>
                <a:srgbClr val="FFFFFF"/>
              </a:solidFill>
              <a:latin typeface="Calibri Light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975" y="1763395"/>
            <a:ext cx="114141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Usando Row-reverse</a:t>
            </a:r>
            <a:endParaRPr lang="x-none" altLang="pt-BR" sz="2000">
              <a:solidFill>
                <a:schemeClr val="bg1"/>
              </a:solidFill>
            </a:endParaRPr>
          </a:p>
        </p:txBody>
      </p:sp>
      <p:pic>
        <p:nvPicPr>
          <p:cNvPr id="5" name="Picture 4" descr="006-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2783840"/>
            <a:ext cx="7360285" cy="3694430"/>
          </a:xfrm>
          <a:prstGeom prst="rect">
            <a:avLst/>
          </a:prstGeom>
        </p:spPr>
      </p:pic>
      <p:pic>
        <p:nvPicPr>
          <p:cNvPr id="8" name="Picture 7" descr="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70" y="3074035"/>
            <a:ext cx="8680450" cy="2093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265" y="1156970"/>
            <a:ext cx="3829685" cy="3054985"/>
          </a:xfrm>
          <a:prstGeom prst="rect">
            <a:avLst/>
          </a:prstGeom>
        </p:spPr>
      </p:pic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FLEX-BOX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845" y="2207895"/>
            <a:ext cx="4265930" cy="3402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15" y="2963545"/>
            <a:ext cx="5126355" cy="408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FLEX-BOX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390" y="1607185"/>
            <a:ext cx="1171448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caixas flexíveis, ou flexbox, é um novo modo de layout no CSS3.  </a:t>
            </a: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Uso de flexbox garante que os elementos se comportam de maneira previsível</a:t>
            </a: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quando o layout da página deve acomodar diferentes tamanhos de tela e</a:t>
            </a:r>
            <a:endParaRPr lang="x-none" altLang="pt-BR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pt-BR">
                <a:solidFill>
                  <a:schemeClr val="bg1"/>
                </a:solidFill>
              </a:rPr>
              <a:t>diferentes dispositivos de exibição.  </a:t>
            </a:r>
            <a:endParaRPr lang="x-none" altLang="pt-BR">
              <a:solidFill>
                <a:schemeClr val="bg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FLEX-BOX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190" y="2092325"/>
            <a:ext cx="1171448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None/>
            </a:pPr>
            <a:r>
              <a:rPr lang="x-none" altLang="pt-BR" sz="4000">
                <a:solidFill>
                  <a:schemeClr val="bg1"/>
                </a:solidFill>
                <a:sym typeface="+mn-ea"/>
              </a:rPr>
              <a:t>flex container</a:t>
            </a:r>
            <a:endParaRPr lang="x-none" altLang="pt-BR" sz="4000">
              <a:solidFill>
                <a:schemeClr val="bg1"/>
              </a:solidFill>
              <a:sym typeface="+mn-ea"/>
            </a:endParaRPr>
          </a:p>
          <a:p>
            <a:pPr lvl="1" indent="0">
              <a:buNone/>
            </a:pPr>
            <a:r>
              <a:rPr lang="x-none" altLang="pt-BR" sz="4000">
                <a:solidFill>
                  <a:schemeClr val="bg1"/>
                </a:solidFill>
                <a:sym typeface="+mn-ea"/>
              </a:rPr>
              <a:t>* flex items </a:t>
            </a:r>
            <a:endParaRPr lang="x-none" altLang="pt-BR" sz="40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Picture 2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3622040"/>
            <a:ext cx="7928610" cy="2842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</a:rPr>
              <a:t>Suporte a quais navegadores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00" y="2051050"/>
            <a:ext cx="1171448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>
              <a:buNone/>
            </a:pPr>
            <a:r>
              <a:rPr lang="x-none" altLang="pt-BR" sz="2000">
                <a:solidFill>
                  <a:schemeClr val="bg1"/>
                </a:solidFill>
                <a:sym typeface="+mn-ea"/>
              </a:rPr>
              <a:t>## Suporte de navegadores</a:t>
            </a:r>
            <a:endParaRPr lang="x-none" altLang="pt-BR" sz="2000">
              <a:solidFill>
                <a:schemeClr val="bg1"/>
              </a:solidFill>
              <a:sym typeface="+mn-ea"/>
            </a:endParaRPr>
          </a:p>
          <a:p>
            <a:pPr lvl="1" indent="0" algn="l">
              <a:buNone/>
            </a:pPr>
            <a:endParaRPr lang="x-none" altLang="pt-BR" sz="2000">
              <a:solidFill>
                <a:schemeClr val="bg1"/>
              </a:solidFill>
              <a:sym typeface="+mn-ea"/>
            </a:endParaRPr>
          </a:p>
          <a:p>
            <a:pPr lvl="1" indent="0" algn="l">
              <a:buNone/>
            </a:pPr>
            <a:r>
              <a:rPr lang="x-none" altLang="pt-BR" sz="2000">
                <a:solidFill>
                  <a:schemeClr val="bg1"/>
                </a:solidFill>
                <a:sym typeface="+mn-ea"/>
              </a:rPr>
              <a:t>* Chrome 29+</a:t>
            </a:r>
            <a:endParaRPr lang="x-none" altLang="pt-BR" sz="2000">
              <a:solidFill>
                <a:schemeClr val="bg1"/>
              </a:solidFill>
              <a:sym typeface="+mn-ea"/>
            </a:endParaRPr>
          </a:p>
          <a:p>
            <a:pPr lvl="1" indent="0" algn="l">
              <a:buNone/>
            </a:pPr>
            <a:r>
              <a:rPr lang="x-none" altLang="pt-BR" sz="2000">
                <a:solidFill>
                  <a:schemeClr val="bg1"/>
                </a:solidFill>
                <a:sym typeface="+mn-ea"/>
              </a:rPr>
              <a:t>* Firefox 28+</a:t>
            </a:r>
            <a:endParaRPr lang="x-none" altLang="pt-BR" sz="2000">
              <a:solidFill>
                <a:schemeClr val="bg1"/>
              </a:solidFill>
              <a:sym typeface="+mn-ea"/>
            </a:endParaRPr>
          </a:p>
          <a:p>
            <a:pPr lvl="1" indent="0" algn="l">
              <a:buNone/>
            </a:pPr>
            <a:r>
              <a:rPr lang="x-none" altLang="pt-BR" sz="2000">
                <a:solidFill>
                  <a:schemeClr val="bg1"/>
                </a:solidFill>
                <a:sym typeface="+mn-ea"/>
              </a:rPr>
              <a:t>* Internet Explorer 11+</a:t>
            </a:r>
            <a:endParaRPr lang="x-none" altLang="pt-BR" sz="2000">
              <a:solidFill>
                <a:schemeClr val="bg1"/>
              </a:solidFill>
              <a:sym typeface="+mn-ea"/>
            </a:endParaRPr>
          </a:p>
          <a:p>
            <a:pPr lvl="1" indent="0" algn="l">
              <a:buNone/>
            </a:pPr>
            <a:r>
              <a:rPr lang="x-none" altLang="pt-BR" sz="2000">
                <a:solidFill>
                  <a:schemeClr val="bg1"/>
                </a:solidFill>
                <a:sym typeface="+mn-ea"/>
              </a:rPr>
              <a:t>* Opera 17+</a:t>
            </a:r>
            <a:endParaRPr lang="x-none" altLang="pt-BR" sz="2000">
              <a:solidFill>
                <a:schemeClr val="bg1"/>
              </a:solidFill>
              <a:sym typeface="+mn-ea"/>
            </a:endParaRPr>
          </a:p>
          <a:p>
            <a:pPr lvl="1" indent="0" algn="l">
              <a:buNone/>
            </a:pPr>
            <a:r>
              <a:rPr lang="x-none" altLang="pt-BR" sz="2000">
                <a:solidFill>
                  <a:schemeClr val="bg1"/>
                </a:solidFill>
                <a:sym typeface="+mn-ea"/>
              </a:rPr>
              <a:t>* Safari 6.1+ (prefixed with -webkit-)</a:t>
            </a:r>
            <a:endParaRPr lang="x-none" altLang="pt-BR" sz="2000">
              <a:solidFill>
                <a:schemeClr val="bg1"/>
              </a:solidFill>
              <a:sym typeface="+mn-ea"/>
            </a:endParaRPr>
          </a:p>
          <a:p>
            <a:pPr lvl="1" indent="0" algn="l">
              <a:buNone/>
            </a:pPr>
            <a:r>
              <a:rPr lang="x-none" altLang="pt-BR" sz="2000">
                <a:solidFill>
                  <a:schemeClr val="bg1"/>
                </a:solidFill>
                <a:sym typeface="+mn-ea"/>
              </a:rPr>
              <a:t>* Android 4.4+</a:t>
            </a:r>
            <a:endParaRPr lang="x-none" altLang="pt-BR" sz="2000">
              <a:solidFill>
                <a:schemeClr val="bg1"/>
              </a:solidFill>
              <a:sym typeface="+mn-ea"/>
            </a:endParaRPr>
          </a:p>
          <a:p>
            <a:pPr lvl="1" indent="0" algn="l">
              <a:buNone/>
            </a:pPr>
            <a:r>
              <a:rPr lang="x-none" altLang="pt-BR" sz="2000">
                <a:solidFill>
                  <a:schemeClr val="bg1"/>
                </a:solidFill>
                <a:sym typeface="+mn-ea"/>
              </a:rPr>
              <a:t>iOS 7.1+ (prefixed with -webkit-)</a:t>
            </a:r>
            <a:endParaRPr lang="x-none" altLang="pt-BR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22775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Uso</a:t>
            </a:r>
            <a:endParaRPr lang="x-none" altLang="en-US" sz="440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985" y="1181735"/>
            <a:ext cx="112560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Para usar o flexbox informamos a propriedade do HTML</a:t>
            </a:r>
            <a:endParaRPr lang="x-none" altLang="pt-BR" sz="2000">
              <a:solidFill>
                <a:schemeClr val="bg1"/>
              </a:solidFill>
            </a:endParaRPr>
          </a:p>
        </p:txBody>
      </p:sp>
      <p:pic>
        <p:nvPicPr>
          <p:cNvPr id="3" name="Picture 2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2525395"/>
            <a:ext cx="8035290" cy="2123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Propriedades Flexbox container</a:t>
            </a:r>
            <a:endParaRPr lang="x-none" altLang="en-US" sz="4400">
              <a:solidFill>
                <a:srgbClr val="FFFFFF"/>
              </a:solidFill>
              <a:latin typeface="Calibri Light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975" y="1763395"/>
            <a:ext cx="1141412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flex-direction</a:t>
            </a:r>
            <a:endParaRPr lang="x-none" altLang="pt-BR" sz="20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x-none" altLang="pt-BR" sz="20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propriedade que define a direção dos itens dos containers.</a:t>
            </a:r>
            <a:endParaRPr lang="x-none" altLang="pt-BR" sz="20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Temos basicamente duas direções:</a:t>
            </a:r>
            <a:endParaRPr lang="x-none" altLang="pt-BR" sz="20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x-none" altLang="pt-BR" sz="20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Row (Linha)</a:t>
            </a:r>
            <a:endParaRPr lang="x-none" altLang="pt-BR" sz="20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column (Coluna)</a:t>
            </a:r>
            <a:endParaRPr lang="x-none" altLang="pt-BR" sz="2000">
              <a:solidFill>
                <a:schemeClr val="bg1"/>
              </a:solidFill>
            </a:endParaRPr>
          </a:p>
        </p:txBody>
      </p:sp>
      <p:pic>
        <p:nvPicPr>
          <p:cNvPr id="4" name="Picture 3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0" y="2967990"/>
            <a:ext cx="6993255" cy="1805940"/>
          </a:xfrm>
          <a:prstGeom prst="rect">
            <a:avLst/>
          </a:prstGeom>
        </p:spPr>
      </p:pic>
      <p:pic>
        <p:nvPicPr>
          <p:cNvPr id="5" name="Picture 4" descr="003-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681855"/>
            <a:ext cx="10058400" cy="2083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Propriedades Flexbox container</a:t>
            </a:r>
            <a:endParaRPr lang="x-none" altLang="en-US" sz="4400">
              <a:solidFill>
                <a:srgbClr val="FFFFFF"/>
              </a:solidFill>
              <a:latin typeface="Calibri Light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975" y="1763395"/>
            <a:ext cx="114141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Usando Row-reverse</a:t>
            </a:r>
            <a:endParaRPr lang="x-none" altLang="pt-BR" sz="2000">
              <a:solidFill>
                <a:schemeClr val="bg1"/>
              </a:solidFill>
            </a:endParaRPr>
          </a:p>
        </p:txBody>
      </p:sp>
      <p:pic>
        <p:nvPicPr>
          <p:cNvPr id="6" name="Picture 5" descr="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2294890"/>
            <a:ext cx="8446770" cy="1800225"/>
          </a:xfrm>
          <a:prstGeom prst="rect">
            <a:avLst/>
          </a:prstGeom>
        </p:spPr>
      </p:pic>
      <p:pic>
        <p:nvPicPr>
          <p:cNvPr id="7" name="Picture 6" descr="004-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5" y="4663440"/>
            <a:ext cx="10058400" cy="2083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x-none" altLang="en-US" sz="4400">
                <a:solidFill>
                  <a:srgbClr val="FFFFFF"/>
                </a:solidFill>
                <a:latin typeface="Calibri Light"/>
                <a:sym typeface="+mn-ea"/>
              </a:rPr>
              <a:t>Propriedades Flexbox container</a:t>
            </a:r>
            <a:endParaRPr lang="x-none" altLang="en-US" sz="4400">
              <a:solidFill>
                <a:srgbClr val="FFFFFF"/>
              </a:solidFill>
              <a:latin typeface="Calibri Light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975" y="1763395"/>
            <a:ext cx="11414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Usando direction column:</a:t>
            </a:r>
            <a:endParaRPr lang="x-none" altLang="pt-BR" sz="200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pt-BR" sz="2000">
                <a:solidFill>
                  <a:schemeClr val="bg1"/>
                </a:solidFill>
              </a:rPr>
              <a:t>Empilhamento do topo para baixo</a:t>
            </a:r>
            <a:endParaRPr lang="x-none" altLang="pt-BR" sz="2000">
              <a:solidFill>
                <a:schemeClr val="bg1"/>
              </a:solidFill>
            </a:endParaRPr>
          </a:p>
        </p:txBody>
      </p:sp>
      <p:pic>
        <p:nvPicPr>
          <p:cNvPr id="4" name="Picture 3" descr="005-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2908300"/>
            <a:ext cx="6347460" cy="3186430"/>
          </a:xfrm>
          <a:prstGeom prst="rect">
            <a:avLst/>
          </a:prstGeom>
        </p:spPr>
      </p:pic>
      <p:pic>
        <p:nvPicPr>
          <p:cNvPr id="5" name="Picture 4" descr="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2931160"/>
            <a:ext cx="7651750" cy="199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Kingsoft Office WPP</Application>
  <PresentationFormat/>
  <Paragraphs>57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geltoncruz</cp:lastModifiedBy>
  <cp:revision>109</cp:revision>
  <dcterms:created xsi:type="dcterms:W3CDTF">2016-07-20T18:04:26Z</dcterms:created>
  <dcterms:modified xsi:type="dcterms:W3CDTF">2016-07-20T18:04:26Z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1046-10.1.0.5503</vt:lpwstr>
  </property>
</Properties>
</file>