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sldIdLst>
    <p:sldId id="256" r:id="rId2"/>
    <p:sldId id="257" r:id="rId3"/>
    <p:sldId id="263" r:id="rId4"/>
    <p:sldId id="312" r:id="rId5"/>
    <p:sldId id="311" r:id="rId6"/>
    <p:sldId id="309" r:id="rId7"/>
    <p:sldId id="308" r:id="rId8"/>
    <p:sldId id="307" r:id="rId9"/>
    <p:sldId id="306" r:id="rId10"/>
    <p:sldId id="305" r:id="rId11"/>
    <p:sldId id="304" r:id="rId12"/>
    <p:sldId id="303" r:id="rId13"/>
    <p:sldId id="302" r:id="rId14"/>
    <p:sldId id="301" r:id="rId15"/>
    <p:sldId id="300" r:id="rId16"/>
    <p:sldId id="299" r:id="rId17"/>
    <p:sldId id="298" r:id="rId18"/>
    <p:sldId id="297" r:id="rId19"/>
    <p:sldId id="296" r:id="rId20"/>
    <p:sldId id="295" r:id="rId21"/>
    <p:sldId id="294" r:id="rId22"/>
    <p:sldId id="293" r:id="rId23"/>
    <p:sldId id="292" r:id="rId24"/>
    <p:sldId id="291" r:id="rId25"/>
    <p:sldId id="290" r:id="rId26"/>
    <p:sldId id="289" r:id="rId27"/>
    <p:sldId id="288" r:id="rId28"/>
    <p:sldId id="287" r:id="rId29"/>
    <p:sldId id="286" r:id="rId30"/>
    <p:sldId id="285" r:id="rId31"/>
    <p:sldId id="284" r:id="rId32"/>
    <p:sldId id="283" r:id="rId33"/>
    <p:sldId id="282" r:id="rId34"/>
    <p:sldId id="281" r:id="rId35"/>
    <p:sldId id="280" r:id="rId36"/>
    <p:sldId id="279" r:id="rId37"/>
    <p:sldId id="278" r:id="rId38"/>
    <p:sldId id="277" r:id="rId39"/>
    <p:sldId id="276" r:id="rId40"/>
    <p:sldId id="275" r:id="rId41"/>
    <p:sldId id="274" r:id="rId42"/>
    <p:sldId id="273" r:id="rId43"/>
    <p:sldId id="272" r:id="rId44"/>
    <p:sldId id="271" r:id="rId45"/>
    <p:sldId id="270" r:id="rId46"/>
    <p:sldId id="269" r:id="rId47"/>
    <p:sldId id="268" r:id="rId48"/>
    <p:sldId id="260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Web</a:t>
            </a:r>
            <a:endParaRPr lang="pt-BR" sz="4400" b="1" dirty="0">
              <a:solidFill>
                <a:srgbClr val="ED8B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+mj-lt"/>
              </a:rPr>
              <a:t>Professor: Gelvazio Camargo</a:t>
            </a:r>
            <a:endParaRPr lang="pt-BR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Constantes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Para definir uma constante utiliza-se a função define(nome, valor);</a:t>
            </a:r>
          </a:p>
          <a:p>
            <a:pPr lvl="1"/>
            <a:r>
              <a:rPr lang="pt-BR" dirty="0" smtClean="0"/>
              <a:t>Seu valor não poderá ser mais alterado</a:t>
            </a:r>
          </a:p>
          <a:p>
            <a:pPr lvl="1"/>
            <a:r>
              <a:rPr lang="pt-BR" dirty="0" smtClean="0"/>
              <a:t>Somente aceita valores escalares</a:t>
            </a:r>
          </a:p>
          <a:p>
            <a:pPr lvl="2"/>
            <a:r>
              <a:rPr lang="pt-BR" dirty="0" smtClean="0"/>
              <a:t>Não pode ser array, nem object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084134"/>
              </p:ext>
            </p:extLst>
          </p:nvPr>
        </p:nvGraphicFramePr>
        <p:xfrm>
          <a:off x="471430" y="3888888"/>
          <a:ext cx="8215370" cy="2286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5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16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&lt;?php</a:t>
                      </a:r>
                    </a:p>
                    <a:p>
                      <a:r>
                        <a:rPr lang="pt-BR" sz="2800" dirty="0" smtClean="0"/>
                        <a:t>    define('PI', 3.14);</a:t>
                      </a:r>
                    </a:p>
                    <a:p>
                      <a:r>
                        <a:rPr lang="pt-BR" sz="2800" dirty="0" smtClean="0"/>
                        <a:t>	</a:t>
                      </a:r>
                    </a:p>
                    <a:p>
                      <a:r>
                        <a:rPr lang="pt-BR" sz="2800" dirty="0" smtClean="0"/>
                        <a:t>    echo PI;</a:t>
                      </a:r>
                    </a:p>
                    <a:p>
                      <a:r>
                        <a:rPr lang="pt-BR" sz="2800" dirty="0" smtClean="0"/>
                        <a:t>?&gt;</a:t>
                      </a:r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3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 pré definidas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5043510"/>
          </a:xfrm>
        </p:spPr>
        <p:txBody>
          <a:bodyPr>
            <a:normAutofit/>
          </a:bodyPr>
          <a:lstStyle/>
          <a:p>
            <a:r>
              <a:rPr lang="pt-BR" dirty="0" smtClean="0"/>
              <a:t>PHP oferece um grande número de variáveis</a:t>
            </a:r>
          </a:p>
          <a:p>
            <a:pPr lvl="1"/>
            <a:r>
              <a:rPr lang="pt-BR" dirty="0" smtClean="0"/>
              <a:t>Estão disponíveis em qualquer escopo</a:t>
            </a:r>
          </a:p>
          <a:p>
            <a:pPr lvl="1"/>
            <a:r>
              <a:rPr lang="pt-BR" dirty="0" smtClean="0"/>
              <a:t>Contém informações sobre o cliente</a:t>
            </a:r>
          </a:p>
          <a:p>
            <a:pPr lvl="1"/>
            <a:r>
              <a:rPr lang="pt-BR" dirty="0" smtClean="0"/>
              <a:t>Contém informações sobre o servidor</a:t>
            </a:r>
          </a:p>
          <a:p>
            <a:pPr lvl="1"/>
            <a:r>
              <a:rPr lang="pt-BR" dirty="0" smtClean="0"/>
              <a:t>Variáveis nativas</a:t>
            </a:r>
          </a:p>
          <a:p>
            <a:pPr lvl="1"/>
            <a:r>
              <a:rPr lang="pt-BR" dirty="0" smtClean="0"/>
              <a:t>Última mensagem de erro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$GLOBALS</a:t>
            </a:r>
          </a:p>
          <a:p>
            <a:pPr lvl="1"/>
            <a:r>
              <a:rPr lang="pt-BR" dirty="0" smtClean="0"/>
              <a:t>Referência a todas as variáveis disponíveis no escopo global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198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 pré definidas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972072"/>
          </a:xfrm>
        </p:spPr>
        <p:txBody>
          <a:bodyPr>
            <a:normAutofit/>
          </a:bodyPr>
          <a:lstStyle/>
          <a:p>
            <a:r>
              <a:rPr lang="pt-BR" dirty="0" smtClean="0"/>
              <a:t>$_SERVER</a:t>
            </a:r>
          </a:p>
          <a:p>
            <a:pPr lvl="1"/>
            <a:r>
              <a:rPr lang="pt-BR" dirty="0" smtClean="0"/>
              <a:t>Informações sobre o servidor e o ambiente</a:t>
            </a:r>
          </a:p>
          <a:p>
            <a:pPr lvl="2"/>
            <a:r>
              <a:rPr lang="pt-BR" dirty="0" smtClean="0"/>
              <a:t>Cabeçalhos</a:t>
            </a:r>
          </a:p>
          <a:p>
            <a:pPr lvl="2"/>
            <a:r>
              <a:rPr lang="pt-BR" dirty="0" smtClean="0"/>
              <a:t>Paths</a:t>
            </a:r>
          </a:p>
          <a:p>
            <a:pPr lvl="2"/>
            <a:r>
              <a:rPr lang="pt-BR" dirty="0" smtClean="0"/>
              <a:t>Localizações do script</a:t>
            </a:r>
          </a:p>
          <a:p>
            <a:r>
              <a:rPr lang="pt-BR" dirty="0" smtClean="0"/>
              <a:t>$_GET</a:t>
            </a:r>
          </a:p>
          <a:p>
            <a:pPr lvl="1"/>
            <a:r>
              <a:rPr lang="pt-BR" dirty="0" smtClean="0"/>
              <a:t>Dados da requisição enviados via HTTP GET</a:t>
            </a:r>
          </a:p>
          <a:p>
            <a:r>
              <a:rPr lang="pt-BR" dirty="0" smtClean="0"/>
              <a:t>$_POST</a:t>
            </a:r>
          </a:p>
          <a:p>
            <a:pPr lvl="1"/>
            <a:r>
              <a:rPr lang="pt-BR" dirty="0" smtClean="0"/>
              <a:t>Dados da requisição enviados via HTTP POST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291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 pré definidas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$_FILES</a:t>
            </a:r>
          </a:p>
          <a:p>
            <a:pPr lvl="1"/>
            <a:r>
              <a:rPr lang="pt-BR" dirty="0" smtClean="0"/>
              <a:t>Dados dos arquivos enviados via Upload</a:t>
            </a:r>
          </a:p>
          <a:p>
            <a:r>
              <a:rPr lang="pt-BR" dirty="0" smtClean="0"/>
              <a:t>$_REQUEST</a:t>
            </a:r>
          </a:p>
          <a:p>
            <a:pPr lvl="1"/>
            <a:r>
              <a:rPr lang="pt-BR" dirty="0" smtClean="0"/>
              <a:t>Dados da requisição</a:t>
            </a:r>
          </a:p>
          <a:p>
            <a:r>
              <a:rPr lang="pt-BR" dirty="0" smtClean="0"/>
              <a:t>$_SESSION</a:t>
            </a:r>
          </a:p>
          <a:p>
            <a:pPr lvl="1"/>
            <a:r>
              <a:rPr lang="pt-BR" dirty="0" smtClean="0"/>
              <a:t>Variáveis da sessão</a:t>
            </a:r>
          </a:p>
          <a:p>
            <a:r>
              <a:rPr lang="pt-BR" dirty="0" smtClean="0"/>
              <a:t>$_ENV</a:t>
            </a:r>
          </a:p>
          <a:p>
            <a:pPr lvl="1"/>
            <a:r>
              <a:rPr lang="pt-BR" dirty="0" smtClean="0"/>
              <a:t>Variáveis de ambiente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382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 pré definidas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$_COOKIE</a:t>
            </a:r>
          </a:p>
          <a:p>
            <a:pPr lvl="1"/>
            <a:r>
              <a:rPr lang="pt-BR" dirty="0" smtClean="0"/>
              <a:t>Dados armazenados nos cookies</a:t>
            </a:r>
          </a:p>
          <a:p>
            <a:r>
              <a:rPr lang="pt-BR" dirty="0" smtClean="0"/>
              <a:t>$php_errormsg</a:t>
            </a:r>
          </a:p>
          <a:p>
            <a:pPr lvl="1"/>
            <a:r>
              <a:rPr lang="pt-BR" dirty="0" smtClean="0"/>
              <a:t>Última mensagem de erro ocorrida</a:t>
            </a:r>
          </a:p>
          <a:p>
            <a:r>
              <a:rPr lang="pt-BR" dirty="0" smtClean="0"/>
              <a:t>$HTTP_RAW_POST_DATA </a:t>
            </a:r>
          </a:p>
          <a:p>
            <a:pPr lvl="1"/>
            <a:r>
              <a:rPr lang="pt-BR" dirty="0" smtClean="0"/>
              <a:t>Informações de POST não tratadas</a:t>
            </a:r>
          </a:p>
          <a:p>
            <a:r>
              <a:rPr lang="pt-BR" dirty="0" smtClean="0"/>
              <a:t>$http_response_header </a:t>
            </a:r>
          </a:p>
          <a:p>
            <a:pPr lvl="1"/>
            <a:r>
              <a:rPr lang="pt-BR" dirty="0" smtClean="0"/>
              <a:t>Cabeçalhos de resposta HTTP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776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 pré definidas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$argc </a:t>
            </a:r>
          </a:p>
          <a:p>
            <a:pPr lvl="1"/>
            <a:r>
              <a:rPr lang="pt-BR" dirty="0" smtClean="0"/>
              <a:t>O número de argumentos passados para o script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$argv </a:t>
            </a:r>
          </a:p>
          <a:p>
            <a:pPr lvl="1"/>
            <a:r>
              <a:rPr lang="pt-BR" dirty="0" smtClean="0"/>
              <a:t>Array de argumentos passados para o 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8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Operadores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Aritméticos</a:t>
            </a:r>
          </a:p>
          <a:p>
            <a:pPr lvl="1"/>
            <a:r>
              <a:rPr lang="pt-BR" dirty="0" smtClean="0"/>
              <a:t>Utilizados para operações matemáticas</a:t>
            </a:r>
          </a:p>
          <a:p>
            <a:pPr lvl="1"/>
            <a:r>
              <a:rPr lang="pt-BR" dirty="0" smtClean="0"/>
              <a:t>Caso um operando não for int ou </a:t>
            </a:r>
            <a:r>
              <a:rPr lang="pt-BR" dirty="0" err="1" smtClean="0"/>
              <a:t>float</a:t>
            </a:r>
            <a:r>
              <a:rPr lang="pt-BR" dirty="0" smtClean="0"/>
              <a:t> ele será convertido</a:t>
            </a:r>
          </a:p>
          <a:p>
            <a:pPr lvl="1"/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705219"/>
              </p:ext>
            </p:extLst>
          </p:nvPr>
        </p:nvGraphicFramePr>
        <p:xfrm>
          <a:off x="673052" y="3317693"/>
          <a:ext cx="78581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r>
                        <a:rPr lang="pt-BR" dirty="0" smtClean="0"/>
                        <a:t>+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Adição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Subtração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r>
                        <a:rPr lang="pt-BR" dirty="0" smtClean="0"/>
                        <a:t>*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Multiplicação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r>
                        <a:rPr lang="pt-BR" dirty="0" smtClean="0"/>
                        <a:t>/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Divisão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r>
                        <a:rPr lang="pt-BR" dirty="0" smtClean="0"/>
                        <a:t>%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Módulo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97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Operadores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De Strings</a:t>
            </a:r>
          </a:p>
          <a:p>
            <a:pPr lvl="1"/>
            <a:r>
              <a:rPr lang="pt-BR" dirty="0" smtClean="0"/>
              <a:t>Existe somente um operador para string:</a:t>
            </a:r>
          </a:p>
          <a:p>
            <a:pPr lvl="1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364744"/>
              </p:ext>
            </p:extLst>
          </p:nvPr>
        </p:nvGraphicFramePr>
        <p:xfrm>
          <a:off x="526259" y="2526729"/>
          <a:ext cx="8160541" cy="785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0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909">
                <a:tc>
                  <a:txBody>
                    <a:bodyPr/>
                    <a:lstStyle/>
                    <a:p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r>
                        <a:rPr lang="pt-BR" dirty="0" smtClean="0"/>
                        <a:t>.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Concatenação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957126"/>
              </p:ext>
            </p:extLst>
          </p:nvPr>
        </p:nvGraphicFramePr>
        <p:xfrm>
          <a:off x="526258" y="3467950"/>
          <a:ext cx="8160541" cy="279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5064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&lt;?php</a:t>
                      </a:r>
                    </a:p>
                    <a:p>
                      <a:r>
                        <a:rPr lang="pt-BR" sz="2400" dirty="0" smtClean="0"/>
                        <a:t>    $nome 	   = 'Nome';</a:t>
                      </a:r>
                    </a:p>
                    <a:p>
                      <a:r>
                        <a:rPr lang="pt-BR" sz="2400" dirty="0" smtClean="0"/>
                        <a:t>    $sobreNome = 'Sobrenome';</a:t>
                      </a:r>
                    </a:p>
                    <a:p>
                      <a:r>
                        <a:rPr lang="pt-BR" sz="2400" dirty="0" smtClean="0"/>
                        <a:t>	</a:t>
                      </a:r>
                    </a:p>
                    <a:p>
                      <a:r>
                        <a:rPr lang="pt-BR" sz="2400" dirty="0" smtClean="0"/>
                        <a:t>    echo $nome.' '.$sobreNome;</a:t>
                      </a:r>
                    </a:p>
                    <a:p>
                      <a:r>
                        <a:rPr lang="pt-BR" sz="2400" dirty="0" smtClean="0"/>
                        <a:t>    //Nome Sobrenome</a:t>
                      </a:r>
                    </a:p>
                    <a:p>
                      <a:r>
                        <a:rPr lang="pt-BR" sz="2400" dirty="0" smtClean="0"/>
                        <a:t>?&gt;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1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Operadores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525963"/>
          </a:xfrm>
        </p:spPr>
        <p:txBody>
          <a:bodyPr/>
          <a:lstStyle/>
          <a:p>
            <a:r>
              <a:rPr lang="pt-BR" dirty="0" smtClean="0"/>
              <a:t>Atribuição</a:t>
            </a:r>
          </a:p>
          <a:p>
            <a:pPr lvl="1"/>
            <a:r>
              <a:rPr lang="pt-BR" dirty="0" smtClean="0"/>
              <a:t>Retornam o valor atribuído</a:t>
            </a:r>
          </a:p>
          <a:p>
            <a:pPr lvl="1"/>
            <a:r>
              <a:rPr lang="pt-BR" dirty="0" smtClean="0"/>
              <a:t>Em operadores com operador aritmético é feito a operação entre os dois e atribuído ao primeiro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657515"/>
              </p:ext>
            </p:extLst>
          </p:nvPr>
        </p:nvGraphicFramePr>
        <p:xfrm>
          <a:off x="516278" y="3287495"/>
          <a:ext cx="814191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0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9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Operador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Função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Exemplo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=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Atribuição Simples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$valor =</a:t>
                      </a:r>
                      <a:r>
                        <a:rPr lang="pt-BR" sz="1600" baseline="0" dirty="0" smtClean="0"/>
                        <a:t> 1;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+=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Atribuição com</a:t>
                      </a:r>
                      <a:r>
                        <a:rPr lang="pt-BR" sz="1600" baseline="0" dirty="0" smtClean="0"/>
                        <a:t> Adição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$valor +=</a:t>
                      </a:r>
                      <a:r>
                        <a:rPr lang="pt-BR" sz="1600" baseline="0" dirty="0" smtClean="0"/>
                        <a:t> 1; //Soma 1 a variável $valor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-=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Atribuição com Subtração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$valor -=</a:t>
                      </a:r>
                      <a:r>
                        <a:rPr lang="pt-BR" sz="1600" baseline="0" dirty="0" smtClean="0"/>
                        <a:t> 1; //Subtrai 1 a variável $valor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*=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Atribuição com multiplicação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$valor *=</a:t>
                      </a:r>
                      <a:r>
                        <a:rPr lang="pt-BR" sz="1600" baseline="0" dirty="0" smtClean="0"/>
                        <a:t> 2; //Multiplica 2 a variável $valor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/=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Atribuição com divisão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$valor /=</a:t>
                      </a:r>
                      <a:r>
                        <a:rPr lang="pt-BR" sz="1600" baseline="0" dirty="0" smtClean="0"/>
                        <a:t> 2; //Divide por 2 a variável $valor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%=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Atribuição com módulo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$valor %=</a:t>
                      </a:r>
                      <a:r>
                        <a:rPr lang="pt-BR" sz="1600" baseline="0" dirty="0" smtClean="0"/>
                        <a:t> 2; //Divide por 2 $valor e atribui o resto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.=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Atribuição com concatenação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$valor .=</a:t>
                      </a:r>
                      <a:r>
                        <a:rPr lang="pt-BR" sz="1600" baseline="0" dirty="0" smtClean="0"/>
                        <a:t> ‘Texto’; //Concatena ‘Texto’ a $valor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29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Operadores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Lógico</a:t>
            </a:r>
          </a:p>
          <a:p>
            <a:pPr lvl="1"/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795552"/>
              </p:ext>
            </p:extLst>
          </p:nvPr>
        </p:nvGraphicFramePr>
        <p:xfrm>
          <a:off x="665219" y="2495216"/>
          <a:ext cx="786500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6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and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“e” lógico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or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“ou” lógico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xor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ou exclusivo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!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</a:t>
                      </a:r>
                      <a:r>
                        <a:rPr lang="pt-BR" baseline="0" dirty="0" smtClean="0"/>
                        <a:t> (negação)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&amp;&amp;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“e” lógico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||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“ou” lógico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52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 smtClean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Noções básicas de PHP - II</a:t>
            </a:r>
            <a:endParaRPr lang="pt-BR" sz="4000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2" descr="https://i.ytimg.com/vi/PzZfXRiiIUU/hqdefaul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1742862"/>
            <a:ext cx="5072098" cy="38040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Operadores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Comparação</a:t>
            </a:r>
          </a:p>
          <a:p>
            <a:pPr lvl="1"/>
            <a:r>
              <a:rPr lang="pt-BR" dirty="0" smtClean="0"/>
              <a:t>Comparações feitas entre variáveis ou valores</a:t>
            </a:r>
          </a:p>
          <a:p>
            <a:pPr lvl="1"/>
            <a:r>
              <a:rPr lang="pt-BR" dirty="0" smtClean="0"/>
              <a:t>Retornam um boleano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158210"/>
              </p:ext>
            </p:extLst>
          </p:nvPr>
        </p:nvGraphicFramePr>
        <p:xfrm>
          <a:off x="457201" y="2876482"/>
          <a:ext cx="82296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0997">
                <a:tc>
                  <a:txBody>
                    <a:bodyPr/>
                    <a:lstStyle/>
                    <a:p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784">
                <a:tc>
                  <a:txBody>
                    <a:bodyPr/>
                    <a:lstStyle/>
                    <a:p>
                      <a:r>
                        <a:rPr lang="pt-BR" dirty="0" smtClean="0"/>
                        <a:t>==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Igual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784">
                <a:tc>
                  <a:txBody>
                    <a:bodyPr/>
                    <a:lstStyle/>
                    <a:p>
                      <a:r>
                        <a:rPr lang="pt-BR" dirty="0" smtClean="0"/>
                        <a:t>===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Idêntico</a:t>
                      </a:r>
                      <a:r>
                        <a:rPr lang="pt-BR" baseline="0" dirty="0" smtClean="0"/>
                        <a:t> (Igual em valor e em tipo)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784">
                <a:tc>
                  <a:txBody>
                    <a:bodyPr/>
                    <a:lstStyle/>
                    <a:p>
                      <a:r>
                        <a:rPr lang="pt-BR" dirty="0" smtClean="0"/>
                        <a:t>!=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Diferente de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784">
                <a:tc>
                  <a:txBody>
                    <a:bodyPr/>
                    <a:lstStyle/>
                    <a:p>
                      <a:r>
                        <a:rPr lang="pt-BR" dirty="0" smtClean="0"/>
                        <a:t>!==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Diferente em valor e em</a:t>
                      </a:r>
                      <a:r>
                        <a:rPr lang="pt-BR" baseline="0" dirty="0" smtClean="0"/>
                        <a:t> tipo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784">
                <a:tc>
                  <a:txBody>
                    <a:bodyPr/>
                    <a:lstStyle/>
                    <a:p>
                      <a:r>
                        <a:rPr lang="pt-BR" dirty="0" smtClean="0"/>
                        <a:t>&lt;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Menor que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784">
                <a:tc>
                  <a:txBody>
                    <a:bodyPr/>
                    <a:lstStyle/>
                    <a:p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Maior que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784">
                <a:tc>
                  <a:txBody>
                    <a:bodyPr/>
                    <a:lstStyle/>
                    <a:p>
                      <a:r>
                        <a:rPr lang="pt-BR" dirty="0" smtClean="0"/>
                        <a:t>&lt;=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Menor ou igual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784">
                <a:tc>
                  <a:txBody>
                    <a:bodyPr/>
                    <a:lstStyle/>
                    <a:p>
                      <a:r>
                        <a:rPr lang="pt-BR" dirty="0" smtClean="0"/>
                        <a:t>&gt;=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Maior ou igual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3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Operadores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Incremento e Decremento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681062"/>
              </p:ext>
            </p:extLst>
          </p:nvPr>
        </p:nvGraphicFramePr>
        <p:xfrm>
          <a:off x="457200" y="2114346"/>
          <a:ext cx="81155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8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++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Soma</a:t>
                      </a:r>
                      <a:r>
                        <a:rPr lang="pt-BR" baseline="0" dirty="0" smtClean="0"/>
                        <a:t> um ao valor da variável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Substrai um do valor da variável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375311"/>
              </p:ext>
            </p:extLst>
          </p:nvPr>
        </p:nvGraphicFramePr>
        <p:xfrm>
          <a:off x="457200" y="3270120"/>
          <a:ext cx="8358444" cy="3143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6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72">
                <a:tc>
                  <a:txBody>
                    <a:bodyPr/>
                    <a:lstStyle/>
                    <a:p>
                      <a:r>
                        <a:rPr lang="es-ES" sz="3200" dirty="0" smtClean="0"/>
                        <a:t>&lt;?</a:t>
                      </a:r>
                      <a:r>
                        <a:rPr lang="es-ES" sz="3200" dirty="0" err="1" smtClean="0"/>
                        <a:t>php</a:t>
                      </a:r>
                      <a:endParaRPr lang="es-ES" sz="3200" dirty="0" smtClean="0"/>
                    </a:p>
                    <a:p>
                      <a:r>
                        <a:rPr lang="es-ES" sz="3200" dirty="0" smtClean="0"/>
                        <a:t>    $valor = 1;</a:t>
                      </a:r>
                    </a:p>
                    <a:p>
                      <a:r>
                        <a:rPr lang="es-ES" sz="3200" dirty="0" smtClean="0"/>
                        <a:t>    $valor++;</a:t>
                      </a:r>
                    </a:p>
                    <a:p>
                      <a:r>
                        <a:rPr lang="es-ES" sz="3200" dirty="0" smtClean="0"/>
                        <a:t>    echo $valor;</a:t>
                      </a:r>
                    </a:p>
                    <a:p>
                      <a:r>
                        <a:rPr lang="es-ES" sz="3200" dirty="0" smtClean="0"/>
                        <a:t>    //2</a:t>
                      </a:r>
                    </a:p>
                    <a:p>
                      <a:r>
                        <a:rPr lang="es-ES" sz="3200" dirty="0" smtClean="0"/>
                        <a:t>?&gt;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&lt;?php</a:t>
                      </a:r>
                    </a:p>
                    <a:p>
                      <a:r>
                        <a:rPr lang="pt-BR" sz="2200" dirty="0" smtClean="0"/>
                        <a:t>$valor = 1;</a:t>
                      </a:r>
                    </a:p>
                    <a:p>
                      <a:r>
                        <a:rPr lang="pt-BR" sz="2200" dirty="0" smtClean="0"/>
                        <a:t>//Atribui valor em $a e incrementa</a:t>
                      </a:r>
                    </a:p>
                    <a:p>
                      <a:r>
                        <a:rPr lang="pt-BR" sz="2200" dirty="0" smtClean="0"/>
                        <a:t>$a = $valor++;</a:t>
                      </a:r>
                    </a:p>
                    <a:p>
                      <a:r>
                        <a:rPr lang="pt-BR" sz="2200" dirty="0" smtClean="0"/>
                        <a:t>//Incrementa e atribui a $b</a:t>
                      </a:r>
                    </a:p>
                    <a:p>
                      <a:r>
                        <a:rPr lang="pt-BR" sz="2200" dirty="0" smtClean="0"/>
                        <a:t>$b = ++$valor;</a:t>
                      </a:r>
                    </a:p>
                    <a:p>
                      <a:r>
                        <a:rPr lang="pt-BR" sz="2200" dirty="0" smtClean="0"/>
                        <a:t>echo $a; //1</a:t>
                      </a:r>
                    </a:p>
                    <a:p>
                      <a:r>
                        <a:rPr lang="pt-BR" sz="2200" dirty="0" smtClean="0"/>
                        <a:t>echo $b; //3</a:t>
                      </a:r>
                    </a:p>
                    <a:p>
                      <a:r>
                        <a:rPr lang="pt-BR" sz="2200" dirty="0" smtClean="0"/>
                        <a:t>?&gt;</a:t>
                      </a:r>
                      <a:endParaRPr lang="pt-BR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61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 de decisão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r>
              <a:rPr lang="pt-BR" dirty="0" smtClean="0"/>
              <a:t>Comandos condicionais</a:t>
            </a:r>
          </a:p>
          <a:p>
            <a:pPr lvl="1"/>
            <a:r>
              <a:rPr lang="pt-BR" dirty="0" smtClean="0"/>
              <a:t>Executam comandos se determinada regra for satisfeita durante a execução</a:t>
            </a:r>
          </a:p>
          <a:p>
            <a:pPr lvl="2"/>
            <a:r>
              <a:rPr lang="pt-BR" dirty="0" smtClean="0"/>
              <a:t>If</a:t>
            </a:r>
          </a:p>
          <a:p>
            <a:pPr lvl="2"/>
            <a:r>
              <a:rPr lang="pt-BR" dirty="0" smtClean="0"/>
              <a:t>If/else</a:t>
            </a:r>
          </a:p>
          <a:p>
            <a:pPr lvl="2"/>
            <a:r>
              <a:rPr lang="pt-BR" dirty="0" smtClean="0"/>
              <a:t>switch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727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 de decisão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If</a:t>
            </a:r>
          </a:p>
          <a:p>
            <a:pPr lvl="1"/>
            <a:r>
              <a:rPr lang="pt-BR" dirty="0" smtClean="0"/>
              <a:t>Aplica a regra e executa o comando se o resultado for verdadeiro</a:t>
            </a:r>
          </a:p>
          <a:p>
            <a:pPr lvl="1"/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332019"/>
              </p:ext>
            </p:extLst>
          </p:nvPr>
        </p:nvGraphicFramePr>
        <p:xfrm>
          <a:off x="545049" y="3046108"/>
          <a:ext cx="7884968" cy="3143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4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3272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&lt;?php</a:t>
                      </a:r>
                    </a:p>
                    <a:p>
                      <a:r>
                        <a:rPr lang="pt-BR" sz="2400" dirty="0" smtClean="0"/>
                        <a:t>    $valor = 2;</a:t>
                      </a:r>
                    </a:p>
                    <a:p>
                      <a:r>
                        <a:rPr lang="pt-BR" sz="2400" dirty="0" smtClean="0"/>
                        <a:t>    if ($valor == 2){ //Operador de comparação</a:t>
                      </a:r>
                    </a:p>
                    <a:p>
                      <a:r>
                        <a:rPr lang="pt-BR" sz="2400" dirty="0" smtClean="0"/>
                        <a:t>        echo 'Valor é igual a 2!';</a:t>
                      </a:r>
                    </a:p>
                    <a:p>
                      <a:r>
                        <a:rPr lang="pt-BR" sz="2400" dirty="0" smtClean="0"/>
                        <a:t>        echo '&lt;br&gt;';</a:t>
                      </a:r>
                    </a:p>
                    <a:p>
                      <a:r>
                        <a:rPr lang="pt-BR" sz="2400" dirty="0" smtClean="0"/>
                        <a:t>        echo 'A condição foi satisfeita';</a:t>
                      </a:r>
                    </a:p>
                    <a:p>
                      <a:r>
                        <a:rPr lang="pt-BR" sz="2400" dirty="0" smtClean="0"/>
                        <a:t>    }</a:t>
                      </a:r>
                    </a:p>
                    <a:p>
                      <a:r>
                        <a:rPr lang="pt-BR" sz="2400" dirty="0" smtClean="0"/>
                        <a:t>?&gt;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71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 de decisão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If – Usos Alternativos</a:t>
            </a:r>
          </a:p>
          <a:p>
            <a:pPr lvl="1"/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534008"/>
              </p:ext>
            </p:extLst>
          </p:nvPr>
        </p:nvGraphicFramePr>
        <p:xfrm>
          <a:off x="457200" y="2233074"/>
          <a:ext cx="7927636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7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8147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&lt;?php   </a:t>
                      </a:r>
                    </a:p>
                    <a:p>
                      <a:r>
                        <a:rPr lang="pt-BR" sz="1800" dirty="0" smtClean="0"/>
                        <a:t>    $valor = 2;</a:t>
                      </a:r>
                    </a:p>
                    <a:p>
                      <a:r>
                        <a:rPr lang="pt-BR" sz="1800" dirty="0" smtClean="0"/>
                        <a:t>    //PARA SOMENTE UMA LINHA NÃO</a:t>
                      </a:r>
                      <a:r>
                        <a:rPr lang="pt-BR" sz="1800" baseline="0" dirty="0" smtClean="0"/>
                        <a:t> É NECESSÁRIO UTILIZAR CHAVES</a:t>
                      </a:r>
                      <a:endParaRPr lang="pt-BR" sz="1800" dirty="0" smtClean="0"/>
                    </a:p>
                    <a:p>
                      <a:r>
                        <a:rPr lang="pt-BR" sz="1800" dirty="0" smtClean="0"/>
                        <a:t>    if ($valor == 2)</a:t>
                      </a:r>
                    </a:p>
                    <a:p>
                      <a:r>
                        <a:rPr lang="pt-BR" sz="1800" dirty="0" smtClean="0"/>
                        <a:t>        echo 'Valor é igual a 2!';</a:t>
                      </a:r>
                    </a:p>
                    <a:p>
                      <a:r>
                        <a:rPr lang="pt-BR" sz="1800" dirty="0" smtClean="0"/>
                        <a:t>	</a:t>
                      </a:r>
                    </a:p>
                    <a:p>
                      <a:r>
                        <a:rPr lang="pt-BR" sz="1800" dirty="0" smtClean="0"/>
                        <a:t>    //PODE-SE UTILIZAR DOIS PONTOS e ENDIF</a:t>
                      </a:r>
                      <a:r>
                        <a:rPr lang="pt-BR" sz="1800" baseline="0" dirty="0" smtClean="0"/>
                        <a:t> AO INVÉS DE CHAVES</a:t>
                      </a:r>
                      <a:endParaRPr lang="pt-BR" sz="1800" dirty="0" smtClean="0"/>
                    </a:p>
                    <a:p>
                      <a:r>
                        <a:rPr lang="pt-BR" sz="1800" dirty="0" smtClean="0"/>
                        <a:t>    if ($valor == 2):</a:t>
                      </a:r>
                    </a:p>
                    <a:p>
                      <a:r>
                        <a:rPr lang="pt-BR" sz="1800" dirty="0" smtClean="0"/>
                        <a:t>        echo '&lt;br&gt;';</a:t>
                      </a:r>
                    </a:p>
                    <a:p>
                      <a:r>
                        <a:rPr lang="pt-BR" sz="1800" dirty="0" smtClean="0"/>
                        <a:t>        echo 'Valor é igual a 2!';</a:t>
                      </a:r>
                    </a:p>
                    <a:p>
                      <a:r>
                        <a:rPr lang="pt-BR" sz="1800" dirty="0" smtClean="0"/>
                        <a:t>        echo '&lt;br&gt;';</a:t>
                      </a:r>
                    </a:p>
                    <a:p>
                      <a:r>
                        <a:rPr lang="pt-BR" sz="1800" dirty="0" smtClean="0"/>
                        <a:t>        echo 'A condição foi satisfeita';</a:t>
                      </a:r>
                    </a:p>
                    <a:p>
                      <a:r>
                        <a:rPr lang="pt-BR" sz="1800" dirty="0" smtClean="0"/>
                        <a:t>    endif</a:t>
                      </a:r>
                    </a:p>
                    <a:p>
                      <a:r>
                        <a:rPr lang="pt-BR" sz="1800" dirty="0" smtClean="0"/>
                        <a:t>?&gt;</a:t>
                      </a:r>
                      <a:endParaRPr lang="pt-B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22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 de decisão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525963"/>
          </a:xfrm>
        </p:spPr>
        <p:txBody>
          <a:bodyPr/>
          <a:lstStyle/>
          <a:p>
            <a:r>
              <a:rPr lang="pt-BR" dirty="0" smtClean="0"/>
              <a:t>If – Adição de operadores lógicos E e OU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92382"/>
              </p:ext>
            </p:extLst>
          </p:nvPr>
        </p:nvGraphicFramePr>
        <p:xfrm>
          <a:off x="702797" y="2101662"/>
          <a:ext cx="7714693" cy="4278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8994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&lt;?php</a:t>
                      </a:r>
                    </a:p>
                    <a:p>
                      <a:r>
                        <a:rPr lang="pt-BR" sz="1800" dirty="0" smtClean="0"/>
                        <a:t>    $valor  = 2;	</a:t>
                      </a:r>
                    </a:p>
                    <a:p>
                      <a:r>
                        <a:rPr lang="pt-BR" sz="1800" dirty="0" smtClean="0"/>
                        <a:t>    $string = 'PHP';</a:t>
                      </a:r>
                    </a:p>
                    <a:p>
                      <a:r>
                        <a:rPr lang="pt-BR" sz="1800" dirty="0" smtClean="0"/>
                        <a:t>    if (($valor == 2) &amp;&amp; ($string == 'PHP')){</a:t>
                      </a:r>
                    </a:p>
                    <a:p>
                      <a:r>
                        <a:rPr lang="pt-BR" sz="1800" dirty="0" smtClean="0"/>
                        <a:t>        echo 'Valor é igual a 2 e string igual a PHP!';</a:t>
                      </a:r>
                    </a:p>
                    <a:p>
                      <a:r>
                        <a:rPr lang="pt-BR" sz="1800" dirty="0" smtClean="0"/>
                        <a:t>        echo '&lt;br&gt;';</a:t>
                      </a:r>
                    </a:p>
                    <a:p>
                      <a:r>
                        <a:rPr lang="pt-BR" sz="1800" dirty="0" smtClean="0"/>
                        <a:t>        echo 'A condição foi satisfeita';</a:t>
                      </a:r>
                    </a:p>
                    <a:p>
                      <a:r>
                        <a:rPr lang="pt-BR" sz="1800" dirty="0" smtClean="0"/>
                        <a:t>    }</a:t>
                      </a:r>
                    </a:p>
                    <a:p>
                      <a:r>
                        <a:rPr lang="pt-BR" sz="1800" dirty="0" smtClean="0"/>
                        <a:t>	</a:t>
                      </a:r>
                    </a:p>
                    <a:p>
                      <a:r>
                        <a:rPr lang="pt-BR" sz="1800" dirty="0" smtClean="0"/>
                        <a:t>    if (($valor == 1) || ($string == 'PHP')){</a:t>
                      </a:r>
                    </a:p>
                    <a:p>
                      <a:r>
                        <a:rPr lang="pt-BR" sz="1800" dirty="0" smtClean="0"/>
                        <a:t>        echo 'Valor é igual a 1 ou string é igual a PHP!';</a:t>
                      </a:r>
                    </a:p>
                    <a:p>
                      <a:r>
                        <a:rPr lang="pt-BR" sz="1800" dirty="0" smtClean="0"/>
                        <a:t>        echo '&lt;br&gt;';</a:t>
                      </a:r>
                    </a:p>
                    <a:p>
                      <a:r>
                        <a:rPr lang="pt-BR" sz="1800" dirty="0" smtClean="0"/>
                        <a:t>        echo 'A condição foi satisfeita';</a:t>
                      </a:r>
                    </a:p>
                    <a:p>
                      <a:r>
                        <a:rPr lang="pt-BR" sz="1800" dirty="0" smtClean="0"/>
                        <a:t>    }</a:t>
                      </a:r>
                    </a:p>
                    <a:p>
                      <a:r>
                        <a:rPr lang="pt-BR" sz="1800" dirty="0" smtClean="0"/>
                        <a:t>?&gt;</a:t>
                      </a:r>
                      <a:endParaRPr lang="pt-B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9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 de decisão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If/else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903332"/>
              </p:ext>
            </p:extLst>
          </p:nvPr>
        </p:nvGraphicFramePr>
        <p:xfrm>
          <a:off x="457200" y="2143116"/>
          <a:ext cx="8229600" cy="3983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4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3047"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&lt;?php</a:t>
                      </a:r>
                    </a:p>
                    <a:p>
                      <a:r>
                        <a:rPr lang="pt-BR" sz="2200" dirty="0" smtClean="0"/>
                        <a:t>    $valor  = 2;</a:t>
                      </a:r>
                    </a:p>
                    <a:p>
                      <a:r>
                        <a:rPr lang="pt-BR" sz="2200" dirty="0" smtClean="0"/>
                        <a:t>    if ($valor == 2){</a:t>
                      </a:r>
                    </a:p>
                    <a:p>
                      <a:r>
                        <a:rPr lang="pt-BR" sz="2200" dirty="0" smtClean="0"/>
                        <a:t>        echo 'Valor é igual a 2!';	</a:t>
                      </a:r>
                    </a:p>
                    <a:p>
                      <a:r>
                        <a:rPr lang="pt-BR" sz="2200" dirty="0" smtClean="0"/>
                        <a:t>    } else {</a:t>
                      </a:r>
                    </a:p>
                    <a:p>
                      <a:r>
                        <a:rPr lang="pt-BR" sz="2200" dirty="0" smtClean="0"/>
                        <a:t>        echo 'Valor não</a:t>
                      </a:r>
                      <a:r>
                        <a:rPr lang="pt-BR" sz="2200" baseline="0" dirty="0" smtClean="0"/>
                        <a:t> é 2!’;</a:t>
                      </a:r>
                      <a:endParaRPr lang="pt-BR" sz="2200" dirty="0" smtClean="0"/>
                    </a:p>
                    <a:p>
                      <a:r>
                        <a:rPr lang="pt-BR" sz="2200" dirty="0" smtClean="0"/>
                        <a:t>}</a:t>
                      </a:r>
                    </a:p>
                    <a:p>
                      <a:r>
                        <a:rPr lang="pt-BR" sz="2200" dirty="0" smtClean="0"/>
                        <a:t>?&gt;</a:t>
                      </a:r>
                      <a:endParaRPr lang="pt-BR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&lt;?php    </a:t>
                      </a:r>
                    </a:p>
                    <a:p>
                      <a:r>
                        <a:rPr lang="pt-BR" sz="2200" dirty="0" smtClean="0"/>
                        <a:t>    $valor  = 3;	</a:t>
                      </a:r>
                    </a:p>
                    <a:p>
                      <a:r>
                        <a:rPr lang="pt-BR" sz="2200" dirty="0" smtClean="0"/>
                        <a:t>    if ($valor == 1){</a:t>
                      </a:r>
                    </a:p>
                    <a:p>
                      <a:r>
                        <a:rPr lang="pt-BR" sz="2200" dirty="0" smtClean="0"/>
                        <a:t>        echo 'Valor é igual a 1!';	</a:t>
                      </a:r>
                    </a:p>
                    <a:p>
                      <a:r>
                        <a:rPr lang="pt-BR" sz="2200" dirty="0" smtClean="0"/>
                        <a:t>    } else if ($valor == 2){</a:t>
                      </a:r>
                    </a:p>
                    <a:p>
                      <a:r>
                        <a:rPr lang="pt-BR" sz="2200" dirty="0" smtClean="0"/>
                        <a:t>        echo 'Valor é igual de 2!';</a:t>
                      </a:r>
                    </a:p>
                    <a:p>
                      <a:r>
                        <a:rPr lang="pt-BR" sz="2200" dirty="0" smtClean="0"/>
                        <a:t>    } else {</a:t>
                      </a:r>
                    </a:p>
                    <a:p>
                      <a:r>
                        <a:rPr lang="pt-BR" sz="2200" dirty="0" smtClean="0"/>
                        <a:t>        echo 'Valor não está no escopo!';</a:t>
                      </a:r>
                    </a:p>
                    <a:p>
                      <a:r>
                        <a:rPr lang="pt-BR" sz="2200" dirty="0" smtClean="0"/>
                        <a:t>    }</a:t>
                      </a:r>
                    </a:p>
                    <a:p>
                      <a:r>
                        <a:rPr lang="pt-BR" sz="2200" dirty="0" smtClean="0"/>
                        <a:t>?&gt;</a:t>
                      </a:r>
                      <a:endParaRPr lang="pt-BR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93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 de decisão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525963"/>
          </a:xfrm>
        </p:spPr>
        <p:txBody>
          <a:bodyPr/>
          <a:lstStyle/>
          <a:p>
            <a:r>
              <a:rPr lang="pt-BR" dirty="0" smtClean="0"/>
              <a:t>Switch</a:t>
            </a:r>
          </a:p>
          <a:p>
            <a:pPr lvl="1"/>
            <a:r>
              <a:rPr lang="pt-BR" dirty="0" smtClean="0"/>
              <a:t>Condição semelhante ao if, porém, simplifica a utilização de várias condições if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97543"/>
              </p:ext>
            </p:extLst>
          </p:nvPr>
        </p:nvGraphicFramePr>
        <p:xfrm>
          <a:off x="1405047" y="2494241"/>
          <a:ext cx="60960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9090">
                <a:tc>
                  <a:txBody>
                    <a:bodyPr/>
                    <a:lstStyle/>
                    <a:p>
                      <a:r>
                        <a:rPr lang="pt-BR" dirty="0" smtClean="0"/>
                        <a:t>&lt;?php</a:t>
                      </a:r>
                    </a:p>
                    <a:p>
                      <a:r>
                        <a:rPr lang="pt-BR" dirty="0" smtClean="0"/>
                        <a:t>    $valor  = 2;</a:t>
                      </a:r>
                    </a:p>
                    <a:p>
                      <a:r>
                        <a:rPr lang="pt-BR" dirty="0" smtClean="0"/>
                        <a:t>    switch ($valor){</a:t>
                      </a:r>
                    </a:p>
                    <a:p>
                      <a:r>
                        <a:rPr lang="pt-BR" dirty="0" smtClean="0"/>
                        <a:t>        case 1:</a:t>
                      </a:r>
                    </a:p>
                    <a:p>
                      <a:r>
                        <a:rPr lang="pt-BR" dirty="0" smtClean="0"/>
                        <a:t>            echo 'Valor igual a 1!';</a:t>
                      </a:r>
                    </a:p>
                    <a:p>
                      <a:r>
                        <a:rPr lang="pt-BR" baseline="0" dirty="0" smtClean="0"/>
                        <a:t>        </a:t>
                      </a:r>
                      <a:r>
                        <a:rPr lang="pt-BR" dirty="0" smtClean="0"/>
                        <a:t>break;</a:t>
                      </a:r>
                    </a:p>
                    <a:p>
                      <a:r>
                        <a:rPr lang="pt-BR" dirty="0" smtClean="0"/>
                        <a:t>        case 2:</a:t>
                      </a:r>
                    </a:p>
                    <a:p>
                      <a:r>
                        <a:rPr lang="pt-BR" dirty="0" smtClean="0"/>
                        <a:t>            echo 'Valor igual a 2!';</a:t>
                      </a:r>
                    </a:p>
                    <a:p>
                      <a:r>
                        <a:rPr lang="pt-BR" dirty="0" smtClean="0"/>
                        <a:t>        break;</a:t>
                      </a:r>
                    </a:p>
                    <a:p>
                      <a:r>
                        <a:rPr lang="pt-BR" dirty="0" smtClean="0"/>
                        <a:t>        default:</a:t>
                      </a:r>
                    </a:p>
                    <a:p>
                      <a:r>
                        <a:rPr lang="pt-BR" dirty="0" smtClean="0"/>
                        <a:t>            echo 'Valor não especificado!';</a:t>
                      </a:r>
                    </a:p>
                    <a:p>
                      <a:r>
                        <a:rPr lang="pt-BR" baseline="0" dirty="0" smtClean="0"/>
                        <a:t>        </a:t>
                      </a:r>
                      <a:r>
                        <a:rPr lang="pt-BR" dirty="0" smtClean="0"/>
                        <a:t>break;		</a:t>
                      </a:r>
                    </a:p>
                    <a:p>
                      <a:r>
                        <a:rPr lang="pt-BR" dirty="0" smtClean="0"/>
                        <a:t>    }</a:t>
                      </a:r>
                    </a:p>
                    <a:p>
                      <a:r>
                        <a:rPr lang="pt-BR" dirty="0" smtClean="0"/>
                        <a:t>?&gt;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99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 de decisão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525963"/>
          </a:xfrm>
        </p:spPr>
        <p:txBody>
          <a:bodyPr/>
          <a:lstStyle/>
          <a:p>
            <a:r>
              <a:rPr lang="pt-BR" dirty="0" smtClean="0"/>
              <a:t>Switch</a:t>
            </a:r>
          </a:p>
          <a:p>
            <a:pPr lvl="1"/>
            <a:r>
              <a:rPr lang="pt-BR" dirty="0" smtClean="0"/>
              <a:t>Importante</a:t>
            </a:r>
          </a:p>
          <a:p>
            <a:pPr lvl="2"/>
            <a:r>
              <a:rPr lang="pt-BR" dirty="0" smtClean="0"/>
              <a:t>Lembrar de utilizar o break para parar a verificação</a:t>
            </a:r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O bloco default </a:t>
            </a:r>
          </a:p>
          <a:p>
            <a:pPr lvl="2"/>
            <a:r>
              <a:rPr lang="pt-BR" dirty="0" smtClean="0"/>
              <a:t>Será executado quando nenhuma das condições anteriores forem satisfeitas (else)</a:t>
            </a:r>
          </a:p>
        </p:txBody>
      </p:sp>
    </p:spTree>
    <p:extLst>
      <p:ext uri="{BB962C8B-B14F-4D97-AF65-F5344CB8AC3E}">
        <p14:creationId xmlns:p14="http://schemas.microsoft.com/office/powerpoint/2010/main" val="292082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85720" y="1357298"/>
            <a:ext cx="8643998" cy="4929222"/>
          </a:xfrm>
        </p:spPr>
        <p:txBody>
          <a:bodyPr/>
          <a:lstStyle/>
          <a:p>
            <a:r>
              <a:rPr lang="pt-BR" dirty="0" smtClean="0"/>
              <a:t>Definindo funções</a:t>
            </a:r>
          </a:p>
          <a:p>
            <a:pPr lvl="1"/>
            <a:r>
              <a:rPr lang="pt-BR" dirty="0" smtClean="0"/>
              <a:t>Sintaxe básica para definir uma função:</a:t>
            </a:r>
          </a:p>
          <a:p>
            <a:pPr lvl="2"/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027014"/>
              </p:ext>
            </p:extLst>
          </p:nvPr>
        </p:nvGraphicFramePr>
        <p:xfrm>
          <a:off x="480071" y="2459009"/>
          <a:ext cx="8072494" cy="3643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3338">
                <a:tc>
                  <a:txBody>
                    <a:bodyPr/>
                    <a:lstStyle/>
                    <a:p>
                      <a:r>
                        <a:rPr lang="pt-BR" sz="3200" dirty="0" smtClean="0"/>
                        <a:t>&lt;?php</a:t>
                      </a:r>
                    </a:p>
                    <a:p>
                      <a:r>
                        <a:rPr lang="pt-BR" sz="3200" dirty="0" smtClean="0"/>
                        <a:t>    function nomeDaFuncao([arg1,arg2,arg3]){</a:t>
                      </a:r>
                    </a:p>
                    <a:p>
                      <a:r>
                        <a:rPr lang="pt-BR" sz="3200" dirty="0" smtClean="0"/>
                        <a:t>        //Comandos;</a:t>
                      </a:r>
                    </a:p>
                    <a:p>
                      <a:r>
                        <a:rPr lang="pt-BR" sz="3200" dirty="0" smtClean="0"/>
                        <a:t>        //..;</a:t>
                      </a:r>
                    </a:p>
                    <a:p>
                      <a:r>
                        <a:rPr lang="pt-BR" sz="3200" dirty="0" smtClean="0"/>
                        <a:t>        [return &lt;valor de retorno&gt;];</a:t>
                      </a:r>
                    </a:p>
                    <a:p>
                      <a:r>
                        <a:rPr lang="pt-BR" sz="3200" dirty="0" smtClean="0"/>
                        <a:t>    }</a:t>
                      </a:r>
                    </a:p>
                    <a:p>
                      <a:r>
                        <a:rPr lang="pt-BR" sz="3200" dirty="0" smtClean="0"/>
                        <a:t>?&gt;</a:t>
                      </a:r>
                      <a:endParaRPr lang="pt-BR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2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Tópicos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Variáveis e Constantes</a:t>
            </a:r>
          </a:p>
          <a:p>
            <a:r>
              <a:rPr lang="pt-BR" dirty="0" smtClean="0"/>
              <a:t>Variáveis pré-definidas</a:t>
            </a:r>
          </a:p>
          <a:p>
            <a:r>
              <a:rPr lang="pt-BR" dirty="0" smtClean="0"/>
              <a:t>Operadores</a:t>
            </a:r>
          </a:p>
          <a:p>
            <a:r>
              <a:rPr lang="pt-BR" dirty="0" smtClean="0"/>
              <a:t>Estruturas de decisão</a:t>
            </a:r>
          </a:p>
          <a:p>
            <a:r>
              <a:rPr lang="pt-BR" dirty="0" smtClean="0"/>
              <a:t>Funções</a:t>
            </a:r>
          </a:p>
          <a:p>
            <a:r>
              <a:rPr lang="pt-BR" dirty="0" smtClean="0"/>
              <a:t>Passagem de Parâmetros</a:t>
            </a:r>
          </a:p>
        </p:txBody>
      </p:sp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Definindo funções</a:t>
            </a:r>
          </a:p>
          <a:p>
            <a:pPr lvl="1"/>
            <a:r>
              <a:rPr lang="pt-BR" dirty="0" smtClean="0"/>
              <a:t>Não é necessário tipar o retorno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Tanto o retorno como os parâmetros são opcionais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Pode ser retornado ao qualquer tipo</a:t>
            </a:r>
          </a:p>
          <a:p>
            <a:pPr lvl="2"/>
            <a:r>
              <a:rPr lang="pt-BR" dirty="0" smtClean="0"/>
              <a:t>Array	</a:t>
            </a:r>
          </a:p>
          <a:p>
            <a:pPr lvl="2"/>
            <a:r>
              <a:rPr lang="pt-BR" dirty="0" smtClean="0"/>
              <a:t>Object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0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Argumentos</a:t>
            </a:r>
          </a:p>
          <a:p>
            <a:pPr lvl="1"/>
            <a:r>
              <a:rPr lang="pt-BR" dirty="0" smtClean="0"/>
              <a:t>Estes devem ser declarados após o nome da função, entre parênteses, e tornam-se variáveis pertecentes ao escopo da função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Não é necessário tipar parâmetros, mas se for tipado, ao receber um tipo diferente uma excessão será retornada</a:t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454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3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966354"/>
              </p:ext>
            </p:extLst>
          </p:nvPr>
        </p:nvGraphicFramePr>
        <p:xfrm>
          <a:off x="457200" y="2243142"/>
          <a:ext cx="7935238" cy="3471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5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1874">
                <a:tc>
                  <a:txBody>
                    <a:bodyPr/>
                    <a:lstStyle/>
                    <a:p>
                      <a:r>
                        <a:rPr lang="pt-BR" sz="3600" dirty="0" smtClean="0"/>
                        <a:t>&lt;?php</a:t>
                      </a:r>
                    </a:p>
                    <a:p>
                      <a:r>
                        <a:rPr lang="pt-BR" sz="3600" dirty="0" smtClean="0"/>
                        <a:t>    function imprime($texto){</a:t>
                      </a:r>
                    </a:p>
                    <a:p>
                      <a:r>
                        <a:rPr lang="pt-BR" sz="3600" dirty="0" smtClean="0"/>
                        <a:t>        echo $texto;</a:t>
                      </a:r>
                    </a:p>
                    <a:p>
                      <a:r>
                        <a:rPr lang="pt-BR" sz="3600" dirty="0" smtClean="0"/>
                        <a:t>    }</a:t>
                      </a:r>
                    </a:p>
                    <a:p>
                      <a:r>
                        <a:rPr lang="pt-BR" sz="3600" dirty="0" smtClean="0"/>
                        <a:t>    imprime('Teste de função');</a:t>
                      </a:r>
                    </a:p>
                    <a:p>
                      <a:r>
                        <a:rPr lang="pt-BR" sz="3600" dirty="0" smtClean="0"/>
                        <a:t>?&gt;</a:t>
                      </a:r>
                      <a:endParaRPr lang="pt-BR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32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Retorno</a:t>
            </a:r>
          </a:p>
          <a:p>
            <a:pPr lvl="1"/>
            <a:r>
              <a:rPr lang="pt-BR" dirty="0" smtClean="0"/>
              <a:t>Uma função pode ter um valor de retorno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Este poderá ser atribuido a uma variável ou para realização de uma condição através da chamada da função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Somente terá UM retorno, porém, podem ser retornados objetos e listas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529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Retorno</a:t>
            </a:r>
          </a:p>
          <a:p>
            <a:pPr lvl="1"/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832750"/>
              </p:ext>
            </p:extLst>
          </p:nvPr>
        </p:nvGraphicFramePr>
        <p:xfrm>
          <a:off x="457200" y="2076767"/>
          <a:ext cx="8215370" cy="42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5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8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&lt;?php</a:t>
                      </a:r>
                    </a:p>
                    <a:p>
                      <a:r>
                        <a:rPr lang="pt-BR" sz="2000" dirty="0" smtClean="0"/>
                        <a:t>    function mais5($valor){</a:t>
                      </a:r>
                    </a:p>
                    <a:p>
                      <a:r>
                        <a:rPr lang="pt-BR" sz="2000" dirty="0" smtClean="0"/>
                        <a:t>        $valor += 5;</a:t>
                      </a:r>
                    </a:p>
                    <a:p>
                      <a:r>
                        <a:rPr lang="pt-BR" sz="2000" dirty="0" smtClean="0"/>
                        <a:t>        return $valor;</a:t>
                      </a:r>
                    </a:p>
                    <a:p>
                      <a:r>
                        <a:rPr lang="pt-BR" sz="2000" dirty="0" smtClean="0"/>
                        <a:t>    }</a:t>
                      </a:r>
                    </a:p>
                    <a:p>
                      <a:r>
                        <a:rPr lang="pt-BR" sz="2000" dirty="0" smtClean="0"/>
                        <a:t>    $a = 6;</a:t>
                      </a:r>
                    </a:p>
                    <a:p>
                      <a:r>
                        <a:rPr lang="pt-BR" sz="2000" dirty="0" smtClean="0"/>
                        <a:t>    $b = mais5($a);</a:t>
                      </a:r>
                    </a:p>
                    <a:p>
                      <a:r>
                        <a:rPr lang="pt-BR" sz="2000" dirty="0" smtClean="0"/>
                        <a:t>    echo $b;</a:t>
                      </a:r>
                    </a:p>
                    <a:p>
                      <a:r>
                        <a:rPr lang="pt-BR" sz="2000" dirty="0" smtClean="0"/>
                        <a:t>	</a:t>
                      </a:r>
                    </a:p>
                    <a:p>
                      <a:r>
                        <a:rPr lang="pt-BR" sz="2000" dirty="0" smtClean="0"/>
                        <a:t>    if (mais5($a) &gt; 10){</a:t>
                      </a:r>
                    </a:p>
                    <a:p>
                      <a:r>
                        <a:rPr lang="pt-BR" sz="2000" dirty="0" smtClean="0"/>
                        <a:t>        echo 'Maior que 10';</a:t>
                      </a:r>
                    </a:p>
                    <a:p>
                      <a:r>
                        <a:rPr lang="pt-BR" sz="2000" dirty="0" smtClean="0"/>
                        <a:t>    }</a:t>
                      </a:r>
                    </a:p>
                    <a:p>
                      <a:r>
                        <a:rPr lang="pt-BR" sz="2000" dirty="0" smtClean="0"/>
                        <a:t>?&gt;</a:t>
                      </a:r>
                      <a:endParaRPr lang="pt-B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4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972072"/>
          </a:xfrm>
        </p:spPr>
        <p:txBody>
          <a:bodyPr>
            <a:normAutofit/>
          </a:bodyPr>
          <a:lstStyle/>
          <a:p>
            <a:r>
              <a:rPr lang="pt-BR" dirty="0" smtClean="0"/>
              <a:t>Parâmetros por referência</a:t>
            </a:r>
          </a:p>
          <a:p>
            <a:pPr lvl="1"/>
            <a:r>
              <a:rPr lang="pt-BR" dirty="0" smtClean="0"/>
              <a:t>Normalmente a passagem de parâmetro é feita por valor, se o conteúdo for alterado não tem efeito fora da função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Porém, é possível a passagem por referência, assim se o valor for alterado terá efeito fora da função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Para isso deve-se colocar o caracter &amp; antes do parâmetro na função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65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3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378797"/>
              </p:ext>
            </p:extLst>
          </p:nvPr>
        </p:nvGraphicFramePr>
        <p:xfrm>
          <a:off x="457200" y="1800617"/>
          <a:ext cx="7822504" cy="4487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2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87449">
                <a:tc>
                  <a:txBody>
                    <a:bodyPr/>
                    <a:lstStyle/>
                    <a:p>
                      <a:r>
                        <a:rPr lang="pt-BR" sz="3200" dirty="0" smtClean="0"/>
                        <a:t>&lt;?php</a:t>
                      </a:r>
                    </a:p>
                    <a:p>
                      <a:r>
                        <a:rPr lang="pt-BR" sz="3200" dirty="0" smtClean="0"/>
                        <a:t>    function mais5(&amp;$valor){</a:t>
                      </a:r>
                    </a:p>
                    <a:p>
                      <a:r>
                        <a:rPr lang="pt-BR" sz="3200" dirty="0" smtClean="0"/>
                        <a:t>        $valor += 5;		</a:t>
                      </a:r>
                    </a:p>
                    <a:p>
                      <a:r>
                        <a:rPr lang="pt-BR" sz="3200" dirty="0" smtClean="0"/>
                        <a:t>    }</a:t>
                      </a:r>
                    </a:p>
                    <a:p>
                      <a:r>
                        <a:rPr lang="pt-BR" sz="3200" dirty="0" smtClean="0"/>
                        <a:t>    $a = 6;</a:t>
                      </a:r>
                    </a:p>
                    <a:p>
                      <a:r>
                        <a:rPr lang="pt-BR" sz="3200" dirty="0" smtClean="0"/>
                        <a:t>    mais5($a);</a:t>
                      </a:r>
                    </a:p>
                    <a:p>
                      <a:r>
                        <a:rPr lang="pt-BR" sz="3200" dirty="0" smtClean="0"/>
                        <a:t>    echo $a;</a:t>
                      </a:r>
                    </a:p>
                    <a:p>
                      <a:r>
                        <a:rPr lang="pt-BR" sz="3200" dirty="0" smtClean="0"/>
                        <a:t>?&gt;</a:t>
                      </a:r>
                      <a:endParaRPr lang="pt-BR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1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Argumentos com valores pré-definidos</a:t>
            </a:r>
          </a:p>
          <a:p>
            <a:pPr lvl="1"/>
            <a:r>
              <a:rPr lang="pt-BR" dirty="0" smtClean="0"/>
              <a:t>É possível definir um valor default para um parâmetro</a:t>
            </a:r>
          </a:p>
          <a:p>
            <a:pPr lvl="1"/>
            <a:r>
              <a:rPr lang="pt-BR" dirty="0" smtClean="0"/>
              <a:t>Quando não for passado valor a este parâmetro ele assumirá o valor default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322986"/>
              </p:ext>
            </p:extLst>
          </p:nvPr>
        </p:nvGraphicFramePr>
        <p:xfrm>
          <a:off x="571274" y="3550542"/>
          <a:ext cx="811552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4320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&lt;?php</a:t>
                      </a:r>
                    </a:p>
                    <a:p>
                      <a:r>
                        <a:rPr lang="pt-BR" sz="2400" dirty="0" smtClean="0"/>
                        <a:t>    function imprime($texto="texto padrão"){</a:t>
                      </a:r>
                    </a:p>
                    <a:p>
                      <a:r>
                        <a:rPr lang="pt-BR" sz="2400" dirty="0" smtClean="0"/>
                        <a:t>        echo $texto;</a:t>
                      </a:r>
                    </a:p>
                    <a:p>
                      <a:r>
                        <a:rPr lang="pt-BR" sz="2400" dirty="0" smtClean="0"/>
                        <a:t>    }</a:t>
                      </a:r>
                    </a:p>
                    <a:p>
                      <a:r>
                        <a:rPr lang="pt-BR" sz="2400" dirty="0" smtClean="0"/>
                        <a:t>    imprime(); //texto padrão</a:t>
                      </a:r>
                    </a:p>
                    <a:p>
                      <a:r>
                        <a:rPr lang="pt-BR" sz="2400" dirty="0" smtClean="0"/>
                        <a:t>    imprime('Meu texto'); //Meu texto	</a:t>
                      </a:r>
                    </a:p>
                    <a:p>
                      <a:r>
                        <a:rPr lang="pt-BR" sz="2400" dirty="0" smtClean="0"/>
                        <a:t>?&gt;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2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r>
              <a:rPr lang="pt-BR" dirty="0" smtClean="0"/>
              <a:t>Escopo</a:t>
            </a:r>
          </a:p>
          <a:p>
            <a:pPr lvl="1"/>
            <a:r>
              <a:rPr lang="pt-BR" dirty="0" smtClean="0"/>
              <a:t>Dentro de uma função não é possível “acessar” uma variável declarada fora dela sem especificar</a:t>
            </a:r>
          </a:p>
          <a:p>
            <a:pPr lvl="2"/>
            <a:r>
              <a:rPr lang="pt-BR" dirty="0" smtClean="0"/>
              <a:t>Isso é feito pelo comando global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938945"/>
              </p:ext>
            </p:extLst>
          </p:nvPr>
        </p:nvGraphicFramePr>
        <p:xfrm>
          <a:off x="428596" y="2972973"/>
          <a:ext cx="8286808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148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&lt;?php</a:t>
                      </a:r>
                    </a:p>
                    <a:p>
                      <a:r>
                        <a:rPr lang="pt-BR" sz="2400" dirty="0" smtClean="0"/>
                        <a:t>    $texto = 'Teste';</a:t>
                      </a:r>
                    </a:p>
                    <a:p>
                      <a:r>
                        <a:rPr lang="pt-BR" sz="2400" dirty="0" smtClean="0"/>
                        <a:t>    function imprime(){</a:t>
                      </a:r>
                    </a:p>
                    <a:p>
                      <a:r>
                        <a:rPr lang="pt-BR" sz="2400" dirty="0" smtClean="0"/>
                        <a:t>       echo $texto;</a:t>
                      </a:r>
                    </a:p>
                    <a:p>
                      <a:r>
                        <a:rPr lang="pt-BR" sz="2400" dirty="0" smtClean="0"/>
                        <a:t> //Retorna erro, pois a variável</a:t>
                      </a:r>
                      <a:r>
                        <a:rPr lang="pt-BR" sz="2400" baseline="0" dirty="0" smtClean="0"/>
                        <a:t> //$texto não foi definida</a:t>
                      </a:r>
                      <a:endParaRPr lang="pt-BR" sz="2400" dirty="0" smtClean="0"/>
                    </a:p>
                    <a:p>
                      <a:r>
                        <a:rPr lang="pt-BR" sz="2400" dirty="0" smtClean="0"/>
                        <a:t>    }</a:t>
                      </a:r>
                    </a:p>
                    <a:p>
                      <a:r>
                        <a:rPr lang="pt-BR" sz="2400" dirty="0" smtClean="0"/>
                        <a:t>    imprime();	</a:t>
                      </a:r>
                    </a:p>
                    <a:p>
                      <a:r>
                        <a:rPr lang="pt-BR" sz="2400" dirty="0" smtClean="0"/>
                        <a:t>?&gt;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&lt;?php</a:t>
                      </a:r>
                    </a:p>
                    <a:p>
                      <a:r>
                        <a:rPr lang="pt-BR" sz="2400" dirty="0" smtClean="0"/>
                        <a:t>    $texto = 'Teste';</a:t>
                      </a:r>
                    </a:p>
                    <a:p>
                      <a:r>
                        <a:rPr lang="pt-BR" sz="2400" dirty="0" smtClean="0"/>
                        <a:t>    function imprime(){</a:t>
                      </a:r>
                    </a:p>
                    <a:p>
                      <a:r>
                        <a:rPr lang="pt-BR" sz="2400" dirty="0" smtClean="0"/>
                        <a:t>        global $texto;</a:t>
                      </a:r>
                    </a:p>
                    <a:p>
                      <a:r>
                        <a:rPr lang="pt-BR" sz="2400" dirty="0" smtClean="0"/>
                        <a:t>        echo $texto;</a:t>
                      </a:r>
                    </a:p>
                    <a:p>
                      <a:r>
                        <a:rPr lang="pt-BR" sz="2400" dirty="0" smtClean="0"/>
                        <a:t>}</a:t>
                      </a:r>
                    </a:p>
                    <a:p>
                      <a:r>
                        <a:rPr lang="pt-BR" sz="2400" dirty="0" smtClean="0"/>
                        <a:t>imprime();	</a:t>
                      </a:r>
                    </a:p>
                    <a:p>
                      <a:r>
                        <a:rPr lang="pt-BR" sz="2400" dirty="0" smtClean="0"/>
                        <a:t>//Teste</a:t>
                      </a:r>
                    </a:p>
                    <a:p>
                      <a:r>
                        <a:rPr lang="pt-BR" sz="2400" dirty="0" smtClean="0"/>
                        <a:t>?&gt;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39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Modificador static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Uma variável estática é visível em um escopo mas ela é iniciada apenas uma vez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Seu valor não é perdido quando a execução do script deixa o escopo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109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158" y="1500174"/>
            <a:ext cx="8229600" cy="4525963"/>
          </a:xfrm>
        </p:spPr>
        <p:txBody>
          <a:bodyPr/>
          <a:lstStyle/>
          <a:p>
            <a:r>
              <a:rPr lang="pt-BR" dirty="0" smtClean="0"/>
              <a:t>Conforme já vimos a definição do nome de uma variável deve sempre iniciar com o caracter $ seguindo de uma letra ou “_”</a:t>
            </a:r>
          </a:p>
          <a:p>
            <a:endParaRPr lang="pt-BR" dirty="0" smtClean="0"/>
          </a:p>
          <a:p>
            <a:r>
              <a:rPr lang="pt-BR" dirty="0" smtClean="0"/>
              <a:t>No PHP as variáveis não precisam ser declaradas, como a tipagem é dinâmica, ela já é iniciada no momento da primeira atribuição</a:t>
            </a:r>
          </a:p>
          <a:p>
            <a:pPr lvl="1"/>
            <a:r>
              <a:rPr lang="pt-BR" dirty="0" smtClean="0"/>
              <a:t>Tipo será definido conforme o conteúdo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87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3" name="Marcador de Posição de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function teste(){</a:t>
                      </a:r>
                    </a:p>
                    <a:p>
                      <a:r>
                        <a:rPr lang="pt-BR" dirty="0" smtClean="0"/>
                        <a:t>    static $variavel;</a:t>
                      </a:r>
                    </a:p>
                    <a:p>
                      <a:r>
                        <a:rPr lang="pt-BR" dirty="0" smtClean="0"/>
                        <a:t>    if (!isset($variavel)){</a:t>
                      </a:r>
                    </a:p>
                    <a:p>
                      <a:r>
                        <a:rPr lang="pt-BR" dirty="0" smtClean="0"/>
                        <a:t>        $variavel = 1;</a:t>
                      </a:r>
                    </a:p>
                    <a:p>
                      <a:r>
                        <a:rPr lang="pt-BR" dirty="0" smtClean="0"/>
                        <a:t>        echo 'Atribuiu valor a static &lt;br&gt;';</a:t>
                      </a:r>
                    </a:p>
                    <a:p>
                      <a:r>
                        <a:rPr lang="pt-BR" dirty="0" smtClean="0"/>
                        <a:t>    }</a:t>
                      </a:r>
                    </a:p>
                    <a:p>
                      <a:r>
                        <a:rPr lang="pt-BR" dirty="0" smtClean="0"/>
                        <a:t>    echo $variavel.'&lt;br&gt;';</a:t>
                      </a:r>
                    </a:p>
                    <a:p>
                      <a:r>
                        <a:rPr lang="pt-BR" dirty="0" smtClean="0"/>
                        <a:t>    $variavel++;</a:t>
                      </a:r>
                    </a:p>
                    <a:p>
                      <a:r>
                        <a:rPr lang="pt-BR" dirty="0" smtClean="0"/>
                        <a:t>}	</a:t>
                      </a:r>
                    </a:p>
                    <a:p>
                      <a:r>
                        <a:rPr lang="pt-BR" dirty="0" smtClean="0"/>
                        <a:t>teste();</a:t>
                      </a:r>
                    </a:p>
                    <a:p>
                      <a:r>
                        <a:rPr lang="pt-BR" dirty="0" smtClean="0"/>
                        <a:t>teste();</a:t>
                      </a:r>
                    </a:p>
                    <a:p>
                      <a:r>
                        <a:rPr lang="pt-BR" dirty="0" smtClean="0"/>
                        <a:t>teste();</a:t>
                      </a:r>
                    </a:p>
                    <a:p>
                      <a:endParaRPr lang="pt-BR" dirty="0" smtClean="0"/>
                    </a:p>
                    <a:p>
                      <a:r>
                        <a:rPr lang="pt-BR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//Atribuiu valor a static </a:t>
                      </a:r>
                      <a:r>
                        <a:rPr lang="pt-BR" dirty="0" smtClean="0"/>
                        <a:t/>
                      </a:r>
                      <a:br>
                        <a:rPr lang="pt-BR" dirty="0" smtClean="0"/>
                      </a:br>
                      <a:r>
                        <a:rPr lang="pt-BR" dirty="0" smtClean="0"/>
                        <a:t>//</a:t>
                      </a:r>
                      <a:r>
                        <a:rPr lang="pt-BR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t-BR" dirty="0" smtClean="0"/>
                        <a:t/>
                      </a:r>
                      <a:br>
                        <a:rPr lang="pt-BR" dirty="0" smtClean="0"/>
                      </a:br>
                      <a:r>
                        <a:rPr lang="pt-BR" dirty="0" smtClean="0"/>
                        <a:t>//</a:t>
                      </a:r>
                      <a:r>
                        <a:rPr lang="pt-BR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dirty="0" smtClean="0"/>
                        <a:t/>
                      </a:r>
                      <a:br>
                        <a:rPr lang="pt-BR" dirty="0" smtClean="0"/>
                      </a:br>
                      <a:r>
                        <a:rPr lang="pt-BR" dirty="0" smtClean="0"/>
                        <a:t>//</a:t>
                      </a:r>
                      <a:r>
                        <a:rPr lang="pt-BR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81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3" y="1678488"/>
            <a:ext cx="8041710" cy="464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21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Picture 2" descr="http://exercicios.brasilescola.uol.com.br/img/logo_hom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4970" y="2767467"/>
            <a:ext cx="4748744" cy="19288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9644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48" y="1578280"/>
            <a:ext cx="7377829" cy="3770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13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2" y="1578278"/>
            <a:ext cx="7365304" cy="394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05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26" y="1628384"/>
            <a:ext cx="7227518" cy="3306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72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6" y="1753644"/>
            <a:ext cx="7458015" cy="3757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1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32" y="1628385"/>
            <a:ext cx="7739625" cy="41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90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1040" y="1565752"/>
            <a:ext cx="8500115" cy="4720767"/>
          </a:xfrm>
        </p:spPr>
        <p:txBody>
          <a:bodyPr/>
          <a:lstStyle/>
          <a:p>
            <a:r>
              <a:rPr lang="pt-BR" dirty="0" smtClean="0"/>
              <a:t>Verificar se uma variável foi inicializada</a:t>
            </a:r>
          </a:p>
          <a:p>
            <a:pPr lvl="1"/>
            <a:r>
              <a:rPr lang="pt-BR" dirty="0" smtClean="0"/>
              <a:t>Isso pode ser feito através da função isset()</a:t>
            </a:r>
          </a:p>
          <a:p>
            <a:pPr lvl="1"/>
            <a:r>
              <a:rPr lang="pt-BR" dirty="0" smtClean="0"/>
              <a:t>A função retorna verdadeiro se existe e falso se não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01719"/>
              </p:ext>
            </p:extLst>
          </p:nvPr>
        </p:nvGraphicFramePr>
        <p:xfrm>
          <a:off x="699079" y="2953930"/>
          <a:ext cx="726747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9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&lt;?php</a:t>
                      </a:r>
                    </a:p>
                    <a:p>
                      <a:r>
                        <a:rPr lang="pt-BR" sz="2400" dirty="0" smtClean="0"/>
                        <a:t>    $variavel = 1;</a:t>
                      </a:r>
                    </a:p>
                    <a:p>
                      <a:r>
                        <a:rPr lang="pt-BR" sz="2400" baseline="0" dirty="0" smtClean="0"/>
                        <a:t>    </a:t>
                      </a:r>
                      <a:r>
                        <a:rPr lang="pt-BR" sz="2400" dirty="0" smtClean="0"/>
                        <a:t>echo isset($variavel);	</a:t>
                      </a:r>
                    </a:p>
                    <a:p>
                      <a:r>
                        <a:rPr lang="pt-BR" sz="2400" dirty="0" smtClean="0"/>
                        <a:t>    echo isset($var);	</a:t>
                      </a:r>
                    </a:p>
                    <a:p>
                      <a:r>
                        <a:rPr lang="pt-BR" sz="2400" dirty="0" smtClean="0"/>
                        <a:t>	</a:t>
                      </a:r>
                    </a:p>
                    <a:p>
                      <a:r>
                        <a:rPr lang="pt-BR" sz="2400" dirty="0" smtClean="0"/>
                        <a:t>    $variavelArray = Array(1,2,3);</a:t>
                      </a:r>
                    </a:p>
                    <a:p>
                      <a:r>
                        <a:rPr lang="pt-BR" sz="2400" dirty="0" smtClean="0"/>
                        <a:t>    echo isset($variavelArray[0]);</a:t>
                      </a:r>
                    </a:p>
                    <a:p>
                      <a:r>
                        <a:rPr lang="pt-BR" sz="2400" dirty="0" smtClean="0"/>
                        <a:t>    echo isset($variavelArray[5]);</a:t>
                      </a:r>
                    </a:p>
                    <a:p>
                      <a:r>
                        <a:rPr lang="pt-BR" sz="2400" dirty="0" smtClean="0"/>
                        <a:t>?&gt;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83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525963"/>
          </a:xfrm>
        </p:spPr>
        <p:txBody>
          <a:bodyPr/>
          <a:lstStyle/>
          <a:p>
            <a:r>
              <a:rPr lang="pt-BR" dirty="0" smtClean="0"/>
              <a:t>Verifica se uma variável está vazia</a:t>
            </a:r>
          </a:p>
          <a:p>
            <a:pPr lvl="1"/>
            <a:r>
              <a:rPr lang="pt-BR" dirty="0" smtClean="0"/>
              <a:t>Isso pode ser feito através da função empty()</a:t>
            </a:r>
          </a:p>
          <a:p>
            <a:pPr lvl="1"/>
            <a:r>
              <a:rPr lang="pt-BR" dirty="0" smtClean="0"/>
              <a:t>Retorna verdadeiro se está vazio, falso se não</a:t>
            </a:r>
          </a:p>
          <a:p>
            <a:pPr lvl="1"/>
            <a:r>
              <a:rPr lang="pt-BR" dirty="0" smtClean="0"/>
              <a:t>0 e string sem espaço (‘’) são consideradas vazias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256837"/>
              </p:ext>
            </p:extLst>
          </p:nvPr>
        </p:nvGraphicFramePr>
        <p:xfrm>
          <a:off x="620204" y="3217881"/>
          <a:ext cx="762192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1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&lt;?php</a:t>
                      </a:r>
                    </a:p>
                    <a:p>
                      <a:r>
                        <a:rPr lang="pt-BR" dirty="0" smtClean="0"/>
                        <a:t>    $variavel = 0;</a:t>
                      </a:r>
                    </a:p>
                    <a:p>
                      <a:r>
                        <a:rPr lang="pt-BR" dirty="0" smtClean="0"/>
                        <a:t>    echo empty($variavel); //Verdadeiro</a:t>
                      </a:r>
                    </a:p>
                    <a:p>
                      <a:r>
                        <a:rPr lang="pt-BR" dirty="0" smtClean="0"/>
                        <a:t>    $variavel = 1;</a:t>
                      </a:r>
                    </a:p>
                    <a:p>
                      <a:r>
                        <a:rPr lang="pt-BR" dirty="0" smtClean="0"/>
                        <a:t>    echo empty($variavel); //False</a:t>
                      </a:r>
                    </a:p>
                    <a:p>
                      <a:r>
                        <a:rPr lang="pt-BR" dirty="0" smtClean="0"/>
                        <a:t>	</a:t>
                      </a:r>
                    </a:p>
                    <a:p>
                      <a:r>
                        <a:rPr lang="pt-BR" dirty="0" smtClean="0"/>
                        <a:t>    $varString = '';</a:t>
                      </a:r>
                    </a:p>
                    <a:p>
                      <a:r>
                        <a:rPr lang="pt-BR" dirty="0" smtClean="0"/>
                        <a:t>    echo empty($varString);//Verdadeiro	</a:t>
                      </a:r>
                    </a:p>
                    <a:p>
                      <a:r>
                        <a:rPr lang="pt-BR" dirty="0" smtClean="0"/>
                        <a:t>    $varString = '';</a:t>
                      </a:r>
                    </a:p>
                    <a:p>
                      <a:r>
                        <a:rPr lang="pt-BR" dirty="0" smtClean="0"/>
                        <a:t>    echo empty($varString);//Falso	</a:t>
                      </a:r>
                    </a:p>
                    <a:p>
                      <a:r>
                        <a:rPr lang="pt-BR" dirty="0" smtClean="0"/>
                        <a:t>?&gt;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02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/>
          <a:lstStyle/>
          <a:p>
            <a:r>
              <a:rPr lang="pt-BR" dirty="0" smtClean="0"/>
              <a:t>Verificando o tipo de variável</a:t>
            </a:r>
          </a:p>
          <a:p>
            <a:pPr lvl="1"/>
            <a:r>
              <a:rPr lang="pt-BR" dirty="0" smtClean="0"/>
              <a:t>Existem funções para saber qual o tipo de determinada variável</a:t>
            </a:r>
          </a:p>
          <a:p>
            <a:pPr lvl="1"/>
            <a:r>
              <a:rPr lang="pt-BR" dirty="0" smtClean="0"/>
              <a:t>Is_int, is_integer, is_real, is_long, is_float, is_string, is_array, is_object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945606"/>
              </p:ext>
            </p:extLst>
          </p:nvPr>
        </p:nvGraphicFramePr>
        <p:xfrm>
          <a:off x="675398" y="3356587"/>
          <a:ext cx="7566728" cy="278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6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6082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&lt;?php</a:t>
                      </a:r>
                    </a:p>
                    <a:p>
                      <a:r>
                        <a:rPr lang="pt-BR" sz="2400" dirty="0" smtClean="0"/>
                        <a:t>    $variavel = 1;</a:t>
                      </a:r>
                    </a:p>
                    <a:p>
                      <a:r>
                        <a:rPr lang="pt-BR" sz="2400" dirty="0" smtClean="0"/>
                        <a:t>    echo is_int($variavel); //Verdadeiro</a:t>
                      </a:r>
                    </a:p>
                    <a:p>
                      <a:r>
                        <a:rPr lang="pt-BR" sz="2400" dirty="0" smtClean="0"/>
                        <a:t>	</a:t>
                      </a:r>
                    </a:p>
                    <a:p>
                      <a:r>
                        <a:rPr lang="pt-BR" sz="2400" dirty="0" smtClean="0"/>
                        <a:t>    $variavel = "1";</a:t>
                      </a:r>
                    </a:p>
                    <a:p>
                      <a:r>
                        <a:rPr lang="pt-BR" sz="2400" dirty="0" smtClean="0"/>
                        <a:t>    echo is_int($variavel); //Falso</a:t>
                      </a:r>
                    </a:p>
                    <a:p>
                      <a:r>
                        <a:rPr lang="pt-BR" sz="2400" dirty="0" smtClean="0"/>
                        <a:t>?&gt;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09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Destruindo uma variável</a:t>
            </a:r>
          </a:p>
          <a:p>
            <a:pPr lvl="1"/>
            <a:r>
              <a:rPr lang="pt-BR" dirty="0" smtClean="0"/>
              <a:t>Caso uma variável não seja mais necessária é possível remove-lá da memória</a:t>
            </a:r>
          </a:p>
          <a:p>
            <a:pPr lvl="1"/>
            <a:r>
              <a:rPr lang="pt-BR" dirty="0" smtClean="0"/>
              <a:t>Isto é feito pelo método unset();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123235"/>
              </p:ext>
            </p:extLst>
          </p:nvPr>
        </p:nvGraphicFramePr>
        <p:xfrm>
          <a:off x="690271" y="3401601"/>
          <a:ext cx="748922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20">
                <a:tc>
                  <a:txBody>
                    <a:bodyPr/>
                    <a:lstStyle/>
                    <a:p>
                      <a:r>
                        <a:rPr lang="pt-BR" sz="3200" dirty="0" smtClean="0"/>
                        <a:t>&lt;?php</a:t>
                      </a:r>
                    </a:p>
                    <a:p>
                      <a:r>
                        <a:rPr lang="pt-BR" sz="3200" dirty="0" smtClean="0"/>
                        <a:t>    $variavel = 1;</a:t>
                      </a:r>
                    </a:p>
                    <a:p>
                      <a:r>
                        <a:rPr lang="pt-BR" sz="3200" dirty="0" smtClean="0"/>
                        <a:t>    echo $variavel;</a:t>
                      </a:r>
                    </a:p>
                    <a:p>
                      <a:r>
                        <a:rPr lang="pt-BR" sz="3200" dirty="0" smtClean="0"/>
                        <a:t>	</a:t>
                      </a:r>
                    </a:p>
                    <a:p>
                      <a:r>
                        <a:rPr lang="pt-BR" sz="3200" dirty="0" smtClean="0"/>
                        <a:t>    unset($variavel);</a:t>
                      </a:r>
                    </a:p>
                    <a:p>
                      <a:r>
                        <a:rPr lang="pt-BR" sz="3200" dirty="0" smtClean="0"/>
                        <a:t>?&gt;</a:t>
                      </a:r>
                      <a:endParaRPr lang="pt-BR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1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Variável variável</a:t>
            </a:r>
          </a:p>
          <a:p>
            <a:pPr lvl="1"/>
            <a:r>
              <a:rPr lang="pt-BR" dirty="0" smtClean="0"/>
              <a:t>Uma variável pode ser definida como nome de outra variável</a:t>
            </a:r>
          </a:p>
          <a:p>
            <a:pPr lvl="1"/>
            <a:r>
              <a:rPr lang="pt-BR" dirty="0" smtClean="0"/>
              <a:t>Isto feito através da utilização de dois $$ seguidos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569656"/>
              </p:ext>
            </p:extLst>
          </p:nvPr>
        </p:nvGraphicFramePr>
        <p:xfrm>
          <a:off x="2182058" y="3439179"/>
          <a:ext cx="392909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4578">
                <a:tc>
                  <a:txBody>
                    <a:bodyPr/>
                    <a:lstStyle/>
                    <a:p>
                      <a:r>
                        <a:rPr lang="pt-BR" dirty="0" smtClean="0"/>
                        <a:t>&lt;?php</a:t>
                      </a:r>
                    </a:p>
                    <a:p>
                      <a:r>
                        <a:rPr lang="pt-BR" dirty="0" smtClean="0"/>
                        <a:t>    $a  = 'teste';</a:t>
                      </a:r>
                    </a:p>
                    <a:p>
                      <a:r>
                        <a:rPr lang="pt-BR" dirty="0" smtClean="0"/>
                        <a:t>    $$a = 'PHP‘;	</a:t>
                      </a:r>
                    </a:p>
                    <a:p>
                      <a:r>
                        <a:rPr lang="pt-BR" dirty="0" smtClean="0"/>
                        <a:t>    echo $$a;</a:t>
                      </a:r>
                    </a:p>
                    <a:p>
                      <a:r>
                        <a:rPr lang="pt-BR" dirty="0" smtClean="0"/>
                        <a:t>    echo $teste;</a:t>
                      </a:r>
                    </a:p>
                    <a:p>
                      <a:r>
                        <a:rPr lang="pt-BR" dirty="0" smtClean="0"/>
                        <a:t>	</a:t>
                      </a:r>
                    </a:p>
                    <a:p>
                      <a:r>
                        <a:rPr lang="pt-BR" dirty="0" smtClean="0"/>
                        <a:t>    //Equivalente a:</a:t>
                      </a:r>
                    </a:p>
                    <a:p>
                      <a:r>
                        <a:rPr lang="pt-BR" dirty="0" smtClean="0"/>
                        <a:t>    $a   = 'teste';</a:t>
                      </a:r>
                    </a:p>
                    <a:p>
                      <a:r>
                        <a:rPr lang="pt-BR" dirty="0" smtClean="0"/>
                        <a:t>    $teste = 'PHP';</a:t>
                      </a:r>
                    </a:p>
                    <a:p>
                      <a:r>
                        <a:rPr lang="pt-BR" dirty="0" smtClean="0"/>
                        <a:t>?&gt;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93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</TotalTime>
  <Words>2092</Words>
  <Application>Microsoft Office PowerPoint</Application>
  <PresentationFormat>Apresentação na tela (4:3)</PresentationFormat>
  <Paragraphs>516</Paragraphs>
  <Slides>48</Slides>
  <Notes>47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Tema do Office</vt:lpstr>
      <vt:lpstr>Programador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</cp:lastModifiedBy>
  <cp:revision>31</cp:revision>
  <dcterms:created xsi:type="dcterms:W3CDTF">2020-08-21T15:35:10Z</dcterms:created>
  <dcterms:modified xsi:type="dcterms:W3CDTF">2024-08-06T00:32:26Z</dcterms:modified>
</cp:coreProperties>
</file>