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70" r:id="rId3"/>
    <p:sldId id="264" r:id="rId4"/>
    <p:sldId id="300" r:id="rId5"/>
    <p:sldId id="302" r:id="rId6"/>
    <p:sldId id="303" r:id="rId7"/>
    <p:sldId id="301" r:id="rId8"/>
    <p:sldId id="304" r:id="rId9"/>
    <p:sldId id="297" r:id="rId10"/>
    <p:sldId id="295" r:id="rId11"/>
    <p:sldId id="294" r:id="rId12"/>
    <p:sldId id="293" r:id="rId13"/>
    <p:sldId id="290" r:id="rId14"/>
    <p:sldId id="289" r:id="rId15"/>
    <p:sldId id="288" r:id="rId16"/>
    <p:sldId id="287" r:id="rId17"/>
    <p:sldId id="286" r:id="rId18"/>
    <p:sldId id="285" r:id="rId19"/>
    <p:sldId id="284" r:id="rId20"/>
    <p:sldId id="283" r:id="rId21"/>
    <p:sldId id="282" r:id="rId22"/>
    <p:sldId id="281" r:id="rId23"/>
    <p:sldId id="280" r:id="rId24"/>
    <p:sldId id="279" r:id="rId25"/>
    <p:sldId id="278" r:id="rId26"/>
    <p:sldId id="296" r:id="rId27"/>
    <p:sldId id="277" r:id="rId28"/>
    <p:sldId id="276" r:id="rId29"/>
    <p:sldId id="275" r:id="rId30"/>
    <p:sldId id="274" r:id="rId31"/>
    <p:sldId id="273" r:id="rId32"/>
    <p:sldId id="272" r:id="rId33"/>
    <p:sldId id="298" r:id="rId34"/>
    <p:sldId id="299" r:id="rId35"/>
    <p:sldId id="26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88" y="1448475"/>
            <a:ext cx="7772400" cy="1543598"/>
          </a:xfrm>
        </p:spPr>
        <p:txBody>
          <a:bodyPr>
            <a:noAutofit/>
          </a:bodyPr>
          <a:lstStyle/>
          <a:p>
            <a:r>
              <a:rPr lang="pt-BR" sz="66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471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Prof:Gelvazio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6" y="453153"/>
            <a:ext cx="6089071" cy="663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Limite entre front-end e back-end?</a:t>
            </a:r>
          </a:p>
        </p:txBody>
      </p:sp>
      <p:sp>
        <p:nvSpPr>
          <p:cNvPr id="2" name="Retângulo 1"/>
          <p:cNvSpPr/>
          <p:nvPr/>
        </p:nvSpPr>
        <p:spPr>
          <a:xfrm>
            <a:off x="930584" y="1658909"/>
            <a:ext cx="67487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  Até um certo tempo atrás, essa coisa de limites entre back-end e front-end sempre foi uma polêmica.</a:t>
            </a:r>
          </a:p>
          <a:p>
            <a:endParaRPr lang="pt-BR" sz="2400" dirty="0"/>
          </a:p>
          <a:p>
            <a:r>
              <a:rPr lang="pt-BR" sz="2400" dirty="0"/>
              <a:t>  Até que veio a era das APIs.</a:t>
            </a:r>
          </a:p>
          <a:p>
            <a:endParaRPr lang="pt-BR" sz="2400" dirty="0"/>
          </a:p>
          <a:p>
            <a:r>
              <a:rPr lang="pt-BR" sz="2400" dirty="0"/>
              <a:t>  Quando todo mundo começou a trabalhar com APIs, microserviços, webservices e todas as outras tecnologias relacionadas, foi aí que a coisa começou a se organizar.</a:t>
            </a:r>
          </a:p>
        </p:txBody>
      </p:sp>
    </p:spTree>
    <p:extLst>
      <p:ext uri="{BB962C8B-B14F-4D97-AF65-F5344CB8AC3E}">
        <p14:creationId xmlns:p14="http://schemas.microsoft.com/office/powerpoint/2010/main" val="182915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857754" y="66697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 a criação de APIs há um limite claro entre back-end e frot-end.</a:t>
            </a:r>
          </a:p>
        </p:txBody>
      </p:sp>
      <p:sp>
        <p:nvSpPr>
          <p:cNvPr id="2" name="Retângulo 1"/>
          <p:cNvSpPr/>
          <p:nvPr/>
        </p:nvSpPr>
        <p:spPr>
          <a:xfrm>
            <a:off x="857756" y="1529115"/>
            <a:ext cx="75660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  O back-end cria os endpoints e o front-end lê as informações contidas nesses endpoints e faz o que tem de ser feito.   O único acordo que as duas partes devem fazer é como a estrutura desses dados será exposta.</a:t>
            </a:r>
          </a:p>
          <a:p>
            <a:endParaRPr lang="pt-BR" sz="2400" dirty="0"/>
          </a:p>
          <a:p>
            <a:r>
              <a:rPr lang="pt-BR" sz="2400" dirty="0"/>
              <a:t>  Sendo assim, o que ocorreu foi uma reformulação do perfil do desenvolvedor front-end.</a:t>
            </a:r>
          </a:p>
          <a:p>
            <a:r>
              <a:rPr lang="pt-BR" sz="2400" dirty="0"/>
              <a:t>  Um dev que manja MUITO de interface. Que domina CSS como ninguém e todos os truques de JS para manipular elementos no DOM com CSS, além de conseguir lidar com o designer discutindo soluções de layout;</a:t>
            </a:r>
          </a:p>
          <a:p>
            <a:r>
              <a:rPr lang="pt-BR" sz="2400" dirty="0"/>
              <a:t>  E outro profissional que tem uma grande facilidade para a parte funcional da coisa. </a:t>
            </a:r>
          </a:p>
        </p:txBody>
      </p:sp>
    </p:spTree>
    <p:extLst>
      <p:ext uri="{BB962C8B-B14F-4D97-AF65-F5344CB8AC3E}">
        <p14:creationId xmlns:p14="http://schemas.microsoft.com/office/powerpoint/2010/main" val="232903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Interface Gráfica</a:t>
            </a:r>
          </a:p>
        </p:txBody>
      </p:sp>
      <p:sp>
        <p:nvSpPr>
          <p:cNvPr id="2" name="Retângulo 1"/>
          <p:cNvSpPr/>
          <p:nvPr/>
        </p:nvSpPr>
        <p:spPr>
          <a:xfrm>
            <a:off x="922492" y="1997839"/>
            <a:ext cx="7250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</a:t>
            </a:r>
            <a:r>
              <a:rPr lang="pt-BR" sz="2400" dirty="0"/>
              <a:t>Quando falamos em “interface gráfica” estamos nos referindo à parte visual de um software ou aplicação que disponibiliza para o usuário uma forma de enviar comandos (clicar em links de um menu, digitar um termo de busca etc.) que serão traduzidos em código para fazer o software executar alguma ação.</a:t>
            </a:r>
          </a:p>
          <a:p>
            <a:endParaRPr lang="pt-BR" sz="2400" dirty="0"/>
          </a:p>
          <a:p>
            <a:r>
              <a:rPr lang="pt-BR" sz="2400" dirty="0"/>
              <a:t>Ou seja, é tudo o que você, como usuário, vê e/ou interage com.</a:t>
            </a:r>
          </a:p>
        </p:txBody>
      </p:sp>
    </p:spTree>
    <p:extLst>
      <p:ext uri="{BB962C8B-B14F-4D97-AF65-F5344CB8AC3E}">
        <p14:creationId xmlns:p14="http://schemas.microsoft.com/office/powerpoint/2010/main" val="92429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6" y="485759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Limite de atuação profissional.</a:t>
            </a:r>
          </a:p>
        </p:txBody>
      </p:sp>
      <p:sp>
        <p:nvSpPr>
          <p:cNvPr id="2" name="Retângulo 1"/>
          <p:cNvSpPr/>
          <p:nvPr/>
        </p:nvSpPr>
        <p:spPr>
          <a:xfrm>
            <a:off x="995320" y="2479009"/>
            <a:ext cx="6845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O desenvolvedor front-end é responsável pela experiência do usuário dentro de uma aplicação web, é ele quem vai desenhar e desenvolver as páginas com as quais, posteriormente, o usuário irá interagir.</a:t>
            </a:r>
          </a:p>
        </p:txBody>
      </p:sp>
    </p:spTree>
    <p:extLst>
      <p:ext uri="{BB962C8B-B14F-4D97-AF65-F5344CB8AC3E}">
        <p14:creationId xmlns:p14="http://schemas.microsoft.com/office/powerpoint/2010/main" val="248183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FRONT-END</a:t>
            </a:r>
          </a:p>
        </p:txBody>
      </p:sp>
      <p:sp>
        <p:nvSpPr>
          <p:cNvPr id="2" name="Retângulo 1"/>
          <p:cNvSpPr/>
          <p:nvPr/>
        </p:nvSpPr>
        <p:spPr>
          <a:xfrm>
            <a:off x="558350" y="1566821"/>
            <a:ext cx="81810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  Na web, o front-end trabalha no lado do cliente (client side), no navegador.  </a:t>
            </a:r>
          </a:p>
          <a:p>
            <a:endParaRPr lang="pt-BR" sz="1600" dirty="0"/>
          </a:p>
          <a:p>
            <a:r>
              <a:rPr lang="pt-BR" sz="1600" dirty="0"/>
              <a:t>  Os links, as imagens, os botões e até mesmo este texto que você está lendo são o resultado da mistura de códigos escritos em duas linguagens: o HTML e o CSS. Sem nos alongar muito no assunto, o HTML (Hyper Text Markup Language) define o que é o que dentro de uma página e ajuda o navegador saber como exibir os conteúdos. </a:t>
            </a:r>
          </a:p>
          <a:p>
            <a:endParaRPr lang="pt-BR" sz="1600" dirty="0"/>
          </a:p>
          <a:p>
            <a:r>
              <a:rPr lang="pt-BR" sz="1600" dirty="0"/>
              <a:t>  O CSS (Cascade Style Sheet) é utilizado para especificar estilos visuais (margem, tipografia, cores etc.) para cada elemento ou grupo de elementos definidos com o HTML. </a:t>
            </a:r>
          </a:p>
          <a:p>
            <a:endParaRPr lang="pt-BR" sz="1600" dirty="0"/>
          </a:p>
          <a:p>
            <a:r>
              <a:rPr lang="pt-BR" sz="1600" dirty="0"/>
              <a:t>  Geralmente, essas duas linguagens têm um aliado para tornar os sites mais interativos: o JavaScript. </a:t>
            </a:r>
          </a:p>
          <a:p>
            <a:endParaRPr lang="pt-BR" sz="1600" dirty="0"/>
          </a:p>
          <a:p>
            <a:r>
              <a:rPr lang="pt-BR" sz="1600" dirty="0"/>
              <a:t>  Essa outra linguagem de programação permite que criemos carrosséis de imagens, janelas pop-up, filtros de conteúdo e até animações. Costumamos dizer que o HTML é o esqueleto e o CSS é o que deixa as coisas “bonitas”, dando estilo a elas. O JavaScript, por sua vez, traz vida para esse corpo.</a:t>
            </a:r>
          </a:p>
        </p:txBody>
      </p:sp>
    </p:spTree>
    <p:extLst>
      <p:ext uri="{BB962C8B-B14F-4D97-AF65-F5344CB8AC3E}">
        <p14:creationId xmlns:p14="http://schemas.microsoft.com/office/powerpoint/2010/main" val="66204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Back-end, o contrarregra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20191" y="1852796"/>
            <a:ext cx="78088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O back-end é como se fosse o contrarregra por trás da interface gráfica.</a:t>
            </a:r>
          </a:p>
          <a:p>
            <a:endParaRPr lang="pt-BR" dirty="0"/>
          </a:p>
          <a:p>
            <a:r>
              <a:rPr lang="pt-BR" dirty="0"/>
              <a:t>  Enquanto o front-end cuida do visual e da interação entre o usuário e a interface, o back-end está agindo nos bastidores, buscando em um servidor as informações, dados e arquivos que serão exibidos no navegador.</a:t>
            </a:r>
          </a:p>
          <a:p>
            <a:endParaRPr lang="pt-BR" dirty="0"/>
          </a:p>
          <a:p>
            <a:r>
              <a:rPr lang="pt-BR" dirty="0"/>
              <a:t>  Por exemplo, em um site mais complexo, como uma rede social, não basta ter o visual das páginas sem as informações que devem aparecer em cada uma.</a:t>
            </a:r>
          </a:p>
          <a:p>
            <a:endParaRPr lang="pt-BR" dirty="0"/>
          </a:p>
          <a:p>
            <a:r>
              <a:rPr lang="pt-BR" dirty="0"/>
              <a:t>  Essas informações estão  armazenadas em um banco de dados que precisa ser consultado e manipulado para que as  coisas funcionem bem.</a:t>
            </a:r>
          </a:p>
          <a:p>
            <a:endParaRPr lang="pt-BR" dirty="0"/>
          </a:p>
          <a:p>
            <a:r>
              <a:rPr lang="pt-BR" dirty="0"/>
              <a:t>   É aí que chegamos no tal back-end…</a:t>
            </a:r>
          </a:p>
        </p:txBody>
      </p:sp>
    </p:spTree>
    <p:extLst>
      <p:ext uri="{BB962C8B-B14F-4D97-AF65-F5344CB8AC3E}">
        <p14:creationId xmlns:p14="http://schemas.microsoft.com/office/powerpoint/2010/main" val="330641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Back-end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1242" y="1207732"/>
            <a:ext cx="824578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 </a:t>
            </a:r>
            <a:r>
              <a:rPr lang="pt-BR" dirty="0"/>
              <a:t> Simplificando as coisas, podemos dizer que uma página é capaz de </a:t>
            </a:r>
          </a:p>
          <a:p>
            <a:r>
              <a:rPr lang="pt-BR" dirty="0"/>
              <a:t>funcionar sem o back-end, mas ela é mais limitada, o que não é necessariamente ruim. Sites institucionais, por exemplo, não precisam dessa complexidade, e atendem bem o objetivo a que se destinam.</a:t>
            </a:r>
          </a:p>
          <a:p>
            <a:endParaRPr lang="pt-BR" dirty="0"/>
          </a:p>
          <a:p>
            <a:r>
              <a:rPr lang="pt-BR" dirty="0"/>
              <a:t>O back-end também é conhecido como server side (ou lado do servidor) e é composto, normalmente, de três partes: um servidor, uma aplicação e um banco de dados.</a:t>
            </a:r>
          </a:p>
          <a:p>
            <a:r>
              <a:rPr lang="pt-BR" b="1" dirty="0"/>
              <a:t>Servidor: </a:t>
            </a:r>
            <a:r>
              <a:rPr lang="pt-BR" dirty="0"/>
              <a:t>é a máquina que armazena fisicamente os arquivos e os “serve”, isto é, os envia ou salva novos dados, conforme requisições.</a:t>
            </a:r>
          </a:p>
          <a:p>
            <a:r>
              <a:rPr lang="pt-BR" b="1" dirty="0"/>
              <a:t>Aplicação: </a:t>
            </a:r>
            <a:r>
              <a:rPr lang="pt-BR" dirty="0"/>
              <a:t>é o programa propriamente dito, uma sequência de códigos escritos pela desenvolvedora para executar  a função para que foi desenhado.</a:t>
            </a:r>
          </a:p>
          <a:p>
            <a:endParaRPr lang="pt-BR" dirty="0"/>
          </a:p>
          <a:p>
            <a:r>
              <a:rPr lang="pt-BR" b="1" dirty="0"/>
              <a:t>Banco de dados: </a:t>
            </a:r>
            <a:r>
              <a:rPr lang="pt-BR" dirty="0"/>
              <a:t>é onde os dados estruturados são armazenados e facilmente encontrados e alterados. Dados de cadastro, por exemplo, ficam em bancos de dados.</a:t>
            </a:r>
          </a:p>
          <a:p>
            <a:r>
              <a:rPr lang="pt-BR" dirty="0"/>
              <a:t>Um dos melhores servidors de banco de dados free no mundo é o postgresql, temos tambem o Mysql, o sqlite, etc.</a:t>
            </a:r>
          </a:p>
          <a:p>
            <a:r>
              <a:rPr lang="pt-BR" dirty="0"/>
              <a:t>Mas temos tambem outros pagos, como oracledb-Oracle, sqlserver - Microsoft, MongoDB, etc.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9398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que é programar?</a:t>
            </a:r>
          </a:p>
        </p:txBody>
      </p:sp>
      <p:sp>
        <p:nvSpPr>
          <p:cNvPr id="2" name="Retângulo 1"/>
          <p:cNvSpPr/>
          <p:nvPr/>
        </p:nvSpPr>
        <p:spPr>
          <a:xfrm>
            <a:off x="796637" y="1985073"/>
            <a:ext cx="7088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Existem várias linguagens de programação que podemos empregar </a:t>
            </a:r>
          </a:p>
          <a:p>
            <a:r>
              <a:rPr lang="pt-BR" dirty="0"/>
              <a:t>para conversar com os computadores. </a:t>
            </a:r>
          </a:p>
          <a:p>
            <a:endParaRPr lang="pt-BR" dirty="0"/>
          </a:p>
          <a:p>
            <a:r>
              <a:rPr lang="pt-BR" dirty="0"/>
              <a:t>  Algumas das linguagens mais populares, como Python, Ruby ou PHP, podem ser utilizadas para escrever essas aplicações que estabelecem a comunicação do navegador com o servidor, do servidor com o banco de dados, e como as informações que buscamos ou inserimos em uma página na web serão manipuladas e armazenadas nesse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64020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Front-end X Back-end</a:t>
            </a:r>
          </a:p>
        </p:txBody>
      </p:sp>
      <p:sp>
        <p:nvSpPr>
          <p:cNvPr id="2" name="Retângulo 1"/>
          <p:cNvSpPr/>
          <p:nvPr/>
        </p:nvSpPr>
        <p:spPr>
          <a:xfrm>
            <a:off x="796637" y="1662939"/>
            <a:ext cx="75138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Um tópico de discussão entre desenvolvedores é a complexidade que envolve cada ponta da linha que define todos esses níveis de comunicação: usuário-navegador, navegador-servidor, servidor-banco de dados.</a:t>
            </a:r>
          </a:p>
          <a:p>
            <a:endParaRPr lang="pt-BR" dirty="0"/>
          </a:p>
          <a:p>
            <a:r>
              <a:rPr lang="pt-BR" dirty="0"/>
              <a:t>  Para alguns, desenvolver códigos em HTML, CSS e JavaScript para o front-end é mais fácil que elaborar códigos para o back-end, usando outras linguagens como Python, Ruby, PHP ou ainda C#, Swift, etc.</a:t>
            </a:r>
          </a:p>
          <a:p>
            <a:endParaRPr lang="pt-BR" dirty="0"/>
          </a:p>
          <a:p>
            <a:r>
              <a:rPr lang="pt-BR" dirty="0"/>
              <a:t>  Na verdade, essa ideia é infundada. Hoje em dia, o HTML, que já chegou à quinta versão (o HTML 5), e o CSS, que está na terceira (CSS 3), possibilitam a criação de conteúdo muito mais complexo do que antigamente.</a:t>
            </a:r>
          </a:p>
          <a:p>
            <a:endParaRPr lang="pt-BR" dirty="0"/>
          </a:p>
          <a:p>
            <a:r>
              <a:rPr lang="pt-BR" dirty="0"/>
              <a:t> Além disso, manipular essas linguagens para criar páginas com maior apelo visual não é uma tarefa tão descomplicada como pode parecer.</a:t>
            </a:r>
          </a:p>
        </p:txBody>
      </p:sp>
    </p:spTree>
    <p:extLst>
      <p:ext uri="{BB962C8B-B14F-4D97-AF65-F5344CB8AC3E}">
        <p14:creationId xmlns:p14="http://schemas.microsoft.com/office/powerpoint/2010/main" val="2362888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04006" y="1937455"/>
            <a:ext cx="75255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A utilização do JavaScript tem evoluído muito. </a:t>
            </a:r>
          </a:p>
          <a:p>
            <a:endParaRPr lang="pt-BR" dirty="0"/>
          </a:p>
          <a:p>
            <a:r>
              <a:rPr lang="pt-BR" dirty="0"/>
              <a:t>  Hoje, ele é utilizado também por desenvolvedores back-end em ferramentas como o Node.js e em banco de dados como o MongoDB.</a:t>
            </a:r>
          </a:p>
          <a:p>
            <a:endParaRPr lang="pt-BR" dirty="0"/>
          </a:p>
          <a:p>
            <a:r>
              <a:rPr lang="pt-BR" dirty="0"/>
              <a:t>  Além disso, para trabalhar como desenvolvedor front-end, são cada vez mais exigidos conhecimentos em User Experience (UX), ou Experiência do Usuário, que é a área que se ocupa em trazer uma boa experiência para o usuário a pessoa, de maneira que elae tenha sentimentos positivos em relação ao produto ou serviço.</a:t>
            </a:r>
          </a:p>
        </p:txBody>
      </p:sp>
    </p:spTree>
    <p:extLst>
      <p:ext uri="{BB962C8B-B14F-4D97-AF65-F5344CB8AC3E}">
        <p14:creationId xmlns:p14="http://schemas.microsoft.com/office/powerpoint/2010/main" val="425542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15716" y="359473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 txBox="1">
            <a:spLocks/>
          </p:cNvSpPr>
          <p:nvPr/>
        </p:nvSpPr>
        <p:spPr>
          <a:xfrm>
            <a:off x="1143000" y="4167397"/>
            <a:ext cx="6858000" cy="1448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b="1" i="1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49037" y="2103928"/>
            <a:ext cx="7458588" cy="106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b="1" spc="300" dirty="0">
                <a:solidFill>
                  <a:srgbClr val="ED8B00"/>
                </a:solidFill>
              </a:rPr>
              <a:t>Elementos da Competência</a:t>
            </a:r>
          </a:p>
        </p:txBody>
      </p:sp>
      <p:sp>
        <p:nvSpPr>
          <p:cNvPr id="2" name="Retângulo 1"/>
          <p:cNvSpPr/>
          <p:nvPr/>
        </p:nvSpPr>
        <p:spPr>
          <a:xfrm>
            <a:off x="1143000" y="3659832"/>
            <a:ext cx="67629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Web Design(</a:t>
            </a:r>
            <a:r>
              <a:rPr lang="pt-BR" sz="2400">
                <a:solidFill>
                  <a:schemeClr val="bg1"/>
                </a:solidFill>
              </a:rPr>
              <a:t>UI Design </a:t>
            </a:r>
            <a:r>
              <a:rPr lang="pt-BR" sz="2400" dirty="0">
                <a:solidFill>
                  <a:schemeClr val="bg1"/>
                </a:solidFill>
              </a:rPr>
              <a:t>e UX Design)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Front-end: conceitos, interface gráfica, limites de atuação profissional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Licença de uso. </a:t>
            </a:r>
          </a:p>
        </p:txBody>
      </p:sp>
    </p:spTree>
    <p:extLst>
      <p:ext uri="{BB962C8B-B14F-4D97-AF65-F5344CB8AC3E}">
        <p14:creationId xmlns:p14="http://schemas.microsoft.com/office/powerpoint/2010/main" val="2969054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14400" y="2412402"/>
            <a:ext cx="73880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E o desenvolvimento back-end não fica pra trás quanto ao rigor da demanda por melhores aplicações.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  Existem muitos frameworks em constante atualização para fazer com que as linguagens server side trabalhem com melhor performance, ou seja, sejam mais rápidas e eficientes.</a:t>
            </a:r>
          </a:p>
        </p:txBody>
      </p:sp>
    </p:spTree>
    <p:extLst>
      <p:ext uri="{BB962C8B-B14F-4D97-AF65-F5344CB8AC3E}">
        <p14:creationId xmlns:p14="http://schemas.microsoft.com/office/powerpoint/2010/main" val="86488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 melhor dos dois mundos: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1638" y="1880811"/>
            <a:ext cx="80030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Em vez de discutir, não seria melhor se cada lado aprendesse como o outro funciona para todos trabalharem melhor, juntos?</a:t>
            </a:r>
          </a:p>
          <a:p>
            <a:endParaRPr lang="pt-BR" dirty="0"/>
          </a:p>
          <a:p>
            <a:r>
              <a:rPr lang="pt-BR" dirty="0"/>
              <a:t>  Pois é, aí entram os desenvolvedores full-stack.</a:t>
            </a:r>
          </a:p>
          <a:p>
            <a:endParaRPr lang="pt-BR" dirty="0"/>
          </a:p>
          <a:p>
            <a:r>
              <a:rPr lang="pt-BR" dirty="0"/>
              <a:t>  Normalmente, são desenvolvedores back-end que buscam entender e se capacitar para poder criar páginas HTML e plugins em JavaScript ou desenvolvedores front-end que trabalham com administradores de conteúdo como o WordPress ou Joomla e procuram aprofundar seus conhecimentos nas linguagens com as quais essas ferramentas foram criadas.</a:t>
            </a:r>
          </a:p>
        </p:txBody>
      </p:sp>
    </p:spTree>
    <p:extLst>
      <p:ext uri="{BB962C8B-B14F-4D97-AF65-F5344CB8AC3E}">
        <p14:creationId xmlns:p14="http://schemas.microsoft.com/office/powerpoint/2010/main" val="368878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02817" y="2136339"/>
            <a:ext cx="6700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O importante, no final das contas, é estar seguro daquilo que se quer saber e manter o foco.</a:t>
            </a:r>
          </a:p>
          <a:p>
            <a:endParaRPr lang="pt-BR" dirty="0"/>
          </a:p>
          <a:p>
            <a:r>
              <a:rPr lang="pt-BR" dirty="0"/>
              <a:t>  Em um mundo ideal, nós seríamos capazes de programar em todas as linguagens possíveis, mas, na realidade, é melhor saber fazer bem aquilo que nos propusemos do que ser um programador que faz tudo “mais ou menos”.</a:t>
            </a:r>
          </a:p>
        </p:txBody>
      </p:sp>
    </p:spTree>
    <p:extLst>
      <p:ext uri="{BB962C8B-B14F-4D97-AF65-F5344CB8AC3E}">
        <p14:creationId xmlns:p14="http://schemas.microsoft.com/office/powerpoint/2010/main" val="104704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Licença de uso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96637" y="2059771"/>
            <a:ext cx="74653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O que é e como funciona uma licença de software?</a:t>
            </a:r>
          </a:p>
          <a:p>
            <a:endParaRPr lang="pt-BR" dirty="0"/>
          </a:p>
          <a:p>
            <a:r>
              <a:rPr lang="pt-BR" dirty="0"/>
              <a:t>  O licenciamento de software funciona como um tipo de contrato estabelecido entre o fabricante (desenvolvedor) e a pessoa ou empresa que o usará.</a:t>
            </a:r>
          </a:p>
          <a:p>
            <a:endParaRPr lang="pt-BR" dirty="0"/>
          </a:p>
          <a:p>
            <a:r>
              <a:rPr lang="pt-BR" dirty="0"/>
              <a:t>   Nele, podem existir restrições para downloads, instalações, manutenções, alterações (mudanças no código-fonte), uso de certas funcionalidades e distribuição.</a:t>
            </a:r>
          </a:p>
          <a:p>
            <a:endParaRPr lang="pt-BR" dirty="0"/>
          </a:p>
          <a:p>
            <a:r>
              <a:rPr lang="pt-BR" dirty="0"/>
              <a:t>  O objetivo da licença é proteger o proprietário com direitos autorais (copyright). </a:t>
            </a:r>
          </a:p>
        </p:txBody>
      </p:sp>
    </p:spTree>
    <p:extLst>
      <p:ext uri="{BB962C8B-B14F-4D97-AF65-F5344CB8AC3E}">
        <p14:creationId xmlns:p14="http://schemas.microsoft.com/office/powerpoint/2010/main" val="181490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Principais tipos de licenças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906307" y="1847830"/>
            <a:ext cx="73071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Licença para aquisição perpétua:</a:t>
            </a:r>
          </a:p>
          <a:p>
            <a:endParaRPr lang="pt-BR" dirty="0"/>
          </a:p>
          <a:p>
            <a:r>
              <a:rPr lang="pt-BR" dirty="0"/>
              <a:t>  Quem recebe esse modelo de licenciamento ganha direito de uso vitalício do produto. </a:t>
            </a:r>
          </a:p>
          <a:p>
            <a:endParaRPr lang="pt-BR" dirty="0"/>
          </a:p>
          <a:p>
            <a:r>
              <a:rPr lang="pt-BR" dirty="0"/>
              <a:t>  Isso pode ser bom, mas limita o usuário em processos de atualizações e manutenções, podendo torná-lo ineficiente no futuro.</a:t>
            </a:r>
          </a:p>
        </p:txBody>
      </p:sp>
    </p:spTree>
    <p:extLst>
      <p:ext uri="{BB962C8B-B14F-4D97-AF65-F5344CB8AC3E}">
        <p14:creationId xmlns:p14="http://schemas.microsoft.com/office/powerpoint/2010/main" val="4001515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Principais tipos de licenças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954859" y="1997839"/>
            <a:ext cx="69672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Licença para uso temporário:</a:t>
            </a:r>
          </a:p>
          <a:p>
            <a:endParaRPr lang="pt-BR" dirty="0"/>
          </a:p>
          <a:p>
            <a:r>
              <a:rPr lang="pt-BR" dirty="0"/>
              <a:t>  Nesse tipo de licença, o usuário ganha uma permissão bem limitada para usar o software. </a:t>
            </a:r>
          </a:p>
          <a:p>
            <a:endParaRPr lang="pt-BR" dirty="0"/>
          </a:p>
          <a:p>
            <a:r>
              <a:rPr lang="pt-BR" dirty="0"/>
              <a:t>  Só é autorizada a sua instalação em apenas um ou alguns computadores e por um tempo previamente acordado. </a:t>
            </a:r>
          </a:p>
          <a:p>
            <a:endParaRPr lang="pt-BR" dirty="0"/>
          </a:p>
          <a:p>
            <a:r>
              <a:rPr lang="pt-BR" dirty="0"/>
              <a:t>  Essa licença inclui atualizações por parte do desenvolvedor, mas os custos com manutenções são de responsabilidade do usuário.</a:t>
            </a:r>
          </a:p>
        </p:txBody>
      </p:sp>
    </p:spTree>
    <p:extLst>
      <p:ext uri="{BB962C8B-B14F-4D97-AF65-F5344CB8AC3E}">
        <p14:creationId xmlns:p14="http://schemas.microsoft.com/office/powerpoint/2010/main" val="73834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Principais tipos de licenças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614994" y="1364470"/>
            <a:ext cx="77278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Licença para software livre:</a:t>
            </a:r>
          </a:p>
          <a:p>
            <a:pPr algn="ctr"/>
            <a:endParaRPr lang="pt-BR" b="1" dirty="0"/>
          </a:p>
          <a:p>
            <a:r>
              <a:rPr lang="pt-BR" dirty="0"/>
              <a:t>  Nessa modalidade de licenciamento, a pessoa física ou jurídica ganha uma permissão ampla de downloads, instalações, estudo do código-fonte, modificações das funcionalidades e distribuições. </a:t>
            </a:r>
          </a:p>
          <a:p>
            <a:endParaRPr lang="pt-BR" dirty="0"/>
          </a:p>
          <a:p>
            <a:r>
              <a:rPr lang="pt-BR" dirty="0"/>
              <a:t>  Ou seja, o usuário tem total liberdade para adaptar o software às necessidades pessoais ou do negócio. </a:t>
            </a:r>
          </a:p>
          <a:p>
            <a:endParaRPr lang="pt-BR" dirty="0"/>
          </a:p>
          <a:p>
            <a:r>
              <a:rPr lang="pt-BR" dirty="0"/>
              <a:t>  Porém, isso não significa que ele será gratuito.</a:t>
            </a:r>
          </a:p>
          <a:p>
            <a:endParaRPr lang="pt-BR" dirty="0"/>
          </a:p>
          <a:p>
            <a:r>
              <a:rPr lang="pt-BR" dirty="0"/>
              <a:t>  Se você quiser um programa realmente livre, precisa de uma garantia legislativa chamada “Copyleft”, que livra o usuário de qualquer restrição atribuída pelos direitos autorais.</a:t>
            </a:r>
          </a:p>
          <a:p>
            <a:endParaRPr lang="pt-BR" dirty="0"/>
          </a:p>
          <a:p>
            <a:r>
              <a:rPr lang="pt-BR" dirty="0"/>
              <a:t>  Mesmo assim, ele não será considerado de domínio público, mantendo certas limitações ligadas ao direito de propriedade intelectual.</a:t>
            </a:r>
          </a:p>
        </p:txBody>
      </p:sp>
    </p:spTree>
    <p:extLst>
      <p:ext uri="{BB962C8B-B14F-4D97-AF65-F5344CB8AC3E}">
        <p14:creationId xmlns:p14="http://schemas.microsoft.com/office/powerpoint/2010/main" val="709691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Principais tipos de licenças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623085" y="1339259"/>
            <a:ext cx="80596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Licença Open Source:</a:t>
            </a:r>
          </a:p>
          <a:p>
            <a:pPr algn="ctr"/>
            <a:endParaRPr lang="pt-BR" b="1" dirty="0"/>
          </a:p>
          <a:p>
            <a:r>
              <a:rPr lang="pt-BR" dirty="0"/>
              <a:t>  Os softwares Open Source, também conhecidos como “programas de código aberto”, têm licença de uso, mesmo que isso não envolva valores por suas liberações.</a:t>
            </a:r>
          </a:p>
          <a:p>
            <a:endParaRPr lang="pt-BR" dirty="0"/>
          </a:p>
          <a:p>
            <a:r>
              <a:rPr lang="pt-BR" dirty="0"/>
              <a:t>  Nesse modelo de autorização, a empresa fica isenta dos custos ligados ao desenvolvimento. </a:t>
            </a:r>
          </a:p>
          <a:p>
            <a:endParaRPr lang="pt-BR" dirty="0"/>
          </a:p>
          <a:p>
            <a:r>
              <a:rPr lang="pt-BR" dirty="0"/>
              <a:t>  Entretanto, ela pode ter que arcar com o pagamento de algumas taxas de manutenção, principalmente quando for hospedar a aplicação nos servidores.</a:t>
            </a:r>
          </a:p>
          <a:p>
            <a:endParaRPr lang="pt-BR" dirty="0"/>
          </a:p>
          <a:p>
            <a:r>
              <a:rPr lang="pt-BR" dirty="0"/>
              <a:t>  A grande vantagem aqui é a liberdade que o usuário ganha para personalizar as funcionalidades de acordo com as suas necessidades, tendo acesso total ao código-fonte.</a:t>
            </a:r>
          </a:p>
          <a:p>
            <a:endParaRPr lang="pt-BR" dirty="0"/>
          </a:p>
          <a:p>
            <a:r>
              <a:rPr lang="pt-BR" dirty="0"/>
              <a:t>  Porém, é bom ficar atento às restrições de uso, que o diferem do software livre.</a:t>
            </a:r>
          </a:p>
        </p:txBody>
      </p:sp>
    </p:spTree>
    <p:extLst>
      <p:ext uri="{BB962C8B-B14F-4D97-AF65-F5344CB8AC3E}">
        <p14:creationId xmlns:p14="http://schemas.microsoft.com/office/powerpoint/2010/main" val="1700883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Principais tipos de licenças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96637" y="1805179"/>
            <a:ext cx="75624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Licença para aluguel: </a:t>
            </a:r>
          </a:p>
          <a:p>
            <a:pPr algn="ctr"/>
            <a:endParaRPr lang="pt-BR" b="1" dirty="0"/>
          </a:p>
          <a:p>
            <a:r>
              <a:rPr lang="pt-BR" dirty="0"/>
              <a:t>  O modelo de licenciamento para aluguel de softwares também é muito comum entre as empresas. </a:t>
            </a:r>
          </a:p>
          <a:p>
            <a:endParaRPr lang="pt-BR" dirty="0"/>
          </a:p>
          <a:p>
            <a:r>
              <a:rPr lang="pt-BR" dirty="0"/>
              <a:t>  A sigla ASP (Application Service Provider), que significa “Provedor de Serviços de Aplicativos”, é usada para nomear a permissão.</a:t>
            </a:r>
          </a:p>
          <a:p>
            <a:endParaRPr lang="pt-BR" dirty="0"/>
          </a:p>
          <a:p>
            <a:r>
              <a:rPr lang="pt-BR" dirty="0"/>
              <a:t>  É bem parecido com a licença de uso temporário, mencionada acima. A diferença é que o programa não é hospedado nos servidores e computadores da empresa.</a:t>
            </a:r>
          </a:p>
          <a:p>
            <a:endParaRPr lang="pt-BR" dirty="0"/>
          </a:p>
          <a:p>
            <a:r>
              <a:rPr lang="pt-BR" dirty="0"/>
              <a:t>   Ele fica na nuvem e o usuário paga uma taxa fixa mensal para usar o sistema em sua totalidade (funcionalidades e desempenho).</a:t>
            </a:r>
          </a:p>
        </p:txBody>
      </p:sp>
    </p:spTree>
    <p:extLst>
      <p:ext uri="{BB962C8B-B14F-4D97-AF65-F5344CB8AC3E}">
        <p14:creationId xmlns:p14="http://schemas.microsoft.com/office/powerpoint/2010/main" val="2216749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Principais tipos de licenças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542164" y="1237480"/>
            <a:ext cx="797874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Licença para SaaS:</a:t>
            </a:r>
          </a:p>
          <a:p>
            <a:pPr algn="ctr"/>
            <a:endParaRPr lang="pt-BR" b="1" dirty="0"/>
          </a:p>
          <a:p>
            <a:r>
              <a:rPr lang="pt-BR" dirty="0"/>
              <a:t>  SaaS é a sigla para “Software as a Service” e significa “software como serviço”, em português. </a:t>
            </a:r>
          </a:p>
          <a:p>
            <a:r>
              <a:rPr lang="pt-BR" dirty="0"/>
              <a:t>  Esse tipo de licença é parecido com o de uso temporário e o de aluguel, mas se diferencia por vários aspectos. </a:t>
            </a:r>
          </a:p>
          <a:p>
            <a:r>
              <a:rPr lang="pt-BR" dirty="0"/>
              <a:t>  O sistema fica hospedado em uma plataforma na nuvem, eliminando a necessidade de downloads e instalações.</a:t>
            </a:r>
          </a:p>
          <a:p>
            <a:endParaRPr lang="pt-BR" dirty="0"/>
          </a:p>
          <a:p>
            <a:r>
              <a:rPr lang="pt-BR" dirty="0"/>
              <a:t>  A empresa paga uma mensalidade correspondente ao número de usuários ou recursos que vai utilizar no software.  </a:t>
            </a:r>
          </a:p>
          <a:p>
            <a:r>
              <a:rPr lang="pt-BR" dirty="0"/>
              <a:t>  Enquanto o provedor ou empresa desenvolvedora fica responsável por todas as funções de atualização, manutenção, disponibilidade e segurança.</a:t>
            </a:r>
          </a:p>
          <a:p>
            <a:endParaRPr lang="pt-BR" dirty="0"/>
          </a:p>
          <a:p>
            <a:r>
              <a:rPr lang="pt-BR" dirty="0"/>
              <a:t>  O serviço é contratado por meio de assinatura e o contrato é baseado no SLA (Service Level Agreement), onde ficam especificados todos os direitos e responsabilidades de ambas as partes.</a:t>
            </a:r>
          </a:p>
          <a:p>
            <a:r>
              <a:rPr lang="pt-BR" dirty="0"/>
              <a:t>  Ele é ideal para as empresas que vendem soluções em forma de softwares.</a:t>
            </a:r>
          </a:p>
        </p:txBody>
      </p:sp>
    </p:spTree>
    <p:extLst>
      <p:ext uri="{BB962C8B-B14F-4D97-AF65-F5344CB8AC3E}">
        <p14:creationId xmlns:p14="http://schemas.microsoft.com/office/powerpoint/2010/main" val="55376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Web Design </a:t>
            </a:r>
          </a:p>
        </p:txBody>
      </p:sp>
      <p:sp>
        <p:nvSpPr>
          <p:cNvPr id="3" name="Retângulo 2"/>
          <p:cNvSpPr/>
          <p:nvPr/>
        </p:nvSpPr>
        <p:spPr>
          <a:xfrm>
            <a:off x="865846" y="2362342"/>
            <a:ext cx="70724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Conceito</a:t>
            </a:r>
          </a:p>
          <a:p>
            <a:pPr algn="ctr"/>
            <a:endParaRPr lang="pt-BR" sz="2400" b="1" dirty="0"/>
          </a:p>
          <a:p>
            <a:r>
              <a:rPr lang="pt-BR" dirty="0"/>
              <a:t>Por muito tempo estava explícito quem era o web design e seu papel.</a:t>
            </a:r>
          </a:p>
          <a:p>
            <a:r>
              <a:rPr lang="pt-BR" dirty="0"/>
              <a:t>Porém com o passar do tempo, esta função com este nome deixou de existir e deu nome á outras 2 funções que são:</a:t>
            </a:r>
          </a:p>
          <a:p>
            <a:endParaRPr lang="pt-BR" dirty="0"/>
          </a:p>
          <a:p>
            <a:r>
              <a:rPr lang="pt-BR" b="1" dirty="0"/>
              <a:t>UX Designers</a:t>
            </a:r>
            <a:r>
              <a:rPr lang="pt-BR" dirty="0"/>
              <a:t> (Designer de Experiência do Usuário)</a:t>
            </a:r>
          </a:p>
          <a:p>
            <a:endParaRPr lang="pt-BR" dirty="0"/>
          </a:p>
          <a:p>
            <a:r>
              <a:rPr lang="pt-BR" b="1" dirty="0"/>
              <a:t>UI User Interface </a:t>
            </a:r>
            <a:r>
              <a:rPr lang="pt-BR" dirty="0"/>
              <a:t>(Interface do Usuário)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6" y="47766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Principais tipos de licenças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550257" y="1430753"/>
            <a:ext cx="80272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Qual é o tempo médio de validade para as licenças?</a:t>
            </a:r>
          </a:p>
          <a:p>
            <a:pPr algn="ctr"/>
            <a:endParaRPr lang="pt-BR" b="1" dirty="0"/>
          </a:p>
          <a:p>
            <a:r>
              <a:rPr lang="pt-BR" dirty="0"/>
              <a:t>  Toda licença de software possui uma data de validade, exceto a de uso perpétuo. </a:t>
            </a:r>
          </a:p>
          <a:p>
            <a:r>
              <a:rPr lang="pt-BR" dirty="0"/>
              <a:t>  Nesta, a permissão é anulada sempre que alguém ferir alguma cláusula do contrato, desrespeitando os termos de utilização. Algumas licenças precisam ser renovadas a cada atualização do sistema para que o usuário tenha acesso às novas versões. Já outras possuem renovação automática.</a:t>
            </a:r>
          </a:p>
          <a:p>
            <a:endParaRPr lang="pt-BR" dirty="0"/>
          </a:p>
          <a:p>
            <a:r>
              <a:rPr lang="pt-BR" dirty="0"/>
              <a:t>  O mais importante aqui é descobrir o tipo de licença utilizado pelo fornecedor </a:t>
            </a:r>
          </a:p>
          <a:p>
            <a:r>
              <a:rPr lang="pt-BR" dirty="0"/>
              <a:t>do seu software e ficar atento às mudanças realizadas nos termos de uso, além de verificar se está acessando as versões mais atualizadas do sistema.</a:t>
            </a:r>
          </a:p>
          <a:p>
            <a:endParaRPr lang="pt-BR" dirty="0"/>
          </a:p>
          <a:p>
            <a:r>
              <a:rPr lang="pt-BR" dirty="0"/>
              <a:t>  No setor de TI, há uma grande preocupação com o contrato de prestação de </a:t>
            </a:r>
          </a:p>
          <a:p>
            <a:r>
              <a:rPr lang="pt-BR" dirty="0"/>
              <a:t>serviços e poucos gestores prestam atenção na licença de software, com os termos de uso, à qual estão sendo submetidos. Você, como profissional da área, tem o dever de mudar isso, conscientizando fornecedores e usuários sobre o assunto.</a:t>
            </a:r>
          </a:p>
        </p:txBody>
      </p:sp>
    </p:spTree>
    <p:extLst>
      <p:ext uri="{BB962C8B-B14F-4D97-AF65-F5344CB8AC3E}">
        <p14:creationId xmlns:p14="http://schemas.microsoft.com/office/powerpoint/2010/main" val="230847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Termo de uso</a:t>
            </a:r>
          </a:p>
        </p:txBody>
      </p:sp>
      <p:sp>
        <p:nvSpPr>
          <p:cNvPr id="3" name="Retângulo 2"/>
          <p:cNvSpPr/>
          <p:nvPr/>
        </p:nvSpPr>
        <p:spPr>
          <a:xfrm>
            <a:off x="513416" y="1658265"/>
            <a:ext cx="78978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A comercialização do software pertence apenas ao proprietário ou distribuidor autorizado. </a:t>
            </a:r>
          </a:p>
          <a:p>
            <a:endParaRPr lang="pt-BR" dirty="0"/>
          </a:p>
          <a:p>
            <a:r>
              <a:rPr lang="pt-BR" dirty="0"/>
              <a:t>  A aquisição do programa não concede necessariamente aos usuários o direito de uso extensivo da obra, pois o uso do produto estará vinculado aos termos da licença.</a:t>
            </a:r>
          </a:p>
          <a:p>
            <a:endParaRPr lang="pt-BR" dirty="0"/>
          </a:p>
          <a:p>
            <a:r>
              <a:rPr lang="pt-BR" dirty="0"/>
              <a:t>  O entendimento legal é que uma licença de software possui limitações em sua validade técnica, ou seja, refere-se ao tempo de vida da versão no momento de seu lançamento. Você pode ter atualizado o aplicativo em seu telefone ou computador e ter sido solicitado a alterar os termos de uso.</a:t>
            </a:r>
          </a:p>
          <a:p>
            <a:endParaRPr lang="pt-BR" dirty="0"/>
          </a:p>
          <a:p>
            <a:r>
              <a:rPr lang="pt-BR" dirty="0"/>
              <a:t>  Após atualizar o software, a licença anterior não será mais válida. Como a relação de compra é final, isso não mudará seu uso atual. Portanto, mesmo que a empresa não ofereça mais suporte a uma versão específica por alguns anos após a descontinuação, você ainda pode continuar a se beneficiar do software usado legalmente. </a:t>
            </a:r>
          </a:p>
        </p:txBody>
      </p:sp>
    </p:spTree>
    <p:extLst>
      <p:ext uri="{BB962C8B-B14F-4D97-AF65-F5344CB8AC3E}">
        <p14:creationId xmlns:p14="http://schemas.microsoft.com/office/powerpoint/2010/main" val="1306059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Licenciamento das cópias do software</a:t>
            </a:r>
          </a:p>
        </p:txBody>
      </p:sp>
      <p:sp>
        <p:nvSpPr>
          <p:cNvPr id="2" name="Retângulo 1"/>
          <p:cNvSpPr/>
          <p:nvPr/>
        </p:nvSpPr>
        <p:spPr>
          <a:xfrm>
            <a:off x="542166" y="1472148"/>
            <a:ext cx="80353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O licenciamento pode trazer estabilidade às operações da sua empresa. </a:t>
            </a:r>
          </a:p>
          <a:p>
            <a:r>
              <a:rPr lang="pt-BR" dirty="0"/>
              <a:t>Produtos ilegais podem ser interrompidos a qualquer momento, causando problemas de desempenho. </a:t>
            </a:r>
          </a:p>
          <a:p>
            <a:endParaRPr lang="pt-BR" dirty="0"/>
          </a:p>
          <a:p>
            <a:r>
              <a:rPr lang="pt-BR" dirty="0"/>
              <a:t>  Além disso, o software licenciado é seguro e passa por certificações, auditorias e testes de segurança suficientes para garantir sua eficiência.</a:t>
            </a:r>
          </a:p>
          <a:p>
            <a:endParaRPr lang="pt-BR" dirty="0"/>
          </a:p>
          <a:p>
            <a:r>
              <a:rPr lang="pt-BR" dirty="0"/>
              <a:t>  Para produtos de código aberto, eles fornecem transparência para que usuários e desenvolvedores possam investigar suas operações para estabelecer auditorias orgânicas. No entanto, livrar-se de problemas operacionais não é a única razão para licenciar seu pacote de software ou investir em soluções de código aberto.</a:t>
            </a:r>
          </a:p>
          <a:p>
            <a:endParaRPr lang="pt-BR" dirty="0"/>
          </a:p>
          <a:p>
            <a:r>
              <a:rPr lang="pt-BR" dirty="0"/>
              <a:t>  Evitar a confusão gerada por multas é suficiente para justificar a licença. </a:t>
            </a:r>
          </a:p>
          <a:p>
            <a:endParaRPr lang="pt-BR" dirty="0"/>
          </a:p>
          <a:p>
            <a:r>
              <a:rPr lang="pt-BR" dirty="0"/>
              <a:t>  Após o cadastramento do sistema, os custos de manutenção serão reduzidos, não havendo mais a preocupação de que as inspeções passem a fazer parte do dia a dia da empresa.</a:t>
            </a:r>
          </a:p>
        </p:txBody>
      </p:sp>
    </p:spTree>
    <p:extLst>
      <p:ext uri="{BB962C8B-B14F-4D97-AF65-F5344CB8AC3E}">
        <p14:creationId xmlns:p14="http://schemas.microsoft.com/office/powerpoint/2010/main" val="1303406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45534" y="416117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Qual a licença mais apropriada?</a:t>
            </a:r>
          </a:p>
        </p:txBody>
      </p:sp>
      <p:sp>
        <p:nvSpPr>
          <p:cNvPr id="3" name="Retângulo 2"/>
          <p:cNvSpPr/>
          <p:nvPr/>
        </p:nvSpPr>
        <p:spPr>
          <a:xfrm>
            <a:off x="525983" y="1655782"/>
            <a:ext cx="79140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Quantos usuários corporativos precisam desse software todos os dias? </a:t>
            </a:r>
          </a:p>
          <a:p>
            <a:pPr algn="ctr"/>
            <a:endParaRPr lang="pt-BR" b="1" dirty="0"/>
          </a:p>
          <a:p>
            <a:r>
              <a:rPr lang="pt-BR" dirty="0"/>
              <a:t>Você deve responder a esta pergunta com segurança antes de comprar uma licença. </a:t>
            </a:r>
          </a:p>
          <a:p>
            <a:endParaRPr lang="pt-BR" dirty="0"/>
          </a:p>
          <a:p>
            <a:r>
              <a:rPr lang="pt-BR" dirty="0"/>
              <a:t>Todos os membros da organização usam software básico, como o pacote Office, e apenas os gerentes, em várias áreas da empresa, podem precisar de um sistema de Business Intelligence.</a:t>
            </a:r>
          </a:p>
          <a:p>
            <a:endParaRPr lang="pt-BR" dirty="0"/>
          </a:p>
          <a:p>
            <a:r>
              <a:rPr lang="pt-BR" dirty="0"/>
              <a:t>Desta forma, defina quem precisa de acesso aos recursos para estimar qual tipo de licença é o mais barato para a sua organização. A diferença em algumas licenças é o número de recursos que os usuários podem acessar. Isso é especialmente comum para software executado na nuvem. </a:t>
            </a:r>
          </a:p>
          <a:p>
            <a:endParaRPr lang="pt-BR" dirty="0"/>
          </a:p>
          <a:p>
            <a:r>
              <a:rPr lang="pt-BR" dirty="0"/>
              <a:t>Estabeleça os recursos necessários para determinar qual versão do software sua empresa comprará.</a:t>
            </a:r>
          </a:p>
        </p:txBody>
      </p:sp>
    </p:spTree>
    <p:extLst>
      <p:ext uri="{BB962C8B-B14F-4D97-AF65-F5344CB8AC3E}">
        <p14:creationId xmlns:p14="http://schemas.microsoft.com/office/powerpoint/2010/main" val="2921965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8" y="1683143"/>
            <a:ext cx="8027300" cy="45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96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UX Designers (Designer de Experiência do Usuário)</a:t>
            </a:r>
          </a:p>
        </p:txBody>
      </p:sp>
      <p:sp>
        <p:nvSpPr>
          <p:cNvPr id="3" name="Retângulo 2"/>
          <p:cNvSpPr/>
          <p:nvPr/>
        </p:nvSpPr>
        <p:spPr>
          <a:xfrm>
            <a:off x="796637" y="1682611"/>
            <a:ext cx="70724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 que é UX?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/>
              <a:t>A forma como um usuário experimenta um produto ou serviço é de responsabilidade da equipe de </a:t>
            </a:r>
            <a:r>
              <a:rPr lang="pt-BR" b="1" dirty="0"/>
              <a:t>UX Designers</a:t>
            </a:r>
            <a:r>
              <a:rPr lang="pt-BR" dirty="0"/>
              <a:t> (Designer de Experiência do Usuário). </a:t>
            </a:r>
          </a:p>
          <a:p>
            <a:endParaRPr lang="pt-BR" dirty="0"/>
          </a:p>
          <a:p>
            <a:r>
              <a:rPr lang="pt-BR" dirty="0"/>
              <a:t>O UX Design abrange todos os aspectos da interação do usuário final com a empresa, seus serviços e produtos. Isso significa identificar e projetar uma solução que atenda a necessidade dos usuários.</a:t>
            </a:r>
          </a:p>
          <a:p>
            <a:r>
              <a:rPr lang="pt-BR" dirty="0"/>
              <a:t>Portanto, a pessoa de UX deve conhecer o usuário a fundo, e isso somente é possível através de informações reais coletadas de usuários por meio de testes e pesquisas. O trabalho de UX Designers, como podemos ver, é bastante multidisciplinar, e navega entre marketing, pesquisa e desenvolvimento.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57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Habilidades de um UX designer</a:t>
            </a:r>
          </a:p>
          <a:p>
            <a:endParaRPr lang="pt-BR" sz="2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04" y="1067617"/>
            <a:ext cx="707243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O </a:t>
            </a:r>
            <a:r>
              <a:rPr lang="pt-BR" b="1" dirty="0"/>
              <a:t>UX Designer</a:t>
            </a:r>
            <a:r>
              <a:rPr lang="pt-BR" dirty="0"/>
              <a:t> é o profissional responsável pela estética de uma plataforma digital, com o objetivo de proporcionar uma melhor experiência ao usuário, baseada em seu comportamento, seja por meio da usabilidade, utilidade ou conveniência oferecidas na interação com o produto. </a:t>
            </a:r>
          </a:p>
          <a:p>
            <a:pPr fontAlgn="base"/>
            <a:r>
              <a:rPr lang="pt-BR" dirty="0"/>
              <a:t>Conhecimentos básicos necessários:</a:t>
            </a:r>
          </a:p>
          <a:p>
            <a:pPr fontAlgn="base"/>
            <a:r>
              <a:rPr lang="pt-BR" dirty="0"/>
              <a:t>➜ Arquitetura da informação: determina a estrutura e o modo como as informações são inseridas no sistema.</a:t>
            </a:r>
          </a:p>
          <a:p>
            <a:pPr fontAlgn="base"/>
            <a:r>
              <a:rPr lang="pt-BR" dirty="0"/>
              <a:t>➜ Projeto de interação: organiza a interação com o cliente.</a:t>
            </a:r>
          </a:p>
          <a:p>
            <a:pPr fontAlgn="base"/>
            <a:r>
              <a:rPr lang="pt-BR" dirty="0"/>
              <a:t>➜ Fluxos das tarefas: mostra o passo a passo de todas as tarefas realizadas pelos usuários, deixando as ações mais fluidas. </a:t>
            </a:r>
          </a:p>
          <a:p>
            <a:pPr fontAlgn="base"/>
            <a:r>
              <a:rPr lang="pt-BR" dirty="0"/>
              <a:t>➜ Wireframes: envolve a composição do site (botões, ícones, entre outros).</a:t>
            </a:r>
          </a:p>
          <a:p>
            <a:pPr fontAlgn="base"/>
            <a:r>
              <a:rPr lang="pt-BR" dirty="0"/>
              <a:t>➜ Wireflows: traça todo o caminho que o usuário pode percorrer no site ou aplicativo.</a:t>
            </a:r>
          </a:p>
          <a:p>
            <a:pPr fontAlgn="base"/>
            <a:r>
              <a:rPr lang="pt-BR" dirty="0"/>
              <a:t>➜ Sitemaps: é o mapa do site, com os detalhes e principais informações de suas páginas e as relações entre elas. </a:t>
            </a:r>
          </a:p>
          <a:p>
            <a:pPr fontAlgn="base"/>
            <a:r>
              <a:rPr lang="pt-BR" dirty="0"/>
              <a:t>Além disso, o UX designer também realiza testes de usabilidade do site e a mensuração de resultados.</a:t>
            </a:r>
          </a:p>
        </p:txBody>
      </p:sp>
    </p:spTree>
    <p:extLst>
      <p:ext uri="{BB962C8B-B14F-4D97-AF65-F5344CB8AC3E}">
        <p14:creationId xmlns:p14="http://schemas.microsoft.com/office/powerpoint/2010/main" val="342912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Habilidades de um UX designer</a:t>
            </a:r>
          </a:p>
          <a:p>
            <a:endParaRPr lang="pt-BR" sz="2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04" y="1067617"/>
            <a:ext cx="707243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O </a:t>
            </a:r>
            <a:r>
              <a:rPr lang="pt-BR" b="1" dirty="0"/>
              <a:t>UX Designer</a:t>
            </a:r>
            <a:r>
              <a:rPr lang="pt-BR" dirty="0"/>
              <a:t> é o profissional responsável pela estética de uma plataforma digital, com o objetivo de proporcionar uma melhor experiência ao usuário, baseada em seu comportamento, seja por meio da usabilidade, utilidade ou conveniência oferecidas na interação com o produto. </a:t>
            </a:r>
          </a:p>
          <a:p>
            <a:pPr fontAlgn="base"/>
            <a:r>
              <a:rPr lang="pt-BR" dirty="0"/>
              <a:t>Conhecimentos básicos necessários:</a:t>
            </a:r>
          </a:p>
          <a:p>
            <a:pPr fontAlgn="base"/>
            <a:r>
              <a:rPr lang="pt-BR" dirty="0"/>
              <a:t>➜ Arquitetura da informação: determina a estrutura e o modo como as informações são inseridas no sistema.</a:t>
            </a:r>
          </a:p>
          <a:p>
            <a:pPr fontAlgn="base"/>
            <a:r>
              <a:rPr lang="pt-BR" dirty="0"/>
              <a:t>➜ Projeto de interação: organiza a interação com o cliente.</a:t>
            </a:r>
          </a:p>
          <a:p>
            <a:pPr fontAlgn="base"/>
            <a:r>
              <a:rPr lang="pt-BR" dirty="0"/>
              <a:t>➜ Fluxos das tarefas: mostra o passo a passo de todas as tarefas realizadas pelos usuários, deixando as ações mais fluidas. </a:t>
            </a:r>
          </a:p>
          <a:p>
            <a:pPr fontAlgn="base"/>
            <a:r>
              <a:rPr lang="pt-BR" dirty="0"/>
              <a:t>➜ Wireframes: envolve a composição do site (botões, ícones, entre outros).</a:t>
            </a:r>
          </a:p>
          <a:p>
            <a:pPr fontAlgn="base"/>
            <a:r>
              <a:rPr lang="pt-BR" dirty="0"/>
              <a:t>➜ Wireflows: traça todo o caminho que o usuário pode percorrer no site ou aplicativo.</a:t>
            </a:r>
          </a:p>
          <a:p>
            <a:pPr fontAlgn="base"/>
            <a:r>
              <a:rPr lang="pt-BR" dirty="0"/>
              <a:t>➜ Sitemaps: é o mapa do site, com os detalhes e principais informações de suas páginas e as relações entre elas. </a:t>
            </a:r>
          </a:p>
          <a:p>
            <a:pPr fontAlgn="base"/>
            <a:r>
              <a:rPr lang="pt-BR" dirty="0"/>
              <a:t>Além disso, o UX designer também realiza testes de usabilidade do site e a mensuração de resultados.</a:t>
            </a:r>
          </a:p>
        </p:txBody>
      </p:sp>
    </p:spTree>
    <p:extLst>
      <p:ext uri="{BB962C8B-B14F-4D97-AF65-F5344CB8AC3E}">
        <p14:creationId xmlns:p14="http://schemas.microsoft.com/office/powerpoint/2010/main" val="402603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User Interface (Interface do Usuário) </a:t>
            </a:r>
          </a:p>
        </p:txBody>
      </p:sp>
      <p:sp>
        <p:nvSpPr>
          <p:cNvPr id="3" name="Retângulo 2"/>
          <p:cNvSpPr/>
          <p:nvPr/>
        </p:nvSpPr>
        <p:spPr>
          <a:xfrm>
            <a:off x="796637" y="1682611"/>
            <a:ext cx="70724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 que é UI?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i="1" dirty="0"/>
              <a:t>User Interface</a:t>
            </a:r>
            <a:r>
              <a:rPr lang="pt-BR" dirty="0"/>
              <a:t> refere-se ao ponto de contato visual específico ou ativos com os quais o usuário interage: a aparência, sensação e interatividade do produto digital.</a:t>
            </a:r>
          </a:p>
          <a:p>
            <a:r>
              <a:rPr lang="pt-BR" dirty="0"/>
              <a:t>O </a:t>
            </a:r>
            <a:r>
              <a:rPr lang="pt-BR" b="1" dirty="0"/>
              <a:t>Designer UI</a:t>
            </a:r>
            <a:r>
              <a:rPr lang="pt-BR" dirty="0"/>
              <a:t>, equipado com toda a orientação de pesquisa de UX, traduz para uma interface através da tipografia, cores, espaços, botões, grids, ícones, etc. Então, UI desempenha um grande papel no UX Design, pois é ele quem cria a interação no produto digital.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26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Habilidades do UI Designer</a:t>
            </a:r>
          </a:p>
        </p:txBody>
      </p:sp>
      <p:sp>
        <p:nvSpPr>
          <p:cNvPr id="3" name="Retângulo 2"/>
          <p:cNvSpPr/>
          <p:nvPr/>
        </p:nvSpPr>
        <p:spPr>
          <a:xfrm>
            <a:off x="796636" y="1512679"/>
            <a:ext cx="70724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O </a:t>
            </a:r>
            <a:r>
              <a:rPr lang="pt-BR" b="1" dirty="0"/>
              <a:t>UI Designer </a:t>
            </a:r>
            <a:r>
              <a:rPr lang="pt-BR" dirty="0"/>
              <a:t>é responsável por criar o design criativo, por exemplo,</a:t>
            </a:r>
          </a:p>
          <a:p>
            <a:pPr fontAlgn="base"/>
            <a:r>
              <a:rPr lang="pt-BR" dirty="0"/>
              <a:t> de um aplicativo e fornecer a melhor experiência ao usuário, por meio de todo o planejamento feito em UX.</a:t>
            </a:r>
          </a:p>
          <a:p>
            <a:pPr fontAlgn="base"/>
            <a:r>
              <a:rPr lang="pt-BR" dirty="0"/>
              <a:t>Se esse profissional quer gerar alto valor para o público, aumentar as chances de reter e encantar clientes, fortalecer a marca e aumentar as conversões, ele precisa ter conhecimento e habilidades em alguns softwares:</a:t>
            </a:r>
          </a:p>
          <a:p>
            <a:pPr fontAlgn="base"/>
            <a:r>
              <a:rPr lang="pt-BR" dirty="0"/>
              <a:t>➜ Adobe XD;</a:t>
            </a:r>
          </a:p>
          <a:p>
            <a:pPr fontAlgn="base"/>
            <a:r>
              <a:rPr lang="pt-BR" dirty="0"/>
              <a:t>➜ Sketch;</a:t>
            </a:r>
          </a:p>
          <a:p>
            <a:pPr fontAlgn="base"/>
            <a:r>
              <a:rPr lang="pt-BR" dirty="0"/>
              <a:t>➜ Figma;</a:t>
            </a:r>
          </a:p>
          <a:p>
            <a:pPr fontAlgn="base"/>
            <a:r>
              <a:rPr lang="pt-BR" dirty="0"/>
              <a:t>➜ Photoshop e Illustrator.</a:t>
            </a:r>
          </a:p>
          <a:p>
            <a:pPr fontAlgn="base"/>
            <a:r>
              <a:rPr lang="pt-BR" dirty="0"/>
              <a:t>A partir dessas ferramentas, ele consegue fazer os esboços iniciais, wireframes ou protótipos, selecionando as cores e demais elementos que farão com que a interface seja amigável e usável para os usuários.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80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Front end</a:t>
            </a:r>
          </a:p>
        </p:txBody>
      </p:sp>
      <p:sp>
        <p:nvSpPr>
          <p:cNvPr id="2" name="Retângulo 1"/>
          <p:cNvSpPr/>
          <p:nvPr/>
        </p:nvSpPr>
        <p:spPr>
          <a:xfrm>
            <a:off x="882032" y="1709331"/>
            <a:ext cx="675684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Conceito </a:t>
            </a:r>
          </a:p>
          <a:p>
            <a:pPr algn="ctr"/>
            <a:endParaRPr lang="pt-BR" sz="2400" b="1" dirty="0"/>
          </a:p>
          <a:p>
            <a:r>
              <a:rPr lang="pt-BR" dirty="0"/>
              <a:t>  </a:t>
            </a:r>
            <a:r>
              <a:rPr lang="pt-BR" sz="2000" dirty="0"/>
              <a:t>O desenvolvimento front-end da web é o desenvolvimento da interface gráfica do usuário de um site, por meio do uso de HTML, CSS e JavaScript, para que os usuários possam visualizar e interagir com aquele site.</a:t>
            </a:r>
          </a:p>
          <a:p>
            <a:endParaRPr lang="pt-BR" sz="2000" dirty="0"/>
          </a:p>
          <a:p>
            <a:r>
              <a:rPr lang="pt-BR" sz="2000" dirty="0"/>
              <a:t>Em resumo, o front-end utiliza a  interface de  usuário projetada pelo  </a:t>
            </a:r>
            <a:r>
              <a:rPr lang="pt-BR" sz="2000" b="1" dirty="0"/>
              <a:t>Designer UI </a:t>
            </a:r>
            <a:r>
              <a:rPr lang="pt-BR" sz="2000" dirty="0"/>
              <a:t>para desenvolver as telas em que o usuário irá interagir ao longo do uso da aplicação respeitando todo o layout definido e permitindo ao usuário a real utilização do produto digital.</a:t>
            </a:r>
          </a:p>
        </p:txBody>
      </p:sp>
    </p:spTree>
    <p:extLst>
      <p:ext uri="{BB962C8B-B14F-4D97-AF65-F5344CB8AC3E}">
        <p14:creationId xmlns:p14="http://schemas.microsoft.com/office/powerpoint/2010/main" val="342380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3667</Words>
  <Application>Microsoft Office PowerPoint</Application>
  <PresentationFormat>Apresentação na tela (4:3)</PresentationFormat>
  <Paragraphs>285</Paragraphs>
  <Slides>35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84</cp:revision>
  <dcterms:created xsi:type="dcterms:W3CDTF">2020-08-21T15:35:10Z</dcterms:created>
  <dcterms:modified xsi:type="dcterms:W3CDTF">2022-07-14T19:35:10Z</dcterms:modified>
</cp:coreProperties>
</file>