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63" r:id="rId4"/>
    <p:sldId id="264" r:id="rId5"/>
    <p:sldId id="265" r:id="rId6"/>
    <p:sldId id="300" r:id="rId7"/>
    <p:sldId id="299" r:id="rId8"/>
    <p:sldId id="298" r:id="rId9"/>
    <p:sldId id="297" r:id="rId10"/>
    <p:sldId id="312" r:id="rId11"/>
    <p:sldId id="296" r:id="rId12"/>
    <p:sldId id="295" r:id="rId13"/>
    <p:sldId id="294" r:id="rId14"/>
    <p:sldId id="293" r:id="rId15"/>
    <p:sldId id="313" r:id="rId16"/>
    <p:sldId id="292" r:id="rId17"/>
    <p:sldId id="291" r:id="rId18"/>
    <p:sldId id="290" r:id="rId19"/>
    <p:sldId id="289" r:id="rId20"/>
    <p:sldId id="288" r:id="rId21"/>
    <p:sldId id="287" r:id="rId22"/>
    <p:sldId id="286" r:id="rId23"/>
    <p:sldId id="314" r:id="rId24"/>
    <p:sldId id="285" r:id="rId25"/>
    <p:sldId id="284" r:id="rId26"/>
    <p:sldId id="283" r:id="rId27"/>
    <p:sldId id="282" r:id="rId28"/>
    <p:sldId id="281" r:id="rId29"/>
    <p:sldId id="315" r:id="rId30"/>
    <p:sldId id="280" r:id="rId31"/>
    <p:sldId id="279" r:id="rId32"/>
    <p:sldId id="278" r:id="rId33"/>
    <p:sldId id="277" r:id="rId34"/>
    <p:sldId id="276" r:id="rId35"/>
    <p:sldId id="316" r:id="rId36"/>
    <p:sldId id="275" r:id="rId37"/>
    <p:sldId id="274" r:id="rId38"/>
    <p:sldId id="273" r:id="rId39"/>
    <p:sldId id="272" r:id="rId40"/>
    <p:sldId id="271" r:id="rId41"/>
    <p:sldId id="270" r:id="rId42"/>
    <p:sldId id="317" r:id="rId43"/>
    <p:sldId id="269" r:id="rId44"/>
    <p:sldId id="268" r:id="rId45"/>
    <p:sldId id="302" r:id="rId46"/>
    <p:sldId id="303" r:id="rId47"/>
    <p:sldId id="309" r:id="rId48"/>
    <p:sldId id="308" r:id="rId49"/>
    <p:sldId id="307" r:id="rId50"/>
    <p:sldId id="306" r:id="rId51"/>
    <p:sldId id="305" r:id="rId52"/>
    <p:sldId id="304" r:id="rId53"/>
    <p:sldId id="301" r:id="rId54"/>
    <p:sldId id="310" r:id="rId55"/>
    <p:sldId id="311" r:id="rId56"/>
    <p:sldId id="260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620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579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482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62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412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5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Fixação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pasta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Exercícios.</a:t>
            </a:r>
          </a:p>
          <a:p>
            <a:pPr marL="0" indent="0">
              <a:buNone/>
            </a:pP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INCLUDE E REQUIRE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5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Os dados incluídos em formulários HTML são submetidos para o servidor e no PHP são interpretados como variáveis</a:t>
            </a:r>
          </a:p>
          <a:p>
            <a:endParaRPr lang="pt-BR" dirty="0" smtClean="0"/>
          </a:p>
          <a:p>
            <a:r>
              <a:rPr lang="pt-BR" dirty="0" smtClean="0"/>
              <a:t>Com isso, temos dois métodos de receber os dados:</a:t>
            </a:r>
          </a:p>
          <a:p>
            <a:pPr lvl="1"/>
            <a:r>
              <a:rPr lang="pt-BR" dirty="0" smtClean="0"/>
              <a:t>Get: Dados vem pela URL</a:t>
            </a:r>
          </a:p>
          <a:p>
            <a:pPr lvl="1"/>
            <a:r>
              <a:rPr lang="pt-BR" dirty="0" smtClean="0"/>
              <a:t>Post: Dados são enviados no corpo da requisição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2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Os dados enviados via GET podem ser acessados no PHP pela variável superglobal $_GET</a:t>
            </a:r>
          </a:p>
          <a:p>
            <a:r>
              <a:rPr lang="pt-BR" dirty="0" smtClean="0"/>
              <a:t>Exemplo: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35747"/>
              </p:ext>
            </p:extLst>
          </p:nvPr>
        </p:nvGraphicFramePr>
        <p:xfrm>
          <a:off x="457200" y="3170219"/>
          <a:ext cx="8329642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8958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//URL </a:t>
                      </a:r>
                      <a:r>
                        <a:rPr lang="en-US" sz="2100" dirty="0" err="1" smtClean="0"/>
                        <a:t>enviando</a:t>
                      </a:r>
                      <a:r>
                        <a:rPr lang="en-US" sz="2100" dirty="0" smtClean="0"/>
                        <a:t> dados via GET //http://127.0.0.1/mostraParametros.php?codigoPessoa=1&amp;codigoCidade=15</a:t>
                      </a:r>
                    </a:p>
                    <a:p>
                      <a:endParaRPr lang="en-US" sz="2100" dirty="0" smtClean="0"/>
                    </a:p>
                    <a:p>
                      <a:r>
                        <a:rPr lang="en-US" sz="2100" dirty="0" smtClean="0"/>
                        <a:t>//mostraParametro.php</a:t>
                      </a:r>
                    </a:p>
                    <a:p>
                      <a:r>
                        <a:rPr lang="en-US" sz="2100" dirty="0" smtClean="0"/>
                        <a:t>&lt;?</a:t>
                      </a:r>
                      <a:r>
                        <a:rPr lang="en-US" sz="2100" dirty="0" err="1" smtClean="0"/>
                        <a:t>php</a:t>
                      </a:r>
                      <a:endParaRPr lang="en-US" sz="2100" dirty="0" smtClean="0"/>
                    </a:p>
                    <a:p>
                      <a:r>
                        <a:rPr lang="en-US" sz="2100" dirty="0" smtClean="0"/>
                        <a:t>echo '&lt;pre&gt;'.</a:t>
                      </a:r>
                      <a:r>
                        <a:rPr lang="en-US" sz="2100" dirty="0" err="1" smtClean="0"/>
                        <a:t>print_r</a:t>
                      </a:r>
                      <a:r>
                        <a:rPr lang="en-US" sz="2100" dirty="0" smtClean="0"/>
                        <a:t>($_</a:t>
                      </a:r>
                      <a:r>
                        <a:rPr lang="en-US" sz="2100" dirty="0" err="1" smtClean="0"/>
                        <a:t>GET,true</a:t>
                      </a:r>
                      <a:r>
                        <a:rPr lang="en-US" sz="2100" dirty="0" smtClean="0"/>
                        <a:t>).'&lt;/pre&gt;' ;</a:t>
                      </a:r>
                    </a:p>
                    <a:p>
                      <a:r>
                        <a:rPr lang="en-US" sz="2100" dirty="0" smtClean="0"/>
                        <a:t>?&gt;</a:t>
                      </a:r>
                    </a:p>
                    <a:p>
                      <a:r>
                        <a:rPr lang="en-US" sz="2100" dirty="0" smtClean="0"/>
                        <a:t>//</a:t>
                      </a:r>
                      <a:r>
                        <a:rPr lang="pt-BR" sz="2100" dirty="0" smtClean="0"/>
                        <a:t>Array ( [codigoPessoa] =&gt; 1 [codigoCidade] =&gt; 15 );</a:t>
                      </a:r>
                      <a:endParaRPr lang="pt-BR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os dados enviados via POST a leitura dos dados em PHP se dará pela variável superglobal $_POST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9359"/>
              </p:ext>
            </p:extLst>
          </p:nvPr>
        </p:nvGraphicFramePr>
        <p:xfrm>
          <a:off x="457200" y="2456267"/>
          <a:ext cx="803899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48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&lt;form method="post" action="mostraParametros.php"&gt;		</a:t>
                      </a:r>
                    </a:p>
                    <a:p>
                      <a:r>
                        <a:rPr lang="pt-BR" sz="2400" dirty="0" smtClean="0"/>
                        <a:t>     &lt;label for='nome'&gt;Nome:&lt;/label&gt;</a:t>
                      </a:r>
                    </a:p>
                    <a:p>
                      <a:r>
                        <a:rPr lang="pt-BR" sz="2400" dirty="0" smtClean="0"/>
                        <a:t>     &lt;input type='text' name='nome'/ id='nome'&gt;</a:t>
                      </a:r>
                    </a:p>
                    <a:p>
                      <a:r>
                        <a:rPr lang="pt-BR" sz="2400" dirty="0" smtClean="0"/>
                        <a:t>     &lt;br&gt;</a:t>
                      </a:r>
                    </a:p>
                    <a:p>
                      <a:r>
                        <a:rPr lang="pt-BR" sz="2400" dirty="0" smtClean="0"/>
                        <a:t>     &lt;label for='sobrenome'&gt;Sobrenome:&lt;/label&gt;</a:t>
                      </a:r>
                    </a:p>
                    <a:p>
                      <a:r>
                        <a:rPr lang="pt-BR" sz="2400" dirty="0" smtClean="0"/>
                        <a:t>     &lt;input type='text' name='sobrenome'/ id='sobrenome'&gt;</a:t>
                      </a:r>
                    </a:p>
                    <a:p>
                      <a:r>
                        <a:rPr lang="pt-BR" sz="2400" dirty="0" smtClean="0"/>
                        <a:t>     &lt;br&gt;		 </a:t>
                      </a:r>
                    </a:p>
                    <a:p>
                      <a:r>
                        <a:rPr lang="pt-BR" sz="2400" dirty="0" smtClean="0"/>
                        <a:t>     &lt;input type='submit' name='registra' value='Envia'/&gt;</a:t>
                      </a:r>
                    </a:p>
                    <a:p>
                      <a:r>
                        <a:rPr lang="pt-BR" sz="2400" dirty="0" smtClean="0"/>
                        <a:t>&lt;/form&gt;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São levados como índices do array o que foi estabelecido no atributo name do campo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34545"/>
              </p:ext>
            </p:extLst>
          </p:nvPr>
        </p:nvGraphicFramePr>
        <p:xfrm>
          <a:off x="428596" y="2901860"/>
          <a:ext cx="8258204" cy="328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&lt;?</a:t>
                      </a:r>
                      <a:r>
                        <a:rPr lang="en-US" sz="2400" dirty="0" err="1" smtClean="0"/>
                        <a:t>php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echo '&lt;pre&gt;'.</a:t>
                      </a:r>
                      <a:r>
                        <a:rPr lang="en-US" sz="2400" dirty="0" err="1" smtClean="0"/>
                        <a:t>print_r</a:t>
                      </a:r>
                      <a:r>
                        <a:rPr lang="en-US" sz="2400" dirty="0" smtClean="0"/>
                        <a:t>($_</a:t>
                      </a:r>
                      <a:r>
                        <a:rPr lang="en-US" sz="2400" dirty="0" err="1" smtClean="0"/>
                        <a:t>POST,true</a:t>
                      </a:r>
                      <a:r>
                        <a:rPr lang="en-US" sz="2400" dirty="0" smtClean="0"/>
                        <a:t>).'&lt;/pre&gt;' ;</a:t>
                      </a:r>
                    </a:p>
                    <a:p>
                      <a:r>
                        <a:rPr lang="en-US" sz="2400" dirty="0" smtClean="0"/>
                        <a:t>?&gt;</a:t>
                      </a:r>
                    </a:p>
                    <a:p>
                      <a:r>
                        <a:rPr lang="pt-BR" sz="2400" dirty="0" smtClean="0"/>
                        <a:t>Array ( [nome] =&gt; Glauco [sobrenome] =&gt; Laicht [registra] =&gt; Envia )</a:t>
                      </a:r>
                      <a:endParaRPr lang="en-US" sz="2400" dirty="0" smtClean="0"/>
                    </a:p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3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232236" cy="112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</a:t>
            </a:r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Fixação - Formulários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pasta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Exercícios.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4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Estruturas de repetição executam determinado trecho de código N vezes até que uma condição seja satisfação para sua interrupção</a:t>
            </a:r>
          </a:p>
          <a:p>
            <a:pPr lvl="1"/>
            <a:r>
              <a:rPr lang="pt-BR" dirty="0" smtClean="0"/>
              <a:t>While</a:t>
            </a:r>
          </a:p>
          <a:p>
            <a:pPr lvl="1"/>
            <a:r>
              <a:rPr lang="pt-BR" dirty="0" smtClean="0"/>
              <a:t>Do..while</a:t>
            </a:r>
          </a:p>
          <a:p>
            <a:pPr lvl="1"/>
            <a:r>
              <a:rPr lang="pt-BR" dirty="0" smtClean="0"/>
              <a:t>For</a:t>
            </a:r>
          </a:p>
          <a:p>
            <a:pPr lvl="1"/>
            <a:r>
              <a:rPr lang="pt-BR" dirty="0" smtClean="0"/>
              <a:t>Foreach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8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While</a:t>
            </a:r>
          </a:p>
          <a:p>
            <a:pPr lvl="1"/>
            <a:r>
              <a:rPr lang="pt-BR" dirty="0" smtClean="0"/>
              <a:t>Comando mais simples</a:t>
            </a:r>
          </a:p>
          <a:p>
            <a:pPr lvl="1"/>
            <a:r>
              <a:rPr lang="pt-BR" dirty="0" smtClean="0"/>
              <a:t>Executa um bloco até que a condição seja satisfeita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14798"/>
              </p:ext>
            </p:extLst>
          </p:nvPr>
        </p:nvGraphicFramePr>
        <p:xfrm>
          <a:off x="928265" y="3140743"/>
          <a:ext cx="713849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8958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$i = 0;</a:t>
                      </a:r>
                    </a:p>
                    <a:p>
                      <a:r>
                        <a:rPr lang="pt-BR" sz="2400" dirty="0" smtClean="0"/>
                        <a:t>  while($i &lt; 3){</a:t>
                      </a:r>
                    </a:p>
                    <a:p>
                      <a:r>
                        <a:rPr lang="pt-BR" sz="2400" dirty="0" smtClean="0"/>
                        <a:t>     $i++;</a:t>
                      </a:r>
                    </a:p>
                    <a:p>
                      <a:r>
                        <a:rPr lang="pt-BR" sz="2400" dirty="0" smtClean="0"/>
                        <a:t>     echo $i.'&lt;br&gt;';</a:t>
                      </a:r>
                    </a:p>
                    <a:p>
                      <a:r>
                        <a:rPr lang="pt-BR" sz="2400" dirty="0" smtClean="0"/>
                        <a:t>  }</a:t>
                      </a:r>
                    </a:p>
                    <a:p>
                      <a:r>
                        <a:rPr lang="pt-BR" sz="2400" dirty="0" smtClean="0"/>
                        <a:t>  echo 'Parou';	   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Do..while</a:t>
            </a:r>
          </a:p>
          <a:p>
            <a:pPr lvl="1"/>
            <a:r>
              <a:rPr lang="pt-BR" dirty="0" smtClean="0"/>
              <a:t>Muito semelhante ao while, porém, será executado ao menos uma vez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00457"/>
              </p:ext>
            </p:extLst>
          </p:nvPr>
        </p:nvGraphicFramePr>
        <p:xfrm>
          <a:off x="1066051" y="2847713"/>
          <a:ext cx="690050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4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</a:t>
                      </a:r>
                    </a:p>
                    <a:p>
                      <a:r>
                        <a:rPr lang="pt-BR" sz="2800" dirty="0" smtClean="0"/>
                        <a:t>  $i = 0;</a:t>
                      </a:r>
                    </a:p>
                    <a:p>
                      <a:r>
                        <a:rPr lang="pt-BR" sz="2800" dirty="0" smtClean="0"/>
                        <a:t>  do{</a:t>
                      </a:r>
                    </a:p>
                    <a:p>
                      <a:r>
                        <a:rPr lang="pt-BR" sz="2800" dirty="0" smtClean="0"/>
                        <a:t>     $i++;</a:t>
                      </a:r>
                    </a:p>
                    <a:p>
                      <a:r>
                        <a:rPr lang="pt-BR" sz="2800" dirty="0" smtClean="0"/>
                        <a:t>     echo $i.'&lt;br&gt;';</a:t>
                      </a:r>
                    </a:p>
                    <a:p>
                      <a:r>
                        <a:rPr lang="pt-BR" sz="2800" dirty="0" smtClean="0"/>
                        <a:t>  } while ($i &lt; 3);</a:t>
                      </a:r>
                    </a:p>
                    <a:p>
                      <a:r>
                        <a:rPr lang="pt-BR" sz="2800" dirty="0" smtClean="0"/>
                        <a:t>  echo 'Parou';	   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3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For</a:t>
            </a:r>
          </a:p>
          <a:p>
            <a:pPr lvl="1"/>
            <a:r>
              <a:rPr lang="pt-BR" dirty="0" smtClean="0"/>
              <a:t>Este comando já estabelece uma regra para o número de execução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76373"/>
              </p:ext>
            </p:extLst>
          </p:nvPr>
        </p:nvGraphicFramePr>
        <p:xfrm>
          <a:off x="912021" y="2970952"/>
          <a:ext cx="7330105" cy="321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4710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for ($i = 0; $i &lt; 3; $i++){</a:t>
                      </a:r>
                    </a:p>
                    <a:p>
                      <a:r>
                        <a:rPr lang="pt-BR" sz="3200" dirty="0" smtClean="0"/>
                        <a:t>      echo $i.'&lt;br&gt;';</a:t>
                      </a:r>
                    </a:p>
                    <a:p>
                      <a:r>
                        <a:rPr lang="pt-BR" sz="3200" dirty="0" smtClean="0"/>
                        <a:t>  }</a:t>
                      </a:r>
                    </a:p>
                    <a:p>
                      <a:r>
                        <a:rPr lang="pt-BR" sz="3200" dirty="0" smtClean="0"/>
                        <a:t>  echo 'Parou';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Noções Básicas PHP - III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2" descr="https://i.ytimg.com/vi/PzZfXRiiIUU/hq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4167" y="1634829"/>
            <a:ext cx="5500726" cy="4125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Foreach</a:t>
            </a:r>
          </a:p>
          <a:p>
            <a:pPr lvl="1"/>
            <a:r>
              <a:rPr lang="pt-BR" dirty="0" smtClean="0"/>
              <a:t>Através desta função pode-se percorrer um array sem a necessidade de estabelecer regras para parada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Ele vai iterar sobre cada elemento do array até não existir mais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8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709717"/>
              </p:ext>
            </p:extLst>
          </p:nvPr>
        </p:nvGraphicFramePr>
        <p:xfrm>
          <a:off x="556203" y="1600200"/>
          <a:ext cx="7974022" cy="483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4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817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</a:t>
                      </a:r>
                    </a:p>
                    <a:p>
                      <a:r>
                        <a:rPr lang="pt-BR" sz="2800" dirty="0" smtClean="0"/>
                        <a:t>  $cor = Array('Amarelo', 'Azul', 'Verde');</a:t>
                      </a:r>
                    </a:p>
                    <a:p>
                      <a:r>
                        <a:rPr lang="pt-BR" sz="2800" dirty="0" smtClean="0"/>
                        <a:t>  foreach ($cor as $valor){</a:t>
                      </a:r>
                    </a:p>
                    <a:p>
                      <a:r>
                        <a:rPr lang="pt-BR" sz="2800" dirty="0" smtClean="0"/>
                        <a:t>	  echo $valor.'&lt;br&gt;';</a:t>
                      </a:r>
                    </a:p>
                    <a:p>
                      <a:r>
                        <a:rPr lang="pt-BR" sz="2800" dirty="0" smtClean="0"/>
                        <a:t>  }</a:t>
                      </a:r>
                    </a:p>
                    <a:p>
                      <a:r>
                        <a:rPr lang="pt-BR" sz="2800" dirty="0" smtClean="0"/>
                        <a:t>  </a:t>
                      </a:r>
                    </a:p>
                    <a:p>
                      <a:r>
                        <a:rPr lang="pt-BR" sz="2800" dirty="0" smtClean="0"/>
                        <a:t>  foreach ($cor as $chave =&gt; $valor){</a:t>
                      </a:r>
                    </a:p>
                    <a:p>
                      <a:r>
                        <a:rPr lang="pt-BR" sz="2800" dirty="0" smtClean="0"/>
                        <a:t>	  echo $chave .' - '. $valor.'&lt;br&gt;';</a:t>
                      </a:r>
                    </a:p>
                    <a:p>
                      <a:r>
                        <a:rPr lang="pt-BR" sz="2800" dirty="0" smtClean="0"/>
                        <a:t>  }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Quebra de fluxo</a:t>
            </a:r>
          </a:p>
          <a:p>
            <a:pPr lvl="1"/>
            <a:r>
              <a:rPr lang="pt-BR" dirty="0" smtClean="0"/>
              <a:t>Break</a:t>
            </a:r>
          </a:p>
          <a:p>
            <a:pPr lvl="2"/>
            <a:r>
              <a:rPr lang="pt-BR" dirty="0" smtClean="0"/>
              <a:t>Dentro de uma estrutura de repetição ao encontrar o comando break a execução do mesmo é interrompida imediatamente</a:t>
            </a:r>
          </a:p>
          <a:p>
            <a:pPr lvl="1"/>
            <a:r>
              <a:rPr lang="pt-BR" dirty="0" smtClean="0"/>
              <a:t>Continue</a:t>
            </a:r>
          </a:p>
          <a:p>
            <a:pPr lvl="2"/>
            <a:r>
              <a:rPr lang="pt-BR" dirty="0" smtClean="0"/>
              <a:t>A execução do laço volta para início do bloco não executando o conteúdo em sequência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1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232236" cy="112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</a:t>
            </a:r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Fixação -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pasta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Exercícios.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5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/>
          <a:lstStyle/>
          <a:p>
            <a:r>
              <a:rPr lang="pt-BR" dirty="0" smtClean="0"/>
              <a:t>Java Script Object Notation</a:t>
            </a:r>
          </a:p>
          <a:p>
            <a:pPr lvl="1"/>
            <a:r>
              <a:rPr lang="pt-BR" dirty="0" smtClean="0"/>
              <a:t>Permite representar de maneira simples e leve as informações</a:t>
            </a:r>
          </a:p>
          <a:p>
            <a:pPr lvl="1"/>
            <a:r>
              <a:rPr lang="pt-BR" dirty="0" smtClean="0"/>
              <a:t>É um objeto Javascript que pode facilmente ser acessado e manipulado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14842"/>
              </p:ext>
            </p:extLst>
          </p:nvPr>
        </p:nvGraphicFramePr>
        <p:xfrm>
          <a:off x="571472" y="3599671"/>
          <a:ext cx="78581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033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"Alunos"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2800" dirty="0" smtClean="0"/>
                        <a:t> [</a:t>
                      </a:r>
                    </a:p>
                    <a:p>
                      <a:r>
                        <a:rPr lang="pt-BR" sz="2800" dirty="0" smtClean="0"/>
                        <a:t>     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"nome":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"João"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"notas":</a:t>
                      </a:r>
                      <a:r>
                        <a:rPr lang="pt-BR" sz="2800" dirty="0" smtClean="0"/>
                        <a:t> [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pt-BR" sz="2800" dirty="0" smtClean="0"/>
                        <a:t> ] }, </a:t>
                      </a:r>
                    </a:p>
                    <a:p>
                      <a:r>
                        <a:rPr lang="pt-BR" sz="2800" dirty="0" smtClean="0"/>
                        <a:t>     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"nome":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"Maria"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"notas":</a:t>
                      </a:r>
                      <a:r>
                        <a:rPr lang="pt-BR" sz="2800" dirty="0" smtClean="0"/>
                        <a:t> [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pt-BR" sz="2800" dirty="0" smtClean="0"/>
                        <a:t> ] }, </a:t>
                      </a:r>
                    </a:p>
                    <a:p>
                      <a:r>
                        <a:rPr lang="pt-BR" sz="2800" dirty="0" smtClean="0"/>
                        <a:t>     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"nome":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"Pedro"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"notas":</a:t>
                      </a:r>
                      <a:r>
                        <a:rPr lang="pt-BR" sz="2800" dirty="0" smtClean="0"/>
                        <a:t> [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pt-BR" sz="2800" dirty="0" smtClean="0"/>
                        <a:t> ] } </a:t>
                      </a:r>
                    </a:p>
                    <a:p>
                      <a:r>
                        <a:rPr lang="pt-BR" sz="2800" dirty="0" smtClean="0"/>
                        <a:t>    ] </a:t>
                      </a:r>
                    </a:p>
                    <a:p>
                      <a:r>
                        <a:rPr lang="pt-BR" sz="2800" dirty="0" smtClean="0"/>
                        <a:t>}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21528"/>
              </p:ext>
            </p:extLst>
          </p:nvPr>
        </p:nvGraphicFramePr>
        <p:xfrm>
          <a:off x="408435" y="2169333"/>
          <a:ext cx="8278365" cy="3983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3047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</a:t>
                      </a:r>
                    </a:p>
                    <a:p>
                      <a:r>
                        <a:rPr lang="pt-BR" sz="2000" dirty="0" smtClean="0"/>
                        <a:t>    $aAlunos = Array(</a:t>
                      </a:r>
                    </a:p>
                    <a:p>
                      <a:r>
                        <a:rPr lang="pt-BR" sz="2000" dirty="0" smtClean="0"/>
                        <a:t>		   Array('nome'=&gt;'Marcos','notas'=&gt;Array(8,9,7)),</a:t>
                      </a:r>
                    </a:p>
                    <a:p>
                      <a:r>
                        <a:rPr lang="pt-BR" sz="2000" dirty="0" smtClean="0"/>
                        <a:t>		   Array('nome'=&gt;'Maria','notas'=&gt;Array(8,10,7))</a:t>
                      </a:r>
                    </a:p>
                    <a:p>
                      <a:r>
                        <a:rPr lang="pt-BR" sz="2000" dirty="0" smtClean="0"/>
                        <a:t>		);</a:t>
                      </a:r>
                    </a:p>
                    <a:p>
                      <a:r>
                        <a:rPr lang="pt-BR" sz="2000" dirty="0" smtClean="0"/>
                        <a:t>    $sJSON = </a:t>
                      </a:r>
                      <a:r>
                        <a:rPr lang="pt-BR" sz="2000" u="sng" dirty="0" smtClean="0"/>
                        <a:t>JSON_ENCODE</a:t>
                      </a:r>
                      <a:r>
                        <a:rPr lang="pt-BR" sz="2000" dirty="0" smtClean="0"/>
                        <a:t>($aAlunos);</a:t>
                      </a:r>
                    </a:p>
                    <a:p>
                      <a:r>
                        <a:rPr lang="pt-BR" sz="2000" dirty="0" smtClean="0"/>
                        <a:t>    echo $sJSON; 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</a:p>
                    <a:p>
                      <a:r>
                        <a:rPr lang="pt-BR" sz="2000" b="1" dirty="0" smtClean="0"/>
                        <a:t>//</a:t>
                      </a:r>
                      <a:r>
                        <a:rPr lang="pt-BR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[{"nome":"Marcos","notas":[8,9,7]},{"nome":"Maria","notas":[8,10,7]}]</a:t>
                      </a:r>
                      <a:endParaRPr lang="pt-BR" sz="2000" b="1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98457"/>
              </p:ext>
            </p:extLst>
          </p:nvPr>
        </p:nvGraphicFramePr>
        <p:xfrm>
          <a:off x="327016" y="2214554"/>
          <a:ext cx="8472518" cy="3911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2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60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 </a:t>
                      </a:r>
                    </a:p>
                    <a:p>
                      <a:r>
                        <a:rPr lang="pt-BR" sz="2400" dirty="0" smtClean="0"/>
                        <a:t> $sJSON   = '[{"nome":"Marcos","notas":[8,9,7]},{"nome":"Maria","notas":[8,10,7]}] ';</a:t>
                      </a:r>
                    </a:p>
                    <a:p>
                      <a:r>
                        <a:rPr lang="pt-BR" sz="2400" dirty="0" smtClean="0"/>
                        <a:t> $aAlunos = </a:t>
                      </a:r>
                      <a:r>
                        <a:rPr lang="pt-BR" sz="2400" u="sng" dirty="0" smtClean="0"/>
                        <a:t>JSON_DECODE</a:t>
                      </a:r>
                      <a:r>
                        <a:rPr lang="pt-BR" sz="2400" dirty="0" smtClean="0"/>
                        <a:t>($sJSON,true); </a:t>
                      </a:r>
                    </a:p>
                    <a:p>
                      <a:r>
                        <a:rPr lang="pt-BR" sz="2400" dirty="0" smtClean="0"/>
                        <a:t> foreach($aAlunos as $valor){</a:t>
                      </a:r>
                    </a:p>
                    <a:p>
                      <a:r>
                        <a:rPr lang="pt-BR" sz="2400" dirty="0" smtClean="0"/>
                        <a:t>	 echo $valor['nome'].':';</a:t>
                      </a:r>
                    </a:p>
                    <a:p>
                      <a:r>
                        <a:rPr lang="pt-BR" sz="2400" dirty="0" smtClean="0"/>
                        <a:t>	 echo implode($valor['notas'],',').'&lt;br&gt;';</a:t>
                      </a:r>
                    </a:p>
                    <a:p>
                      <a:r>
                        <a:rPr lang="pt-BR" sz="2400" dirty="0" smtClean="0"/>
                        <a:t> } 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pt-BR" dirty="0" smtClean="0"/>
              <a:t>JavaScript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52763"/>
              </p:ext>
            </p:extLst>
          </p:nvPr>
        </p:nvGraphicFramePr>
        <p:xfrm>
          <a:off x="457200" y="2003752"/>
          <a:ext cx="8153104" cy="403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3587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var aAlunos = [];		   </a:t>
                      </a:r>
                    </a:p>
                    <a:p>
                      <a:r>
                        <a:rPr lang="pt-BR" sz="2000" dirty="0" smtClean="0"/>
                        <a:t>var oAluno1 = Object();</a:t>
                      </a:r>
                    </a:p>
                    <a:p>
                      <a:r>
                        <a:rPr lang="pt-BR" sz="2000" dirty="0" smtClean="0"/>
                        <a:t>      oAluno1.nome  = 'Marcos';</a:t>
                      </a:r>
                    </a:p>
                    <a:p>
                      <a:r>
                        <a:rPr lang="pt-BR" sz="2000" dirty="0" smtClean="0"/>
                        <a:t>      oAluno1.notas = [8,9,7];			   </a:t>
                      </a:r>
                    </a:p>
                    <a:p>
                      <a:r>
                        <a:rPr lang="pt-BR" sz="2000" dirty="0" smtClean="0"/>
                        <a:t>      aAlunos.push(oAluno1);			   </a:t>
                      </a:r>
                    </a:p>
                    <a:p>
                      <a:r>
                        <a:rPr lang="pt-BR" sz="2000" dirty="0" smtClean="0"/>
                        <a:t>var oAluno2 = Object();</a:t>
                      </a:r>
                    </a:p>
                    <a:p>
                      <a:r>
                        <a:rPr lang="pt-BR" sz="2000" dirty="0" smtClean="0"/>
                        <a:t>       oAluno2.nome  = 'Maria';</a:t>
                      </a:r>
                    </a:p>
                    <a:p>
                      <a:r>
                        <a:rPr lang="pt-BR" sz="2000" dirty="0" smtClean="0"/>
                        <a:t>      oAluno2.notas = [8,10,7];			   </a:t>
                      </a:r>
                    </a:p>
                    <a:p>
                      <a:r>
                        <a:rPr lang="pt-BR" sz="2000" dirty="0" smtClean="0"/>
                        <a:t>      aAlunos.push(oAluno2);			   </a:t>
                      </a:r>
                    </a:p>
                    <a:p>
                      <a:r>
                        <a:rPr lang="pt-BR" sz="2000" dirty="0" smtClean="0"/>
                        <a:t>var oJSON = JSON.stringify(aAlunos);</a:t>
                      </a:r>
                    </a:p>
                    <a:p>
                      <a:r>
                        <a:rPr lang="pt-BR" sz="2000" dirty="0" smtClean="0"/>
                        <a:t>console.log(oJSON);</a:t>
                      </a:r>
                    </a:p>
                    <a:p>
                      <a:r>
                        <a:rPr lang="pt-BR" sz="2000" dirty="0" smtClean="0"/>
                        <a:t>//[{"nome":"Marcos","notas":[8,9,7]},{"nome":"Maria","notas":[8,10,7]}]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8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JavaScript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19190"/>
              </p:ext>
            </p:extLst>
          </p:nvPr>
        </p:nvGraphicFramePr>
        <p:xfrm>
          <a:off x="457200" y="2249579"/>
          <a:ext cx="8228260" cy="3911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60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var sJSON   = '[{"nome":"Marcos","notas":[8,9,7]},{"nome":"Maria","notas":</a:t>
                      </a:r>
                    </a:p>
                    <a:p>
                      <a:r>
                        <a:rPr lang="pt-BR" sz="2400" dirty="0" smtClean="0"/>
                        <a:t>[8,10,7]}]';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var aAlunos = JSON.parse(sJSON);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for(var i = 0; i &lt; aAlunos.length; i++){</a:t>
                      </a:r>
                    </a:p>
                    <a:p>
                      <a:r>
                        <a:rPr lang="pt-BR" sz="2400" dirty="0" smtClean="0"/>
                        <a:t>   document.write(aAlunos[i].nome + ' ');			   </a:t>
                      </a:r>
                    </a:p>
                    <a:p>
                      <a:r>
                        <a:rPr lang="pt-BR" sz="2400" dirty="0" smtClean="0"/>
                        <a:t>   document.write(aAlunos[i].notas.toString() + '&lt;br&gt;');</a:t>
                      </a:r>
                    </a:p>
                    <a:p>
                      <a:r>
                        <a:rPr lang="pt-BR" sz="2400" dirty="0" smtClean="0"/>
                        <a:t>}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232236" cy="112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</a:t>
            </a:r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Fixação - JSON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pasta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Exercícios.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9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796637" y="1600200"/>
            <a:ext cx="7545697" cy="4525963"/>
          </a:xfrm>
        </p:spPr>
        <p:txBody>
          <a:bodyPr/>
          <a:lstStyle/>
          <a:p>
            <a:r>
              <a:rPr lang="pt-BR" dirty="0" smtClean="0"/>
              <a:t>Utilização de includes/requires</a:t>
            </a:r>
          </a:p>
          <a:p>
            <a:r>
              <a:rPr lang="pt-BR" dirty="0" smtClean="0"/>
              <a:t>PHP e formulários HTML</a:t>
            </a:r>
          </a:p>
          <a:p>
            <a:r>
              <a:rPr lang="pt-BR" dirty="0" smtClean="0"/>
              <a:t>Estrutura de repetição</a:t>
            </a:r>
          </a:p>
          <a:p>
            <a:r>
              <a:rPr lang="pt-BR" dirty="0" smtClean="0"/>
              <a:t>JSON</a:t>
            </a:r>
          </a:p>
          <a:p>
            <a:r>
              <a:rPr lang="pt-BR" dirty="0" smtClean="0"/>
              <a:t>Gravando em arquivos</a:t>
            </a:r>
          </a:p>
          <a:p>
            <a:r>
              <a:rPr lang="pt-BR" dirty="0" smtClean="0"/>
              <a:t>Trabalhando com datas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 oferece algumas funções para gravação de dados em arquivos</a:t>
            </a:r>
          </a:p>
          <a:p>
            <a:pPr lvl="1"/>
            <a:r>
              <a:rPr lang="pt-BR" dirty="0" smtClean="0"/>
              <a:t>File_put_contents;</a:t>
            </a:r>
          </a:p>
          <a:p>
            <a:pPr lvl="1"/>
            <a:r>
              <a:rPr lang="pt-BR" dirty="0" smtClean="0"/>
              <a:t>File_get_contents;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0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file_put_contents</a:t>
            </a:r>
          </a:p>
          <a:p>
            <a:pPr lvl="1"/>
            <a:r>
              <a:rPr lang="pt-BR" dirty="0" smtClean="0"/>
              <a:t>Argumentos</a:t>
            </a:r>
          </a:p>
          <a:p>
            <a:pPr lvl="2"/>
            <a:r>
              <a:rPr lang="pt-BR" dirty="0" smtClean="0"/>
              <a:t>Nome do arquivo (diretório para criação + nome);</a:t>
            </a:r>
          </a:p>
          <a:p>
            <a:pPr lvl="2"/>
            <a:r>
              <a:rPr lang="pt-BR" dirty="0" smtClean="0"/>
              <a:t>Texto</a:t>
            </a:r>
          </a:p>
          <a:p>
            <a:pPr lvl="2"/>
            <a:r>
              <a:rPr lang="pt-BR" dirty="0" smtClean="0"/>
              <a:t>Opções</a:t>
            </a:r>
          </a:p>
          <a:p>
            <a:pPr lvl="3"/>
            <a:r>
              <a:rPr lang="pt-BR" b="1" dirty="0" smtClean="0"/>
              <a:t>FILE_APPEND</a:t>
            </a:r>
          </a:p>
          <a:p>
            <a:pPr lvl="4"/>
            <a:r>
              <a:rPr lang="pt-BR" b="1" dirty="0" smtClean="0"/>
              <a:t>Se o arquivo já existir joga o conteúdo no final</a:t>
            </a:r>
            <a:endParaRPr lang="pt-BR" dirty="0" smtClean="0"/>
          </a:p>
          <a:p>
            <a:pPr lvl="2"/>
            <a:r>
              <a:rPr lang="pt-BR" dirty="0" smtClean="0"/>
              <a:t>Recursos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4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306112"/>
              </p:ext>
            </p:extLst>
          </p:nvPr>
        </p:nvGraphicFramePr>
        <p:xfrm>
          <a:off x="518625" y="2144091"/>
          <a:ext cx="8136860" cy="300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96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 </a:t>
                      </a:r>
                    </a:p>
                    <a:p>
                      <a:r>
                        <a:rPr lang="pt-BR" sz="2000" dirty="0" smtClean="0"/>
                        <a:t>define('ENTER', '</a:t>
                      </a:r>
                    </a:p>
                    <a:p>
                      <a:r>
                        <a:rPr lang="pt-BR" sz="2000" dirty="0" smtClean="0"/>
                        <a:t>');</a:t>
                      </a:r>
                    </a:p>
                    <a:p>
                      <a:endParaRPr lang="pt-BR" sz="2000" dirty="0" smtClean="0"/>
                    </a:p>
                    <a:p>
                      <a:r>
                        <a:rPr lang="pt-BR" sz="2000" dirty="0" smtClean="0"/>
                        <a:t> $sJSON   = '[{"nome":"Marcos","notas":[8,9,7]},{"nome":"Maria","notas":[8,10,7]}] ';</a:t>
                      </a:r>
                    </a:p>
                    <a:p>
                      <a:endParaRPr lang="pt-BR" sz="2000" dirty="0" smtClean="0"/>
                    </a:p>
                    <a:p>
                      <a:r>
                        <a:rPr lang="pt-BR" sz="2000" dirty="0" smtClean="0"/>
                        <a:t> </a:t>
                      </a:r>
                      <a:r>
                        <a:rPr lang="pt-BR" sz="2000" u="sng" dirty="0" smtClean="0"/>
                        <a:t>FILE_PUT_CONTENTS</a:t>
                      </a:r>
                      <a:r>
                        <a:rPr lang="pt-BR" sz="2000" dirty="0" smtClean="0"/>
                        <a:t>('arquivo.txt',$sJSON . ENTER,FILE_APPEND); 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8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file_get_contents</a:t>
            </a:r>
          </a:p>
          <a:p>
            <a:pPr lvl="1"/>
            <a:r>
              <a:rPr lang="pt-BR" smtClean="0"/>
              <a:t>Argumentos</a:t>
            </a:r>
          </a:p>
          <a:p>
            <a:pPr lvl="2"/>
            <a:r>
              <a:rPr lang="pt-BR" smtClean="0"/>
              <a:t>Nome do arquivo</a:t>
            </a:r>
          </a:p>
          <a:p>
            <a:pPr lvl="2"/>
            <a:r>
              <a:rPr lang="pt-BR" smtClean="0"/>
              <a:t>Opções</a:t>
            </a:r>
          </a:p>
          <a:p>
            <a:pPr lvl="2"/>
            <a:r>
              <a:rPr lang="pt-BR" smtClean="0"/>
              <a:t>Contexto</a:t>
            </a:r>
          </a:p>
          <a:p>
            <a:pPr lvl="2"/>
            <a:r>
              <a:rPr lang="pt-BR" smtClean="0"/>
              <a:t>Offset (onde deve começar a leitura)</a:t>
            </a:r>
          </a:p>
          <a:p>
            <a:pPr lvl="2"/>
            <a:r>
              <a:rPr lang="pt-BR" smtClean="0"/>
              <a:t>Maxlen (comprimento máximo)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8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6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297982"/>
              </p:ext>
            </p:extLst>
          </p:nvPr>
        </p:nvGraphicFramePr>
        <p:xfrm>
          <a:off x="380838" y="1652627"/>
          <a:ext cx="8337277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586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define('ENTER', '</a:t>
                      </a:r>
                    </a:p>
                    <a:p>
                      <a:r>
                        <a:rPr lang="pt-BR" sz="2800" dirty="0" smtClean="0"/>
                        <a:t>');</a:t>
                      </a:r>
                    </a:p>
                    <a:p>
                      <a:endParaRPr lang="pt-BR" sz="2800" dirty="0" smtClean="0"/>
                    </a:p>
                    <a:p>
                      <a:r>
                        <a:rPr lang="pt-BR" sz="2800" dirty="0" smtClean="0"/>
                        <a:t>$sConteudo = trim(</a:t>
                      </a:r>
                      <a:r>
                        <a:rPr lang="pt-BR" sz="2800" u="sng" dirty="0" smtClean="0"/>
                        <a:t>FILE_GET_CONTENTS</a:t>
                      </a:r>
                      <a:r>
                        <a:rPr lang="pt-BR" sz="2800" dirty="0" smtClean="0"/>
                        <a:t>('arquivo.txt')); </a:t>
                      </a:r>
                    </a:p>
                    <a:p>
                      <a:r>
                        <a:rPr lang="pt-BR" sz="2800" dirty="0" smtClean="0"/>
                        <a:t>$aLinhas   = explode(ENTER,$sConteudo);</a:t>
                      </a:r>
                    </a:p>
                    <a:p>
                      <a:r>
                        <a:rPr lang="pt-BR" sz="2800" dirty="0" smtClean="0"/>
                        <a:t>foreach($aLinhas as $valor){</a:t>
                      </a:r>
                    </a:p>
                    <a:p>
                      <a:r>
                        <a:rPr lang="pt-BR" sz="2800" dirty="0" smtClean="0"/>
                        <a:t>	echo $valor . '&lt;br&gt;';</a:t>
                      </a:r>
                    </a:p>
                    <a:p>
                      <a:r>
                        <a:rPr lang="pt-BR" sz="2800" dirty="0" smtClean="0"/>
                        <a:t>}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232236" cy="112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</a:t>
            </a:r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Fixação – GRAVANDO ARQUIVO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pasta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Exercícios.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8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 oferece algumas funções para trabalhar com datas</a:t>
            </a:r>
          </a:p>
          <a:p>
            <a:pPr lvl="1"/>
            <a:r>
              <a:rPr lang="pt-BR" dirty="0" smtClean="0"/>
              <a:t>Date</a:t>
            </a:r>
          </a:p>
          <a:p>
            <a:pPr lvl="1"/>
            <a:r>
              <a:rPr lang="pt-BR" dirty="0" smtClean="0"/>
              <a:t>Time</a:t>
            </a:r>
          </a:p>
          <a:p>
            <a:pPr lvl="1"/>
            <a:r>
              <a:rPr lang="pt-BR" dirty="0" smtClean="0"/>
              <a:t>Mktime</a:t>
            </a:r>
          </a:p>
        </p:txBody>
      </p:sp>
    </p:spTree>
    <p:extLst>
      <p:ext uri="{BB962C8B-B14F-4D97-AF65-F5344CB8AC3E}">
        <p14:creationId xmlns:p14="http://schemas.microsoft.com/office/powerpoint/2010/main" val="6447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Date</a:t>
            </a:r>
          </a:p>
          <a:p>
            <a:pPr lvl="1"/>
            <a:r>
              <a:rPr lang="pt-BR" dirty="0" smtClean="0"/>
              <a:t>A função date retorna uma string, conforme a formatação passada por parâmetro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78768"/>
              </p:ext>
            </p:extLst>
          </p:nvPr>
        </p:nvGraphicFramePr>
        <p:xfrm>
          <a:off x="457200" y="2926587"/>
          <a:ext cx="825703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586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    echo date('d/m/Y');</a:t>
                      </a:r>
                    </a:p>
                    <a:p>
                      <a:r>
                        <a:rPr lang="pt-BR" sz="2800" dirty="0" smtClean="0"/>
                        <a:t>    // Data Atual: DD/MM/AAAA</a:t>
                      </a:r>
                    </a:p>
                    <a:p>
                      <a:r>
                        <a:rPr lang="pt-BR" sz="2800" dirty="0" smtClean="0"/>
                        <a:t>    echo date('H:i:s');</a:t>
                      </a:r>
                    </a:p>
                    <a:p>
                      <a:r>
                        <a:rPr lang="pt-BR" sz="2800" dirty="0" smtClean="0"/>
                        <a:t>    // Hora Atual: HH:MM:SS</a:t>
                      </a:r>
                    </a:p>
                    <a:p>
                      <a:r>
                        <a:rPr lang="pt-BR" sz="2800" dirty="0" smtClean="0"/>
                        <a:t>    echo date('Y-m-d H:i:s');</a:t>
                      </a:r>
                    </a:p>
                    <a:p>
                      <a:r>
                        <a:rPr lang="pt-BR" sz="2800" dirty="0" smtClean="0"/>
                        <a:t>    // Data + Hora Atual: AAAA-MM-DD HH:MM:SS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3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Principais opções de formatação de data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93571"/>
              </p:ext>
            </p:extLst>
          </p:nvPr>
        </p:nvGraphicFramePr>
        <p:xfrm>
          <a:off x="457200" y="2285992"/>
          <a:ext cx="833607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 do mês 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Dia da semana (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textual abrev.)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Mês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Mês (textual)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Dia da</a:t>
                      </a:r>
                      <a:r>
                        <a:rPr lang="pt-BR" baseline="0" dirty="0" smtClean="0"/>
                        <a:t> semana (textual completo)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Horas (formato 12 Horas)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 (formato 24 Horas)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Minutos</a:t>
                      </a:r>
                      <a:r>
                        <a:rPr lang="pt-BR" baseline="0" dirty="0" smtClean="0"/>
                        <a:t> 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Segundos 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 ou pm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 ou PM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1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Time</a:t>
            </a:r>
          </a:p>
          <a:p>
            <a:pPr lvl="1"/>
            <a:r>
              <a:rPr lang="pt-BR" dirty="0" smtClean="0"/>
              <a:t>Retorna o timestamp Unix atual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37641"/>
              </p:ext>
            </p:extLst>
          </p:nvPr>
        </p:nvGraphicFramePr>
        <p:xfrm>
          <a:off x="433487" y="2585642"/>
          <a:ext cx="8253313" cy="378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14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$timestamp = time();</a:t>
                      </a:r>
                    </a:p>
                    <a:p>
                      <a:r>
                        <a:rPr lang="pt-BR" sz="2800" dirty="0" smtClean="0"/>
                        <a:t>// Retorna a representação timestamp atual. Ex.: 1452857315</a:t>
                      </a:r>
                    </a:p>
                    <a:p>
                      <a:r>
                        <a:rPr lang="pt-BR" sz="2800" dirty="0" smtClean="0"/>
                        <a:t>echo date('d/m/Y H:i:s', $timestamp);</a:t>
                      </a:r>
                    </a:p>
                    <a:p>
                      <a:r>
                        <a:rPr lang="pt-BR" sz="2800" dirty="0" smtClean="0"/>
                        <a:t>// Formata a representação timestamp: 09/06/2012 23:21:27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facilitar a manutenção e que o código seja replicado existem funções que permitem incluir outros arquivos dentre dele</a:t>
            </a:r>
          </a:p>
          <a:p>
            <a:endParaRPr lang="pt-BR" dirty="0" smtClean="0"/>
          </a:p>
          <a:p>
            <a:r>
              <a:rPr lang="pt-BR" dirty="0" smtClean="0"/>
              <a:t>Assim, por exemplo, em páginas que tiverem o mesmo cabeçalho, basta criar um arquivo cabecalho e incluí-lo nos demais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0936" y="1285860"/>
            <a:ext cx="8091815" cy="5286412"/>
          </a:xfrm>
        </p:spPr>
        <p:txBody>
          <a:bodyPr>
            <a:normAutofit/>
          </a:bodyPr>
          <a:lstStyle/>
          <a:p>
            <a:r>
              <a:rPr lang="pt-BR" i="1" dirty="0" smtClean="0"/>
              <a:t>mktime</a:t>
            </a:r>
          </a:p>
          <a:p>
            <a:pPr lvl="1"/>
            <a:r>
              <a:rPr lang="pt-BR" dirty="0" smtClean="0"/>
              <a:t>Retorna o time stamp de uma data específica</a:t>
            </a:r>
          </a:p>
          <a:p>
            <a:pPr lvl="1"/>
            <a:r>
              <a:rPr lang="pt-BR" dirty="0" smtClean="0"/>
              <a:t>Argumentos</a:t>
            </a:r>
          </a:p>
          <a:p>
            <a:pPr lvl="2"/>
            <a:r>
              <a:rPr lang="pt-BR" dirty="0" smtClean="0"/>
              <a:t>int mktime ([ int $hora [, int $minuto [, int $second [, int $mes [, int $dia [, int $ano [, int $is_dst ]]]]]]] )</a:t>
            </a:r>
          </a:p>
          <a:p>
            <a:pPr lvl="2"/>
            <a:r>
              <a:rPr lang="pt-BR" dirty="0" smtClean="0"/>
              <a:t>Hora</a:t>
            </a:r>
          </a:p>
          <a:p>
            <a:pPr lvl="2"/>
            <a:r>
              <a:rPr lang="pt-BR" dirty="0" smtClean="0"/>
              <a:t>Minuto</a:t>
            </a:r>
          </a:p>
          <a:p>
            <a:pPr lvl="2"/>
            <a:r>
              <a:rPr lang="pt-BR" dirty="0" smtClean="0"/>
              <a:t>Segundos</a:t>
            </a:r>
          </a:p>
          <a:p>
            <a:pPr lvl="2"/>
            <a:r>
              <a:rPr lang="pt-BR" dirty="0" smtClean="0"/>
              <a:t>Mês</a:t>
            </a:r>
          </a:p>
          <a:p>
            <a:pPr lvl="2"/>
            <a:r>
              <a:rPr lang="pt-BR" dirty="0" smtClean="0"/>
              <a:t>Dia</a:t>
            </a:r>
          </a:p>
          <a:p>
            <a:pPr lvl="2"/>
            <a:r>
              <a:rPr lang="pt-BR" dirty="0" smtClean="0"/>
              <a:t>Ano</a:t>
            </a:r>
          </a:p>
          <a:p>
            <a:pPr lvl="2"/>
            <a:r>
              <a:rPr lang="pt-BR" dirty="0" smtClean="0"/>
              <a:t>Is_dst (Horário de verão)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140584"/>
              </p:ext>
            </p:extLst>
          </p:nvPr>
        </p:nvGraphicFramePr>
        <p:xfrm>
          <a:off x="546087" y="2188860"/>
          <a:ext cx="7946559" cy="3357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586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$timestamp = mktime(0, 0, 0, 1, 31, 2016);</a:t>
                      </a:r>
                    </a:p>
                    <a:p>
                      <a:r>
                        <a:rPr lang="pt-BR" sz="3200" dirty="0" smtClean="0"/>
                        <a:t>    //Retorna o timestamp para a data</a:t>
                      </a:r>
                    </a:p>
                    <a:p>
                      <a:r>
                        <a:rPr lang="pt-BR" sz="3200" dirty="0" smtClean="0"/>
                        <a:t>    echo date('d/m/Y H:i:s', $timestamp);</a:t>
                      </a:r>
                    </a:p>
                    <a:p>
                      <a:r>
                        <a:rPr lang="pt-BR" sz="3200" dirty="0" smtClean="0"/>
                        <a:t>    //Formata a representação timestamp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232236" cy="112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</a:t>
            </a:r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Fixação – ATIVIDADE COM DATA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pasta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Exercícios.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8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964" y="2867675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01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26093" y="1853851"/>
            <a:ext cx="7979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1. Crie um arquivo chamado funcao.php. Neste arquivo implemente uma função que calcule uma potenciação. Serão passados como parâmetros: a base e o expoente. Feito isso, crie o arquivo potenciacao.php, inclua o arquivo função.php e realize chamadas para a sua função</a:t>
            </a:r>
          </a:p>
        </p:txBody>
      </p:sp>
    </p:spTree>
    <p:extLst>
      <p:ext uri="{BB962C8B-B14F-4D97-AF65-F5344CB8AC3E}">
        <p14:creationId xmlns:p14="http://schemas.microsoft.com/office/powerpoint/2010/main" val="22298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02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01873" y="2176769"/>
            <a:ext cx="7290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2. Crie um formulário HTML que contenha um campo para informação de um nome. Este nome deverá ser submetido para o PHP, que deverá imprimir: Boa noite, $nome! Realizar a submissão utilizando GET e depois POST.</a:t>
            </a:r>
          </a:p>
        </p:txBody>
      </p:sp>
    </p:spTree>
    <p:extLst>
      <p:ext uri="{BB962C8B-B14F-4D97-AF65-F5344CB8AC3E}">
        <p14:creationId xmlns:p14="http://schemas.microsoft.com/office/powerpoint/2010/main" val="39332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03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39661" y="2179529"/>
            <a:ext cx="72400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3. Crie uma função PHP que receba um número e imprima os números em sequência seguidos por um traço (o último número não deve conter traço). Exemplo: 1-2-3-4-5-6-7-8-9-10, sendo passado 10 como parâmetro neste caso.</a:t>
            </a:r>
          </a:p>
        </p:txBody>
      </p:sp>
    </p:spTree>
    <p:extLst>
      <p:ext uri="{BB962C8B-B14F-4D97-AF65-F5344CB8AC3E}">
        <p14:creationId xmlns:p14="http://schemas.microsoft.com/office/powerpoint/2010/main" val="1693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04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77862" y="2466294"/>
            <a:ext cx="61252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4. Faça com que o número passado para a função do exercício anterior venha de um formulário HTML.</a:t>
            </a:r>
          </a:p>
        </p:txBody>
      </p:sp>
    </p:spTree>
    <p:extLst>
      <p:ext uri="{BB962C8B-B14F-4D97-AF65-F5344CB8AC3E}">
        <p14:creationId xmlns:p14="http://schemas.microsoft.com/office/powerpoint/2010/main" val="42032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05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78279" y="2492679"/>
            <a:ext cx="55490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5. Crie um script PHP que imprima as tabuadas de 1 a 10 em uma tabela. </a:t>
            </a:r>
          </a:p>
        </p:txBody>
      </p:sp>
    </p:spTree>
    <p:extLst>
      <p:ext uri="{BB962C8B-B14F-4D97-AF65-F5344CB8AC3E}">
        <p14:creationId xmlns:p14="http://schemas.microsoft.com/office/powerpoint/2010/main" val="1437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06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77655" y="1859340"/>
            <a:ext cx="67515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6. Considerando o array declarado abaixo, o qual é referente a medições de temperatura de um mês faça um algoritmo que percorra este array e calcule a média de temperaturas. $aTemperaturas = Array(38, 20, 22, 28, 31, 28, 33, 35, 26, 24, 36, 23, 35, 36, 33, 28, 22, 33, 32, 25, 34, 22, 22, 25, 24, 28, 33, 35, 39, 33); * Inicialmente faça utilizando foreach. Depois utilize for ou while e utilize a função count() para saber a quantidade de elementos do array.</a:t>
            </a:r>
          </a:p>
        </p:txBody>
      </p:sp>
    </p:spTree>
    <p:extLst>
      <p:ext uri="{BB962C8B-B14F-4D97-AF65-F5344CB8AC3E}">
        <p14:creationId xmlns:p14="http://schemas.microsoft.com/office/powerpoint/2010/main" val="26542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PHP oferece algumas funções para realização da inclusão destes arquivos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Include</a:t>
            </a:r>
          </a:p>
          <a:p>
            <a:pPr lvl="1"/>
            <a:r>
              <a:rPr lang="pt-BR" dirty="0" smtClean="0"/>
              <a:t>Include_once</a:t>
            </a:r>
          </a:p>
          <a:p>
            <a:pPr lvl="1"/>
            <a:r>
              <a:rPr lang="pt-BR" dirty="0" smtClean="0"/>
              <a:t>Require</a:t>
            </a:r>
          </a:p>
          <a:p>
            <a:pPr lvl="1"/>
            <a:r>
              <a:rPr lang="pt-BR" dirty="0" smtClean="0"/>
              <a:t>Require_once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6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07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77447" y="1859340"/>
            <a:ext cx="68517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7. Desenvolva uma função que receba como parâmetros dois argumentos: um array e um inteiro. Para o parâmetro inteiro, será passado os valores 1 ou 2. A função deve percorrer o array e se foi passado 1 para o segundo parâmetro deverá colocar todos os elementos em maiúsculos, se foi passado 2 em minúsculos. * Utilize constantes para as possibilidades do segundo parâmetro. </a:t>
            </a:r>
          </a:p>
        </p:txBody>
      </p:sp>
    </p:spTree>
    <p:extLst>
      <p:ext uri="{BB962C8B-B14F-4D97-AF65-F5344CB8AC3E}">
        <p14:creationId xmlns:p14="http://schemas.microsoft.com/office/powerpoint/2010/main" val="20436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08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89765" y="1929007"/>
            <a:ext cx="69895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8. Crie um script PHP que receba o código JSON abaixo, transforme ele em um array, e exiba suas informações na tela (Não utilizar print_r). {"Title": "The Cuckoos Calling", "Author": "Robert Galbraith", "Detail": { "Publisher": "Little Brown" }}</a:t>
            </a:r>
          </a:p>
        </p:txBody>
      </p:sp>
    </p:spTree>
    <p:extLst>
      <p:ext uri="{BB962C8B-B14F-4D97-AF65-F5344CB8AC3E}">
        <p14:creationId xmlns:p14="http://schemas.microsoft.com/office/powerpoint/2010/main" val="2247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09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97054" y="2140618"/>
            <a:ext cx="66688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9. Crie um script PHP que escreve a data atual nos formatos abaixo listados abaixo: </a:t>
            </a:r>
            <a:endParaRPr lang="pt-BR" sz="3200" dirty="0" smtClean="0"/>
          </a:p>
          <a:p>
            <a:pPr marL="514350" indent="-514350">
              <a:buAutoNum type="alphaLcParenR"/>
            </a:pPr>
            <a:r>
              <a:rPr lang="pt-BR" sz="3200" dirty="0" smtClean="0"/>
              <a:t>AAAA/MM/DD </a:t>
            </a:r>
          </a:p>
          <a:p>
            <a:pPr marL="514350" indent="-514350">
              <a:buAutoNum type="alphaLcParenR"/>
            </a:pPr>
            <a:r>
              <a:rPr lang="pt-BR" sz="3200" dirty="0" smtClean="0"/>
              <a:t>b</a:t>
            </a:r>
            <a:r>
              <a:rPr lang="pt-BR" sz="3200" dirty="0"/>
              <a:t>) AA. MM.DD </a:t>
            </a:r>
            <a:endParaRPr lang="pt-BR" sz="3200" dirty="0" smtClean="0"/>
          </a:p>
          <a:p>
            <a:pPr marL="514350" indent="-514350">
              <a:buAutoNum type="alphaLcParenR"/>
            </a:pPr>
            <a:r>
              <a:rPr lang="pt-BR" sz="3200" dirty="0" smtClean="0"/>
              <a:t>c</a:t>
            </a:r>
            <a:r>
              <a:rPr lang="pt-BR" sz="3200" dirty="0"/>
              <a:t>) DD-MM-AA </a:t>
            </a:r>
          </a:p>
        </p:txBody>
      </p:sp>
    </p:spTree>
    <p:extLst>
      <p:ext uri="{BB962C8B-B14F-4D97-AF65-F5344CB8AC3E}">
        <p14:creationId xmlns:p14="http://schemas.microsoft.com/office/powerpoint/2010/main" val="4211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10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5781" y="1628384"/>
            <a:ext cx="8342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10. Faça o mesmo do exercício anterior, porém, utilizando a data do seu aniversário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Desafio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Considerando os times e seus dados estatísticos listados abaixo, crie um script PHP que: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3" y="3906295"/>
            <a:ext cx="804171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3" y="4620670"/>
            <a:ext cx="80417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10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31492" y="1711167"/>
            <a:ext cx="76459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pt-BR" sz="2400" dirty="0" smtClean="0"/>
              <a:t>Transcreva </a:t>
            </a:r>
            <a:r>
              <a:rPr lang="pt-BR" sz="2400" dirty="0"/>
              <a:t>os dados da tabela em um array</a:t>
            </a:r>
            <a:r>
              <a:rPr lang="pt-BR" sz="2400" dirty="0" smtClean="0"/>
              <a:t>;</a:t>
            </a:r>
          </a:p>
          <a:p>
            <a:pPr marL="457200" indent="-457200">
              <a:buAutoNum type="alphaLcParenR"/>
            </a:pPr>
            <a:endParaRPr lang="pt-BR" sz="2400" dirty="0" smtClean="0"/>
          </a:p>
          <a:p>
            <a:pPr marL="457200" indent="-457200">
              <a:buAutoNum type="alphaLcParenR"/>
            </a:pPr>
            <a:r>
              <a:rPr lang="pt-BR" sz="2400" dirty="0" smtClean="0"/>
              <a:t>  </a:t>
            </a:r>
            <a:r>
              <a:rPr lang="pt-BR" sz="2400" dirty="0"/>
              <a:t>Percorra este array e para cada time gere um objeto JSON com seus dados</a:t>
            </a:r>
            <a:r>
              <a:rPr lang="pt-BR" sz="2400" dirty="0" smtClean="0"/>
              <a:t>;</a:t>
            </a:r>
          </a:p>
          <a:p>
            <a:pPr marL="457200" indent="-457200">
              <a:buAutoNum type="alphaLcParenR"/>
            </a:pPr>
            <a:endParaRPr lang="pt-BR" sz="2400" dirty="0" smtClean="0"/>
          </a:p>
          <a:p>
            <a:pPr marL="457200" indent="-457200">
              <a:buAutoNum type="alphaLcParenR"/>
            </a:pPr>
            <a:r>
              <a:rPr lang="pt-BR" sz="2400" dirty="0" smtClean="0"/>
              <a:t>  </a:t>
            </a:r>
            <a:r>
              <a:rPr lang="pt-BR" sz="2400" dirty="0"/>
              <a:t>Grave estes dados em um arquivo, de forma que cada time seja uma linha; </a:t>
            </a:r>
            <a:endParaRPr lang="pt-BR" sz="2400" dirty="0" smtClean="0"/>
          </a:p>
          <a:p>
            <a:pPr marL="457200" indent="-457200">
              <a:buAutoNum type="alphaLcParenR"/>
            </a:pPr>
            <a:endParaRPr lang="pt-BR" sz="2400" dirty="0" smtClean="0"/>
          </a:p>
          <a:p>
            <a:pPr marL="457200" indent="-457200">
              <a:buAutoNum type="alphaLcParenR"/>
            </a:pPr>
            <a:r>
              <a:rPr lang="pt-BR" sz="2400" dirty="0" smtClean="0"/>
              <a:t> </a:t>
            </a:r>
            <a:r>
              <a:rPr lang="pt-BR" sz="2400" dirty="0"/>
              <a:t>Leia as informações deste arquivo, transcreva novamente em um array e imprima uma tabela com a classificação do campeonato.</a:t>
            </a:r>
          </a:p>
        </p:txBody>
      </p:sp>
    </p:spTree>
    <p:extLst>
      <p:ext uri="{BB962C8B-B14F-4D97-AF65-F5344CB8AC3E}">
        <p14:creationId xmlns:p14="http://schemas.microsoft.com/office/powerpoint/2010/main" val="14955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074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615858"/>
            <a:ext cx="7808744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Include</a:t>
            </a:r>
          </a:p>
          <a:p>
            <a:pPr lvl="1"/>
            <a:r>
              <a:rPr lang="pt-BR" dirty="0" smtClean="0"/>
              <a:t>Realiza a inclusão de um arquivo dentro de outro</a:t>
            </a:r>
          </a:p>
          <a:p>
            <a:pPr lvl="1"/>
            <a:r>
              <a:rPr lang="pt-BR" dirty="0" smtClean="0"/>
              <a:t>Pode ser repassado o nome ou o diretório do arquivo a ser incluído como parâmetro</a:t>
            </a:r>
          </a:p>
          <a:p>
            <a:pPr lvl="1"/>
            <a:r>
              <a:rPr lang="pt-BR" dirty="0" smtClean="0"/>
              <a:t>Quando um arquivo é incluído, ele herda o escopo de variáveis disponíveis até a sua inclusão</a:t>
            </a:r>
          </a:p>
          <a:p>
            <a:pPr lvl="2"/>
            <a:r>
              <a:rPr lang="pt-BR" dirty="0" smtClean="0"/>
              <a:t>Exemplo: Uma variável definida antes do include, poderá ser usada dentro dele</a:t>
            </a:r>
          </a:p>
          <a:p>
            <a:pPr lvl="1"/>
            <a:r>
              <a:rPr lang="pt-BR" dirty="0" smtClean="0"/>
              <a:t>Caso o arquivo não seja encontrado será emitido somente um alerta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6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09798"/>
              </p:ext>
            </p:extLst>
          </p:nvPr>
        </p:nvGraphicFramePr>
        <p:xfrm>
          <a:off x="569934" y="1607215"/>
          <a:ext cx="7459249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r>
                        <a:rPr lang="pt-BR" sz="1400" dirty="0" smtClean="0"/>
                        <a:t>html&gt;</a:t>
                      </a:r>
                    </a:p>
                    <a:p>
                      <a:r>
                        <a:rPr lang="pt-BR" sz="1400" dirty="0" smtClean="0"/>
                        <a:t>    &lt;head&gt;</a:t>
                      </a:r>
                    </a:p>
                    <a:p>
                      <a:r>
                        <a:rPr lang="pt-BR" sz="1400" dirty="0" smtClean="0"/>
                        <a:t>        &lt;title&gt;Script de exemplo&lt;/title&gt;</a:t>
                      </a:r>
                    </a:p>
                    <a:p>
                      <a:r>
                        <a:rPr lang="pt-BR" sz="1400" dirty="0" smtClean="0"/>
                        <a:t>        &lt;meta http-equiv="Content-Type" content="text/html; charset=utf-8"/&gt;</a:t>
                      </a:r>
                    </a:p>
                    <a:p>
                      <a:r>
                        <a:rPr lang="pt-BR" sz="1400" dirty="0" smtClean="0"/>
                        <a:t>    &lt;/head&gt;</a:t>
                      </a:r>
                    </a:p>
                    <a:p>
                      <a:r>
                        <a:rPr lang="pt-BR" sz="1400" dirty="0" smtClean="0"/>
                        <a:t>    &lt;body&gt;		</a:t>
                      </a:r>
                    </a:p>
                    <a:p>
                      <a:r>
                        <a:rPr lang="pt-BR" sz="1400" dirty="0" smtClean="0"/>
                        <a:t>    &lt;?php</a:t>
                      </a:r>
                    </a:p>
                    <a:p>
                      <a:r>
                        <a:rPr lang="pt-BR" sz="1400" dirty="0" smtClean="0"/>
                        <a:t>         include('cabecalho.php');</a:t>
                      </a:r>
                    </a:p>
                    <a:p>
                      <a:r>
                        <a:rPr lang="pt-BR" sz="1400" dirty="0" smtClean="0"/>
                        <a:t>    ?&gt;</a:t>
                      </a:r>
                    </a:p>
                    <a:p>
                      <a:r>
                        <a:rPr lang="pt-BR" sz="1400" dirty="0" smtClean="0"/>
                        <a:t>    &lt;/body&gt;</a:t>
                      </a:r>
                    </a:p>
                    <a:p>
                      <a:r>
                        <a:rPr lang="pt-BR" sz="1400" dirty="0" smtClean="0"/>
                        <a:t>&lt;/html&gt;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6976"/>
              </p:ext>
            </p:extLst>
          </p:nvPr>
        </p:nvGraphicFramePr>
        <p:xfrm>
          <a:off x="351004" y="4258857"/>
          <a:ext cx="82391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Arquivo</a:t>
                      </a:r>
                      <a:r>
                        <a:rPr lang="en-US" dirty="0" smtClean="0"/>
                        <a:t> index.php</a:t>
                      </a:r>
                    </a:p>
                    <a:p>
                      <a:r>
                        <a:rPr lang="en-US" dirty="0" smtClean="0"/>
                        <a:t>&lt;?</a:t>
                      </a:r>
                      <a:r>
                        <a:rPr lang="en-US" dirty="0" err="1" smtClean="0"/>
                        <a:t>php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$a = 10;</a:t>
                      </a:r>
                    </a:p>
                    <a:p>
                      <a:r>
                        <a:rPr lang="en-US" dirty="0" smtClean="0"/>
                        <a:t>     $b = 20;</a:t>
                      </a:r>
                    </a:p>
                    <a:p>
                      <a:r>
                        <a:rPr lang="en-US" dirty="0" smtClean="0"/>
                        <a:t>	 </a:t>
                      </a:r>
                    </a:p>
                    <a:p>
                      <a:r>
                        <a:rPr lang="en-US" dirty="0" smtClean="0"/>
                        <a:t>     include('soma.php');</a:t>
                      </a:r>
                    </a:p>
                    <a:p>
                      <a:r>
                        <a:rPr lang="en-US" dirty="0" smtClean="0"/>
                        <a:t>?&gt;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//Arquivo soma.php</a:t>
                      </a:r>
                    </a:p>
                    <a:p>
                      <a:r>
                        <a:rPr lang="pt-BR" dirty="0" smtClean="0"/>
                        <a:t>&lt;?php</a:t>
                      </a:r>
                    </a:p>
                    <a:p>
                      <a:r>
                        <a:rPr lang="pt-BR" dirty="0" smtClean="0"/>
                        <a:t>  echo $a + $b;</a:t>
                      </a:r>
                    </a:p>
                    <a:p>
                      <a:r>
                        <a:rPr lang="pt-BR" dirty="0" smtClean="0"/>
                        <a:t>?&gt;</a:t>
                      </a:r>
                    </a:p>
                    <a:p>
                      <a:r>
                        <a:rPr lang="pt-BR" dirty="0" smtClean="0"/>
                        <a:t>//Imprime 30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Include_once</a:t>
            </a:r>
          </a:p>
          <a:p>
            <a:pPr lvl="1"/>
            <a:r>
              <a:rPr lang="pt-BR" dirty="0" smtClean="0"/>
              <a:t>Mesma função do include, porém se o arquivo já foi incluido ele não será novamente incluído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79758"/>
              </p:ext>
            </p:extLst>
          </p:nvPr>
        </p:nvGraphicFramePr>
        <p:xfrm>
          <a:off x="990896" y="2880201"/>
          <a:ext cx="6913028" cy="350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046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&lt;?</a:t>
                      </a:r>
                      <a:r>
                        <a:rPr lang="en-US" sz="2200" dirty="0" err="1" smtClean="0"/>
                        <a:t>php</a:t>
                      </a:r>
                      <a:endParaRPr lang="en-US" sz="2200" dirty="0" smtClean="0"/>
                    </a:p>
                    <a:p>
                      <a:r>
                        <a:rPr lang="en-US" sz="2200" dirty="0" smtClean="0"/>
                        <a:t>     $a = 10;</a:t>
                      </a:r>
                    </a:p>
                    <a:p>
                      <a:r>
                        <a:rPr lang="en-US" sz="2200" dirty="0" smtClean="0"/>
                        <a:t>     $b = 20;	 </a:t>
                      </a:r>
                    </a:p>
                    <a:p>
                      <a:r>
                        <a:rPr lang="en-US" sz="2200" dirty="0" smtClean="0"/>
                        <a:t>     </a:t>
                      </a:r>
                      <a:r>
                        <a:rPr lang="en-US" sz="2200" dirty="0" err="1" smtClean="0"/>
                        <a:t>include_once</a:t>
                      </a:r>
                      <a:r>
                        <a:rPr lang="en-US" sz="2200" dirty="0" smtClean="0"/>
                        <a:t>('soma.php');</a:t>
                      </a:r>
                    </a:p>
                    <a:p>
                      <a:r>
                        <a:rPr lang="en-US" sz="2200" dirty="0" smtClean="0"/>
                        <a:t>     //</a:t>
                      </a:r>
                      <a:r>
                        <a:rPr lang="en-US" sz="2200" dirty="0" err="1" smtClean="0"/>
                        <a:t>Imprime</a:t>
                      </a:r>
                      <a:r>
                        <a:rPr lang="en-US" sz="2200" dirty="0" smtClean="0"/>
                        <a:t> 30	 </a:t>
                      </a:r>
                    </a:p>
                    <a:p>
                      <a:r>
                        <a:rPr lang="en-US" sz="2200" dirty="0" smtClean="0"/>
                        <a:t>     $a = 10;</a:t>
                      </a:r>
                    </a:p>
                    <a:p>
                      <a:r>
                        <a:rPr lang="en-US" sz="2200" dirty="0" smtClean="0"/>
                        <a:t>     $b = 10;</a:t>
                      </a:r>
                    </a:p>
                    <a:p>
                      <a:r>
                        <a:rPr lang="en-US" sz="2200" dirty="0" smtClean="0"/>
                        <a:t>     </a:t>
                      </a:r>
                      <a:r>
                        <a:rPr lang="en-US" sz="2200" dirty="0" err="1" smtClean="0"/>
                        <a:t>include_once</a:t>
                      </a:r>
                      <a:r>
                        <a:rPr lang="en-US" sz="2200" dirty="0" smtClean="0"/>
                        <a:t>('soma.php');</a:t>
                      </a:r>
                    </a:p>
                    <a:p>
                      <a:r>
                        <a:rPr lang="en-US" sz="2200" dirty="0" smtClean="0"/>
                        <a:t>     //</a:t>
                      </a:r>
                      <a:r>
                        <a:rPr lang="en-US" sz="2200" dirty="0" err="1" smtClean="0"/>
                        <a:t>Não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inclui</a:t>
                      </a:r>
                      <a:r>
                        <a:rPr lang="en-US" sz="2200" dirty="0" smtClean="0"/>
                        <a:t> o </a:t>
                      </a:r>
                      <a:r>
                        <a:rPr lang="en-US" sz="2200" dirty="0" err="1" smtClean="0"/>
                        <a:t>arquivo</a:t>
                      </a:r>
                      <a:endParaRPr lang="en-US" sz="2200" dirty="0" smtClean="0"/>
                    </a:p>
                    <a:p>
                      <a:r>
                        <a:rPr lang="en-US" sz="2200" dirty="0" smtClean="0"/>
                        <a:t>?&gt;</a:t>
                      </a:r>
                      <a:endParaRPr lang="pt-BR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7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require e require_once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Mesmas funcionalidades do include e do include_once, porém, se o arquivo não for encontrado será disparada uma exceção e a execução será interrompida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2538</Words>
  <Application>Microsoft Office PowerPoint</Application>
  <PresentationFormat>Apresentação na tela (4:3)</PresentationFormat>
  <Paragraphs>440</Paragraphs>
  <Slides>56</Slides>
  <Notes>55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37</cp:revision>
  <dcterms:created xsi:type="dcterms:W3CDTF">2020-08-21T15:35:10Z</dcterms:created>
  <dcterms:modified xsi:type="dcterms:W3CDTF">2024-08-07T22:51:22Z</dcterms:modified>
</cp:coreProperties>
</file>