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8" r:id="rId2"/>
    <p:sldId id="288" r:id="rId3"/>
    <p:sldId id="272" r:id="rId4"/>
    <p:sldId id="289" r:id="rId5"/>
    <p:sldId id="309" r:id="rId6"/>
    <p:sldId id="260" r:id="rId7"/>
    <p:sldId id="280" r:id="rId8"/>
    <p:sldId id="282" r:id="rId9"/>
    <p:sldId id="283" r:id="rId10"/>
    <p:sldId id="299" r:id="rId11"/>
    <p:sldId id="284" r:id="rId12"/>
    <p:sldId id="285" r:id="rId13"/>
    <p:sldId id="286" r:id="rId14"/>
    <p:sldId id="287" r:id="rId15"/>
    <p:sldId id="291" r:id="rId16"/>
    <p:sldId id="292" r:id="rId17"/>
    <p:sldId id="293" r:id="rId18"/>
    <p:sldId id="294" r:id="rId19"/>
    <p:sldId id="290" r:id="rId20"/>
    <p:sldId id="295" r:id="rId21"/>
    <p:sldId id="296" r:id="rId22"/>
    <p:sldId id="300" r:id="rId23"/>
    <p:sldId id="307" r:id="rId24"/>
    <p:sldId id="308" r:id="rId25"/>
    <p:sldId id="301" r:id="rId26"/>
    <p:sldId id="302" r:id="rId27"/>
    <p:sldId id="306" r:id="rId28"/>
    <p:sldId id="303" r:id="rId29"/>
    <p:sldId id="271" r:id="rId30"/>
    <p:sldId id="310" r:id="rId3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조선로고체" panose="02030504000101010101" pitchFamily="18" charset="-127"/>
      <p:regular r:id="rId35"/>
    </p:embeddedFont>
    <p:embeddedFont>
      <p:font typeface="Barlow" panose="00000500000000000000" pitchFamily="2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1492" autoAdjust="0"/>
  </p:normalViewPr>
  <p:slideViewPr>
    <p:cSldViewPr snapToGrid="0">
      <p:cViewPr varScale="1">
        <p:scale>
          <a:sx n="104" d="100"/>
          <a:sy n="104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04:43:53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0,'899'0,"-881"0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04:44:05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1,'1169'0,"-1154"0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04:44:19.3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1,'1574'0,"-1648"0,57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04:44:36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0,'3736'0,"-3743"0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04:55:48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0,'4249'0,"-4256"0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04:56:41.3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0,'5096'0,"-5106"0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26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4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17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717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84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19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28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788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42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b87c9a92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fb87c9a92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84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858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132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00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08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230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81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654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77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709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b87c9a92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fb87c9a92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b87c9a92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fb87c9a92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39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17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41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93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userDrawn="1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5;p27">
            <a:extLst>
              <a:ext uri="{FF2B5EF4-FFF2-40B4-BE49-F238E27FC236}">
                <a16:creationId xmlns:a16="http://schemas.microsoft.com/office/drawing/2014/main" id="{CCD3D957-09E2-BF2B-3C7A-8236D454CF60}"/>
              </a:ext>
            </a:extLst>
          </p:cNvPr>
          <p:cNvSpPr/>
          <p:nvPr userDrawn="1"/>
        </p:nvSpPr>
        <p:spPr>
          <a:xfrm>
            <a:off x="2036618" y="4961700"/>
            <a:ext cx="7107382" cy="1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96170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08D81F-D270-6BDB-381A-0A2DF259F46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786255" y="145682"/>
            <a:ext cx="1138520" cy="231262"/>
          </a:xfrm>
          <a:prstGeom prst="rect">
            <a:avLst/>
          </a:prstGeom>
        </p:spPr>
      </p:pic>
      <p:sp>
        <p:nvSpPr>
          <p:cNvPr id="9" name="Google Shape;445;p27">
            <a:extLst>
              <a:ext uri="{FF2B5EF4-FFF2-40B4-BE49-F238E27FC236}">
                <a16:creationId xmlns:a16="http://schemas.microsoft.com/office/drawing/2014/main" id="{3A55A500-90A0-D3C3-3586-31ED3B4A6C65}"/>
              </a:ext>
            </a:extLst>
          </p:cNvPr>
          <p:cNvSpPr/>
          <p:nvPr userDrawn="1"/>
        </p:nvSpPr>
        <p:spPr>
          <a:xfrm>
            <a:off x="0" y="4961700"/>
            <a:ext cx="7107382" cy="18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923488" y="984740"/>
            <a:ext cx="5266297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u="sng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DATATHON</a:t>
            </a:r>
            <a:r>
              <a:rPr lang="en-US" sz="48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ko-KR" altLang="en-US" sz="48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九 本 會</a:t>
            </a:r>
            <a:endParaRPr lang="en-US" altLang="ko-KR" sz="4800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2" name="Google Shape;121;p16">
            <a:extLst>
              <a:ext uri="{FF2B5EF4-FFF2-40B4-BE49-F238E27FC236}">
                <a16:creationId xmlns:a16="http://schemas.microsoft.com/office/drawing/2014/main" id="{0ADB4174-C547-568D-CD96-A6ABA96AFE23}"/>
              </a:ext>
            </a:extLst>
          </p:cNvPr>
          <p:cNvSpPr txBox="1">
            <a:spLocks/>
          </p:cNvSpPr>
          <p:nvPr/>
        </p:nvSpPr>
        <p:spPr>
          <a:xfrm>
            <a:off x="1112196" y="3939832"/>
            <a:ext cx="7538229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800" dirty="0">
                <a:latin typeface="+mj-ea"/>
                <a:ea typeface="+mj-ea"/>
                <a:cs typeface="조선일보명조" panose="02030304000000000000" pitchFamily="18" charset="-127"/>
              </a:rPr>
              <a:t>Team Leader : </a:t>
            </a:r>
            <a:r>
              <a:rPr lang="ko-KR" altLang="en-US" sz="1800" dirty="0" err="1">
                <a:latin typeface="+mj-ea"/>
                <a:ea typeface="+mj-ea"/>
                <a:cs typeface="조선일보명조" panose="02030304000000000000" pitchFamily="18" charset="-127"/>
              </a:rPr>
              <a:t>이평섭</a:t>
            </a:r>
            <a:endParaRPr lang="en-US" altLang="ko-KR" sz="1800" dirty="0">
              <a:latin typeface="+mj-ea"/>
              <a:ea typeface="+mj-ea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800" dirty="0">
                <a:latin typeface="+mj-ea"/>
                <a:ea typeface="+mj-ea"/>
                <a:cs typeface="조선일보명조" panose="02030304000000000000" pitchFamily="18" charset="-127"/>
              </a:rPr>
              <a:t>Team Member : </a:t>
            </a:r>
            <a:r>
              <a:rPr lang="ko-KR" altLang="en-US" sz="1800" dirty="0">
                <a:latin typeface="+mj-ea"/>
                <a:ea typeface="+mj-ea"/>
                <a:cs typeface="조선일보명조" panose="02030304000000000000" pitchFamily="18" charset="-127"/>
              </a:rPr>
              <a:t>강서준</a:t>
            </a:r>
            <a:r>
              <a:rPr lang="en-US" altLang="ko-KR" sz="1800" dirty="0">
                <a:latin typeface="+mj-ea"/>
                <a:ea typeface="+mj-ea"/>
                <a:cs typeface="조선일보명조" panose="02030304000000000000" pitchFamily="18" charset="-127"/>
              </a:rPr>
              <a:t>,</a:t>
            </a:r>
            <a:r>
              <a:rPr lang="ko-KR" altLang="en-US" sz="1800" b="1" dirty="0" err="1">
                <a:latin typeface="+mj-ea"/>
                <a:ea typeface="+mj-ea"/>
                <a:cs typeface="조선일보명조" panose="02030304000000000000" pitchFamily="18" charset="-127"/>
              </a:rPr>
              <a:t>앹</a:t>
            </a:r>
            <a:r>
              <a:rPr lang="ko-KR" altLang="en-US" sz="1800" dirty="0" err="1">
                <a:latin typeface="+mj-ea"/>
                <a:ea typeface="+mj-ea"/>
                <a:cs typeface="조선일보명조" panose="02030304000000000000" pitchFamily="18" charset="-127"/>
              </a:rPr>
              <a:t>선생님</a:t>
            </a:r>
            <a:r>
              <a:rPr lang="en-US" altLang="ko-KR" sz="1100" dirty="0">
                <a:latin typeface="+mj-ea"/>
                <a:ea typeface="+mj-ea"/>
                <a:cs typeface="조선일보명조" panose="02030304000000000000" pitchFamily="18" charset="-127"/>
              </a:rPr>
              <a:t>(</a:t>
            </a:r>
            <a:r>
              <a:rPr lang="ko-KR" altLang="en-US" sz="1100" dirty="0" err="1">
                <a:latin typeface="+mj-ea"/>
                <a:ea typeface="+mj-ea"/>
                <a:cs typeface="조선일보명조" panose="02030304000000000000" pitchFamily="18" charset="-127"/>
              </a:rPr>
              <a:t>구본회</a:t>
            </a:r>
            <a:r>
              <a:rPr lang="en-US" altLang="ko-KR" sz="1100" dirty="0">
                <a:latin typeface="+mj-ea"/>
                <a:ea typeface="+mj-ea"/>
                <a:cs typeface="조선일보명조" panose="02030304000000000000" pitchFamily="18" charset="-127"/>
              </a:rPr>
              <a:t>)</a:t>
            </a:r>
            <a:r>
              <a:rPr lang="en-US" altLang="ko-KR" sz="1800" dirty="0">
                <a:latin typeface="+mj-ea"/>
                <a:ea typeface="+mj-ea"/>
                <a:cs typeface="조선일보명조" panose="02030304000000000000" pitchFamily="18" charset="-127"/>
              </a:rPr>
              <a:t>,</a:t>
            </a:r>
            <a:r>
              <a:rPr lang="ko-KR" altLang="en-US" sz="1800" dirty="0">
                <a:latin typeface="+mj-ea"/>
                <a:ea typeface="+mj-ea"/>
                <a:cs typeface="조선일보명조" panose="02030304000000000000" pitchFamily="18" charset="-127"/>
              </a:rPr>
              <a:t> </a:t>
            </a:r>
            <a:r>
              <a:rPr lang="ko-KR" altLang="en-US" sz="1800" dirty="0" err="1">
                <a:latin typeface="+mj-ea"/>
                <a:ea typeface="+mj-ea"/>
                <a:cs typeface="조선일보명조" panose="02030304000000000000" pitchFamily="18" charset="-127"/>
              </a:rPr>
              <a:t>정우재</a:t>
            </a:r>
            <a:endParaRPr lang="en-US" altLang="ko-KR" sz="1800" dirty="0">
              <a:latin typeface="+mj-ea"/>
              <a:ea typeface="+mj-ea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Team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Facilitator : 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김유식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조선일보명조" panose="02030304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>
            <a:cxnSpLocks/>
          </p:cNvCxnSpPr>
          <p:nvPr/>
        </p:nvCxnSpPr>
        <p:spPr>
          <a:xfrm>
            <a:off x="1598154" y="2571750"/>
            <a:ext cx="232422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8" name="Google Shape;468;p28"/>
          <p:cNvSpPr txBox="1"/>
          <p:nvPr/>
        </p:nvSpPr>
        <p:spPr>
          <a:xfrm>
            <a:off x="794923" y="3337410"/>
            <a:ext cx="1104702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선정</a:t>
            </a:r>
            <a:endParaRPr sz="5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1241681" y="2477521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9" name="Google Shape;479;p28"/>
          <p:cNvSpPr/>
          <p:nvPr/>
        </p:nvSpPr>
        <p:spPr>
          <a:xfrm>
            <a:off x="4131866" y="2459589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 idx="4294967295"/>
          </p:nvPr>
        </p:nvSpPr>
        <p:spPr>
          <a:xfrm>
            <a:off x="516600" y="514350"/>
            <a:ext cx="320552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진행 프로세스</a:t>
            </a:r>
            <a:endParaRPr sz="4000" dirty="0"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4" name="Google Shape;479;p28">
            <a:extLst>
              <a:ext uri="{FF2B5EF4-FFF2-40B4-BE49-F238E27FC236}">
                <a16:creationId xmlns:a16="http://schemas.microsoft.com/office/drawing/2014/main" id="{936EE36A-6672-FDAD-34D7-EA0244BE03F9}"/>
              </a:ext>
            </a:extLst>
          </p:cNvPr>
          <p:cNvSpPr/>
          <p:nvPr/>
        </p:nvSpPr>
        <p:spPr>
          <a:xfrm>
            <a:off x="7022051" y="2477521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468;p28">
            <a:extLst>
              <a:ext uri="{FF2B5EF4-FFF2-40B4-BE49-F238E27FC236}">
                <a16:creationId xmlns:a16="http://schemas.microsoft.com/office/drawing/2014/main" id="{CA52B416-2BE4-104F-D492-3A52D8191D24}"/>
              </a:ext>
            </a:extLst>
          </p:cNvPr>
          <p:cNvSpPr txBox="1"/>
          <p:nvPr/>
        </p:nvSpPr>
        <p:spPr>
          <a:xfrm>
            <a:off x="662263" y="2971156"/>
            <a:ext cx="1370023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인사이트 선정</a:t>
            </a:r>
            <a:endParaRPr lang="ko-KR" alt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6" name="Google Shape;468;p28">
            <a:extLst>
              <a:ext uri="{FF2B5EF4-FFF2-40B4-BE49-F238E27FC236}">
                <a16:creationId xmlns:a16="http://schemas.microsoft.com/office/drawing/2014/main" id="{896DE8D2-93FD-9781-C2A0-7A584BD7616E}"/>
              </a:ext>
            </a:extLst>
          </p:cNvPr>
          <p:cNvSpPr txBox="1"/>
          <p:nvPr/>
        </p:nvSpPr>
        <p:spPr>
          <a:xfrm>
            <a:off x="3453619" y="3121967"/>
            <a:ext cx="155577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18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8" name="Google Shape;468;p28">
            <a:extLst>
              <a:ext uri="{FF2B5EF4-FFF2-40B4-BE49-F238E27FC236}">
                <a16:creationId xmlns:a16="http://schemas.microsoft.com/office/drawing/2014/main" id="{BBD8E373-8800-2733-F74E-A57F4AD5A649}"/>
              </a:ext>
            </a:extLst>
          </p:cNvPr>
          <p:cNvSpPr txBox="1"/>
          <p:nvPr/>
        </p:nvSpPr>
        <p:spPr>
          <a:xfrm>
            <a:off x="6210510" y="2965448"/>
            <a:ext cx="1806906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다양한 학습 모델 실험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9" name="Google Shape;468;p28">
            <a:extLst>
              <a:ext uri="{FF2B5EF4-FFF2-40B4-BE49-F238E27FC236}">
                <a16:creationId xmlns:a16="http://schemas.microsoft.com/office/drawing/2014/main" id="{9DA31B3C-135B-67A5-7F0A-CACEF1922F1A}"/>
              </a:ext>
            </a:extLst>
          </p:cNvPr>
          <p:cNvSpPr txBox="1"/>
          <p:nvPr/>
        </p:nvSpPr>
        <p:spPr>
          <a:xfrm>
            <a:off x="6298880" y="3359145"/>
            <a:ext cx="1630166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</a:rPr>
              <a:t>우수 학습 모델 선정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cxnSp>
        <p:nvCxnSpPr>
          <p:cNvPr id="32" name="Google Shape;463;p28">
            <a:extLst>
              <a:ext uri="{FF2B5EF4-FFF2-40B4-BE49-F238E27FC236}">
                <a16:creationId xmlns:a16="http://schemas.microsoft.com/office/drawing/2014/main" id="{E99B4992-836A-40EF-B67E-595816C2A4C0}"/>
              </a:ext>
            </a:extLst>
          </p:cNvPr>
          <p:cNvCxnSpPr>
            <a:cxnSpLocks/>
          </p:cNvCxnSpPr>
          <p:nvPr/>
        </p:nvCxnSpPr>
        <p:spPr>
          <a:xfrm>
            <a:off x="4528923" y="2571750"/>
            <a:ext cx="232422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4576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A20D5-4F55-E23A-C35D-F3BB2C78D40D}"/>
              </a:ext>
            </a:extLst>
          </p:cNvPr>
          <p:cNvSpPr txBox="1"/>
          <p:nvPr/>
        </p:nvSpPr>
        <p:spPr>
          <a:xfrm>
            <a:off x="524218" y="12233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Merge : Train </a:t>
            </a:r>
            <a:r>
              <a:rPr lang="en-US" altLang="ko-KR" b="0" i="1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data, Test 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data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A59F4C8-2524-9F15-2674-B230A6CB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8" y="1735112"/>
            <a:ext cx="5635835" cy="24470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F7E9AF4-F5B8-E6A3-5206-4FDBC3A2C0B9}"/>
                  </a:ext>
                </a:extLst>
              </p14:cNvPr>
              <p14:cNvContentPartPr/>
              <p14:nvPr/>
            </p14:nvContentPartPr>
            <p14:xfrm>
              <a:off x="944940" y="2909781"/>
              <a:ext cx="33012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F7E9AF4-F5B8-E6A3-5206-4FDBC3A2C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940" y="2900781"/>
                <a:ext cx="347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7F87D45-1AEF-0A87-6E4A-093B994DECB4}"/>
                  </a:ext>
                </a:extLst>
              </p14:cNvPr>
              <p14:cNvContentPartPr/>
              <p14:nvPr/>
            </p14:nvContentPartPr>
            <p14:xfrm>
              <a:off x="944940" y="2691420"/>
              <a:ext cx="42624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7F87D45-1AEF-0A87-6E4A-093B994DEC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5940" y="2682780"/>
                <a:ext cx="44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4467D59-97D2-E0C7-0C40-0A2E2DFD736E}"/>
                  </a:ext>
                </a:extLst>
              </p14:cNvPr>
              <p14:cNvContentPartPr/>
              <p14:nvPr/>
            </p14:nvContentPartPr>
            <p14:xfrm>
              <a:off x="944940" y="3113768"/>
              <a:ext cx="566868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4467D59-97D2-E0C7-0C40-0A2E2DFD73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942" y="3105128"/>
                <a:ext cx="58450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EA689B4-819F-8A8E-E596-85C18ED7C48A}"/>
                  </a:ext>
                </a:extLst>
              </p14:cNvPr>
              <p14:cNvContentPartPr/>
              <p14:nvPr/>
            </p14:nvContentPartPr>
            <p14:xfrm>
              <a:off x="944940" y="3918300"/>
              <a:ext cx="134532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EA689B4-819F-8A8E-E596-85C18ED7C4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5940" y="3909300"/>
                <a:ext cx="13629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72CEF70-7D52-4FC4-2376-4926FC1F4F2E}"/>
              </a:ext>
            </a:extLst>
          </p:cNvPr>
          <p:cNvSpPr txBox="1"/>
          <p:nvPr/>
        </p:nvSpPr>
        <p:spPr>
          <a:xfrm>
            <a:off x="5493773" y="1735112"/>
            <a:ext cx="33110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조선로고체" panose="02030504000101010101" pitchFamily="18" charset="-127"/>
                <a:ea typeface="조선로고체" panose="02030504000101010101" pitchFamily="18" charset="-127"/>
                <a:cs typeface="Arabic Typesetting" panose="020B0604020202020204" pitchFamily="66" charset="-78"/>
              </a:rPr>
              <a:t>학습에 사용하지 않을 데이터는 정리</a:t>
            </a:r>
            <a:endParaRPr lang="en-US" altLang="ko-KR" sz="1500" dirty="0">
              <a:latin typeface="조선로고체" panose="02030504000101010101" pitchFamily="18" charset="-127"/>
              <a:ea typeface="조선로고체" panose="02030504000101010101" pitchFamily="18" charset="-127"/>
              <a:cs typeface="Arabic Typesetting" panose="020B0604020202020204" pitchFamily="66" charset="-78"/>
            </a:endParaRPr>
          </a:p>
          <a:p>
            <a:endParaRPr lang="en-US" altLang="ko-KR" sz="1500" dirty="0">
              <a:latin typeface="조선로고체" panose="02030504000101010101" pitchFamily="18" charset="-127"/>
              <a:ea typeface="조선로고체" panose="02030504000101010101" pitchFamily="18" charset="-127"/>
              <a:cs typeface="Arabic Typesetting" panose="020B0604020202020204" pitchFamily="66" charset="-78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err="1">
                <a:latin typeface="조선로고체" panose="02030504000101010101" pitchFamily="18" charset="-127"/>
                <a:ea typeface="조선로고체" panose="02030504000101010101" pitchFamily="18" charset="-127"/>
                <a:cs typeface="Arabic Typesetting" panose="020B0604020202020204" pitchFamily="66" charset="-78"/>
              </a:rPr>
              <a:t>Jibun</a:t>
            </a:r>
            <a:endParaRPr lang="en-US" altLang="ko-KR" sz="1500" dirty="0">
              <a:latin typeface="조선로고체" panose="02030504000101010101" pitchFamily="18" charset="-127"/>
              <a:ea typeface="조선로고체" panose="02030504000101010101" pitchFamily="18" charset="-127"/>
              <a:cs typeface="Arabic Typesetting" panose="020B0604020202020204" pitchFamily="66" charset="-78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조선로고체" panose="02030504000101010101" pitchFamily="18" charset="-127"/>
                <a:ea typeface="조선로고체" panose="02030504000101010101" pitchFamily="18" charset="-127"/>
                <a:cs typeface="Arabic Typesetting" panose="020B0604020202020204" pitchFamily="66" charset="-78"/>
              </a:rPr>
              <a:t>Apt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err="1">
                <a:latin typeface="조선로고체" panose="02030504000101010101" pitchFamily="18" charset="-127"/>
                <a:ea typeface="조선로고체" panose="02030504000101010101" pitchFamily="18" charset="-127"/>
                <a:cs typeface="Arabic Typesetting" panose="020B0604020202020204" pitchFamily="66" charset="-78"/>
              </a:rPr>
              <a:t>Addr_kr</a:t>
            </a:r>
            <a:endParaRPr lang="en-US" altLang="ko-KR" sz="1500" dirty="0">
              <a:latin typeface="조선로고체" panose="02030504000101010101" pitchFamily="18" charset="-127"/>
              <a:ea typeface="조선로고체" panose="02030504000101010101" pitchFamily="18" charset="-127"/>
              <a:cs typeface="Arabic Typesetting" panose="020B0604020202020204" pitchFamily="66" charset="-78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err="1">
                <a:latin typeface="조선로고체" panose="02030504000101010101" pitchFamily="18" charset="-127"/>
                <a:ea typeface="조선로고체" panose="02030504000101010101" pitchFamily="18" charset="-127"/>
                <a:cs typeface="Arabic Typesetting" panose="020B0604020202020204" pitchFamily="66" charset="-78"/>
              </a:rPr>
              <a:t>Transaction_date</a:t>
            </a:r>
            <a:endParaRPr lang="en-US" altLang="ko-KR" sz="1500" dirty="0">
              <a:latin typeface="조선로고체" panose="02030504000101010101" pitchFamily="18" charset="-127"/>
              <a:ea typeface="조선로고체" panose="02030504000101010101" pitchFamily="18" charset="-127"/>
              <a:cs typeface="Arabic Typesetting" panose="020B0604020202020204" pitchFamily="66" charset="-78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err="1">
                <a:latin typeface="조선로고체" panose="02030504000101010101" pitchFamily="18" charset="-127"/>
                <a:ea typeface="조선로고체" panose="02030504000101010101" pitchFamily="18" charset="-127"/>
                <a:cs typeface="Arabic Typesetting" panose="020B0604020202020204" pitchFamily="66" charset="-78"/>
              </a:rPr>
              <a:t>Transaction_year_month</a:t>
            </a:r>
            <a:endParaRPr lang="en-US" altLang="ko-KR" sz="1500" dirty="0">
              <a:latin typeface="조선로고체" panose="02030504000101010101" pitchFamily="18" charset="-127"/>
              <a:ea typeface="조선로고체" panose="02030504000101010101" pitchFamily="18" charset="-127"/>
              <a:cs typeface="Arabic Typesetting" panose="020B0604020202020204" pitchFamily="66" charset="-78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조선로고체" panose="02030504000101010101" pitchFamily="18" charset="-127"/>
                <a:ea typeface="조선로고체" panose="02030504000101010101" pitchFamily="18" charset="-127"/>
                <a:cs typeface="Arabic Typesetting" panose="020B0604020202020204" pitchFamily="66" charset="-78"/>
              </a:rPr>
              <a:t>Year of competition</a:t>
            </a:r>
            <a:endParaRPr lang="en-US" altLang="ko-KR" sz="1500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endParaRPr lang="en-US" altLang="ko-KR" sz="1500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r>
              <a:rPr lang="ko-KR" altLang="en-US" sz="15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중복 값</a:t>
            </a:r>
            <a:r>
              <a:rPr lang="en-US" altLang="ko-KR" sz="15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5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종속적인 데이터는 필요가 없다</a:t>
            </a:r>
            <a:r>
              <a:rPr lang="en-US" altLang="ko-KR" sz="15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. </a:t>
            </a:r>
            <a:r>
              <a:rPr lang="ko-KR" altLang="en-US" sz="15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상관관계가 다소 부족한 컬럼도 삭제</a:t>
            </a:r>
            <a:r>
              <a:rPr lang="en-US" altLang="ko-KR" sz="15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  <a:endParaRPr lang="en-US" altLang="ko-KR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D8F9B21-BCF0-98E2-C409-7B951F94399A}"/>
                  </a:ext>
                </a:extLst>
              </p14:cNvPr>
              <p14:cNvContentPartPr/>
              <p14:nvPr/>
            </p14:nvContentPartPr>
            <p14:xfrm>
              <a:off x="944940" y="3515674"/>
              <a:ext cx="1530036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D8F9B21-BCF0-98E2-C409-7B951F9439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5940" y="3506674"/>
                <a:ext cx="154767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5C640137-FBE0-63A4-7982-FEA379EC9A4A}"/>
                  </a:ext>
                </a:extLst>
              </p14:cNvPr>
              <p14:cNvContentPartPr/>
              <p14:nvPr/>
            </p14:nvContentPartPr>
            <p14:xfrm>
              <a:off x="944940" y="3708112"/>
              <a:ext cx="1834836" cy="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C640137-FBE0-63A4-7982-FEA379EC9A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940" y="3699112"/>
                <a:ext cx="1852475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9424974-93AA-A5DD-E4B3-F7EB8F280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8" y="2969796"/>
            <a:ext cx="2937217" cy="168117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0AE5D5B-1349-3D87-9FC2-58DF31B67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98" y="2823275"/>
            <a:ext cx="1965466" cy="1828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10EA2B-EB44-D7E1-2DCD-00FE34F1E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98" y="1457245"/>
            <a:ext cx="8075830" cy="1366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D6D6E0-286E-AF4E-646A-DA95601F4F65}"/>
              </a:ext>
            </a:extLst>
          </p:cNvPr>
          <p:cNvSpPr txBox="1"/>
          <p:nvPr/>
        </p:nvSpPr>
        <p:spPr>
          <a:xfrm>
            <a:off x="6108390" y="3046884"/>
            <a:ext cx="2542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좀 더 정확한 상관관계를 얻기 위하여 평균 가격이 높은 순으로 레이블 인코딩을 진행</a:t>
            </a:r>
          </a:p>
        </p:txBody>
      </p:sp>
    </p:spTree>
    <p:extLst>
      <p:ext uri="{BB962C8B-B14F-4D97-AF65-F5344CB8AC3E}">
        <p14:creationId xmlns:p14="http://schemas.microsoft.com/office/powerpoint/2010/main" val="341024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A12019F-A3BD-9945-52F7-5511EB35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8" y="1457245"/>
            <a:ext cx="8075830" cy="1872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F207C1-A8F8-AE71-89CD-E8EF882520F9}"/>
              </a:ext>
            </a:extLst>
          </p:cNvPr>
          <p:cNvSpPr txBox="1"/>
          <p:nvPr/>
        </p:nvSpPr>
        <p:spPr>
          <a:xfrm>
            <a:off x="516598" y="3516713"/>
            <a:ext cx="80758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아파트</a:t>
            </a:r>
            <a:r>
              <a:rPr lang="en-US" altLang="ko-KR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id, </a:t>
            </a:r>
            <a:r>
              <a:rPr lang="ko-KR" altLang="en-US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시</a:t>
            </a:r>
            <a:r>
              <a:rPr lang="en-US" altLang="ko-KR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동</a:t>
            </a:r>
            <a:r>
              <a:rPr lang="en-US" altLang="ko-KR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구</a:t>
            </a:r>
            <a:r>
              <a:rPr lang="en-US" altLang="ko-KR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층</a:t>
            </a:r>
            <a:r>
              <a:rPr lang="en-US" altLang="ko-KR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30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실 거래가 모두 정수화</a:t>
            </a:r>
            <a:endParaRPr lang="en-US" altLang="ko-KR" sz="3000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48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4BAF8-8169-B5FE-C42E-2F2748DF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45729"/>
            <a:ext cx="4414910" cy="2074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944418-5652-F069-BABC-943AC37E4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90" y="1845729"/>
            <a:ext cx="4335437" cy="20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8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E414852-2E8A-438F-963B-7033C1DF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8" y="1595204"/>
            <a:ext cx="3558848" cy="30176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5D0E99-D515-B401-633E-C3336BBF2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446" y="1595204"/>
            <a:ext cx="3278951" cy="30176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7580E-2CE9-EECD-2F42-021E1ED68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397" y="1595205"/>
            <a:ext cx="1570378" cy="15305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430DBE-740B-AFC3-0872-0F3214709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397" y="3104044"/>
            <a:ext cx="1662573" cy="15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3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pic>
        <p:nvPicPr>
          <p:cNvPr id="3" name="그림 2" descr="텍스트, 실내, 검은색, 스크린샷이(가) 표시된 사진&#10;&#10;자동 생성된 설명">
            <a:extLst>
              <a:ext uri="{FF2B5EF4-FFF2-40B4-BE49-F238E27FC236}">
                <a16:creationId xmlns:a16="http://schemas.microsoft.com/office/drawing/2014/main" id="{872C2408-BBF5-F07D-8C00-D6B32BD9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8" y="1595204"/>
            <a:ext cx="5776461" cy="2225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08515-550B-28ED-C7B7-751DA53B61F3}"/>
              </a:ext>
            </a:extLst>
          </p:cNvPr>
          <p:cNvSpPr txBox="1"/>
          <p:nvPr/>
        </p:nvSpPr>
        <p:spPr>
          <a:xfrm>
            <a:off x="6459794" y="2384654"/>
            <a:ext cx="246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- </a:t>
            </a:r>
            <a:r>
              <a:rPr lang="en-US" altLang="ko-KR" sz="1800" dirty="0" err="1">
                <a:latin typeface="조선로고체" panose="02030504000101010101" pitchFamily="18" charset="-127"/>
                <a:ea typeface="조선로고체" panose="02030504000101010101" pitchFamily="18" charset="-127"/>
              </a:rPr>
              <a:t>iloc</a:t>
            </a:r>
            <a:r>
              <a:rPr lang="ko-KR" altLang="en-US" sz="18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함수를 사용하여 </a:t>
            </a:r>
            <a:endParaRPr lang="en-US" altLang="ko-KR" sz="1800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r>
              <a:rPr lang="ko-KR" altLang="en-US" sz="18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컬럼의 순서로 정렬</a:t>
            </a:r>
            <a:r>
              <a:rPr lang="en-US" altLang="ko-KR" sz="18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  <a:r>
              <a:rPr lang="ko-KR" altLang="en-US" sz="18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</a:t>
            </a:r>
            <a:endParaRPr lang="en-US" altLang="ko-KR" sz="1800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19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12B9BB-BCC8-54A9-3A2C-06EBD4D9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27" y="1063434"/>
            <a:ext cx="3777675" cy="33555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859641-B990-FFE1-BFC1-B2B3AA10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8" y="1063433"/>
            <a:ext cx="3777675" cy="335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09AC1-6243-4352-2DCC-675B7A15143C}"/>
              </a:ext>
            </a:extLst>
          </p:cNvPr>
          <p:cNvSpPr txBox="1"/>
          <p:nvPr/>
        </p:nvSpPr>
        <p:spPr>
          <a:xfrm>
            <a:off x="2405435" y="4418938"/>
            <a:ext cx="76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Before</a:t>
            </a:r>
            <a:endParaRPr lang="ko-KR" altLang="en-US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62A84-BB5C-079A-BB0F-69047199E4A1}"/>
              </a:ext>
            </a:extLst>
          </p:cNvPr>
          <p:cNvSpPr txBox="1"/>
          <p:nvPr/>
        </p:nvSpPr>
        <p:spPr>
          <a:xfrm>
            <a:off x="6837392" y="4418939"/>
            <a:ext cx="56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After</a:t>
            </a:r>
            <a:endParaRPr lang="ko-KR" altLang="en-US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C6E6086-FDBE-2209-31EF-86F5503BE0D2}"/>
              </a:ext>
            </a:extLst>
          </p:cNvPr>
          <p:cNvSpPr/>
          <p:nvPr/>
        </p:nvSpPr>
        <p:spPr>
          <a:xfrm>
            <a:off x="4380270" y="2332089"/>
            <a:ext cx="553064" cy="479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2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0EF6B2-67E9-78CF-8AC4-F315726D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8" y="3135275"/>
            <a:ext cx="7516763" cy="1547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101D16-F4FC-0BF7-9ECA-586122414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095" y="1193017"/>
            <a:ext cx="2806093" cy="19422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63F79-71B5-564A-E8AD-AB22C0FAB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99" y="1193017"/>
            <a:ext cx="2624808" cy="19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5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>
            <a:cxnSpLocks/>
          </p:cNvCxnSpPr>
          <p:nvPr/>
        </p:nvCxnSpPr>
        <p:spPr>
          <a:xfrm>
            <a:off x="1598154" y="2571750"/>
            <a:ext cx="232422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8" name="Google Shape;468;p28"/>
          <p:cNvSpPr txBox="1"/>
          <p:nvPr/>
        </p:nvSpPr>
        <p:spPr>
          <a:xfrm>
            <a:off x="794923" y="3337410"/>
            <a:ext cx="1104702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선정</a:t>
            </a:r>
            <a:endParaRPr sz="5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1241681" y="2477521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9" name="Google Shape;479;p28"/>
          <p:cNvSpPr/>
          <p:nvPr/>
        </p:nvSpPr>
        <p:spPr>
          <a:xfrm>
            <a:off x="4131866" y="2459589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 idx="4294967295"/>
          </p:nvPr>
        </p:nvSpPr>
        <p:spPr>
          <a:xfrm>
            <a:off x="516600" y="514350"/>
            <a:ext cx="320552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진행 프로세스</a:t>
            </a:r>
            <a:endParaRPr sz="4000" dirty="0"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4" name="Google Shape;479;p28">
            <a:extLst>
              <a:ext uri="{FF2B5EF4-FFF2-40B4-BE49-F238E27FC236}">
                <a16:creationId xmlns:a16="http://schemas.microsoft.com/office/drawing/2014/main" id="{936EE36A-6672-FDAD-34D7-EA0244BE03F9}"/>
              </a:ext>
            </a:extLst>
          </p:cNvPr>
          <p:cNvSpPr/>
          <p:nvPr/>
        </p:nvSpPr>
        <p:spPr>
          <a:xfrm>
            <a:off x="7022051" y="2477521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468;p28">
            <a:extLst>
              <a:ext uri="{FF2B5EF4-FFF2-40B4-BE49-F238E27FC236}">
                <a16:creationId xmlns:a16="http://schemas.microsoft.com/office/drawing/2014/main" id="{CA52B416-2BE4-104F-D492-3A52D8191D24}"/>
              </a:ext>
            </a:extLst>
          </p:cNvPr>
          <p:cNvSpPr txBox="1"/>
          <p:nvPr/>
        </p:nvSpPr>
        <p:spPr>
          <a:xfrm>
            <a:off x="662263" y="2971156"/>
            <a:ext cx="1370023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인사이트 선정</a:t>
            </a:r>
            <a:endParaRPr lang="ko-KR" alt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6" name="Google Shape;468;p28">
            <a:extLst>
              <a:ext uri="{FF2B5EF4-FFF2-40B4-BE49-F238E27FC236}">
                <a16:creationId xmlns:a16="http://schemas.microsoft.com/office/drawing/2014/main" id="{896DE8D2-93FD-9781-C2A0-7A584BD7616E}"/>
              </a:ext>
            </a:extLst>
          </p:cNvPr>
          <p:cNvSpPr txBox="1"/>
          <p:nvPr/>
        </p:nvSpPr>
        <p:spPr>
          <a:xfrm>
            <a:off x="3453619" y="3121967"/>
            <a:ext cx="155577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8" name="Google Shape;468;p28">
            <a:extLst>
              <a:ext uri="{FF2B5EF4-FFF2-40B4-BE49-F238E27FC236}">
                <a16:creationId xmlns:a16="http://schemas.microsoft.com/office/drawing/2014/main" id="{BBD8E373-8800-2733-F74E-A57F4AD5A649}"/>
              </a:ext>
            </a:extLst>
          </p:cNvPr>
          <p:cNvSpPr txBox="1"/>
          <p:nvPr/>
        </p:nvSpPr>
        <p:spPr>
          <a:xfrm>
            <a:off x="6210510" y="2965448"/>
            <a:ext cx="1806906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다양한 학습 모델 실험</a:t>
            </a:r>
            <a:endParaRPr lang="ko-KR" altLang="en-US" sz="18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9" name="Google Shape;468;p28">
            <a:extLst>
              <a:ext uri="{FF2B5EF4-FFF2-40B4-BE49-F238E27FC236}">
                <a16:creationId xmlns:a16="http://schemas.microsoft.com/office/drawing/2014/main" id="{9DA31B3C-135B-67A5-7F0A-CACEF1922F1A}"/>
              </a:ext>
            </a:extLst>
          </p:cNvPr>
          <p:cNvSpPr txBox="1"/>
          <p:nvPr/>
        </p:nvSpPr>
        <p:spPr>
          <a:xfrm>
            <a:off x="6298880" y="3359145"/>
            <a:ext cx="1630166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우수 학습 모델 선정</a:t>
            </a:r>
            <a:endParaRPr lang="ko-KR" altLang="en-US" sz="18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cxnSp>
        <p:nvCxnSpPr>
          <p:cNvPr id="32" name="Google Shape;463;p28">
            <a:extLst>
              <a:ext uri="{FF2B5EF4-FFF2-40B4-BE49-F238E27FC236}">
                <a16:creationId xmlns:a16="http://schemas.microsoft.com/office/drawing/2014/main" id="{E99B4992-836A-40EF-B67E-595816C2A4C0}"/>
              </a:ext>
            </a:extLst>
          </p:cNvPr>
          <p:cNvCxnSpPr>
            <a:cxnSpLocks/>
          </p:cNvCxnSpPr>
          <p:nvPr/>
        </p:nvCxnSpPr>
        <p:spPr>
          <a:xfrm>
            <a:off x="4528923" y="2571750"/>
            <a:ext cx="232422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4988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5;p27">
            <a:extLst>
              <a:ext uri="{FF2B5EF4-FFF2-40B4-BE49-F238E27FC236}">
                <a16:creationId xmlns:a16="http://schemas.microsoft.com/office/drawing/2014/main" id="{DEE1E3FB-5554-844A-9019-B8AC6C0E6ADE}"/>
              </a:ext>
            </a:extLst>
          </p:cNvPr>
          <p:cNvSpPr/>
          <p:nvPr/>
        </p:nvSpPr>
        <p:spPr>
          <a:xfrm>
            <a:off x="1316066" y="1576165"/>
            <a:ext cx="147815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5;p27">
            <a:extLst>
              <a:ext uri="{FF2B5EF4-FFF2-40B4-BE49-F238E27FC236}">
                <a16:creationId xmlns:a16="http://schemas.microsoft.com/office/drawing/2014/main" id="{D50A427A-D049-84D3-AC6C-BA01F66CBDCA}"/>
              </a:ext>
            </a:extLst>
          </p:cNvPr>
          <p:cNvSpPr/>
          <p:nvPr/>
        </p:nvSpPr>
        <p:spPr>
          <a:xfrm>
            <a:off x="1313816" y="2369780"/>
            <a:ext cx="147815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5;p27">
            <a:extLst>
              <a:ext uri="{FF2B5EF4-FFF2-40B4-BE49-F238E27FC236}">
                <a16:creationId xmlns:a16="http://schemas.microsoft.com/office/drawing/2014/main" id="{A3CEF50B-BDF0-7EF2-D093-DB809A94AEC4}"/>
              </a:ext>
            </a:extLst>
          </p:cNvPr>
          <p:cNvSpPr/>
          <p:nvPr/>
        </p:nvSpPr>
        <p:spPr>
          <a:xfrm>
            <a:off x="1313816" y="3163395"/>
            <a:ext cx="147815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45;p27">
            <a:extLst>
              <a:ext uri="{FF2B5EF4-FFF2-40B4-BE49-F238E27FC236}">
                <a16:creationId xmlns:a16="http://schemas.microsoft.com/office/drawing/2014/main" id="{264F8C10-C18A-A062-BABA-11D5F89829D2}"/>
              </a:ext>
            </a:extLst>
          </p:cNvPr>
          <p:cNvSpPr/>
          <p:nvPr/>
        </p:nvSpPr>
        <p:spPr>
          <a:xfrm>
            <a:off x="1313816" y="3945669"/>
            <a:ext cx="147815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1;p16">
            <a:extLst>
              <a:ext uri="{FF2B5EF4-FFF2-40B4-BE49-F238E27FC236}">
                <a16:creationId xmlns:a16="http://schemas.microsoft.com/office/drawing/2014/main" id="{4911591F-9BE8-D323-4D17-DF29E56440CB}"/>
              </a:ext>
            </a:extLst>
          </p:cNvPr>
          <p:cNvSpPr txBox="1">
            <a:spLocks/>
          </p:cNvSpPr>
          <p:nvPr/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12"/>
              </a:lnSpc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팀원소개</a:t>
            </a:r>
          </a:p>
        </p:txBody>
      </p:sp>
      <p:sp>
        <p:nvSpPr>
          <p:cNvPr id="17" name="Google Shape;449;p27">
            <a:extLst>
              <a:ext uri="{FF2B5EF4-FFF2-40B4-BE49-F238E27FC236}">
                <a16:creationId xmlns:a16="http://schemas.microsoft.com/office/drawing/2014/main" id="{31B36E69-6A11-DD01-BCA9-FAC3FBDE14DA}"/>
              </a:ext>
            </a:extLst>
          </p:cNvPr>
          <p:cNvSpPr txBox="1">
            <a:spLocks/>
          </p:cNvSpPr>
          <p:nvPr/>
        </p:nvSpPr>
        <p:spPr>
          <a:xfrm>
            <a:off x="3742649" y="196345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endParaRPr lang="en-US" sz="12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18" name="Google Shape;449;p27">
            <a:extLst>
              <a:ext uri="{FF2B5EF4-FFF2-40B4-BE49-F238E27FC236}">
                <a16:creationId xmlns:a16="http://schemas.microsoft.com/office/drawing/2014/main" id="{CF85F31A-A91C-D561-36D6-AB82860A5219}"/>
              </a:ext>
            </a:extLst>
          </p:cNvPr>
          <p:cNvSpPr txBox="1">
            <a:spLocks/>
          </p:cNvSpPr>
          <p:nvPr/>
        </p:nvSpPr>
        <p:spPr>
          <a:xfrm>
            <a:off x="1354093" y="3491058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endParaRPr lang="en-US" sz="12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20" name="Google Shape;449;p27">
            <a:extLst>
              <a:ext uri="{FF2B5EF4-FFF2-40B4-BE49-F238E27FC236}">
                <a16:creationId xmlns:a16="http://schemas.microsoft.com/office/drawing/2014/main" id="{ECECD38A-EF70-3DB0-0873-95D1E5CF35C2}"/>
              </a:ext>
            </a:extLst>
          </p:cNvPr>
          <p:cNvSpPr txBox="1">
            <a:spLocks/>
          </p:cNvSpPr>
          <p:nvPr/>
        </p:nvSpPr>
        <p:spPr>
          <a:xfrm>
            <a:off x="3742649" y="348745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endParaRPr lang="en-US" sz="12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2" name="Google Shape;449;p27">
            <a:extLst>
              <a:ext uri="{FF2B5EF4-FFF2-40B4-BE49-F238E27FC236}">
                <a16:creationId xmlns:a16="http://schemas.microsoft.com/office/drawing/2014/main" id="{C2FA855F-6379-9A30-B271-417223152A0C}"/>
              </a:ext>
            </a:extLst>
          </p:cNvPr>
          <p:cNvSpPr txBox="1">
            <a:spLocks/>
          </p:cNvSpPr>
          <p:nvPr/>
        </p:nvSpPr>
        <p:spPr>
          <a:xfrm>
            <a:off x="1585203" y="1545646"/>
            <a:ext cx="983757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r>
              <a:rPr lang="ko-KR" altLang="en-US" sz="2400" b="1" dirty="0" err="1">
                <a:latin typeface="조선로고체" panose="02030504000101010101" pitchFamily="18" charset="-127"/>
                <a:ea typeface="조선로고체" panose="02030504000101010101" pitchFamily="18" charset="-127"/>
              </a:rPr>
              <a:t>이평섭</a:t>
            </a:r>
            <a:endParaRPr lang="en-US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10" name="Google Shape;445;p27">
            <a:extLst>
              <a:ext uri="{FF2B5EF4-FFF2-40B4-BE49-F238E27FC236}">
                <a16:creationId xmlns:a16="http://schemas.microsoft.com/office/drawing/2014/main" id="{2EAE4602-4A12-DC33-848A-D6412807AABB}"/>
              </a:ext>
            </a:extLst>
          </p:cNvPr>
          <p:cNvSpPr/>
          <p:nvPr/>
        </p:nvSpPr>
        <p:spPr>
          <a:xfrm>
            <a:off x="1313817" y="2371917"/>
            <a:ext cx="147815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45;p27">
            <a:extLst>
              <a:ext uri="{FF2B5EF4-FFF2-40B4-BE49-F238E27FC236}">
                <a16:creationId xmlns:a16="http://schemas.microsoft.com/office/drawing/2014/main" id="{CF5EFDE1-D1C0-05B5-3154-C2EE93527FC3}"/>
              </a:ext>
            </a:extLst>
          </p:cNvPr>
          <p:cNvSpPr/>
          <p:nvPr/>
        </p:nvSpPr>
        <p:spPr>
          <a:xfrm>
            <a:off x="1313816" y="3167669"/>
            <a:ext cx="147815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5;p27">
            <a:extLst>
              <a:ext uri="{FF2B5EF4-FFF2-40B4-BE49-F238E27FC236}">
                <a16:creationId xmlns:a16="http://schemas.microsoft.com/office/drawing/2014/main" id="{80B019F2-5C20-B5B4-1DA6-B9FC33A92D00}"/>
              </a:ext>
            </a:extLst>
          </p:cNvPr>
          <p:cNvSpPr/>
          <p:nvPr/>
        </p:nvSpPr>
        <p:spPr>
          <a:xfrm>
            <a:off x="1313816" y="3961284"/>
            <a:ext cx="147815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45;p27">
            <a:extLst>
              <a:ext uri="{FF2B5EF4-FFF2-40B4-BE49-F238E27FC236}">
                <a16:creationId xmlns:a16="http://schemas.microsoft.com/office/drawing/2014/main" id="{7867BB28-7916-64D4-7F44-CCB7B9DD9DE9}"/>
              </a:ext>
            </a:extLst>
          </p:cNvPr>
          <p:cNvSpPr/>
          <p:nvPr/>
        </p:nvSpPr>
        <p:spPr>
          <a:xfrm flipH="1">
            <a:off x="2980552" y="1572562"/>
            <a:ext cx="56271" cy="479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49;p27">
            <a:extLst>
              <a:ext uri="{FF2B5EF4-FFF2-40B4-BE49-F238E27FC236}">
                <a16:creationId xmlns:a16="http://schemas.microsoft.com/office/drawing/2014/main" id="{35121A8A-FB9A-98C5-5137-522EB3ED89B1}"/>
              </a:ext>
            </a:extLst>
          </p:cNvPr>
          <p:cNvSpPr txBox="1">
            <a:spLocks/>
          </p:cNvSpPr>
          <p:nvPr/>
        </p:nvSpPr>
        <p:spPr>
          <a:xfrm>
            <a:off x="1585203" y="2327920"/>
            <a:ext cx="983757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r>
              <a:rPr lang="ko-KR" altLang="en-US" sz="24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강서준</a:t>
            </a:r>
            <a:endParaRPr lang="en-US" sz="24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22" name="Google Shape;445;p27">
            <a:extLst>
              <a:ext uri="{FF2B5EF4-FFF2-40B4-BE49-F238E27FC236}">
                <a16:creationId xmlns:a16="http://schemas.microsoft.com/office/drawing/2014/main" id="{00890615-2482-A294-E858-031B1672E255}"/>
              </a:ext>
            </a:extLst>
          </p:cNvPr>
          <p:cNvSpPr/>
          <p:nvPr/>
        </p:nvSpPr>
        <p:spPr>
          <a:xfrm flipH="1">
            <a:off x="2978302" y="2366177"/>
            <a:ext cx="56271" cy="479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9;p27">
            <a:extLst>
              <a:ext uri="{FF2B5EF4-FFF2-40B4-BE49-F238E27FC236}">
                <a16:creationId xmlns:a16="http://schemas.microsoft.com/office/drawing/2014/main" id="{2F4435D4-3374-FE4D-F20E-FF69934208BD}"/>
              </a:ext>
            </a:extLst>
          </p:cNvPr>
          <p:cNvSpPr txBox="1">
            <a:spLocks/>
          </p:cNvSpPr>
          <p:nvPr/>
        </p:nvSpPr>
        <p:spPr>
          <a:xfrm>
            <a:off x="1561014" y="3141664"/>
            <a:ext cx="983757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r>
              <a:rPr lang="ko-KR" altLang="en-US" sz="2400" b="1" dirty="0" err="1">
                <a:latin typeface="조선로고체" panose="02030504000101010101" pitchFamily="18" charset="-127"/>
                <a:ea typeface="조선로고체" panose="02030504000101010101" pitchFamily="18" charset="-127"/>
              </a:rPr>
              <a:t>구본회</a:t>
            </a:r>
            <a:endParaRPr lang="en-US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25" name="Google Shape;445;p27">
            <a:extLst>
              <a:ext uri="{FF2B5EF4-FFF2-40B4-BE49-F238E27FC236}">
                <a16:creationId xmlns:a16="http://schemas.microsoft.com/office/drawing/2014/main" id="{0EA3F5B2-21BA-3ABC-CCC4-784CDCB3B650}"/>
              </a:ext>
            </a:extLst>
          </p:cNvPr>
          <p:cNvSpPr/>
          <p:nvPr/>
        </p:nvSpPr>
        <p:spPr>
          <a:xfrm flipH="1">
            <a:off x="2978302" y="3159792"/>
            <a:ext cx="56271" cy="479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9;p27">
            <a:extLst>
              <a:ext uri="{FF2B5EF4-FFF2-40B4-BE49-F238E27FC236}">
                <a16:creationId xmlns:a16="http://schemas.microsoft.com/office/drawing/2014/main" id="{AF06948F-3045-14C9-1C51-2FA993A6CB9A}"/>
              </a:ext>
            </a:extLst>
          </p:cNvPr>
          <p:cNvSpPr txBox="1">
            <a:spLocks/>
          </p:cNvSpPr>
          <p:nvPr/>
        </p:nvSpPr>
        <p:spPr>
          <a:xfrm>
            <a:off x="1563950" y="3904315"/>
            <a:ext cx="983757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r>
              <a:rPr lang="ko-KR" altLang="en-US" sz="2400" b="1" dirty="0" err="1">
                <a:latin typeface="조선로고체" panose="02030504000101010101" pitchFamily="18" charset="-127"/>
                <a:ea typeface="조선로고체" panose="02030504000101010101" pitchFamily="18" charset="-127"/>
              </a:rPr>
              <a:t>정우재</a:t>
            </a:r>
            <a:endParaRPr lang="en-US" sz="24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28" name="Google Shape;445;p27">
            <a:extLst>
              <a:ext uri="{FF2B5EF4-FFF2-40B4-BE49-F238E27FC236}">
                <a16:creationId xmlns:a16="http://schemas.microsoft.com/office/drawing/2014/main" id="{40E69CB3-77B5-DAF3-4755-552BCDB33FCD}"/>
              </a:ext>
            </a:extLst>
          </p:cNvPr>
          <p:cNvSpPr/>
          <p:nvPr/>
        </p:nvSpPr>
        <p:spPr>
          <a:xfrm flipH="1">
            <a:off x="2978302" y="3942066"/>
            <a:ext cx="56271" cy="479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45;p27">
            <a:extLst>
              <a:ext uri="{FF2B5EF4-FFF2-40B4-BE49-F238E27FC236}">
                <a16:creationId xmlns:a16="http://schemas.microsoft.com/office/drawing/2014/main" id="{601EEB88-999B-63E9-A984-673CD697D215}"/>
              </a:ext>
            </a:extLst>
          </p:cNvPr>
          <p:cNvSpPr/>
          <p:nvPr/>
        </p:nvSpPr>
        <p:spPr>
          <a:xfrm>
            <a:off x="3271853" y="1572562"/>
            <a:ext cx="380407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45;p27">
            <a:extLst>
              <a:ext uri="{FF2B5EF4-FFF2-40B4-BE49-F238E27FC236}">
                <a16:creationId xmlns:a16="http://schemas.microsoft.com/office/drawing/2014/main" id="{858480ED-CA2E-A183-1286-A6ED0B75D3FF}"/>
              </a:ext>
            </a:extLst>
          </p:cNvPr>
          <p:cNvSpPr/>
          <p:nvPr/>
        </p:nvSpPr>
        <p:spPr>
          <a:xfrm>
            <a:off x="3269603" y="2366177"/>
            <a:ext cx="380407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5;p27">
            <a:extLst>
              <a:ext uri="{FF2B5EF4-FFF2-40B4-BE49-F238E27FC236}">
                <a16:creationId xmlns:a16="http://schemas.microsoft.com/office/drawing/2014/main" id="{43ABAC56-7E1A-7AEB-B96D-98FBA799E5DD}"/>
              </a:ext>
            </a:extLst>
          </p:cNvPr>
          <p:cNvSpPr/>
          <p:nvPr/>
        </p:nvSpPr>
        <p:spPr>
          <a:xfrm>
            <a:off x="3252426" y="3159792"/>
            <a:ext cx="380407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45;p27">
            <a:extLst>
              <a:ext uri="{FF2B5EF4-FFF2-40B4-BE49-F238E27FC236}">
                <a16:creationId xmlns:a16="http://schemas.microsoft.com/office/drawing/2014/main" id="{C5DC4CE0-F861-6A3A-BF61-2BFADB0B9F09}"/>
              </a:ext>
            </a:extLst>
          </p:cNvPr>
          <p:cNvSpPr/>
          <p:nvPr/>
        </p:nvSpPr>
        <p:spPr>
          <a:xfrm>
            <a:off x="3269603" y="3942066"/>
            <a:ext cx="380407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49;p27">
            <a:extLst>
              <a:ext uri="{FF2B5EF4-FFF2-40B4-BE49-F238E27FC236}">
                <a16:creationId xmlns:a16="http://schemas.microsoft.com/office/drawing/2014/main" id="{312C4E41-E36C-BC1B-9592-06AD80EAF633}"/>
              </a:ext>
            </a:extLst>
          </p:cNvPr>
          <p:cNvSpPr txBox="1">
            <a:spLocks/>
          </p:cNvSpPr>
          <p:nvPr/>
        </p:nvSpPr>
        <p:spPr>
          <a:xfrm>
            <a:off x="3462793" y="1621200"/>
            <a:ext cx="3614555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팀장 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/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발표</a:t>
            </a:r>
            <a:endParaRPr lang="en-US" sz="18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35" name="Google Shape;449;p27">
            <a:extLst>
              <a:ext uri="{FF2B5EF4-FFF2-40B4-BE49-F238E27FC236}">
                <a16:creationId xmlns:a16="http://schemas.microsoft.com/office/drawing/2014/main" id="{34C8F607-7C28-FCC8-77B1-48C0051F4F39}"/>
              </a:ext>
            </a:extLst>
          </p:cNvPr>
          <p:cNvSpPr txBox="1">
            <a:spLocks/>
          </p:cNvSpPr>
          <p:nvPr/>
        </p:nvSpPr>
        <p:spPr>
          <a:xfrm>
            <a:off x="3462793" y="2411466"/>
            <a:ext cx="3593708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자료 정리 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/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자료 탐색 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/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모델실험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</a:t>
            </a:r>
            <a:endParaRPr lang="en-US" sz="18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40" name="Google Shape;445;p27">
            <a:extLst>
              <a:ext uri="{FF2B5EF4-FFF2-40B4-BE49-F238E27FC236}">
                <a16:creationId xmlns:a16="http://schemas.microsoft.com/office/drawing/2014/main" id="{5D22B5D1-A4AD-BF46-7DAB-170D337DAAFC}"/>
              </a:ext>
            </a:extLst>
          </p:cNvPr>
          <p:cNvSpPr/>
          <p:nvPr/>
        </p:nvSpPr>
        <p:spPr>
          <a:xfrm>
            <a:off x="3269603" y="3949545"/>
            <a:ext cx="3804075" cy="47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49;p27">
            <a:extLst>
              <a:ext uri="{FF2B5EF4-FFF2-40B4-BE49-F238E27FC236}">
                <a16:creationId xmlns:a16="http://schemas.microsoft.com/office/drawing/2014/main" id="{DADB0A31-015B-D28C-3356-63A5D065C907}"/>
              </a:ext>
            </a:extLst>
          </p:cNvPr>
          <p:cNvSpPr txBox="1">
            <a:spLocks/>
          </p:cNvSpPr>
          <p:nvPr/>
        </p:nvSpPr>
        <p:spPr>
          <a:xfrm>
            <a:off x="3352870" y="3201028"/>
            <a:ext cx="3614555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자료 탐색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/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모델 선정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빌딩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실험</a:t>
            </a:r>
            <a:endParaRPr lang="en-US" sz="18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45" name="Google Shape;449;p27">
            <a:extLst>
              <a:ext uri="{FF2B5EF4-FFF2-40B4-BE49-F238E27FC236}">
                <a16:creationId xmlns:a16="http://schemas.microsoft.com/office/drawing/2014/main" id="{9DAD1812-7FA9-A680-9ABC-3418B17F355C}"/>
              </a:ext>
            </a:extLst>
          </p:cNvPr>
          <p:cNvSpPr txBox="1">
            <a:spLocks/>
          </p:cNvSpPr>
          <p:nvPr/>
        </p:nvSpPr>
        <p:spPr>
          <a:xfrm>
            <a:off x="1585204" y="3160367"/>
            <a:ext cx="983757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endParaRPr lang="en-US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51" name="Google Shape;449;p27">
            <a:extLst>
              <a:ext uri="{FF2B5EF4-FFF2-40B4-BE49-F238E27FC236}">
                <a16:creationId xmlns:a16="http://schemas.microsoft.com/office/drawing/2014/main" id="{3D5DFB7F-09B1-D766-BA83-470852517C46}"/>
              </a:ext>
            </a:extLst>
          </p:cNvPr>
          <p:cNvSpPr txBox="1">
            <a:spLocks/>
          </p:cNvSpPr>
          <p:nvPr/>
        </p:nvSpPr>
        <p:spPr>
          <a:xfrm>
            <a:off x="3352869" y="3942066"/>
            <a:ext cx="3614555" cy="579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40012"/>
              </a:lnSpc>
              <a:buFont typeface="Arial"/>
              <a:buNone/>
            </a:pP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자료 탐색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/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모델 선정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빌딩</a:t>
            </a:r>
            <a:r>
              <a:rPr lang="en-US" altLang="ko-KR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800" b="1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실험</a:t>
            </a:r>
            <a:endParaRPr lang="en-US" sz="18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53" name="Google Shape;80;p14">
            <a:extLst>
              <a:ext uri="{FF2B5EF4-FFF2-40B4-BE49-F238E27FC236}">
                <a16:creationId xmlns:a16="http://schemas.microsoft.com/office/drawing/2014/main" id="{E5607A27-37ED-D001-F2FC-642FAC6893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58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F08E54-29AD-E59F-1B5C-4212DA0B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81" y="1554352"/>
            <a:ext cx="1998418" cy="25825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3EB43E-2B02-9B54-90AF-29E770C19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86" y="1554352"/>
            <a:ext cx="4104817" cy="25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B5CC31B3-7451-A4A9-8F68-19CD624CC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6101B42-80BD-856E-40CC-D432BC03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8" y="1268360"/>
            <a:ext cx="4534723" cy="3353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1B62F-5970-D05D-DA7F-942BD6EA5C15}"/>
              </a:ext>
            </a:extLst>
          </p:cNvPr>
          <p:cNvSpPr txBox="1"/>
          <p:nvPr/>
        </p:nvSpPr>
        <p:spPr>
          <a:xfrm>
            <a:off x="5043947" y="1268360"/>
            <a:ext cx="38734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chemeClr val="tx1"/>
              </a:solidFill>
              <a:effectLst/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Random_state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 = 9 </a:t>
            </a:r>
            <a:r>
              <a:rPr lang="ko-KR" altLang="en-US" sz="2000" b="1" dirty="0">
                <a:solidFill>
                  <a:schemeClr val="tx1"/>
                </a:solidFill>
                <a:latin typeface="조선로고체" panose="02030504000101010101" pitchFamily="18" charset="-127"/>
                <a:ea typeface="조선로고체" panose="02030504000101010101" pitchFamily="18" charset="-127"/>
              </a:rPr>
              <a:t>로 고정</a:t>
            </a:r>
            <a:endParaRPr lang="en-US" altLang="ko-KR" sz="2000" b="1" dirty="0">
              <a:solidFill>
                <a:schemeClr val="tx1"/>
              </a:solidFill>
              <a:effectLst/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endParaRPr lang="en-US" altLang="ko-KR" sz="2800" b="1" dirty="0">
              <a:solidFill>
                <a:schemeClr val="tx1"/>
              </a:solidFill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endParaRPr lang="en-US" altLang="ko-KR" sz="2800" b="1" dirty="0">
              <a:solidFill>
                <a:schemeClr val="tx1"/>
              </a:solidFill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r>
              <a:rPr lang="ko-KR" altLang="en-US" sz="2800" b="1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적절한 </a:t>
            </a:r>
            <a:r>
              <a:rPr lang="en-US" altLang="ko-KR" sz="2800" b="1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Grid </a:t>
            </a:r>
            <a:r>
              <a:rPr lang="ko-KR" altLang="en-US" sz="2800" b="1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값을 얻기    위한 </a:t>
            </a:r>
            <a:r>
              <a:rPr lang="en-US" altLang="ko-KR" sz="2800" b="1" dirty="0" err="1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GridSearch</a:t>
            </a:r>
            <a:r>
              <a:rPr lang="en-US" altLang="ko-KR" sz="2800" b="1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 </a:t>
            </a:r>
            <a:r>
              <a:rPr lang="ko-KR" altLang="en-US" sz="2800" b="1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함수</a:t>
            </a:r>
            <a:endParaRPr lang="ko-KR" altLang="en-US" b="1" dirty="0">
              <a:solidFill>
                <a:schemeClr val="tx1"/>
              </a:solidFill>
              <a:effectLst/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83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B5CC31B3-7451-A4A9-8F68-19CD624CC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C2B6F28-948C-7183-AABD-C22A352B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94" y="1929491"/>
            <a:ext cx="6421903" cy="70345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11DAD02-390F-0C84-1EF6-2F869C2BD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103" y="3314506"/>
            <a:ext cx="6319794" cy="7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7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B5CC31B3-7451-A4A9-8F68-19CD624CC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6086B75-EB34-30E6-CEC8-80A4CBA8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71" y="1063434"/>
            <a:ext cx="5914458" cy="37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B5CC31B3-7451-A4A9-8F68-19CD624CC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906238B-3D08-1841-9E69-8C2DB300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67" y="1205583"/>
            <a:ext cx="6894466" cy="37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B5CC31B3-7451-A4A9-8F68-19CD624CC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89D7B42-7C66-83FA-6CE1-9897FD60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87" y="1092092"/>
            <a:ext cx="5826593" cy="36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B5CC31B3-7451-A4A9-8F68-19CD624CC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E5D4923-FDEE-98CD-F5FC-5D097DB9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4" y="1198779"/>
            <a:ext cx="729297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7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B5CC31B3-7451-A4A9-8F68-19CD624CC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3" name="그림 2" descr="텍스트, 스크린샷, 화면이(가) 표시된 사진">
            <a:extLst>
              <a:ext uri="{FF2B5EF4-FFF2-40B4-BE49-F238E27FC236}">
                <a16:creationId xmlns:a16="http://schemas.microsoft.com/office/drawing/2014/main" id="{E84C7AEE-FF40-98A2-83F6-1AD3EE6D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64" y="1034302"/>
            <a:ext cx="6705071" cy="37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2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B5CC31B3-7451-A4A9-8F68-19CD624CC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모델 학습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E81463A-FA1E-B89A-B526-8D801EBD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027" y="1128375"/>
            <a:ext cx="5143946" cy="2072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F2446D-C261-6316-E0F7-5135EDAA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37442"/>
            <a:ext cx="9144000" cy="469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AE568C-DD1D-F0A2-0914-21A59788F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19318"/>
            <a:ext cx="9144000" cy="4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26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/>
          <p:nvPr/>
        </p:nvSpPr>
        <p:spPr>
          <a:xfrm>
            <a:off x="514350" y="1744572"/>
            <a:ext cx="80550" cy="86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4943223" y="1744647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514200" y="3312753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514200" y="4096806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514200" y="2493498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1;p16">
            <a:extLst>
              <a:ext uri="{FF2B5EF4-FFF2-40B4-BE49-F238E27FC236}">
                <a16:creationId xmlns:a16="http://schemas.microsoft.com/office/drawing/2014/main" id="{4911591F-9BE8-D323-4D17-DF29E56440CB}"/>
              </a:ext>
            </a:extLst>
          </p:cNvPr>
          <p:cNvSpPr txBox="1">
            <a:spLocks/>
          </p:cNvSpPr>
          <p:nvPr/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12"/>
              </a:lnSpc>
            </a:pPr>
            <a:r>
              <a:rPr lang="ko-KR" altLang="en-US" sz="3600" b="1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  <a:sym typeface="Barlow"/>
              </a:rPr>
              <a:t>마치며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D0F4A3-20FF-BD62-9695-25C4DE384C3C}"/>
              </a:ext>
            </a:extLst>
          </p:cNvPr>
          <p:cNvSpPr txBox="1"/>
          <p:nvPr/>
        </p:nvSpPr>
        <p:spPr>
          <a:xfrm>
            <a:off x="762956" y="1633809"/>
            <a:ext cx="319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탐색적 데이터 분석을 제대로 맛 봤다</a:t>
            </a:r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  <a:endParaRPr lang="ko-KR" altLang="en-US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04B005-B582-D7E7-3BD3-07435ACB9F65}"/>
              </a:ext>
            </a:extLst>
          </p:cNvPr>
          <p:cNvSpPr txBox="1"/>
          <p:nvPr/>
        </p:nvSpPr>
        <p:spPr>
          <a:xfrm>
            <a:off x="762956" y="3201914"/>
            <a:ext cx="404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정제되지 않은 데이터의 전처리에 어려움을 겪음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F9A236-1314-680D-13E1-94D21703F34F}"/>
              </a:ext>
            </a:extLst>
          </p:cNvPr>
          <p:cNvSpPr txBox="1"/>
          <p:nvPr/>
        </p:nvSpPr>
        <p:spPr>
          <a:xfrm>
            <a:off x="762956" y="4011491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지금까지 배운 것을 활용 할 수 있었다</a:t>
            </a:r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  <a:endParaRPr lang="ko-KR" altLang="en-US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9445F-926D-A25A-5EC4-6421791A4BCC}"/>
              </a:ext>
            </a:extLst>
          </p:cNvPr>
          <p:cNvSpPr txBox="1"/>
          <p:nvPr/>
        </p:nvSpPr>
        <p:spPr>
          <a:xfrm>
            <a:off x="5181131" y="1590683"/>
            <a:ext cx="332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단순 과제 제출이 아닌 문제해결을 경험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59AF89-5381-873F-1A8F-455AA4753EF1}"/>
              </a:ext>
            </a:extLst>
          </p:cNvPr>
          <p:cNvSpPr txBox="1"/>
          <p:nvPr/>
        </p:nvSpPr>
        <p:spPr>
          <a:xfrm>
            <a:off x="762956" y="2392337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첫 팀 단위 프로젝트를 경험</a:t>
            </a:r>
          </a:p>
        </p:txBody>
      </p:sp>
      <p:sp>
        <p:nvSpPr>
          <p:cNvPr id="31" name="Google Shape;446;p27">
            <a:extLst>
              <a:ext uri="{FF2B5EF4-FFF2-40B4-BE49-F238E27FC236}">
                <a16:creationId xmlns:a16="http://schemas.microsoft.com/office/drawing/2014/main" id="{5E15A280-81A7-FBB3-8382-46799D7BB8A8}"/>
              </a:ext>
            </a:extLst>
          </p:cNvPr>
          <p:cNvSpPr/>
          <p:nvPr/>
        </p:nvSpPr>
        <p:spPr>
          <a:xfrm>
            <a:off x="4981058" y="2503176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E85FEF-1669-7808-4016-FFFB34CEC03C}"/>
              </a:ext>
            </a:extLst>
          </p:cNvPr>
          <p:cNvSpPr txBox="1"/>
          <p:nvPr/>
        </p:nvSpPr>
        <p:spPr>
          <a:xfrm>
            <a:off x="5181131" y="2382659"/>
            <a:ext cx="375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SW / HW</a:t>
            </a:r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 가 서로 달라서 진행에 어려움 겪음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>
            <a:cxnSpLocks/>
          </p:cNvCxnSpPr>
          <p:nvPr/>
        </p:nvCxnSpPr>
        <p:spPr>
          <a:xfrm>
            <a:off x="1598154" y="2571750"/>
            <a:ext cx="232422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8" name="Google Shape;468;p28"/>
          <p:cNvSpPr txBox="1"/>
          <p:nvPr/>
        </p:nvSpPr>
        <p:spPr>
          <a:xfrm>
            <a:off x="794923" y="3337410"/>
            <a:ext cx="1104702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선정</a:t>
            </a:r>
            <a:endParaRPr sz="5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1241681" y="2477521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4131866" y="2459589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479;p28">
            <a:extLst>
              <a:ext uri="{FF2B5EF4-FFF2-40B4-BE49-F238E27FC236}">
                <a16:creationId xmlns:a16="http://schemas.microsoft.com/office/drawing/2014/main" id="{936EE36A-6672-FDAD-34D7-EA0244BE03F9}"/>
              </a:ext>
            </a:extLst>
          </p:cNvPr>
          <p:cNvSpPr/>
          <p:nvPr/>
        </p:nvSpPr>
        <p:spPr>
          <a:xfrm>
            <a:off x="7022051" y="2477521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68;p28">
            <a:extLst>
              <a:ext uri="{FF2B5EF4-FFF2-40B4-BE49-F238E27FC236}">
                <a16:creationId xmlns:a16="http://schemas.microsoft.com/office/drawing/2014/main" id="{CA52B416-2BE4-104F-D492-3A52D8191D24}"/>
              </a:ext>
            </a:extLst>
          </p:cNvPr>
          <p:cNvSpPr txBox="1"/>
          <p:nvPr/>
        </p:nvSpPr>
        <p:spPr>
          <a:xfrm>
            <a:off x="662263" y="2971156"/>
            <a:ext cx="1370023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인사이트 선정</a:t>
            </a:r>
            <a:endParaRPr lang="ko-KR" altLang="en-US" sz="16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6" name="Google Shape;468;p28">
            <a:extLst>
              <a:ext uri="{FF2B5EF4-FFF2-40B4-BE49-F238E27FC236}">
                <a16:creationId xmlns:a16="http://schemas.microsoft.com/office/drawing/2014/main" id="{896DE8D2-93FD-9781-C2A0-7A584BD7616E}"/>
              </a:ext>
            </a:extLst>
          </p:cNvPr>
          <p:cNvSpPr txBox="1"/>
          <p:nvPr/>
        </p:nvSpPr>
        <p:spPr>
          <a:xfrm>
            <a:off x="3453619" y="3121967"/>
            <a:ext cx="155577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18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8" name="Google Shape;468;p28">
            <a:extLst>
              <a:ext uri="{FF2B5EF4-FFF2-40B4-BE49-F238E27FC236}">
                <a16:creationId xmlns:a16="http://schemas.microsoft.com/office/drawing/2014/main" id="{BBD8E373-8800-2733-F74E-A57F4AD5A649}"/>
              </a:ext>
            </a:extLst>
          </p:cNvPr>
          <p:cNvSpPr txBox="1"/>
          <p:nvPr/>
        </p:nvSpPr>
        <p:spPr>
          <a:xfrm>
            <a:off x="6210510" y="2965448"/>
            <a:ext cx="1806906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다양한 학습 모델 실험</a:t>
            </a:r>
            <a:endParaRPr lang="ko-KR" altLang="en-US" sz="18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9" name="Google Shape;468;p28">
            <a:extLst>
              <a:ext uri="{FF2B5EF4-FFF2-40B4-BE49-F238E27FC236}">
                <a16:creationId xmlns:a16="http://schemas.microsoft.com/office/drawing/2014/main" id="{9DA31B3C-135B-67A5-7F0A-CACEF1922F1A}"/>
              </a:ext>
            </a:extLst>
          </p:cNvPr>
          <p:cNvSpPr txBox="1"/>
          <p:nvPr/>
        </p:nvSpPr>
        <p:spPr>
          <a:xfrm>
            <a:off x="6298880" y="3359145"/>
            <a:ext cx="1630166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우수 학습 모델 선정</a:t>
            </a:r>
            <a:endParaRPr lang="ko-KR" altLang="en-US" sz="18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cxnSp>
        <p:nvCxnSpPr>
          <p:cNvPr id="32" name="Google Shape;463;p28">
            <a:extLst>
              <a:ext uri="{FF2B5EF4-FFF2-40B4-BE49-F238E27FC236}">
                <a16:creationId xmlns:a16="http://schemas.microsoft.com/office/drawing/2014/main" id="{E99B4992-836A-40EF-B67E-595816C2A4C0}"/>
              </a:ext>
            </a:extLst>
          </p:cNvPr>
          <p:cNvCxnSpPr>
            <a:cxnSpLocks/>
          </p:cNvCxnSpPr>
          <p:nvPr/>
        </p:nvCxnSpPr>
        <p:spPr>
          <a:xfrm>
            <a:off x="4528923" y="2571750"/>
            <a:ext cx="232422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121;p16">
            <a:extLst>
              <a:ext uri="{FF2B5EF4-FFF2-40B4-BE49-F238E27FC236}">
                <a16:creationId xmlns:a16="http://schemas.microsoft.com/office/drawing/2014/main" id="{33F81AFA-2BD0-2CBA-3434-F74A7AA09054}"/>
              </a:ext>
            </a:extLst>
          </p:cNvPr>
          <p:cNvSpPr txBox="1">
            <a:spLocks/>
          </p:cNvSpPr>
          <p:nvPr/>
        </p:nvSpPr>
        <p:spPr>
          <a:xfrm>
            <a:off x="516600" y="451044"/>
            <a:ext cx="3900542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진행 프로세스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C60D9-C668-1BE2-7CBF-69591E8C808B}"/>
              </a:ext>
            </a:extLst>
          </p:cNvPr>
          <p:cNvSpPr txBox="1"/>
          <p:nvPr/>
        </p:nvSpPr>
        <p:spPr>
          <a:xfrm>
            <a:off x="3028950" y="2187029"/>
            <a:ext cx="308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감사합니다</a:t>
            </a:r>
            <a:r>
              <a:rPr lang="en-US" altLang="ko-KR" sz="44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  <a:endParaRPr lang="ko-KR" altLang="en-US" sz="4400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10800-9E20-B3B6-0F70-A0EFF0214CF3}"/>
              </a:ext>
            </a:extLst>
          </p:cNvPr>
          <p:cNvSpPr txBox="1"/>
          <p:nvPr/>
        </p:nvSpPr>
        <p:spPr>
          <a:xfrm>
            <a:off x="115610" y="4532973"/>
            <a:ext cx="470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Special Thanks to </a:t>
            </a:r>
            <a:r>
              <a:rPr lang="ko-KR" altLang="en-US" dirty="0" err="1">
                <a:latin typeface="조선로고체" panose="02030504000101010101" pitchFamily="18" charset="-127"/>
                <a:ea typeface="조선로고체" panose="02030504000101010101" pitchFamily="18" charset="-127"/>
              </a:rPr>
              <a:t>장문규</a:t>
            </a:r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dirty="0" err="1">
                <a:latin typeface="조선로고체" panose="02030504000101010101" pitchFamily="18" charset="-127"/>
                <a:ea typeface="조선로고체" panose="02030504000101010101" pitchFamily="18" charset="-127"/>
              </a:rPr>
              <a:t>바롬님</a:t>
            </a:r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dirty="0" err="1">
                <a:latin typeface="조선로고체" panose="02030504000101010101" pitchFamily="18" charset="-127"/>
                <a:ea typeface="조선로고체" panose="02030504000101010101" pitchFamily="18" charset="-127"/>
              </a:rPr>
              <a:t>강산님</a:t>
            </a:r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dirty="0" err="1">
                <a:latin typeface="조선로고체" panose="02030504000101010101" pitchFamily="18" charset="-127"/>
                <a:ea typeface="조선로고체" panose="02030504000101010101" pitchFamily="18" charset="-127"/>
              </a:rPr>
              <a:t>유식님</a:t>
            </a:r>
            <a:r>
              <a:rPr lang="en-US" altLang="ko-KR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창근님</a:t>
            </a:r>
          </a:p>
        </p:txBody>
      </p:sp>
    </p:spTree>
    <p:extLst>
      <p:ext uri="{BB962C8B-B14F-4D97-AF65-F5344CB8AC3E}">
        <p14:creationId xmlns:p14="http://schemas.microsoft.com/office/powerpoint/2010/main" val="279328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25" name="Google Shape;725;p36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6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22FBEE00-38F8-8C2E-BBD8-0B51A4727000}"/>
              </a:ext>
            </a:extLst>
          </p:cNvPr>
          <p:cNvSpPr txBox="1">
            <a:spLocks/>
          </p:cNvSpPr>
          <p:nvPr/>
        </p:nvSpPr>
        <p:spPr>
          <a:xfrm>
            <a:off x="516598" y="345534"/>
            <a:ext cx="3077695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12"/>
              </a:lnSpc>
            </a:pPr>
            <a:endParaRPr lang="ko-KR" altLang="en-US" sz="3600" b="1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8" name="Google Shape;449;p27">
            <a:extLst>
              <a:ext uri="{FF2B5EF4-FFF2-40B4-BE49-F238E27FC236}">
                <a16:creationId xmlns:a16="http://schemas.microsoft.com/office/drawing/2014/main" id="{1B66446E-3253-DA06-E093-03F7AAB13617}"/>
              </a:ext>
            </a:extLst>
          </p:cNvPr>
          <p:cNvSpPr txBox="1">
            <a:spLocks/>
          </p:cNvSpPr>
          <p:nvPr/>
        </p:nvSpPr>
        <p:spPr>
          <a:xfrm>
            <a:off x="516598" y="1992406"/>
            <a:ext cx="7459784" cy="27574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통계청 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2015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년 자료에 의하면 일반적인 한국인의 절반은 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48.1%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는 아파트에 살</a:t>
            </a:r>
            <a:r>
              <a:rPr lang="ko-KR" altLang="en-US" sz="15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고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있습니다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그들은 아파트 주거 선호도가 매우 높습니다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.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또한 </a:t>
            </a:r>
            <a:r>
              <a:rPr lang="ko-KR" altLang="en-US" sz="1500" dirty="0">
                <a:solidFill>
                  <a:srgbClr val="FF0000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부의 증식 수단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으로 생각 하기 때문에 </a:t>
            </a:r>
            <a:r>
              <a:rPr lang="ko-KR" altLang="en-US" sz="1500" dirty="0">
                <a:solidFill>
                  <a:srgbClr val="FF0000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아파트 가격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에 관심이 많습니다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이번 대회의 데이터 제공자는 직방입니다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.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직방은 부동산 정보의 비대칭성과 불투명성을 해소하기 위해 노력하며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중개사와 구매자를 연결하여 부동산정보 서비스 시장의 신뢰도를 높이는데 기여합니다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.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최근 매물 가격 정보는 직방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다음부동산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네이버부동산에서 볼 수 있습니다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.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하지만 최근 매물 가격은 아직 거래되지 않아 정확하지 않은 정보일 수 있습니다</a:t>
            </a:r>
            <a:r>
              <a:rPr lang="en-US" altLang="ko-KR" sz="1500" dirty="0"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  <a:endParaRPr lang="en-US" altLang="ko-KR" sz="1500" dirty="0">
              <a:effectLst/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이에따라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본 대회는 실 거래가와 아파트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학교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,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지하철역 정보를 제공하며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,    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아파트 구매자들의 </a:t>
            </a:r>
            <a:r>
              <a:rPr lang="ko-KR" altLang="en-US" sz="1500" dirty="0">
                <a:solidFill>
                  <a:srgbClr val="FF0000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비대칭성 정보를 해결하기 위해 미래의 실 거래가 예측</a:t>
            </a:r>
            <a:r>
              <a:rPr lang="ko-KR" altLang="en-US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을 목표로 합니다</a:t>
            </a:r>
            <a:r>
              <a:rPr lang="en-US" altLang="ko-KR" sz="1500" dirty="0"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.</a:t>
            </a:r>
            <a:endParaRPr lang="en-US" altLang="ko-KR" sz="2400" b="1" dirty="0"/>
          </a:p>
          <a:p>
            <a:pPr marL="0" indent="0">
              <a:lnSpc>
                <a:spcPct val="140012"/>
              </a:lnSpc>
              <a:buFont typeface="Arial"/>
              <a:buNone/>
            </a:pPr>
            <a:endParaRPr lang="en-US" altLang="ko-KR" sz="2400" b="1" dirty="0">
              <a:effectLst/>
            </a:endParaRPr>
          </a:p>
          <a:p>
            <a:pPr marL="0" indent="0">
              <a:lnSpc>
                <a:spcPct val="140012"/>
              </a:lnSpc>
              <a:buFont typeface="Arial"/>
              <a:buNone/>
            </a:pPr>
            <a:endParaRPr lang="en-US" altLang="ko-KR" sz="2400" b="1" dirty="0"/>
          </a:p>
          <a:p>
            <a:pPr marL="0" indent="0">
              <a:lnSpc>
                <a:spcPct val="140012"/>
              </a:lnSpc>
              <a:buFont typeface="Arial"/>
              <a:buNone/>
            </a:pPr>
            <a:endParaRPr lang="en-US" sz="1800" b="1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  <p:sp>
        <p:nvSpPr>
          <p:cNvPr id="12" name="Google Shape;121;p16">
            <a:extLst>
              <a:ext uri="{FF2B5EF4-FFF2-40B4-BE49-F238E27FC236}">
                <a16:creationId xmlns:a16="http://schemas.microsoft.com/office/drawing/2014/main" id="{E90641B5-1F3E-207B-C151-3E7B65B22253}"/>
              </a:ext>
            </a:extLst>
          </p:cNvPr>
          <p:cNvSpPr txBox="1">
            <a:spLocks/>
          </p:cNvSpPr>
          <p:nvPr/>
        </p:nvSpPr>
        <p:spPr>
          <a:xfrm>
            <a:off x="516600" y="451044"/>
            <a:ext cx="250092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인사이트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>
            <a:cxnSpLocks/>
          </p:cNvCxnSpPr>
          <p:nvPr/>
        </p:nvCxnSpPr>
        <p:spPr>
          <a:xfrm>
            <a:off x="1598154" y="2571750"/>
            <a:ext cx="232422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8" name="Google Shape;468;p28"/>
          <p:cNvSpPr txBox="1"/>
          <p:nvPr/>
        </p:nvSpPr>
        <p:spPr>
          <a:xfrm>
            <a:off x="794923" y="3337410"/>
            <a:ext cx="1104702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선정</a:t>
            </a:r>
            <a:endParaRPr sz="5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1241681" y="2477521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4131866" y="2459589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479;p28">
            <a:extLst>
              <a:ext uri="{FF2B5EF4-FFF2-40B4-BE49-F238E27FC236}">
                <a16:creationId xmlns:a16="http://schemas.microsoft.com/office/drawing/2014/main" id="{936EE36A-6672-FDAD-34D7-EA0244BE03F9}"/>
              </a:ext>
            </a:extLst>
          </p:cNvPr>
          <p:cNvSpPr/>
          <p:nvPr/>
        </p:nvSpPr>
        <p:spPr>
          <a:xfrm>
            <a:off x="7022051" y="2477521"/>
            <a:ext cx="211189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468;p28">
            <a:extLst>
              <a:ext uri="{FF2B5EF4-FFF2-40B4-BE49-F238E27FC236}">
                <a16:creationId xmlns:a16="http://schemas.microsoft.com/office/drawing/2014/main" id="{CA52B416-2BE4-104F-D492-3A52D8191D24}"/>
              </a:ext>
            </a:extLst>
          </p:cNvPr>
          <p:cNvSpPr txBox="1"/>
          <p:nvPr/>
        </p:nvSpPr>
        <p:spPr>
          <a:xfrm>
            <a:off x="662263" y="2971156"/>
            <a:ext cx="1370023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인사이트 선정</a:t>
            </a:r>
            <a:endParaRPr lang="ko-KR" altLang="en-US" sz="16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6" name="Google Shape;468;p28">
            <a:extLst>
              <a:ext uri="{FF2B5EF4-FFF2-40B4-BE49-F238E27FC236}">
                <a16:creationId xmlns:a16="http://schemas.microsoft.com/office/drawing/2014/main" id="{896DE8D2-93FD-9781-C2A0-7A584BD7616E}"/>
              </a:ext>
            </a:extLst>
          </p:cNvPr>
          <p:cNvSpPr txBox="1"/>
          <p:nvPr/>
        </p:nvSpPr>
        <p:spPr>
          <a:xfrm>
            <a:off x="3453619" y="3121967"/>
            <a:ext cx="155577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전 처리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8" name="Google Shape;468;p28">
            <a:extLst>
              <a:ext uri="{FF2B5EF4-FFF2-40B4-BE49-F238E27FC236}">
                <a16:creationId xmlns:a16="http://schemas.microsoft.com/office/drawing/2014/main" id="{BBD8E373-8800-2733-F74E-A57F4AD5A649}"/>
              </a:ext>
            </a:extLst>
          </p:cNvPr>
          <p:cNvSpPr txBox="1"/>
          <p:nvPr/>
        </p:nvSpPr>
        <p:spPr>
          <a:xfrm>
            <a:off x="6210510" y="2965448"/>
            <a:ext cx="1806906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다양한 학습 모델 실험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sp>
        <p:nvSpPr>
          <p:cNvPr id="29" name="Google Shape;468;p28">
            <a:extLst>
              <a:ext uri="{FF2B5EF4-FFF2-40B4-BE49-F238E27FC236}">
                <a16:creationId xmlns:a16="http://schemas.microsoft.com/office/drawing/2014/main" id="{9DA31B3C-135B-67A5-7F0A-CACEF1922F1A}"/>
              </a:ext>
            </a:extLst>
          </p:cNvPr>
          <p:cNvSpPr txBox="1"/>
          <p:nvPr/>
        </p:nvSpPr>
        <p:spPr>
          <a:xfrm>
            <a:off x="6298880" y="3359145"/>
            <a:ext cx="1630166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로고체" panose="02030504000101010101" pitchFamily="18" charset="-127"/>
                <a:ea typeface="조선로고체" panose="02030504000101010101" pitchFamily="18" charset="-127"/>
              </a:rPr>
              <a:t>우수 학습 모델 선정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  <a:sym typeface="Barlow"/>
            </a:endParaRPr>
          </a:p>
        </p:txBody>
      </p:sp>
      <p:cxnSp>
        <p:nvCxnSpPr>
          <p:cNvPr id="32" name="Google Shape;463;p28">
            <a:extLst>
              <a:ext uri="{FF2B5EF4-FFF2-40B4-BE49-F238E27FC236}">
                <a16:creationId xmlns:a16="http://schemas.microsoft.com/office/drawing/2014/main" id="{E99B4992-836A-40EF-B67E-595816C2A4C0}"/>
              </a:ext>
            </a:extLst>
          </p:cNvPr>
          <p:cNvCxnSpPr>
            <a:cxnSpLocks/>
          </p:cNvCxnSpPr>
          <p:nvPr/>
        </p:nvCxnSpPr>
        <p:spPr>
          <a:xfrm>
            <a:off x="4528923" y="2571750"/>
            <a:ext cx="232422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121;p16">
            <a:extLst>
              <a:ext uri="{FF2B5EF4-FFF2-40B4-BE49-F238E27FC236}">
                <a16:creationId xmlns:a16="http://schemas.microsoft.com/office/drawing/2014/main" id="{33F81AFA-2BD0-2CBA-3434-F74A7AA09054}"/>
              </a:ext>
            </a:extLst>
          </p:cNvPr>
          <p:cNvSpPr txBox="1">
            <a:spLocks/>
          </p:cNvSpPr>
          <p:nvPr/>
        </p:nvSpPr>
        <p:spPr>
          <a:xfrm>
            <a:off x="516600" y="451044"/>
            <a:ext cx="3900542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진행 프로세스</a:t>
            </a:r>
          </a:p>
        </p:txBody>
      </p:sp>
    </p:spTree>
    <p:extLst>
      <p:ext uri="{BB962C8B-B14F-4D97-AF65-F5344CB8AC3E}">
        <p14:creationId xmlns:p14="http://schemas.microsoft.com/office/powerpoint/2010/main" val="7009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536880" y="1799548"/>
            <a:ext cx="5187477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Train, Test, Park, Day_care_center.csv</a:t>
            </a:r>
            <a:endParaRPr sz="23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2;p16">
            <a:extLst>
              <a:ext uri="{FF2B5EF4-FFF2-40B4-BE49-F238E27FC236}">
                <a16:creationId xmlns:a16="http://schemas.microsoft.com/office/drawing/2014/main" id="{D8C1AF53-6643-45E1-E161-23EC2C13720A}"/>
              </a:ext>
            </a:extLst>
          </p:cNvPr>
          <p:cNvSpPr txBox="1"/>
          <p:nvPr/>
        </p:nvSpPr>
        <p:spPr>
          <a:xfrm>
            <a:off x="1536880" y="2892190"/>
            <a:ext cx="3921900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.CSV </a:t>
            </a:r>
            <a:r>
              <a:rPr lang="ko-KR" alt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컬럼 확인</a:t>
            </a:r>
            <a:endParaRPr sz="23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Google Shape;122;p16">
            <a:extLst>
              <a:ext uri="{FF2B5EF4-FFF2-40B4-BE49-F238E27FC236}">
                <a16:creationId xmlns:a16="http://schemas.microsoft.com/office/drawing/2014/main" id="{77F9EDB3-A04B-8D83-FA47-BAB3178E80CC}"/>
              </a:ext>
            </a:extLst>
          </p:cNvPr>
          <p:cNvSpPr txBox="1"/>
          <p:nvPr/>
        </p:nvSpPr>
        <p:spPr>
          <a:xfrm>
            <a:off x="1536880" y="3989624"/>
            <a:ext cx="3921900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Train, Test</a:t>
            </a:r>
            <a:r>
              <a:rPr lang="ko-KR" alt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로 사용</a:t>
            </a:r>
            <a:endParaRPr sz="23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A3525A-8A29-8BA6-91B7-0BA5654CB4A0}"/>
              </a:ext>
            </a:extLst>
          </p:cNvPr>
          <p:cNvCxnSpPr>
            <a:cxnSpLocks/>
          </p:cNvCxnSpPr>
          <p:nvPr/>
        </p:nvCxnSpPr>
        <p:spPr>
          <a:xfrm>
            <a:off x="893298" y="2796833"/>
            <a:ext cx="0" cy="8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Google Shape;121;p16">
            <a:extLst>
              <a:ext uri="{FF2B5EF4-FFF2-40B4-BE49-F238E27FC236}">
                <a16:creationId xmlns:a16="http://schemas.microsoft.com/office/drawing/2014/main" id="{4C701E6F-7736-BB79-36A3-A6BA358E32A7}"/>
              </a:ext>
            </a:extLst>
          </p:cNvPr>
          <p:cNvSpPr txBox="1">
            <a:spLocks/>
          </p:cNvSpPr>
          <p:nvPr/>
        </p:nvSpPr>
        <p:spPr>
          <a:xfrm>
            <a:off x="516600" y="451044"/>
            <a:ext cx="250092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b="1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선정</a:t>
            </a:r>
            <a:endParaRPr lang="ko-KR" altLang="en-US" sz="3600" b="1" dirty="0"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600" y="451044"/>
            <a:ext cx="250092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선정</a:t>
            </a:r>
            <a:endParaRPr sz="3600" b="1" dirty="0"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Google Shape;119;p16">
            <a:extLst>
              <a:ext uri="{FF2B5EF4-FFF2-40B4-BE49-F238E27FC236}">
                <a16:creationId xmlns:a16="http://schemas.microsoft.com/office/drawing/2014/main" id="{97F04CDF-8DB7-0383-5C4E-DB0C8C47971E}"/>
              </a:ext>
            </a:extLst>
          </p:cNvPr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2;p16">
            <a:extLst>
              <a:ext uri="{FF2B5EF4-FFF2-40B4-BE49-F238E27FC236}">
                <a16:creationId xmlns:a16="http://schemas.microsoft.com/office/drawing/2014/main" id="{7A4B0FAD-2D6D-48F9-728A-B9F9B03ECED6}"/>
              </a:ext>
            </a:extLst>
          </p:cNvPr>
          <p:cNvSpPr txBox="1"/>
          <p:nvPr/>
        </p:nvSpPr>
        <p:spPr>
          <a:xfrm>
            <a:off x="1536880" y="1799548"/>
            <a:ext cx="5187477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Train, Test, Park, Day_care_center.csv</a:t>
            </a:r>
            <a:endParaRPr sz="23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D3E31C-23F9-AB9C-063C-BA7783BCA1CC}"/>
              </a:ext>
            </a:extLst>
          </p:cNvPr>
          <p:cNvCxnSpPr>
            <a:stCxn id="15" idx="4"/>
          </p:cNvCxnSpPr>
          <p:nvPr/>
        </p:nvCxnSpPr>
        <p:spPr>
          <a:xfrm>
            <a:off x="892278" y="2408475"/>
            <a:ext cx="6882" cy="761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E4DE0D-F607-B66F-7B67-86F8D15BAA73}"/>
              </a:ext>
            </a:extLst>
          </p:cNvPr>
          <p:cNvCxnSpPr/>
          <p:nvPr/>
        </p:nvCxnSpPr>
        <p:spPr>
          <a:xfrm>
            <a:off x="894080" y="3172460"/>
            <a:ext cx="434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449FF4-DA46-4AB6-79E2-95CD759EAC44}"/>
              </a:ext>
            </a:extLst>
          </p:cNvPr>
          <p:cNvCxnSpPr/>
          <p:nvPr/>
        </p:nvCxnSpPr>
        <p:spPr>
          <a:xfrm>
            <a:off x="897358" y="3169920"/>
            <a:ext cx="6882" cy="761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ED85FF-B978-9841-AF82-DACD192556AB}"/>
              </a:ext>
            </a:extLst>
          </p:cNvPr>
          <p:cNvCxnSpPr/>
          <p:nvPr/>
        </p:nvCxnSpPr>
        <p:spPr>
          <a:xfrm>
            <a:off x="899160" y="3928825"/>
            <a:ext cx="434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122;p16">
            <a:extLst>
              <a:ext uri="{FF2B5EF4-FFF2-40B4-BE49-F238E27FC236}">
                <a16:creationId xmlns:a16="http://schemas.microsoft.com/office/drawing/2014/main" id="{D24C678F-DB5C-56BF-897E-0F14E23A91DA}"/>
              </a:ext>
            </a:extLst>
          </p:cNvPr>
          <p:cNvSpPr txBox="1"/>
          <p:nvPr/>
        </p:nvSpPr>
        <p:spPr>
          <a:xfrm>
            <a:off x="1545476" y="2922160"/>
            <a:ext cx="5187477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Train, Test.csv – </a:t>
            </a:r>
            <a:r>
              <a:rPr lang="ko-KR" alt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채용</a:t>
            </a:r>
            <a:endParaRPr sz="23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6" name="Google Shape;122;p16">
            <a:extLst>
              <a:ext uri="{FF2B5EF4-FFF2-40B4-BE49-F238E27FC236}">
                <a16:creationId xmlns:a16="http://schemas.microsoft.com/office/drawing/2014/main" id="{3E4F8004-313E-1912-3233-BE4CABF18721}"/>
              </a:ext>
            </a:extLst>
          </p:cNvPr>
          <p:cNvSpPr txBox="1"/>
          <p:nvPr/>
        </p:nvSpPr>
        <p:spPr>
          <a:xfrm>
            <a:off x="1536879" y="3681065"/>
            <a:ext cx="5187477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Park, Day_care_center.csv/ </a:t>
            </a:r>
            <a:r>
              <a:rPr lang="ko-KR" altLang="en-US" sz="2300" dirty="0">
                <a:solidFill>
                  <a:schemeClr val="dk1"/>
                </a:solidFill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필요시 사용</a:t>
            </a:r>
            <a:endParaRPr sz="2300" dirty="0">
              <a:solidFill>
                <a:schemeClr val="dk1"/>
              </a:solidFill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600" y="451044"/>
            <a:ext cx="250092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선정</a:t>
            </a:r>
            <a:endParaRPr sz="3600" b="1" dirty="0"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110E2F-BB78-A734-CDE1-D56B3E42D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265" y="1573949"/>
            <a:ext cx="3566160" cy="3175901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031B3AA-CACD-CCE6-82C6-80A806216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65" y="1630656"/>
            <a:ext cx="4504550" cy="26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7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6A2BDEA7-079F-07FC-1382-4691DFC0AF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6600" y="451044"/>
            <a:ext cx="250092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조선로고체" panose="02030504000101010101" pitchFamily="18" charset="-127"/>
                <a:ea typeface="조선로고체" panose="02030504000101010101" pitchFamily="18" charset="-127"/>
                <a:cs typeface="조선일보명조" panose="02030304000000000000" pitchFamily="18" charset="-127"/>
              </a:rPr>
              <a:t>데이터 선정</a:t>
            </a:r>
            <a:endParaRPr sz="3600" b="1" dirty="0">
              <a:latin typeface="조선로고체" panose="02030504000101010101" pitchFamily="18" charset="-127"/>
              <a:ea typeface="조선로고체" panose="02030504000101010101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AA0439A-9398-50FC-7296-A34E8D6D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9" y="1627019"/>
            <a:ext cx="3330229" cy="1493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E7CD81-56E1-4BE0-64E3-B259200C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75" y="2085094"/>
            <a:ext cx="2855505" cy="1493649"/>
          </a:xfrm>
          <a:prstGeom prst="rect">
            <a:avLst/>
          </a:prstGeom>
        </p:spPr>
      </p:pic>
      <p:pic>
        <p:nvPicPr>
          <p:cNvPr id="9" name="그림 8" descr="텍스트, 벽, 모니터, 검은색이(가) 표시된 사진&#10;&#10;자동 생성된 설명">
            <a:extLst>
              <a:ext uri="{FF2B5EF4-FFF2-40B4-BE49-F238E27FC236}">
                <a16:creationId xmlns:a16="http://schemas.microsoft.com/office/drawing/2014/main" id="{26EEC718-F734-F549-0DDA-7780E31F7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993" y="1630656"/>
            <a:ext cx="5039832" cy="3300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8C2FE5-C87D-4B55-2F2D-F51C23D90E99}"/>
              </a:ext>
            </a:extLst>
          </p:cNvPr>
          <p:cNvSpPr txBox="1"/>
          <p:nvPr/>
        </p:nvSpPr>
        <p:spPr>
          <a:xfrm>
            <a:off x="162579" y="3742970"/>
            <a:ext cx="3425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실거래가 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(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일종의 정답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)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을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train_y</a:t>
            </a:r>
            <a:endParaRPr lang="ko-KR" altLang="en-US" b="0" dirty="0">
              <a:solidFill>
                <a:schemeClr val="tx1"/>
              </a:solidFill>
              <a:effectLst/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r>
              <a:rPr lang="ko-KR" altLang="en-US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실거래가 제외한 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train 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테이블을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조선로고체" panose="02030504000101010101" pitchFamily="18" charset="-127"/>
                <a:ea typeface="조선로고체" panose="02030504000101010101" pitchFamily="18" charset="-127"/>
              </a:rPr>
              <a:t>train_X</a:t>
            </a:r>
            <a:endParaRPr lang="ko-KR" altLang="en-US" b="0" dirty="0">
              <a:solidFill>
                <a:schemeClr val="tx1"/>
              </a:solidFill>
              <a:effectLst/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  <a:p>
            <a:endParaRPr lang="ko-KR" altLang="en-US" dirty="0">
              <a:latin typeface="조선로고체" panose="02030504000101010101" pitchFamily="18" charset="-127"/>
              <a:ea typeface="조선로고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787216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541</Words>
  <Application>Microsoft Office PowerPoint</Application>
  <PresentationFormat>화면 슬라이드 쇼(16:9)</PresentationFormat>
  <Paragraphs>139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Georgia</vt:lpstr>
      <vt:lpstr>Arial</vt:lpstr>
      <vt:lpstr>Calibri</vt:lpstr>
      <vt:lpstr>조선로고체</vt:lpstr>
      <vt:lpstr>Barlow</vt:lpstr>
      <vt:lpstr>Business Geometric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선정</vt:lpstr>
      <vt:lpstr>데이터 선정</vt:lpstr>
      <vt:lpstr>데이터 선정</vt:lpstr>
      <vt:lpstr>진행 프로세스</vt:lpstr>
      <vt:lpstr>데이터 전 처리</vt:lpstr>
      <vt:lpstr>데이터 전 처리</vt:lpstr>
      <vt:lpstr>데이터 전 처리</vt:lpstr>
      <vt:lpstr>데이터 전 처리</vt:lpstr>
      <vt:lpstr>데이터 전 처리</vt:lpstr>
      <vt:lpstr>데이터 전 처리</vt:lpstr>
      <vt:lpstr>데이터 전 처리</vt:lpstr>
      <vt:lpstr>데이터 전 처리</vt:lpstr>
      <vt:lpstr>진행 프로세스</vt:lpstr>
      <vt:lpstr>모델 학습</vt:lpstr>
      <vt:lpstr>모델 학습</vt:lpstr>
      <vt:lpstr>모델 학습</vt:lpstr>
      <vt:lpstr>모델 학습</vt:lpstr>
      <vt:lpstr>모델 학습</vt:lpstr>
      <vt:lpstr>모델 학습</vt:lpstr>
      <vt:lpstr>모델 학습</vt:lpstr>
      <vt:lpstr>모델 학습</vt:lpstr>
      <vt:lpstr>모델 학습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평섭</cp:lastModifiedBy>
  <cp:revision>32</cp:revision>
  <dcterms:modified xsi:type="dcterms:W3CDTF">2022-09-27T06:51:20Z</dcterms:modified>
</cp:coreProperties>
</file>