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Lst>
  <p:sldSz cy="6858000" cx="12192000"/>
  <p:notesSz cx="6858000" cy="9144000"/>
  <p:embeddedFontLst>
    <p:embeddedFont>
      <p:font typeface="Play"/>
      <p:regular r:id="rId6"/>
      <p:bold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Play-regular.fntdata"/><Relationship Id="rId7" Type="http://schemas.openxmlformats.org/officeDocument/2006/relationships/font" Target="font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24191" y="266096"/>
            <a:ext cx="12192000" cy="7353904"/>
          </a:xfrm>
          <a:prstGeom prst="rect">
            <a:avLst/>
          </a:prstGeom>
          <a:noFill/>
          <a:ln>
            <a:noFill/>
          </a:ln>
        </p:spPr>
      </p:pic>
      <p:pic>
        <p:nvPicPr>
          <p:cNvPr id="85" name="Google Shape;85;p13"/>
          <p:cNvPicPr preferRelativeResize="0"/>
          <p:nvPr/>
        </p:nvPicPr>
        <p:blipFill rotWithShape="1">
          <a:blip r:embed="rId4">
            <a:alphaModFix/>
          </a:blip>
          <a:srcRect b="0" l="0" r="0" t="0"/>
          <a:stretch/>
        </p:blipFill>
        <p:spPr>
          <a:xfrm>
            <a:off x="3660199" y="2551943"/>
            <a:ext cx="487960" cy="592884"/>
          </a:xfrm>
          <a:prstGeom prst="rect">
            <a:avLst/>
          </a:prstGeom>
          <a:noFill/>
          <a:ln>
            <a:noFill/>
          </a:ln>
        </p:spPr>
      </p:pic>
      <p:pic>
        <p:nvPicPr>
          <p:cNvPr id="86" name="Google Shape;86;p13"/>
          <p:cNvPicPr preferRelativeResize="0"/>
          <p:nvPr/>
        </p:nvPicPr>
        <p:blipFill rotWithShape="1">
          <a:blip r:embed="rId5">
            <a:alphaModFix/>
          </a:blip>
          <a:srcRect b="0" l="0" r="0" t="0"/>
          <a:stretch/>
        </p:blipFill>
        <p:spPr>
          <a:xfrm>
            <a:off x="7682286" y="2643170"/>
            <a:ext cx="494607" cy="485643"/>
          </a:xfrm>
          <a:prstGeom prst="rect">
            <a:avLst/>
          </a:prstGeom>
          <a:noFill/>
          <a:ln>
            <a:noFill/>
          </a:ln>
        </p:spPr>
      </p:pic>
      <p:pic>
        <p:nvPicPr>
          <p:cNvPr id="87" name="Google Shape;87;p13"/>
          <p:cNvPicPr preferRelativeResize="0"/>
          <p:nvPr/>
        </p:nvPicPr>
        <p:blipFill rotWithShape="1">
          <a:blip r:embed="rId6">
            <a:alphaModFix/>
          </a:blip>
          <a:srcRect b="0" l="0" r="0" t="0"/>
          <a:stretch/>
        </p:blipFill>
        <p:spPr>
          <a:xfrm>
            <a:off x="694766" y="2639405"/>
            <a:ext cx="485644" cy="485644"/>
          </a:xfrm>
          <a:prstGeom prst="rect">
            <a:avLst/>
          </a:prstGeom>
          <a:noFill/>
          <a:ln>
            <a:noFill/>
          </a:ln>
        </p:spPr>
      </p:pic>
      <p:sp>
        <p:nvSpPr>
          <p:cNvPr id="88" name="Google Shape;88;p13"/>
          <p:cNvSpPr txBox="1"/>
          <p:nvPr/>
        </p:nvSpPr>
        <p:spPr>
          <a:xfrm>
            <a:off x="8307254" y="2802880"/>
            <a:ext cx="1008201" cy="212943"/>
          </a:xfrm>
          <a:prstGeom prst="rect">
            <a:avLst/>
          </a:prstGeom>
          <a:noFill/>
          <a:ln>
            <a:noFill/>
          </a:ln>
        </p:spPr>
        <p:txBody>
          <a:bodyPr anchorCtr="0" anchor="t" bIns="0" lIns="0" spcFirstLastPara="1" rIns="0" wrap="square" tIns="0">
            <a:spAutoFit/>
          </a:bodyPr>
          <a:lstStyle/>
          <a:p>
            <a:pPr indent="0" lvl="0" marL="0" marR="0" rtl="0" algn="l">
              <a:lnSpc>
                <a:spcPct val="88888"/>
              </a:lnSpc>
              <a:spcBef>
                <a:spcPts val="0"/>
              </a:spcBef>
              <a:spcAft>
                <a:spcPts val="0"/>
              </a:spcAft>
              <a:buNone/>
            </a:pPr>
            <a:r>
              <a:rPr b="1" i="0" lang="en-US" sz="1800" u="none" cap="none" strike="noStrike">
                <a:solidFill>
                  <a:srgbClr val="202A38"/>
                </a:solidFill>
                <a:latin typeface="Arial"/>
                <a:ea typeface="Arial"/>
                <a:cs typeface="Arial"/>
                <a:sym typeface="Arial"/>
              </a:rPr>
              <a:t>Results</a:t>
            </a:r>
            <a:endParaRPr b="1" i="0" sz="1800" u="none" cap="none" strike="noStrike">
              <a:solidFill>
                <a:schemeClr val="dk1"/>
              </a:solidFill>
              <a:latin typeface="Arial"/>
              <a:ea typeface="Arial"/>
              <a:cs typeface="Arial"/>
              <a:sym typeface="Arial"/>
            </a:endParaRPr>
          </a:p>
        </p:txBody>
      </p:sp>
      <p:sp>
        <p:nvSpPr>
          <p:cNvPr id="89" name="Google Shape;89;p13"/>
          <p:cNvSpPr txBox="1"/>
          <p:nvPr/>
        </p:nvSpPr>
        <p:spPr>
          <a:xfrm>
            <a:off x="1384431" y="1482973"/>
            <a:ext cx="10745254" cy="61555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2000" u="none" cap="none" strike="noStrike">
                <a:solidFill>
                  <a:srgbClr val="202A38"/>
                </a:solidFill>
                <a:latin typeface="Arial"/>
                <a:ea typeface="Arial"/>
                <a:cs typeface="Arial"/>
                <a:sym typeface="Arial"/>
              </a:rPr>
              <a:t>The model used is SeamlessM4T Model. This Model supports Speech to Speech, Text to Text, Speech to Text, Text to Speech and Automatic speech recognition.</a:t>
            </a:r>
            <a:endParaRPr b="0" i="0" sz="1800" u="none" cap="none" strike="noStrike">
              <a:solidFill>
                <a:srgbClr val="000000"/>
              </a:solidFill>
              <a:latin typeface="Calibri"/>
              <a:ea typeface="Calibri"/>
              <a:cs typeface="Calibri"/>
              <a:sym typeface="Calibri"/>
            </a:endParaRPr>
          </a:p>
        </p:txBody>
      </p:sp>
      <p:sp>
        <p:nvSpPr>
          <p:cNvPr id="90" name="Google Shape;90;p13"/>
          <p:cNvSpPr txBox="1"/>
          <p:nvPr/>
        </p:nvSpPr>
        <p:spPr>
          <a:xfrm>
            <a:off x="7925876" y="3288340"/>
            <a:ext cx="3325393" cy="2585323"/>
          </a:xfrm>
          <a:prstGeom prst="rect">
            <a:avLst/>
          </a:prstGeom>
          <a:noFill/>
          <a:ln>
            <a:noFill/>
          </a:ln>
        </p:spPr>
        <p:txBody>
          <a:bodyPr anchorCtr="0" anchor="t" bIns="0" lIns="0" spcFirstLastPara="1" rIns="0" wrap="square" tIns="0">
            <a:spAutoFit/>
          </a:bodyPr>
          <a:lstStyle/>
          <a:p>
            <a:pPr indent="-285750" lvl="0" marL="2857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Model accuracy of seamless model measured in terms of BLEU Score = 0.75 for the MENA languages, which can be further improved by training on  application-specific dataset.</a:t>
            </a:r>
            <a:endParaRPr b="0" i="0" sz="14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Use of current machine translation tools like Google Translate which are based on neural models with a transformer architecture might fail to translate the meaning when provided with long statements in a specialized business context.</a:t>
            </a:r>
            <a:endParaRPr b="0" i="0" sz="1400" u="none" cap="none" strike="noStrike">
              <a:solidFill>
                <a:schemeClr val="dk1"/>
              </a:solidFill>
              <a:latin typeface="Calibri"/>
              <a:ea typeface="Calibri"/>
              <a:cs typeface="Calibri"/>
              <a:sym typeface="Calibri"/>
            </a:endParaRPr>
          </a:p>
        </p:txBody>
      </p:sp>
      <p:sp>
        <p:nvSpPr>
          <p:cNvPr id="91" name="Google Shape;91;p13"/>
          <p:cNvSpPr txBox="1"/>
          <p:nvPr/>
        </p:nvSpPr>
        <p:spPr>
          <a:xfrm>
            <a:off x="1389652" y="2812662"/>
            <a:ext cx="1421237" cy="205184"/>
          </a:xfrm>
          <a:prstGeom prst="rect">
            <a:avLst/>
          </a:prstGeom>
          <a:noFill/>
          <a:ln>
            <a:noFill/>
          </a:ln>
        </p:spPr>
        <p:txBody>
          <a:bodyPr anchorCtr="0" anchor="t" bIns="0" lIns="0" spcFirstLastPara="1" rIns="0" wrap="square" tIns="0">
            <a:spAutoFit/>
          </a:bodyPr>
          <a:lstStyle/>
          <a:p>
            <a:pPr indent="0" lvl="0" marL="0" marR="0" rtl="0" algn="l">
              <a:lnSpc>
                <a:spcPct val="88888"/>
              </a:lnSpc>
              <a:spcBef>
                <a:spcPts val="0"/>
              </a:spcBef>
              <a:spcAft>
                <a:spcPts val="0"/>
              </a:spcAft>
              <a:buNone/>
            </a:pPr>
            <a:r>
              <a:rPr b="1" i="0" lang="en-US" sz="1800" u="none" cap="none" strike="noStrike">
                <a:solidFill>
                  <a:srgbClr val="202A38"/>
                </a:solidFill>
                <a:latin typeface="Arial"/>
                <a:ea typeface="Arial"/>
                <a:cs typeface="Arial"/>
                <a:sym typeface="Arial"/>
              </a:rPr>
              <a:t>Overview</a:t>
            </a:r>
            <a:endParaRPr/>
          </a:p>
        </p:txBody>
      </p:sp>
      <p:sp>
        <p:nvSpPr>
          <p:cNvPr id="92" name="Google Shape;92;p13"/>
          <p:cNvSpPr txBox="1"/>
          <p:nvPr/>
        </p:nvSpPr>
        <p:spPr>
          <a:xfrm>
            <a:off x="4347069" y="2797669"/>
            <a:ext cx="2216292" cy="411203"/>
          </a:xfrm>
          <a:prstGeom prst="rect">
            <a:avLst/>
          </a:prstGeom>
          <a:noFill/>
          <a:ln>
            <a:noFill/>
          </a:ln>
        </p:spPr>
        <p:txBody>
          <a:bodyPr anchorCtr="0" anchor="t" bIns="0" lIns="0" spcFirstLastPara="1" rIns="0" wrap="square" tIns="0">
            <a:spAutoFit/>
          </a:bodyPr>
          <a:lstStyle/>
          <a:p>
            <a:pPr indent="0" lvl="0" marL="0" marR="0" rtl="0" algn="l">
              <a:lnSpc>
                <a:spcPct val="88888"/>
              </a:lnSpc>
              <a:spcBef>
                <a:spcPts val="0"/>
              </a:spcBef>
              <a:spcAft>
                <a:spcPts val="0"/>
              </a:spcAft>
              <a:buNone/>
            </a:pPr>
            <a:r>
              <a:rPr b="1" i="0" lang="en-US" sz="1800" u="none" cap="none" strike="noStrike">
                <a:solidFill>
                  <a:srgbClr val="202A38"/>
                </a:solidFill>
                <a:latin typeface="Arial"/>
                <a:ea typeface="Arial"/>
                <a:cs typeface="Arial"/>
                <a:sym typeface="Arial"/>
              </a:rPr>
              <a:t>Implementation</a:t>
            </a:r>
            <a:endParaRPr/>
          </a:p>
          <a:p>
            <a:pPr indent="0" lvl="0" marL="0" marR="0" rtl="0" algn="l">
              <a:lnSpc>
                <a:spcPct val="88888"/>
              </a:lnSpc>
              <a:spcBef>
                <a:spcPts val="0"/>
              </a:spcBef>
              <a:spcAft>
                <a:spcPts val="0"/>
              </a:spcAft>
              <a:buNone/>
            </a:pPr>
            <a:r>
              <a:t/>
            </a:r>
            <a:endParaRPr b="1" i="0" sz="1800" u="none" cap="none" strike="noStrike">
              <a:solidFill>
                <a:srgbClr val="202A38"/>
              </a:solidFill>
              <a:latin typeface="Arial"/>
              <a:ea typeface="Arial"/>
              <a:cs typeface="Arial"/>
              <a:sym typeface="Arial"/>
            </a:endParaRPr>
          </a:p>
        </p:txBody>
      </p:sp>
      <p:sp>
        <p:nvSpPr>
          <p:cNvPr id="93" name="Google Shape;93;p13"/>
          <p:cNvSpPr txBox="1"/>
          <p:nvPr/>
        </p:nvSpPr>
        <p:spPr>
          <a:xfrm>
            <a:off x="3910811" y="3282857"/>
            <a:ext cx="3769292" cy="3231654"/>
          </a:xfrm>
          <a:prstGeom prst="rect">
            <a:avLst/>
          </a:prstGeom>
          <a:noFill/>
          <a:ln>
            <a:noFill/>
          </a:ln>
        </p:spPr>
        <p:txBody>
          <a:bodyPr anchorCtr="0" anchor="t" bIns="0" lIns="0" spcFirstLastPara="1" rIns="0" wrap="square" tIns="0">
            <a:spAutoFit/>
          </a:bodyPr>
          <a:lstStyle/>
          <a:p>
            <a:pPr indent="-285750" lvl="1" marL="884555" marR="0" rtl="0" algn="l">
              <a:spcBef>
                <a:spcPts val="0"/>
              </a:spcBef>
              <a:spcAft>
                <a:spcPts val="0"/>
              </a:spcAft>
              <a:buClr>
                <a:srgbClr val="000000"/>
              </a:buClr>
              <a:buSzPts val="1400"/>
              <a:buFont typeface="Arial"/>
              <a:buChar char="•"/>
            </a:pPr>
            <a:r>
              <a:rPr b="0" i="0" lang="en-US" sz="1400" u="none" cap="none" strike="noStrike">
                <a:solidFill>
                  <a:srgbClr val="000000"/>
                </a:solidFill>
                <a:latin typeface="Calibri"/>
                <a:ea typeface="Calibri"/>
                <a:cs typeface="Calibri"/>
                <a:sym typeface="Calibri"/>
              </a:rPr>
              <a:t>Developed a model utilizing pre-trained LLM (Large Language Model) models that supports translation using speech and text as input in more than 100 languages and also for MENA languages  like Urdu, Persian, Turkish, Hebrew etc.</a:t>
            </a:r>
            <a:endParaRPr/>
          </a:p>
          <a:p>
            <a:pPr indent="-82550" lvl="1" marL="313055" marR="0" rtl="0" algn="l">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a:p>
            <a:pPr indent="-82550" lvl="1" marL="313055" marR="0" rtl="0" algn="l">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171450" lvl="1" marL="313055"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Tech stack used are follow:</a:t>
            </a:r>
            <a:endParaRPr/>
          </a:p>
          <a:p>
            <a:pPr indent="-171450" lvl="2" marL="770255" marR="0" rtl="0" algn="l">
              <a:spcBef>
                <a:spcPts val="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seamless</a:t>
            </a:r>
            <a:r>
              <a:rPr b="0" i="0" lang="en-US" sz="1400" u="none" cap="none" strike="noStrike">
                <a:solidFill>
                  <a:schemeClr val="dk1"/>
                </a:solidFill>
                <a:latin typeface="Arial"/>
                <a:ea typeface="Arial"/>
                <a:cs typeface="Arial"/>
                <a:sym typeface="Arial"/>
              </a:rPr>
              <a:t>_communication: A package/module for inference tasks related to translation.</a:t>
            </a:r>
            <a:endParaRPr b="0" i="0" sz="1400" u="none" cap="none" strike="noStrike">
              <a:solidFill>
                <a:srgbClr val="000000"/>
              </a:solidFill>
              <a:latin typeface="Arial"/>
              <a:ea typeface="Arial"/>
              <a:cs typeface="Arial"/>
              <a:sym typeface="Arial"/>
            </a:endParaRPr>
          </a:p>
          <a:p>
            <a:pPr indent="-171450" lvl="2" marL="770255" marR="0" rtl="0" algn="l">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Python,PyTorch,Torchaudio,Numpy</a:t>
            </a:r>
            <a:endParaRPr b="0" i="0" sz="1400" u="none" cap="none" strike="noStrike">
              <a:solidFill>
                <a:srgbClr val="000000"/>
              </a:solidFill>
              <a:latin typeface="Arial"/>
              <a:ea typeface="Arial"/>
              <a:cs typeface="Arial"/>
              <a:sym typeface="Arial"/>
            </a:endParaRPr>
          </a:p>
          <a:p>
            <a:pPr indent="-171450" lvl="2" marL="770255" marR="0" rtl="0" algn="l">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Gradio- for creating User Interface (UI)</a:t>
            </a:r>
            <a:endParaRPr b="0" i="0" sz="1400" u="none" cap="none" strike="noStrike">
              <a:solidFill>
                <a:schemeClr val="dk1"/>
              </a:solidFill>
              <a:latin typeface="Arial"/>
              <a:ea typeface="Arial"/>
              <a:cs typeface="Arial"/>
              <a:sym typeface="Arial"/>
            </a:endParaRPr>
          </a:p>
        </p:txBody>
      </p:sp>
      <p:pic>
        <p:nvPicPr>
          <p:cNvPr id="94" name="Google Shape;94;p13"/>
          <p:cNvPicPr preferRelativeResize="0"/>
          <p:nvPr/>
        </p:nvPicPr>
        <p:blipFill rotWithShape="1">
          <a:blip r:embed="rId7">
            <a:alphaModFix/>
          </a:blip>
          <a:srcRect b="0" l="0" r="0" t="0"/>
          <a:stretch/>
        </p:blipFill>
        <p:spPr>
          <a:xfrm>
            <a:off x="433630" y="1361578"/>
            <a:ext cx="726434" cy="704641"/>
          </a:xfrm>
          <a:prstGeom prst="rect">
            <a:avLst/>
          </a:prstGeom>
          <a:noFill/>
          <a:ln>
            <a:noFill/>
          </a:ln>
        </p:spPr>
      </p:pic>
      <p:sp>
        <p:nvSpPr>
          <p:cNvPr id="95" name="Google Shape;95;p13"/>
          <p:cNvSpPr txBox="1"/>
          <p:nvPr/>
        </p:nvSpPr>
        <p:spPr>
          <a:xfrm>
            <a:off x="304800" y="402334"/>
            <a:ext cx="10021418" cy="411908"/>
          </a:xfrm>
          <a:prstGeom prst="rect">
            <a:avLst/>
          </a:prstGeom>
          <a:noFill/>
          <a:ln>
            <a:noFill/>
          </a:ln>
        </p:spPr>
        <p:txBody>
          <a:bodyPr anchorCtr="0" anchor="t" bIns="0" lIns="0" spcFirstLastPara="1" rIns="0" wrap="square" tIns="0">
            <a:spAutoFit/>
          </a:bodyPr>
          <a:lstStyle/>
          <a:p>
            <a:pPr indent="0" lvl="0" marL="0" marR="0" rtl="0" algn="l">
              <a:lnSpc>
                <a:spcPct val="133307"/>
              </a:lnSpc>
              <a:spcBef>
                <a:spcPts val="0"/>
              </a:spcBef>
              <a:spcAft>
                <a:spcPts val="0"/>
              </a:spcAft>
              <a:buNone/>
            </a:pPr>
            <a:r>
              <a:rPr b="1" i="0" lang="en-US" sz="2600" u="none" cap="none" strike="noStrike">
                <a:solidFill>
                  <a:srgbClr val="082737"/>
                </a:solidFill>
                <a:latin typeface="Arial"/>
                <a:ea typeface="Arial"/>
                <a:cs typeface="Arial"/>
                <a:sym typeface="Arial"/>
              </a:rPr>
              <a:t>Speech &amp; Text Translation across MENA languages </a:t>
            </a:r>
            <a:endParaRPr/>
          </a:p>
        </p:txBody>
      </p:sp>
      <p:sp>
        <p:nvSpPr>
          <p:cNvPr id="96" name="Google Shape;96;p13"/>
          <p:cNvSpPr/>
          <p:nvPr/>
        </p:nvSpPr>
        <p:spPr>
          <a:xfrm>
            <a:off x="-1557393" y="-1095756"/>
            <a:ext cx="4876800" cy="1438656"/>
          </a:xfrm>
          <a:custGeom>
            <a:rect b="b" l="l" r="r" t="t"/>
            <a:pathLst>
              <a:path extrusionOk="0" h="2157984" w="7315200">
                <a:moveTo>
                  <a:pt x="0" y="0"/>
                </a:moveTo>
                <a:lnTo>
                  <a:pt x="7315200" y="0"/>
                </a:lnTo>
                <a:lnTo>
                  <a:pt x="7315200" y="2157984"/>
                </a:lnTo>
                <a:lnTo>
                  <a:pt x="0" y="2157984"/>
                </a:lnTo>
                <a:lnTo>
                  <a:pt x="0" y="0"/>
                </a:lnTo>
                <a:close/>
              </a:path>
            </a:pathLst>
          </a:cu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7" name="Google Shape;97;p13"/>
          <p:cNvSpPr/>
          <p:nvPr/>
        </p:nvSpPr>
        <p:spPr>
          <a:xfrm rot="5400000">
            <a:off x="10660383" y="5340279"/>
            <a:ext cx="2930259" cy="4389901"/>
          </a:xfrm>
          <a:custGeom>
            <a:rect b="b" l="l" r="r" t="t"/>
            <a:pathLst>
              <a:path extrusionOk="0" h="6584851" w="4395388">
                <a:moveTo>
                  <a:pt x="0" y="0"/>
                </a:moveTo>
                <a:lnTo>
                  <a:pt x="4395388" y="0"/>
                </a:lnTo>
                <a:lnTo>
                  <a:pt x="4395388" y="6584851"/>
                </a:lnTo>
                <a:lnTo>
                  <a:pt x="0" y="6584851"/>
                </a:lnTo>
                <a:lnTo>
                  <a:pt x="0" y="0"/>
                </a:lnTo>
                <a:close/>
              </a:path>
            </a:pathLst>
          </a:cu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8" name="Google Shape;98;p13"/>
          <p:cNvSpPr txBox="1"/>
          <p:nvPr/>
        </p:nvSpPr>
        <p:spPr>
          <a:xfrm>
            <a:off x="941202" y="3283072"/>
            <a:ext cx="2628947" cy="2800767"/>
          </a:xfrm>
          <a:prstGeom prst="rect">
            <a:avLst/>
          </a:prstGeom>
          <a:noFill/>
          <a:ln>
            <a:noFill/>
          </a:ln>
        </p:spPr>
        <p:txBody>
          <a:bodyPr anchorCtr="0" anchor="t" bIns="0" lIns="0" spcFirstLastPara="1" rIns="0" wrap="square" tIns="0">
            <a:spAutoFit/>
          </a:bodyPr>
          <a:lstStyle/>
          <a:p>
            <a:pPr indent="-285750" lvl="1" marL="427355"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Often while translation the literal meaning, and expression of the context is lost.</a:t>
            </a:r>
            <a:endParaRPr/>
          </a:p>
          <a:p>
            <a:pPr indent="-285750" lvl="1" marL="427355"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Fine tuning the model to give more accurate translation for MENA languages like Urdu, Persian, Turkish, Hebrew etc.</a:t>
            </a:r>
            <a:endParaRPr/>
          </a:p>
          <a:p>
            <a:pPr indent="-285750" lvl="1" marL="427355" marR="0" rtl="0" algn="l">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Model takes speech or text from a language as source language and translate to other language as target language.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