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B0CAA7-4D70-A990-9C61-445D3F5CF607}" v="1400" dt="2024-06-13T10:55:23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9.svg"/><Relationship Id="rId5" Type="http://schemas.openxmlformats.org/officeDocument/2006/relationships/image" Target="../media/image4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hyperlink" Target="https://huggingface.co/spaces/anang150296/Emaar-AI-chatbot" TargetMode="External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EBB9E6-6722-349D-93D1-41AF6C8A2F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" y="0"/>
            <a:ext cx="12170833" cy="686858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35A6BD0-CE7E-C900-59FC-8B5C0B3FD6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238049" y="2403777"/>
            <a:ext cx="487960" cy="59288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BEA1FDA-BD01-A829-6D80-4DA059A8D3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116203" y="2505587"/>
            <a:ext cx="494607" cy="48564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D6746EC-934D-7FDF-6483-F466455F69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885266" y="2565322"/>
            <a:ext cx="485644" cy="485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0010AB-5484-BB72-D9FA-DBFB4090420C}"/>
              </a:ext>
            </a:extLst>
          </p:cNvPr>
          <p:cNvSpPr txBox="1"/>
          <p:nvPr/>
        </p:nvSpPr>
        <p:spPr>
          <a:xfrm>
            <a:off x="8783504" y="2739380"/>
            <a:ext cx="1008201" cy="212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</a:pPr>
            <a:r>
              <a:rPr lang="en-US" b="1">
                <a:solidFill>
                  <a:srgbClr val="202A38"/>
                </a:solidFill>
                <a:latin typeface="Arial Nova"/>
              </a:rPr>
              <a:t>Results</a:t>
            </a:r>
            <a:endParaRPr lang="en-US" b="1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05A5BC-E62E-3E93-38C8-3CDF630CA9D8}"/>
              </a:ext>
            </a:extLst>
          </p:cNvPr>
          <p:cNvSpPr txBox="1"/>
          <p:nvPr/>
        </p:nvSpPr>
        <p:spPr>
          <a:xfrm>
            <a:off x="2553156" y="1412745"/>
            <a:ext cx="7390337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202A38"/>
                </a:solidFill>
                <a:ea typeface="+mn-lt"/>
                <a:cs typeface="+mn-lt"/>
              </a:rPr>
              <a:t>Chatbot for Internal Audit Documents Queries  - ( </a:t>
            </a:r>
            <a:r>
              <a:rPr lang="en-US" sz="2000" dirty="0">
                <a:solidFill>
                  <a:srgbClr val="202A38"/>
                </a:solidFill>
                <a:ea typeface="+mn-lt"/>
                <a:cs typeface="+mn-lt"/>
                <a:hlinkClick r:id="rId9"/>
              </a:rPr>
              <a:t>Deployed Link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033D3-72C4-CFCD-FCEB-A9307AC235A6}"/>
              </a:ext>
            </a:extLst>
          </p:cNvPr>
          <p:cNvSpPr txBox="1"/>
          <p:nvPr/>
        </p:nvSpPr>
        <p:spPr>
          <a:xfrm>
            <a:off x="7822159" y="3277757"/>
            <a:ext cx="3187810" cy="27930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ea typeface="+mn-lt"/>
                <a:cs typeface="+mn-lt"/>
              </a:rPr>
              <a:t>Dummy data was stored in a vector database (</a:t>
            </a:r>
            <a:r>
              <a:rPr lang="en-US" sz="1400" err="1">
                <a:latin typeface="Calibri"/>
                <a:ea typeface="+mn-lt"/>
                <a:cs typeface="+mn-lt"/>
              </a:rPr>
              <a:t>ChromaDb</a:t>
            </a:r>
            <a:r>
              <a:rPr lang="en-US" sz="1400" dirty="0">
                <a:latin typeface="Calibri"/>
                <a:ea typeface="+mn-lt"/>
                <a:cs typeface="+mn-lt"/>
              </a:rPr>
              <a:t>).</a:t>
            </a:r>
            <a:endParaRPr lang="en-US" sz="14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ea typeface="+mn-lt"/>
                <a:cs typeface="+mn-lt"/>
              </a:rPr>
              <a:t>Documents are classified by year and data type (compliance, financial, and environmental) for improved retrieval.</a:t>
            </a:r>
            <a:endParaRPr lang="en-US" sz="14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ea typeface="+mn-lt"/>
                <a:cs typeface="+mn-lt"/>
              </a:rPr>
              <a:t>Option to upload documents and choose an LLM model is available through </a:t>
            </a:r>
            <a:r>
              <a:rPr lang="en-US" sz="1400" err="1">
                <a:latin typeface="Calibri"/>
                <a:ea typeface="+mn-lt"/>
                <a:cs typeface="+mn-lt"/>
              </a:rPr>
              <a:t>StreamLit</a:t>
            </a:r>
            <a:r>
              <a:rPr lang="en-US" sz="1400" dirty="0">
                <a:latin typeface="Calibri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ea typeface="+mn-lt"/>
                <a:cs typeface="+mn-lt"/>
              </a:rPr>
              <a:t>A Docker container was created for deployment.</a:t>
            </a:r>
            <a:endParaRPr lang="en-US" sz="14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ea typeface="+mn-lt"/>
                <a:cs typeface="+mn-lt"/>
              </a:rPr>
              <a:t>The chatbot is currently deployed on </a:t>
            </a:r>
            <a:r>
              <a:rPr lang="en-US" sz="1400" err="1">
                <a:latin typeface="Calibri"/>
                <a:ea typeface="+mn-lt"/>
                <a:cs typeface="+mn-lt"/>
              </a:rPr>
              <a:t>Huggingface</a:t>
            </a:r>
            <a:r>
              <a:rPr lang="en-US" sz="1400" dirty="0">
                <a:latin typeface="Calibri"/>
                <a:ea typeface="+mn-lt"/>
                <a:cs typeface="+mn-lt"/>
              </a:rPr>
              <a:t> Spaces.</a:t>
            </a:r>
            <a:endParaRPr lang="en-US" sz="14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350" dirty="0">
              <a:latin typeface="Apto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6EE6C-3772-E14B-09A1-F3246E82D326}"/>
              </a:ext>
            </a:extLst>
          </p:cNvPr>
          <p:cNvSpPr txBox="1"/>
          <p:nvPr/>
        </p:nvSpPr>
        <p:spPr>
          <a:xfrm>
            <a:off x="1453152" y="2749162"/>
            <a:ext cx="1421237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</a:pPr>
            <a:r>
              <a:rPr lang="en-US" b="1">
                <a:solidFill>
                  <a:srgbClr val="202A38"/>
                </a:solidFill>
                <a:latin typeface="Arial Nova"/>
              </a:rPr>
              <a:t>Challenges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750716-767F-04B1-EE7B-74DDA9DABAF2}"/>
              </a:ext>
            </a:extLst>
          </p:cNvPr>
          <p:cNvSpPr txBox="1"/>
          <p:nvPr/>
        </p:nvSpPr>
        <p:spPr>
          <a:xfrm>
            <a:off x="4861419" y="2691835"/>
            <a:ext cx="1204084" cy="212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</a:pPr>
            <a:r>
              <a:rPr lang="en-US" b="1" dirty="0">
                <a:solidFill>
                  <a:srgbClr val="202A38"/>
                </a:solidFill>
                <a:latin typeface="Arial Nova"/>
              </a:rPr>
              <a:t>Solution</a:t>
            </a:r>
            <a:endParaRPr lang="en-US" dirty="0">
              <a:cs typeface="Calibri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D34E75F-95AF-053D-C7D0-BA9A3CED85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824280" y="1219156"/>
            <a:ext cx="726434" cy="704641"/>
          </a:xfrm>
          <a:prstGeom prst="rect">
            <a:avLst/>
          </a:prstGeom>
        </p:spPr>
      </p:pic>
      <p:sp>
        <p:nvSpPr>
          <p:cNvPr id="16" name="TextBox 14">
            <a:extLst>
              <a:ext uri="{FF2B5EF4-FFF2-40B4-BE49-F238E27FC236}">
                <a16:creationId xmlns:a16="http://schemas.microsoft.com/office/drawing/2014/main" id="{94C6F79E-F169-8144-EB83-A27C402C5AFC}"/>
              </a:ext>
            </a:extLst>
          </p:cNvPr>
          <p:cNvSpPr txBox="1"/>
          <p:nvPr/>
        </p:nvSpPr>
        <p:spPr>
          <a:xfrm>
            <a:off x="457200" y="491234"/>
            <a:ext cx="10021418" cy="4246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66"/>
              </a:lnSpc>
              <a:spcBef>
                <a:spcPct val="0"/>
              </a:spcBef>
            </a:pPr>
            <a:r>
              <a:rPr lang="en-US" sz="2600" b="1" dirty="0">
                <a:solidFill>
                  <a:srgbClr val="082737"/>
                </a:solidFill>
                <a:latin typeface="Arial Nova"/>
              </a:rPr>
              <a:t>Case Study</a:t>
            </a:r>
            <a:r>
              <a:rPr lang="en-US" sz="2600" dirty="0">
                <a:solidFill>
                  <a:srgbClr val="082737"/>
                </a:solidFill>
                <a:latin typeface="Arial Nova"/>
              </a:rPr>
              <a:t>: EMAAR Internal Audit Documents Chatbot</a:t>
            </a:r>
          </a:p>
        </p:txBody>
      </p:sp>
      <p:sp>
        <p:nvSpPr>
          <p:cNvPr id="17" name="Freeform 2">
            <a:extLst>
              <a:ext uri="{FF2B5EF4-FFF2-40B4-BE49-F238E27FC236}">
                <a16:creationId xmlns:a16="http://schemas.microsoft.com/office/drawing/2014/main" id="{1F040066-6445-0134-174D-5B6FBE14ED9B}"/>
              </a:ext>
            </a:extLst>
          </p:cNvPr>
          <p:cNvSpPr/>
          <p:nvPr/>
        </p:nvSpPr>
        <p:spPr>
          <a:xfrm>
            <a:off x="-1557393" y="-1095756"/>
            <a:ext cx="4876800" cy="1438656"/>
          </a:xfrm>
          <a:custGeom>
            <a:avLst/>
            <a:gdLst/>
            <a:ahLst/>
            <a:cxnLst/>
            <a:rect l="l" t="t" r="r" b="b"/>
            <a:pathLst>
              <a:path w="7315200" h="2157984">
                <a:moveTo>
                  <a:pt x="0" y="0"/>
                </a:moveTo>
                <a:lnTo>
                  <a:pt x="7315200" y="0"/>
                </a:lnTo>
                <a:lnTo>
                  <a:pt x="7315200" y="2157984"/>
                </a:lnTo>
                <a:lnTo>
                  <a:pt x="0" y="21579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200">
              <a:latin typeface="Arial Nova"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8CDE0872-31A9-4025-8469-4FFF64C24AEF}"/>
              </a:ext>
            </a:extLst>
          </p:cNvPr>
          <p:cNvSpPr/>
          <p:nvPr/>
        </p:nvSpPr>
        <p:spPr>
          <a:xfrm rot="5400000">
            <a:off x="10660383" y="5340279"/>
            <a:ext cx="2930259" cy="4389901"/>
          </a:xfrm>
          <a:custGeom>
            <a:avLst/>
            <a:gdLst/>
            <a:ahLst/>
            <a:cxnLst/>
            <a:rect l="l" t="t" r="r" b="b"/>
            <a:pathLst>
              <a:path w="4395388" h="6584851">
                <a:moveTo>
                  <a:pt x="0" y="0"/>
                </a:moveTo>
                <a:lnTo>
                  <a:pt x="4395388" y="0"/>
                </a:lnTo>
                <a:lnTo>
                  <a:pt x="4395388" y="6584851"/>
                </a:lnTo>
                <a:lnTo>
                  <a:pt x="0" y="658485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200">
              <a:latin typeface="Arial Nov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5E430B-5985-8834-3CC5-0D6D55D85FF3}"/>
              </a:ext>
            </a:extLst>
          </p:cNvPr>
          <p:cNvSpPr txBox="1"/>
          <p:nvPr/>
        </p:nvSpPr>
        <p:spPr>
          <a:xfrm>
            <a:off x="694459" y="3276419"/>
            <a:ext cx="2959449" cy="2574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7355" lvl="1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Learning from internal documents is challenging when there are a substantial number of documents.</a:t>
            </a:r>
          </a:p>
          <a:p>
            <a:pPr marL="427355" lvl="1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Addressing doubts can be tedious, even if answers are present elsewhere in the documents.</a:t>
            </a:r>
          </a:p>
          <a:p>
            <a:pPr marL="427355" lvl="1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For learning purposes, individuals must review all documents, even if they have a specific doubt.</a:t>
            </a:r>
            <a:endParaRPr lang="en-US" sz="1400" dirty="0">
              <a:latin typeface="Aptos"/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BC605B-2F12-0BBA-A83C-6CC7A1E40CF2}"/>
              </a:ext>
            </a:extLst>
          </p:cNvPr>
          <p:cNvSpPr txBox="1"/>
          <p:nvPr/>
        </p:nvSpPr>
        <p:spPr>
          <a:xfrm>
            <a:off x="4242141" y="3274159"/>
            <a:ext cx="296735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ea typeface="+mn-lt"/>
                <a:cs typeface="+mn-lt"/>
              </a:rPr>
              <a:t>A chatbot designed to access and utilize data from required documents.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ea typeface="+mn-lt"/>
                <a:cs typeface="+mn-lt"/>
              </a:rPr>
              <a:t>Documents are stored in a database (</a:t>
            </a:r>
            <a:r>
              <a:rPr lang="en-US" sz="1400" dirty="0" err="1">
                <a:latin typeface="Calibri"/>
                <a:ea typeface="+mn-lt"/>
                <a:cs typeface="+mn-lt"/>
              </a:rPr>
              <a:t>ChromaDb</a:t>
            </a:r>
            <a:r>
              <a:rPr lang="en-US" sz="1400" dirty="0">
                <a:latin typeface="Calibri"/>
                <a:ea typeface="+mn-lt"/>
                <a:cs typeface="+mn-lt"/>
              </a:rPr>
              <a:t>) as vector embeddings.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ea typeface="+mn-lt"/>
                <a:cs typeface="+mn-lt"/>
              </a:rPr>
              <a:t>Utilizes an LLM model to answer questions.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ea typeface="+mn-lt"/>
                <a:cs typeface="+mn-lt"/>
              </a:rPr>
              <a:t>Responses are based on the context retrieved from the data.</a:t>
            </a:r>
            <a:endParaRPr lang="en-US" sz="1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041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228</cp:revision>
  <dcterms:created xsi:type="dcterms:W3CDTF">2024-06-13T08:49:12Z</dcterms:created>
  <dcterms:modified xsi:type="dcterms:W3CDTF">2024-06-13T11:22:32Z</dcterms:modified>
</cp:coreProperties>
</file>