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93507-7A82-D97B-F34C-DC0483A18DD3}" v="28" dt="2024-06-13T11:44:09.001"/>
    <p1510:client id="{EC99D44F-498E-68CC-4EA5-88E77966DD61}" v="1341" dt="2024-06-13T11:11:10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hyperlink" Target="http://52.66.10.81:8001/" TargetMode="Externa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EBB9E6-6722-349D-93D1-41AF6C8A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35A6BD0-CE7E-C900-59FC-8B5C0B3FD6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571299" y="2551943"/>
            <a:ext cx="487960" cy="59288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BEA1FDA-BD01-A829-6D80-4DA059A8D3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682286" y="2643170"/>
            <a:ext cx="494607" cy="48564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D6746EC-934D-7FDF-6483-F466455F6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694766" y="2639405"/>
            <a:ext cx="485644" cy="48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0010AB-5484-BB72-D9FA-DBFB4090420C}"/>
              </a:ext>
            </a:extLst>
          </p:cNvPr>
          <p:cNvSpPr txBox="1"/>
          <p:nvPr/>
        </p:nvSpPr>
        <p:spPr>
          <a:xfrm>
            <a:off x="8307254" y="2802880"/>
            <a:ext cx="1008201" cy="212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</a:pPr>
            <a:r>
              <a:rPr lang="en-US" b="1">
                <a:solidFill>
                  <a:srgbClr val="202A38"/>
                </a:solidFill>
                <a:latin typeface="Arial Nova"/>
              </a:rPr>
              <a:t>Results</a:t>
            </a:r>
            <a:endParaRPr lang="en-US" b="1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5A5BC-E62E-3E93-38C8-3CDF630CA9D8}"/>
              </a:ext>
            </a:extLst>
          </p:cNvPr>
          <p:cNvSpPr txBox="1"/>
          <p:nvPr/>
        </p:nvSpPr>
        <p:spPr>
          <a:xfrm>
            <a:off x="2354798" y="1333422"/>
            <a:ext cx="945144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ea typeface="+mn-lt"/>
                <a:cs typeface="+mn-lt"/>
              </a:rPr>
              <a:t>Integrated OpenAI's API key and other LLM models (</a:t>
            </a:r>
            <a:r>
              <a:rPr lang="en-US" sz="2000" dirty="0">
                <a:ea typeface="+mn-lt"/>
                <a:cs typeface="+mn-lt"/>
                <a:hlinkClick r:id="rId9"/>
              </a:rPr>
              <a:t>Deployed link</a:t>
            </a:r>
            <a:r>
              <a:rPr lang="en-US" sz="2000" b="1" dirty="0">
                <a:ea typeface="+mn-lt"/>
                <a:cs typeface="+mn-lt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033D3-72C4-CFCD-FCEB-A9307AC235A6}"/>
              </a:ext>
            </a:extLst>
          </p:cNvPr>
          <p:cNvSpPr txBox="1"/>
          <p:nvPr/>
        </p:nvSpPr>
        <p:spPr>
          <a:xfrm>
            <a:off x="7684576" y="3277757"/>
            <a:ext cx="3896893" cy="1723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400" dirty="0">
                <a:latin typeface="Aptos"/>
                <a:ea typeface="+mn-lt"/>
                <a:cs typeface="+mn-lt"/>
              </a:rPr>
              <a:t>Google lens was able to detect the car color and model with a 100% accuracy, but we can proceed with it since it doesn't provide any API keys.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ptos"/>
                <a:ea typeface="+mn-lt"/>
                <a:cs typeface="+mn-lt"/>
              </a:rPr>
              <a:t>Open AI was performing good with a 99% accuracy.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ptos"/>
                <a:ea typeface="+mn-lt"/>
                <a:cs typeface="+mn-lt"/>
              </a:rPr>
              <a:t>We were able to extract information on all the given metrics with an accuracy &gt; 97%.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6EE6C-3772-E14B-09A1-F3246E82D326}"/>
              </a:ext>
            </a:extLst>
          </p:cNvPr>
          <p:cNvSpPr txBox="1"/>
          <p:nvPr/>
        </p:nvSpPr>
        <p:spPr>
          <a:xfrm>
            <a:off x="1389652" y="2812662"/>
            <a:ext cx="1421237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</a:pPr>
            <a:r>
              <a:rPr lang="en-US" b="1">
                <a:solidFill>
                  <a:srgbClr val="202A38"/>
                </a:solidFill>
                <a:latin typeface="Arial Nova"/>
              </a:rPr>
              <a:t>Challenges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50716-767F-04B1-EE7B-74DDA9DABAF2}"/>
              </a:ext>
            </a:extLst>
          </p:cNvPr>
          <p:cNvSpPr txBox="1"/>
          <p:nvPr/>
        </p:nvSpPr>
        <p:spPr>
          <a:xfrm>
            <a:off x="4258169" y="2797669"/>
            <a:ext cx="1204084" cy="212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</a:pPr>
            <a:r>
              <a:rPr lang="en-US" b="1" dirty="0">
                <a:solidFill>
                  <a:srgbClr val="202A38"/>
                </a:solidFill>
                <a:latin typeface="Arial Nova"/>
              </a:rPr>
              <a:t>Solution</a:t>
            </a:r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A3122-2A93-0079-2398-C8A3A67F06F2}"/>
              </a:ext>
            </a:extLst>
          </p:cNvPr>
          <p:cNvSpPr txBox="1"/>
          <p:nvPr/>
        </p:nvSpPr>
        <p:spPr>
          <a:xfrm>
            <a:off x="3567911" y="3270157"/>
            <a:ext cx="3667692" cy="2362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7355" lvl="1" indent="-285750">
              <a:buFont typeface="Arial"/>
              <a:buChar char="•"/>
            </a:pPr>
            <a:r>
              <a:rPr lang="en-US" sz="1400" dirty="0">
                <a:latin typeface="Aptos"/>
                <a:ea typeface="+mn-lt"/>
                <a:cs typeface="Calibri"/>
              </a:rPr>
              <a:t>Used Open AI API key on different resolutions to extract the information.</a:t>
            </a:r>
          </a:p>
          <a:p>
            <a:pPr marL="427355" lvl="1" indent="-285750">
              <a:buFont typeface="Arial"/>
              <a:buChar char="•"/>
            </a:pPr>
            <a:r>
              <a:rPr lang="en-US" sz="1400" dirty="0">
                <a:latin typeface="Aptos"/>
                <a:ea typeface="+mn-lt"/>
                <a:cs typeface="Calibri"/>
              </a:rPr>
              <a:t>Used various LLM multi-modals (like </a:t>
            </a:r>
            <a:r>
              <a:rPr lang="en-US" sz="1400" err="1">
                <a:latin typeface="Aptos"/>
                <a:ea typeface="+mn-lt"/>
                <a:cs typeface="Calibri"/>
              </a:rPr>
              <a:t>InternVL</a:t>
            </a:r>
            <a:r>
              <a:rPr lang="en-US" sz="1400" dirty="0">
                <a:latin typeface="Aptos"/>
                <a:ea typeface="+mn-lt"/>
                <a:cs typeface="Calibri"/>
              </a:rPr>
              <a:t>, </a:t>
            </a:r>
            <a:r>
              <a:rPr lang="en-US" sz="1400" err="1">
                <a:latin typeface="Aptos"/>
                <a:ea typeface="+mn-lt"/>
                <a:cs typeface="Calibri"/>
              </a:rPr>
              <a:t>Llava</a:t>
            </a:r>
            <a:r>
              <a:rPr lang="en-US" sz="1400" dirty="0">
                <a:latin typeface="Aptos"/>
                <a:ea typeface="+mn-lt"/>
                <a:cs typeface="Calibri"/>
              </a:rPr>
              <a:t>) for the following requirements.</a:t>
            </a:r>
          </a:p>
          <a:p>
            <a:pPr marL="427355" lvl="1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computer vision model to highlight scratches and damages</a:t>
            </a:r>
            <a:endParaRPr lang="en-US" sz="1400" dirty="0">
              <a:latin typeface="Aptos"/>
              <a:ea typeface="+mn-lt"/>
              <a:cs typeface="Calibri"/>
            </a:endParaRPr>
          </a:p>
          <a:p>
            <a:pPr marL="427355" lvl="1" indent="-285750">
              <a:buFont typeface="Arial"/>
              <a:buChar char="•"/>
            </a:pPr>
            <a:r>
              <a:rPr lang="en-US" sz="1400" dirty="0">
                <a:latin typeface="Aptos"/>
                <a:ea typeface="+mn-lt"/>
                <a:cs typeface="Calibri"/>
              </a:rPr>
              <a:t>Used google lens for color and car model detection.</a:t>
            </a:r>
          </a:p>
          <a:p>
            <a:pPr marL="427355" lvl="1" indent="-285750">
              <a:buFont typeface="Arial"/>
              <a:buChar char="•"/>
            </a:pPr>
            <a:endParaRPr lang="en-US" sz="1400" dirty="0">
              <a:latin typeface="Arial Nova"/>
              <a:ea typeface="+mn-lt"/>
              <a:cs typeface="Calibri"/>
            </a:endParaRPr>
          </a:p>
          <a:p>
            <a:pPr marL="427355" lvl="1" indent="-285750">
              <a:buFont typeface="Arial"/>
              <a:buChar char="•"/>
            </a:pPr>
            <a:endParaRPr lang="en-US" sz="1350" dirty="0">
              <a:latin typeface="Arial Nova"/>
              <a:ea typeface="+mn-lt"/>
              <a:cs typeface="Calibri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D34E75F-95AF-053D-C7D0-BA9A3CED8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2321697" y="1132373"/>
            <a:ext cx="726434" cy="704641"/>
          </a:xfrm>
          <a:prstGeom prst="rect">
            <a:avLst/>
          </a:prstGeom>
        </p:spPr>
      </p:pic>
      <p:sp>
        <p:nvSpPr>
          <p:cNvPr id="16" name="TextBox 14">
            <a:extLst>
              <a:ext uri="{FF2B5EF4-FFF2-40B4-BE49-F238E27FC236}">
                <a16:creationId xmlns:a16="http://schemas.microsoft.com/office/drawing/2014/main" id="{94C6F79E-F169-8144-EB83-A27C402C5AFC}"/>
              </a:ext>
            </a:extLst>
          </p:cNvPr>
          <p:cNvSpPr txBox="1"/>
          <p:nvPr/>
        </p:nvSpPr>
        <p:spPr>
          <a:xfrm>
            <a:off x="685800" y="300734"/>
            <a:ext cx="10021418" cy="4246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66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82737"/>
                </a:solidFill>
                <a:latin typeface="Arial Nova"/>
              </a:rPr>
              <a:t>Case Study</a:t>
            </a:r>
            <a:r>
              <a:rPr lang="en-US" sz="2600" dirty="0">
                <a:solidFill>
                  <a:srgbClr val="082737"/>
                </a:solidFill>
                <a:latin typeface="Arial Nova"/>
              </a:rPr>
              <a:t>: Emaar Valet AI</a:t>
            </a:r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1F040066-6445-0134-174D-5B6FBE14ED9B}"/>
              </a:ext>
            </a:extLst>
          </p:cNvPr>
          <p:cNvSpPr/>
          <p:nvPr/>
        </p:nvSpPr>
        <p:spPr>
          <a:xfrm>
            <a:off x="-1557393" y="-1095756"/>
            <a:ext cx="4876800" cy="1438656"/>
          </a:xfrm>
          <a:custGeom>
            <a:avLst/>
            <a:gdLst/>
            <a:ahLst/>
            <a:cxnLst/>
            <a:rect l="l" t="t" r="r" b="b"/>
            <a:pathLst>
              <a:path w="7315200" h="2157984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200">
              <a:latin typeface="Arial Nova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CDE0872-31A9-4025-8469-4FFF64C24AEF}"/>
              </a:ext>
            </a:extLst>
          </p:cNvPr>
          <p:cNvSpPr/>
          <p:nvPr/>
        </p:nvSpPr>
        <p:spPr>
          <a:xfrm rot="5400000">
            <a:off x="10629646" y="4048030"/>
            <a:ext cx="1918423" cy="4389902"/>
          </a:xfrm>
          <a:custGeom>
            <a:avLst/>
            <a:gdLst/>
            <a:ahLst/>
            <a:cxnLst/>
            <a:rect l="l" t="t" r="r" b="b"/>
            <a:pathLst>
              <a:path w="4395388" h="6584851">
                <a:moveTo>
                  <a:pt x="0" y="0"/>
                </a:moveTo>
                <a:lnTo>
                  <a:pt x="4395388" y="0"/>
                </a:lnTo>
                <a:lnTo>
                  <a:pt x="4395388" y="6584851"/>
                </a:lnTo>
                <a:lnTo>
                  <a:pt x="0" y="658485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200">
              <a:latin typeface="Arial Nov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E430B-5985-8834-3CC5-0D6D55D85FF3}"/>
              </a:ext>
            </a:extLst>
          </p:cNvPr>
          <p:cNvSpPr txBox="1"/>
          <p:nvPr/>
        </p:nvSpPr>
        <p:spPr>
          <a:xfrm>
            <a:off x="694459" y="3225015"/>
            <a:ext cx="2616247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605" lvl="1"/>
            <a:r>
              <a:rPr lang="en-US" sz="1400" dirty="0">
                <a:ea typeface="+mn-lt"/>
                <a:cs typeface="+mn-lt"/>
              </a:rPr>
              <a:t>Images of the car are extracted from the 360 degrees camera (around 8 different view angles), using those images we need to extract information on the required metrics:</a:t>
            </a:r>
            <a:endParaRPr lang="en-US" sz="1400">
              <a:latin typeface="Aptos"/>
              <a:ea typeface="Calibri"/>
              <a:cs typeface="Calibri"/>
            </a:endParaRPr>
          </a:p>
          <a:p>
            <a:pPr marL="427355" lvl="1" indent="-285750">
              <a:buFont typeface="Arial"/>
              <a:buChar char="•"/>
            </a:pPr>
            <a:r>
              <a:rPr lang="en-US" sz="1400" dirty="0">
                <a:latin typeface="Aptos"/>
                <a:ea typeface="Calibri"/>
                <a:cs typeface="Calibri"/>
              </a:rPr>
              <a:t>Model, color and manufacturer of the car. </a:t>
            </a:r>
          </a:p>
          <a:p>
            <a:pPr marL="427355" lvl="1" indent="-285750">
              <a:buFont typeface="Arial"/>
              <a:buChar char="•"/>
            </a:pPr>
            <a:r>
              <a:rPr lang="en-US" sz="1400" dirty="0">
                <a:latin typeface="Aptos"/>
                <a:ea typeface="Calibri"/>
                <a:cs typeface="Calibri"/>
              </a:rPr>
              <a:t>Number plate of the car, translate from Arabic to English.</a:t>
            </a:r>
          </a:p>
          <a:p>
            <a:pPr marL="427355" lvl="1" indent="-285750">
              <a:buFont typeface="Arial"/>
              <a:buChar char="•"/>
            </a:pPr>
            <a:r>
              <a:rPr lang="en-US" sz="1400" dirty="0">
                <a:latin typeface="Aptos"/>
                <a:ea typeface="Calibri"/>
                <a:cs typeface="Calibri"/>
              </a:rPr>
              <a:t>Defects and damages on the car, if any.</a:t>
            </a:r>
          </a:p>
          <a:p>
            <a:pPr marL="427355" lvl="1" indent="-285750">
              <a:buFont typeface="Arial"/>
              <a:buChar char="•"/>
            </a:pPr>
            <a:r>
              <a:rPr lang="en-US" sz="1400" dirty="0">
                <a:latin typeface="Aptos"/>
                <a:ea typeface="Calibri"/>
                <a:cs typeface="Calibri"/>
              </a:rPr>
              <a:t>Miscellaneous features of the car. </a:t>
            </a:r>
          </a:p>
        </p:txBody>
      </p:sp>
    </p:spTree>
    <p:extLst>
      <p:ext uri="{BB962C8B-B14F-4D97-AF65-F5344CB8AC3E}">
        <p14:creationId xmlns:p14="http://schemas.microsoft.com/office/powerpoint/2010/main" val="342041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176</cp:revision>
  <dcterms:created xsi:type="dcterms:W3CDTF">2024-06-13T07:00:21Z</dcterms:created>
  <dcterms:modified xsi:type="dcterms:W3CDTF">2024-06-14T11:24:26Z</dcterms:modified>
</cp:coreProperties>
</file>