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embeddedFontLst>
    <p:embeddedFont>
      <p:font typeface="Play"/>
      <p:regular r:id="rId6"/>
      <p:bold r:id="rId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font" Target="fonts/Play-regular.fntdata"/><Relationship Id="rId7" Type="http://schemas.openxmlformats.org/officeDocument/2006/relationships/font" Target="fonts/Pl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10" Type="http://schemas.openxmlformats.org/officeDocument/2006/relationships/hyperlink" Target="http://13.232.58.176:8001/" TargetMode="External"/><Relationship Id="rId9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3824366" y="2089718"/>
            <a:ext cx="121941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99928" y="1849315"/>
            <a:ext cx="1089651" cy="1056962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/>
        </p:nvSpPr>
        <p:spPr>
          <a:xfrm>
            <a:off x="1028700" y="487973"/>
            <a:ext cx="15032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33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00">
                <a:solidFill>
                  <a:srgbClr val="082737"/>
                </a:solidFill>
              </a:rPr>
              <a:t>SENTIMENT DEMO</a:t>
            </a:r>
            <a:endParaRPr/>
          </a:p>
        </p:txBody>
      </p:sp>
      <p:sp>
        <p:nvSpPr>
          <p:cNvPr id="88" name="Google Shape;88;p13"/>
          <p:cNvSpPr/>
          <p:nvPr/>
        </p:nvSpPr>
        <p:spPr>
          <a:xfrm>
            <a:off x="-2336090" y="-1643634"/>
            <a:ext cx="7315200" cy="2157984"/>
          </a:xfrm>
          <a:custGeom>
            <a:rect b="b" l="l" r="r" t="t"/>
            <a:pathLst>
              <a:path extrusionOk="0" h="2157984" w="7315200">
                <a:moveTo>
                  <a:pt x="0" y="0"/>
                </a:moveTo>
                <a:lnTo>
                  <a:pt x="7315200" y="0"/>
                </a:lnTo>
                <a:lnTo>
                  <a:pt x="7315200" y="2157984"/>
                </a:lnTo>
                <a:lnTo>
                  <a:pt x="0" y="21579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/>
          <p:nvPr/>
        </p:nvSpPr>
        <p:spPr>
          <a:xfrm rot="5400000">
            <a:off x="15990575" y="8010419"/>
            <a:ext cx="4395389" cy="6584852"/>
          </a:xfrm>
          <a:custGeom>
            <a:rect b="b" l="l" r="r" t="t"/>
            <a:pathLst>
              <a:path extrusionOk="0" h="6584851" w="4395388">
                <a:moveTo>
                  <a:pt x="0" y="0"/>
                </a:moveTo>
                <a:lnTo>
                  <a:pt x="4395388" y="0"/>
                </a:lnTo>
                <a:lnTo>
                  <a:pt x="4395388" y="6584851"/>
                </a:lnTo>
                <a:lnTo>
                  <a:pt x="0" y="658485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" name="Google Shape;90;p13"/>
          <p:cNvGrpSpPr/>
          <p:nvPr/>
        </p:nvGrpSpPr>
        <p:grpSpPr>
          <a:xfrm>
            <a:off x="1027108" y="3883909"/>
            <a:ext cx="4866328" cy="4655858"/>
            <a:chOff x="1027108" y="3883909"/>
            <a:chExt cx="4866328" cy="4655858"/>
          </a:xfrm>
        </p:grpSpPr>
        <p:pic>
          <p:nvPicPr>
            <p:cNvPr id="91" name="Google Shape;91;p1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027108" y="3883909"/>
              <a:ext cx="728466" cy="7284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" name="Google Shape;92;p13"/>
            <p:cNvSpPr txBox="1"/>
            <p:nvPr/>
          </p:nvSpPr>
          <p:spPr>
            <a:xfrm>
              <a:off x="1827837" y="4162230"/>
              <a:ext cx="3532951" cy="6312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200" u="none" cap="none" strike="noStrike">
                  <a:solidFill>
                    <a:srgbClr val="202A38"/>
                  </a:solidFill>
                  <a:latin typeface="Arial"/>
                  <a:ea typeface="Arial"/>
                  <a:cs typeface="Arial"/>
                  <a:sym typeface="Arial"/>
                </a:rPr>
                <a:t>Problem Statement</a:t>
              </a:r>
              <a:endPara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3"/>
            <p:cNvSpPr txBox="1"/>
            <p:nvPr/>
          </p:nvSpPr>
          <p:spPr>
            <a:xfrm>
              <a:off x="1778636" y="4706967"/>
              <a:ext cx="4114800" cy="383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137150" spcFirstLastPara="1" rIns="137150" wrap="square" tIns="685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</a:rPr>
                <a:t>• Analyzing company earnings call transcripts is time-consuming for stakeholders. • Important sentiment insights can be missed when manually reviewing lengthy transcripts. • A sentiment analysis tool is needed to quickly provide key insights from earnings call transcripts, enabling stakeholders to make informed decisions without reading the entire document.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" name="Google Shape;94;p13"/>
          <p:cNvGrpSpPr/>
          <p:nvPr/>
        </p:nvGrpSpPr>
        <p:grpSpPr>
          <a:xfrm>
            <a:off x="6092056" y="3667331"/>
            <a:ext cx="6677400" cy="3771172"/>
            <a:chOff x="6092056" y="3667331"/>
            <a:chExt cx="6677400" cy="3771172"/>
          </a:xfrm>
        </p:grpSpPr>
        <p:pic>
          <p:nvPicPr>
            <p:cNvPr id="95" name="Google Shape;95;p1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242823" y="3667331"/>
              <a:ext cx="731940" cy="8893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" name="Google Shape;96;p13"/>
            <p:cNvSpPr txBox="1"/>
            <p:nvPr/>
          </p:nvSpPr>
          <p:spPr>
            <a:xfrm>
              <a:off x="7162515" y="4109663"/>
              <a:ext cx="1806126" cy="3234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200" u="none" cap="none" strike="noStrike">
                  <a:solidFill>
                    <a:srgbClr val="202A38"/>
                  </a:solidFill>
                  <a:latin typeface="Arial"/>
                  <a:ea typeface="Arial"/>
                  <a:cs typeface="Arial"/>
                  <a:sym typeface="Arial"/>
                </a:rPr>
                <a:t>Solution</a:t>
              </a:r>
              <a:endPara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3"/>
            <p:cNvSpPr txBox="1"/>
            <p:nvPr/>
          </p:nvSpPr>
          <p:spPr>
            <a:xfrm>
              <a:off x="6092056" y="4529403"/>
              <a:ext cx="6677400" cy="290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137150" spcFirstLastPara="1" rIns="137150" wrap="square" tIns="68575">
              <a:spAutoFit/>
            </a:bodyPr>
            <a:lstStyle/>
            <a:p>
              <a:pPr indent="-301625" lvl="1" marL="640715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</a:rPr>
                <a:t>• We first extracted text from PDF using pyPDF2. • Next, we chunked the entire Document using Langchain Library. • After Chunking we created embeddings of the given document using openAI Embeddings • Similarly, we create Embeddings for anchors. • Using these two Anchors, we create Similarity scores using cosine Similarity function. • In the last step, we normalize the positive and negative scores.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" name="Google Shape;98;p13"/>
          <p:cNvGrpSpPr/>
          <p:nvPr/>
        </p:nvGrpSpPr>
        <p:grpSpPr>
          <a:xfrm>
            <a:off x="12784805" y="4045289"/>
            <a:ext cx="4853235" cy="2621246"/>
            <a:chOff x="12784805" y="4045289"/>
            <a:chExt cx="4853235" cy="2621246"/>
          </a:xfrm>
        </p:grpSpPr>
        <p:pic>
          <p:nvPicPr>
            <p:cNvPr id="99" name="Google Shape;99;p1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2784805" y="4045289"/>
              <a:ext cx="741911" cy="7284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" name="Google Shape;100;p13"/>
            <p:cNvSpPr txBox="1"/>
            <p:nvPr/>
          </p:nvSpPr>
          <p:spPr>
            <a:xfrm>
              <a:off x="13722257" y="4211113"/>
              <a:ext cx="1512302" cy="3234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200" u="none" cap="none" strike="noStrike">
                  <a:solidFill>
                    <a:srgbClr val="202A38"/>
                  </a:solidFill>
                  <a:latin typeface="Arial"/>
                  <a:ea typeface="Arial"/>
                  <a:cs typeface="Arial"/>
                  <a:sym typeface="Arial"/>
                </a:rPr>
                <a:t>Results</a:t>
              </a:r>
              <a:endPara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3"/>
            <p:cNvSpPr txBox="1"/>
            <p:nvPr/>
          </p:nvSpPr>
          <p:spPr>
            <a:xfrm>
              <a:off x="12788240" y="4886556"/>
              <a:ext cx="48498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428625" lvl="0" marL="428625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lang="en-US" sz="2000">
                  <a:solidFill>
                    <a:schemeClr val="dk1"/>
                  </a:solidFill>
                </a:rPr>
                <a:t>• We got normalized positive and negative score for the documents uploaded.</a:t>
              </a:r>
              <a:endParaRPr/>
            </a:p>
          </p:txBody>
        </p:sp>
        <p:sp>
          <p:nvSpPr>
            <p:cNvPr id="102" name="Google Shape;102;p13"/>
            <p:cNvSpPr txBox="1"/>
            <p:nvPr/>
          </p:nvSpPr>
          <p:spPr>
            <a:xfrm>
              <a:off x="13159638" y="6220135"/>
              <a:ext cx="40119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137150" spcFirstLastPara="1" rIns="137150" wrap="square" tIns="685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Demo Link: </a:t>
              </a:r>
              <a:r>
                <a:rPr lang="en-US" sz="1200" u="sng">
                  <a:solidFill>
                    <a:srgbClr val="0068C9"/>
                  </a:solidFill>
                  <a:highlight>
                    <a:srgbClr val="FFFFFF"/>
                  </a:highlight>
                  <a:hlinkClick r:id="rId10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http://13.232.58.176:8001/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