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2" r:id="rId9"/>
    <p:sldId id="265" r:id="rId10"/>
    <p:sldId id="264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CA6"/>
    <a:srgbClr val="F67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35"/>
    <p:restoredTop sz="69837"/>
  </p:normalViewPr>
  <p:slideViewPr>
    <p:cSldViewPr snapToGrid="0" snapToObjects="1">
      <p:cViewPr varScale="1">
        <p:scale>
          <a:sx n="59" d="100"/>
          <a:sy n="59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0C26-2709-3744-814E-9AAA9B759B6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D3078-8D5A-3246-9F65-56A354733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3078-8D5A-3246-9F65-56A354733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9611-19DF-F101-E3F1-880B4E6F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37E90-7B30-65BB-03C4-499A0E91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21D4-4A0B-081C-C8B7-123867D5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CA41-4E33-7378-7ECE-65991F24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5499-FEF1-73AF-0DE3-F48090D7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8E0-EC79-E65D-BBD3-063EE65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A31C0-4676-06E6-30E2-93370286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B21D-E48D-4D07-6695-2332227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3E12-F469-0821-6322-64BB3668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BC6-968B-8B75-1527-570AB404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3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1C856-C0AE-EC56-1C8C-BA65F8C38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9E39-95AD-AAD4-25C3-60B4335F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4DBB-28E3-56F7-1AEA-B6D35341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A2A3-6ACA-82D3-3298-72BC074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4E72-16B6-7703-0F24-E7E106E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6578-9E3B-E08D-FFBE-17D24F3E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45B3-23EE-E8AA-0456-5C16991F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76B5-8B9B-5626-0CC2-3E7EEFD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9C7F-F8C9-605E-A080-0A7F2444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998B-009E-F0A3-AB1C-40DDDF0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AC3E-51EE-A2C9-328B-0D86ECEE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840B-B95A-6982-D448-EE77E4A3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4671-553E-7648-23DF-1A56C124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C4DA-4A6D-DC58-94B2-C8E1BB6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8C3E-F9A1-CFF9-DE79-6371AD4C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AEAA-50AD-D953-DB9C-1AB3282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AA18-0A99-4370-DAAC-C3ED9ECA3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D500-1CA2-6343-DD47-6E288D87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420A0-0957-C992-D03F-67B50732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BB65-2833-871E-147B-00118BAA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ACB50-8286-4E82-D826-6CA7CA99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E227-BEE8-05D2-4CD0-015721F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2008-CF28-247D-6911-B21C0404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A214-0941-E1A7-26E8-EEA73BC20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D66BF-BFF8-A1AB-6728-9EE8121E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2E7F7-C481-9090-1375-5DF0F2A4D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F0440-D9BD-DFE9-C834-499FD6F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48716-BFD6-5950-A096-F6BF965D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FE49F-6E21-09DC-F866-2D987E6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47D-5D05-819A-479A-23D06176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539B8-8CD7-903A-E0E9-FC719B9D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56590-EFAF-D450-D3A9-E0F4B9A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8D609-32B8-CDE0-C4F0-A2F622A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079BC-F7B8-A735-1D37-84918EF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29ED3-7F35-21CD-7004-A6668BD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398E-AEC7-CFD7-F4E6-B2396355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7F94-E490-632B-0ECF-55C7BC5A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1ADC-79D3-8179-594C-4191AFB1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E84F1-450D-0DFD-3C64-4AB50821E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C935-F47D-484B-0C8F-ED0A91F2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F21F-64DD-B35A-DB21-B446818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3E4A-2C19-58B1-6127-1A528EF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C0BB-C2B1-539C-BC0C-4C9189C1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C4FDF-6C70-E252-1D03-C732B919C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2A01-9E42-026A-2D76-44418AFE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5A41-096F-2B76-3179-EB007F7C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EE39-EE4C-D00B-8AFB-2224099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5970-F378-D4CA-48C6-3DFAF1B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A335B-04EB-31F8-9D2D-DE61810F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1320-BF5C-CAE2-4595-CB2FB8BC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5872-913A-6F81-962C-71C3492B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EDA3-7B27-C04D-85D0-292A2AD3D6B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FC85-51CE-8F6A-E164-B01971BB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BBDD-4717-D1D3-B8CA-A66868529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3E39-07A3-FB4E-9BE8-FC23E579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1588" y="4774006"/>
            <a:ext cx="12188850" cy="6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>
              <a:buClr>
                <a:schemeClr val="accent1"/>
              </a:buClr>
              <a:buSzPts val="8000"/>
            </a:pPr>
            <a:r>
              <a:rPr lang="en-US" sz="4000" b="1" dirty="0">
                <a:solidFill>
                  <a:srgbClr val="019CA6"/>
                </a:solidFill>
                <a:latin typeface="Montserrat"/>
                <a:ea typeface="Arial"/>
                <a:cs typeface="Arial"/>
                <a:sym typeface="Montserrat"/>
              </a:rPr>
              <a:t>Chapter 1</a:t>
            </a:r>
            <a:endParaRPr sz="700" dirty="0">
              <a:solidFill>
                <a:srgbClr val="019C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588" y="5639006"/>
            <a:ext cx="12188850" cy="6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algn="ctr">
              <a:buClr>
                <a:schemeClr val="accent1"/>
              </a:buClr>
              <a:buSzPts val="8000"/>
            </a:pPr>
            <a:r>
              <a:rPr lang="en-US" sz="2450" b="1" dirty="0">
                <a:solidFill>
                  <a:srgbClr val="019CA6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English and Part of Speech</a:t>
            </a:r>
            <a:endParaRPr sz="100" dirty="0">
              <a:solidFill>
                <a:srgbClr val="019C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AB4468-11BA-2F34-7F6C-304E0B92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46" y="1325477"/>
            <a:ext cx="29845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Pronoun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Kata </a:t>
            </a:r>
            <a:r>
              <a:rPr lang="en-US" dirty="0" err="1">
                <a:latin typeface="Montserrat" pitchFamily="2" charset="77"/>
              </a:rPr>
              <a:t>ganti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0A25-7C6C-18F4-2EE0-F5BB2D606F96}"/>
              </a:ext>
            </a:extLst>
          </p:cNvPr>
          <p:cNvSpPr txBox="1"/>
          <p:nvPr/>
        </p:nvSpPr>
        <p:spPr>
          <a:xfrm>
            <a:off x="902576" y="1786516"/>
            <a:ext cx="446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“Pronoun replaces a noun”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0E81D-6B41-B10A-3E89-1BC8A0B39043}"/>
              </a:ext>
            </a:extLst>
          </p:cNvPr>
          <p:cNvSpPr txBox="1"/>
          <p:nvPr/>
        </p:nvSpPr>
        <p:spPr>
          <a:xfrm>
            <a:off x="902575" y="2312253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Pronouns are I, you, she, some,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3E53F-A9D0-2F1F-F6F2-D4B1323336D8}"/>
              </a:ext>
            </a:extLst>
          </p:cNvPr>
          <p:cNvSpPr txBox="1"/>
          <p:nvPr/>
        </p:nvSpPr>
        <p:spPr>
          <a:xfrm>
            <a:off x="1254318" y="2764945"/>
            <a:ext cx="9683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Example</a:t>
            </a:r>
            <a:r>
              <a:rPr lang="en-US" dirty="0">
                <a:latin typeface="Montserrat" pitchFamily="2" charset="77"/>
              </a:rPr>
              <a:t>:</a:t>
            </a:r>
          </a:p>
          <a:p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itchFamily="2" charset="77"/>
              </a:rPr>
              <a:t>Some</a:t>
            </a:r>
            <a:r>
              <a:rPr lang="en-US" dirty="0">
                <a:latin typeface="Montserrat" pitchFamily="2" charset="77"/>
              </a:rPr>
              <a:t> days are colder in Autumn.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Tanya is sick. </a:t>
            </a:r>
            <a:r>
              <a:rPr lang="en-US" b="1" dirty="0">
                <a:latin typeface="Montserrat" pitchFamily="2" charset="77"/>
              </a:rPr>
              <a:t>She</a:t>
            </a:r>
            <a:r>
              <a:rPr lang="en-US" dirty="0">
                <a:latin typeface="Montserrat" pitchFamily="2" charset="77"/>
              </a:rPr>
              <a:t> will not be able to go home alone.</a:t>
            </a:r>
          </a:p>
        </p:txBody>
      </p:sp>
    </p:spTree>
    <p:extLst>
      <p:ext uri="{BB962C8B-B14F-4D97-AF65-F5344CB8AC3E}">
        <p14:creationId xmlns:p14="http://schemas.microsoft.com/office/powerpoint/2010/main" val="30408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Adjective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Kata </a:t>
            </a:r>
            <a:r>
              <a:rPr lang="en-US" b="1" dirty="0" err="1">
                <a:latin typeface="Montserrat" pitchFamily="2" charset="77"/>
              </a:rPr>
              <a:t>sifat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FAB38-F75A-8F62-7229-D9726BD9D91B}"/>
              </a:ext>
            </a:extLst>
          </p:cNvPr>
          <p:cNvSpPr txBox="1"/>
          <p:nvPr/>
        </p:nvSpPr>
        <p:spPr>
          <a:xfrm>
            <a:off x="902575" y="1782057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A word that describe a noun or pronoun or an event.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E5FCD-E0B5-89EB-AE84-7A7D0E3FC6FA}"/>
              </a:ext>
            </a:extLst>
          </p:cNvPr>
          <p:cNvSpPr txBox="1"/>
          <p:nvPr/>
        </p:nvSpPr>
        <p:spPr>
          <a:xfrm>
            <a:off x="902575" y="2468656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Example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AB06F-D92C-BD7C-649B-181396E72E48}"/>
              </a:ext>
            </a:extLst>
          </p:cNvPr>
          <p:cNvSpPr txBox="1"/>
          <p:nvPr/>
        </p:nvSpPr>
        <p:spPr>
          <a:xfrm>
            <a:off x="902575" y="3244334"/>
            <a:ext cx="9683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Our country, Indonesia, is so </a:t>
            </a:r>
            <a:r>
              <a:rPr lang="en-US" b="1" dirty="0">
                <a:latin typeface="Montserrat" pitchFamily="2" charset="77"/>
              </a:rPr>
              <a:t>rich.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This pandemic has been very </a:t>
            </a:r>
            <a:r>
              <a:rPr lang="en-US" b="1" dirty="0">
                <a:latin typeface="Montserrat" pitchFamily="2" charset="77"/>
              </a:rPr>
              <a:t>frustrating</a:t>
            </a:r>
            <a:r>
              <a:rPr lang="en-US" dirty="0">
                <a:latin typeface="Montserrat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My boyfriend is a </a:t>
            </a:r>
            <a:r>
              <a:rPr lang="en-US" b="1" dirty="0">
                <a:latin typeface="Montserrat" pitchFamily="2" charset="77"/>
              </a:rPr>
              <a:t>good</a:t>
            </a:r>
            <a:r>
              <a:rPr lang="en-US" dirty="0">
                <a:latin typeface="Montserrat" pitchFamily="2" charset="77"/>
              </a:rPr>
              <a:t> man.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Istana Merdeka is so </a:t>
            </a:r>
            <a:r>
              <a:rPr lang="en-US" b="1" dirty="0">
                <a:latin typeface="Montserrat" pitchFamily="2" charset="77"/>
              </a:rPr>
              <a:t>enormous</a:t>
            </a:r>
            <a:r>
              <a:rPr lang="en-US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Squid Game was so </a:t>
            </a:r>
            <a:r>
              <a:rPr lang="en-US" b="1" dirty="0">
                <a:latin typeface="Montserrat" pitchFamily="2" charset="77"/>
              </a:rPr>
              <a:t>popular</a:t>
            </a:r>
            <a:r>
              <a:rPr lang="en-US" dirty="0">
                <a:latin typeface="Montserrat" pitchFamily="2" charset="77"/>
              </a:rPr>
              <a:t> back in 2021.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81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Adverb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Kata </a:t>
            </a:r>
            <a:r>
              <a:rPr lang="en-US" b="1" dirty="0" err="1">
                <a:latin typeface="Montserrat" pitchFamily="2" charset="77"/>
              </a:rPr>
              <a:t>keterangan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FAB38-F75A-8F62-7229-D9726BD9D91B}"/>
              </a:ext>
            </a:extLst>
          </p:cNvPr>
          <p:cNvSpPr txBox="1"/>
          <p:nvPr/>
        </p:nvSpPr>
        <p:spPr>
          <a:xfrm>
            <a:off x="902575" y="1782057"/>
            <a:ext cx="968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Adverb describes verb, adjective, but </a:t>
            </a:r>
            <a:r>
              <a:rPr lang="en-US" b="1" dirty="0">
                <a:latin typeface="Montserrat" pitchFamily="2" charset="77"/>
              </a:rPr>
              <a:t>not noun.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Usually adverb is followed by </a:t>
            </a:r>
            <a:r>
              <a:rPr lang="en-US" b="1" i="1" dirty="0">
                <a:latin typeface="Montserrat" pitchFamily="2" charset="77"/>
              </a:rPr>
              <a:t>–</a:t>
            </a:r>
            <a:r>
              <a:rPr lang="en-US" b="1" i="1" dirty="0" err="1">
                <a:latin typeface="Montserrat" pitchFamily="2" charset="77"/>
              </a:rPr>
              <a:t>ly</a:t>
            </a:r>
            <a:r>
              <a:rPr lang="en-US" b="1" i="1" dirty="0">
                <a:latin typeface="Montserrat" pitchFamily="2" charset="77"/>
              </a:rPr>
              <a:t> </a:t>
            </a:r>
            <a:r>
              <a:rPr lang="en-US" dirty="0">
                <a:latin typeface="Montserrat" pitchFamily="2" charset="77"/>
              </a:rPr>
              <a:t>at the end of the word. </a:t>
            </a:r>
            <a:r>
              <a:rPr lang="en-US" b="1" dirty="0">
                <a:latin typeface="Montserrat" pitchFamily="2" charset="7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E5FCD-E0B5-89EB-AE84-7A7D0E3FC6FA}"/>
              </a:ext>
            </a:extLst>
          </p:cNvPr>
          <p:cNvSpPr txBox="1"/>
          <p:nvPr/>
        </p:nvSpPr>
        <p:spPr>
          <a:xfrm>
            <a:off x="902575" y="2930321"/>
            <a:ext cx="9683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Example :</a:t>
            </a:r>
          </a:p>
          <a:p>
            <a:endParaRPr lang="en-US" b="1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The queue was </a:t>
            </a:r>
            <a:r>
              <a:rPr lang="en-US" b="1" dirty="0">
                <a:latin typeface="Montserrat" pitchFamily="2" charset="77"/>
              </a:rPr>
              <a:t>very</a:t>
            </a:r>
            <a:r>
              <a:rPr lang="en-US" dirty="0">
                <a:latin typeface="Montserrat" pitchFamily="2" charset="77"/>
              </a:rPr>
              <a:t>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The traffic jam was </a:t>
            </a:r>
            <a:r>
              <a:rPr lang="en-US" b="1" dirty="0">
                <a:latin typeface="Montserrat" pitchFamily="2" charset="77"/>
              </a:rPr>
              <a:t>extremely</a:t>
            </a:r>
            <a:r>
              <a:rPr lang="en-US" dirty="0">
                <a:latin typeface="Montserrat" pitchFamily="2" charset="77"/>
              </a:rPr>
              <a:t> bad yesterday.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Press the lid </a:t>
            </a:r>
            <a:r>
              <a:rPr lang="en-US" b="1" dirty="0">
                <a:latin typeface="Montserrat" pitchFamily="2" charset="77"/>
              </a:rPr>
              <a:t>gently</a:t>
            </a:r>
            <a:r>
              <a:rPr lang="en-US" dirty="0">
                <a:latin typeface="Montserrat" pitchFamily="2" charset="77"/>
              </a:rPr>
              <a:t> to open it.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The burglar ran so </a:t>
            </a:r>
            <a:r>
              <a:rPr lang="en-US" b="1" dirty="0">
                <a:latin typeface="Montserrat" pitchFamily="2" charset="77"/>
              </a:rPr>
              <a:t>quickly</a:t>
            </a:r>
            <a:r>
              <a:rPr lang="en-US" dirty="0">
                <a:latin typeface="Montserrat" pitchFamily="2" charset="77"/>
              </a:rPr>
              <a:t> after someone saw him.</a:t>
            </a:r>
          </a:p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Preposition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Kata </a:t>
            </a:r>
            <a:r>
              <a:rPr lang="en-US" b="1" dirty="0" err="1">
                <a:latin typeface="Montserrat" pitchFamily="2" charset="77"/>
              </a:rPr>
              <a:t>depan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FAB38-F75A-8F62-7229-D9726BD9D91B}"/>
              </a:ext>
            </a:extLst>
          </p:cNvPr>
          <p:cNvSpPr txBox="1"/>
          <p:nvPr/>
        </p:nvSpPr>
        <p:spPr>
          <a:xfrm>
            <a:off x="902575" y="1782057"/>
            <a:ext cx="968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Preposition is placed before noun or pronoun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For example: for, in, on, at, by, about, with, to, and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Preposition can also describe the position of a noun or pronoun, like: behind, between, under, near, beside, etc.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1F8ED-5925-4DEB-D1D5-31EEB425BD1E}"/>
              </a:ext>
            </a:extLst>
          </p:cNvPr>
          <p:cNvSpPr txBox="1"/>
          <p:nvPr/>
        </p:nvSpPr>
        <p:spPr>
          <a:xfrm>
            <a:off x="902575" y="3185649"/>
            <a:ext cx="9683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Example :</a:t>
            </a:r>
          </a:p>
          <a:p>
            <a:endParaRPr lang="en-US" b="1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The hotel is </a:t>
            </a:r>
            <a:r>
              <a:rPr lang="en-US" b="1" dirty="0">
                <a:latin typeface="Montserrat" pitchFamily="2" charset="77"/>
              </a:rPr>
              <a:t>near</a:t>
            </a:r>
            <a:r>
              <a:rPr lang="en-US" dirty="0">
                <a:latin typeface="Montserrat" pitchFamily="2" charset="77"/>
              </a:rPr>
              <a:t> the bus stop.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 live </a:t>
            </a:r>
            <a:r>
              <a:rPr lang="en-US" b="1" dirty="0">
                <a:latin typeface="Montserrat" pitchFamily="2" charset="77"/>
              </a:rPr>
              <a:t>in</a:t>
            </a:r>
            <a:r>
              <a:rPr lang="en-US" dirty="0">
                <a:latin typeface="Montserrat" pitchFamily="2" charset="77"/>
              </a:rPr>
              <a:t> Indonesia.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 saw the video </a:t>
            </a:r>
            <a:r>
              <a:rPr lang="en-US" b="1" dirty="0">
                <a:latin typeface="Montserrat" pitchFamily="2" charset="77"/>
              </a:rPr>
              <a:t>on</a:t>
            </a:r>
            <a:r>
              <a:rPr lang="en-US" dirty="0">
                <a:latin typeface="Montserrat" pitchFamily="2" charset="77"/>
              </a:rPr>
              <a:t> Instagram.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 work </a:t>
            </a:r>
            <a:r>
              <a:rPr lang="en-US" b="1" dirty="0">
                <a:latin typeface="Montserrat" pitchFamily="2" charset="77"/>
              </a:rPr>
              <a:t>at</a:t>
            </a:r>
            <a:r>
              <a:rPr lang="en-US" dirty="0">
                <a:latin typeface="Montserrat" pitchFamily="2" charset="77"/>
              </a:rPr>
              <a:t> Google.</a:t>
            </a:r>
          </a:p>
        </p:txBody>
      </p:sp>
    </p:spTree>
    <p:extLst>
      <p:ext uri="{BB962C8B-B14F-4D97-AF65-F5344CB8AC3E}">
        <p14:creationId xmlns:p14="http://schemas.microsoft.com/office/powerpoint/2010/main" val="2578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Conjunction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Kata </a:t>
            </a:r>
            <a:r>
              <a:rPr lang="en-US" b="1" dirty="0" err="1">
                <a:latin typeface="Montserrat" pitchFamily="2" charset="77"/>
              </a:rPr>
              <a:t>sambung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FAB38-F75A-8F62-7229-D9726BD9D91B}"/>
              </a:ext>
            </a:extLst>
          </p:cNvPr>
          <p:cNvSpPr txBox="1"/>
          <p:nvPr/>
        </p:nvSpPr>
        <p:spPr>
          <a:xfrm>
            <a:off x="902575" y="1782057"/>
            <a:ext cx="968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Conjunction connects words, clauses, or phrases.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For example; and, but, or, nor, so, yet, for,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BB168-E8C7-61EF-D05B-656426E47344}"/>
              </a:ext>
            </a:extLst>
          </p:cNvPr>
          <p:cNvSpPr txBox="1"/>
          <p:nvPr/>
        </p:nvSpPr>
        <p:spPr>
          <a:xfrm>
            <a:off x="902575" y="2855449"/>
            <a:ext cx="9683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Example :</a:t>
            </a:r>
          </a:p>
          <a:p>
            <a:endParaRPr lang="en-US" b="1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 had hamburger, taco, </a:t>
            </a:r>
            <a:r>
              <a:rPr lang="en-US" b="1" dirty="0">
                <a:latin typeface="Montserrat" pitchFamily="2" charset="77"/>
              </a:rPr>
              <a:t>and</a:t>
            </a:r>
            <a:r>
              <a:rPr lang="en-US" dirty="0">
                <a:latin typeface="Montserrat" pitchFamily="2" charset="77"/>
              </a:rPr>
              <a:t> lemon tea for lunch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He is a rebel </a:t>
            </a:r>
            <a:r>
              <a:rPr lang="en-US" b="1" dirty="0">
                <a:latin typeface="Montserrat" pitchFamily="2" charset="77"/>
              </a:rPr>
              <a:t>but</a:t>
            </a:r>
            <a:r>
              <a:rPr lang="en-US" dirty="0">
                <a:latin typeface="Montserrat" pitchFamily="2" charset="77"/>
              </a:rPr>
              <a:t> his grades are always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 haven’t visited New York </a:t>
            </a:r>
            <a:r>
              <a:rPr lang="en-US" b="1" dirty="0">
                <a:latin typeface="Montserrat" pitchFamily="2" charset="77"/>
              </a:rPr>
              <a:t>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itchFamily="2" charset="77"/>
              </a:rPr>
              <a:t>Neither</a:t>
            </a:r>
            <a:r>
              <a:rPr lang="en-US" dirty="0">
                <a:latin typeface="Montserrat" pitchFamily="2" charset="77"/>
              </a:rPr>
              <a:t> Susan </a:t>
            </a:r>
            <a:r>
              <a:rPr lang="en-US" b="1" dirty="0">
                <a:latin typeface="Montserrat" pitchFamily="2" charset="77"/>
              </a:rPr>
              <a:t>nor</a:t>
            </a:r>
            <a:r>
              <a:rPr lang="en-US" dirty="0">
                <a:latin typeface="Montserrat" pitchFamily="2" charset="77"/>
              </a:rPr>
              <a:t> Susi wants to leave the room.</a:t>
            </a:r>
          </a:p>
        </p:txBody>
      </p:sp>
    </p:spTree>
    <p:extLst>
      <p:ext uri="{BB962C8B-B14F-4D97-AF65-F5344CB8AC3E}">
        <p14:creationId xmlns:p14="http://schemas.microsoft.com/office/powerpoint/2010/main" val="25090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9E17-F1B5-7456-A408-CFFE4CCA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19CA6"/>
                </a:solidFill>
                <a:latin typeface="Montserrat" pitchFamily="2" charset="77"/>
              </a:rPr>
              <a:t>What you will learn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F5E29-4772-9C7A-299B-ED0316ED5280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5AF8092-2BA9-B2B6-E12C-707F955D2E1F}"/>
              </a:ext>
            </a:extLst>
          </p:cNvPr>
          <p:cNvGrpSpPr/>
          <p:nvPr/>
        </p:nvGrpSpPr>
        <p:grpSpPr>
          <a:xfrm>
            <a:off x="749302" y="1264548"/>
            <a:ext cx="2077278" cy="2552637"/>
            <a:chOff x="749302" y="1264548"/>
            <a:chExt cx="2077278" cy="25526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5E0201-0406-100C-8257-DD1A870BEEF2}"/>
                </a:ext>
              </a:extLst>
            </p:cNvPr>
            <p:cNvSpPr txBox="1"/>
            <p:nvPr/>
          </p:nvSpPr>
          <p:spPr>
            <a:xfrm>
              <a:off x="838200" y="1264548"/>
              <a:ext cx="18542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1</a:t>
              </a:r>
              <a:r>
                <a:rPr lang="en-US" sz="1400" dirty="0">
                  <a:latin typeface="Montserrat" pitchFamily="2" charset="77"/>
                </a:rPr>
                <a:t> Introduction to English and Part of Speech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5BF0C-61D5-73A5-195B-4954CBBF258D}"/>
                </a:ext>
              </a:extLst>
            </p:cNvPr>
            <p:cNvSpPr txBox="1"/>
            <p:nvPr/>
          </p:nvSpPr>
          <p:spPr>
            <a:xfrm>
              <a:off x="749302" y="2432190"/>
              <a:ext cx="207727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Basic Structure of English sentence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Introduction to part of speech (Noun, Pronoun, Verb, Adjective, </a:t>
              </a:r>
              <a:r>
                <a:rPr lang="en-US" sz="1200" dirty="0" err="1">
                  <a:latin typeface="Montserrat" pitchFamily="2" charset="77"/>
                </a:rPr>
                <a:t>etc</a:t>
              </a:r>
              <a:r>
                <a:rPr lang="en-US" sz="1200" dirty="0">
                  <a:latin typeface="Montserrat" pitchFamily="2" charset="77"/>
                </a:rPr>
                <a:t>)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584608C-7B4A-394F-6110-5EA821033638}"/>
              </a:ext>
            </a:extLst>
          </p:cNvPr>
          <p:cNvGrpSpPr/>
          <p:nvPr/>
        </p:nvGrpSpPr>
        <p:grpSpPr>
          <a:xfrm>
            <a:off x="2781298" y="1260285"/>
            <a:ext cx="1612902" cy="1998768"/>
            <a:chOff x="2781298" y="1260285"/>
            <a:chExt cx="1612902" cy="19987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4AA99-15C0-9904-42D0-8F3EBBC4B079}"/>
                </a:ext>
              </a:extLst>
            </p:cNvPr>
            <p:cNvSpPr txBox="1"/>
            <p:nvPr/>
          </p:nvSpPr>
          <p:spPr>
            <a:xfrm>
              <a:off x="2781300" y="1260285"/>
              <a:ext cx="16129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2</a:t>
              </a:r>
              <a:r>
                <a:rPr lang="en-US" sz="1400" dirty="0">
                  <a:latin typeface="Montserrat" pitchFamily="2" charset="77"/>
                </a:rPr>
                <a:t> Introduction to English Sentences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4BD728-2C85-4DA2-8090-EBB2DB2FAA6D}"/>
                </a:ext>
              </a:extLst>
            </p:cNvPr>
            <p:cNvSpPr txBox="1"/>
            <p:nvPr/>
          </p:nvSpPr>
          <p:spPr>
            <a:xfrm>
              <a:off x="2781298" y="2428056"/>
              <a:ext cx="1612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Positive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Negative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Interrogative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00781B-231E-9FDA-F9EF-F572F04974C1}"/>
              </a:ext>
            </a:extLst>
          </p:cNvPr>
          <p:cNvGrpSpPr/>
          <p:nvPr/>
        </p:nvGrpSpPr>
        <p:grpSpPr>
          <a:xfrm>
            <a:off x="4483100" y="1260285"/>
            <a:ext cx="1612900" cy="2007448"/>
            <a:chOff x="4483100" y="1260285"/>
            <a:chExt cx="1612900" cy="2007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4D3495-0761-9652-03C6-6F21BAFC9C31}"/>
                </a:ext>
              </a:extLst>
            </p:cNvPr>
            <p:cNvSpPr txBox="1"/>
            <p:nvPr/>
          </p:nvSpPr>
          <p:spPr>
            <a:xfrm>
              <a:off x="4483100" y="1260285"/>
              <a:ext cx="16129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3 </a:t>
              </a:r>
              <a:r>
                <a:rPr lang="en-US" sz="1400" dirty="0">
                  <a:latin typeface="Montserrat" pitchFamily="2" charset="77"/>
                </a:rPr>
                <a:t>Introduction to English Tenses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CE0EC-A6B4-A1FE-DF17-0EBF975176E0}"/>
                </a:ext>
              </a:extLst>
            </p:cNvPr>
            <p:cNvSpPr txBox="1"/>
            <p:nvPr/>
          </p:nvSpPr>
          <p:spPr>
            <a:xfrm>
              <a:off x="4483100" y="2436736"/>
              <a:ext cx="1612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Simple tenses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Past tenses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Future tenses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DF4A1-5131-1213-85B0-07705795DFA4}"/>
              </a:ext>
            </a:extLst>
          </p:cNvPr>
          <p:cNvGrpSpPr/>
          <p:nvPr/>
        </p:nvGrpSpPr>
        <p:grpSpPr>
          <a:xfrm>
            <a:off x="6184900" y="1260285"/>
            <a:ext cx="1612900" cy="1822782"/>
            <a:chOff x="6184900" y="1260285"/>
            <a:chExt cx="1612900" cy="18227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F0CF47-61A7-E52A-8B0C-0D5349178571}"/>
                </a:ext>
              </a:extLst>
            </p:cNvPr>
            <p:cNvSpPr txBox="1"/>
            <p:nvPr/>
          </p:nvSpPr>
          <p:spPr>
            <a:xfrm>
              <a:off x="6184900" y="1260285"/>
              <a:ext cx="16129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4 </a:t>
              </a:r>
              <a:r>
                <a:rPr lang="en-US" sz="1400" dirty="0">
                  <a:latin typeface="Montserrat" pitchFamily="2" charset="77"/>
                </a:rPr>
                <a:t>Introduction to Active and Passive Voice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7E859-6DC7-81DF-C4CE-1ACD201919BA}"/>
                </a:ext>
              </a:extLst>
            </p:cNvPr>
            <p:cNvSpPr txBox="1"/>
            <p:nvPr/>
          </p:nvSpPr>
          <p:spPr>
            <a:xfrm>
              <a:off x="6184900" y="2436736"/>
              <a:ext cx="16129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Active Voice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Passive Voice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DA1306-41A9-D11F-3A47-048A2B5205AA}"/>
              </a:ext>
            </a:extLst>
          </p:cNvPr>
          <p:cNvGrpSpPr/>
          <p:nvPr/>
        </p:nvGrpSpPr>
        <p:grpSpPr>
          <a:xfrm>
            <a:off x="7886700" y="1233954"/>
            <a:ext cx="1612900" cy="2394431"/>
            <a:chOff x="7886700" y="1233954"/>
            <a:chExt cx="1612900" cy="23944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B371B-29E3-7D15-A0CF-0F3941DA3E4C}"/>
                </a:ext>
              </a:extLst>
            </p:cNvPr>
            <p:cNvSpPr txBox="1"/>
            <p:nvPr/>
          </p:nvSpPr>
          <p:spPr>
            <a:xfrm>
              <a:off x="7886700" y="1233954"/>
              <a:ext cx="16129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5 </a:t>
              </a:r>
              <a:r>
                <a:rPr lang="en-US" sz="1400" dirty="0">
                  <a:latin typeface="Montserrat" pitchFamily="2" charset="77"/>
                </a:rPr>
                <a:t>Introduction to Modal Auxiliary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2C744-C509-031E-DFE6-141954E34ACE}"/>
                </a:ext>
              </a:extLst>
            </p:cNvPr>
            <p:cNvSpPr txBox="1"/>
            <p:nvPr/>
          </p:nvSpPr>
          <p:spPr>
            <a:xfrm>
              <a:off x="7886700" y="2428056"/>
              <a:ext cx="16129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Modal Auxiliary Verb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Explanation + Example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Mini Project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1C84E1-5D48-C3A8-0844-CB24E013EBF3}"/>
              </a:ext>
            </a:extLst>
          </p:cNvPr>
          <p:cNvGrpSpPr/>
          <p:nvPr/>
        </p:nvGrpSpPr>
        <p:grpSpPr>
          <a:xfrm>
            <a:off x="9588498" y="1233953"/>
            <a:ext cx="1612902" cy="1998768"/>
            <a:chOff x="9588498" y="1233953"/>
            <a:chExt cx="1612902" cy="19987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D5CFC9-1271-F6CF-5195-998BBCA673F0}"/>
                </a:ext>
              </a:extLst>
            </p:cNvPr>
            <p:cNvSpPr txBox="1"/>
            <p:nvPr/>
          </p:nvSpPr>
          <p:spPr>
            <a:xfrm>
              <a:off x="9588500" y="1233953"/>
              <a:ext cx="1612900" cy="10556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6 </a:t>
              </a:r>
              <a:r>
                <a:rPr lang="en-US" sz="1400" dirty="0">
                  <a:latin typeface="Montserrat" pitchFamily="2" charset="77"/>
                </a:rPr>
                <a:t>Infinitives, Gerunds, and Causative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00EDC2-B8DD-D250-CE1F-EC940B186A65}"/>
                </a:ext>
              </a:extLst>
            </p:cNvPr>
            <p:cNvSpPr txBox="1"/>
            <p:nvPr/>
          </p:nvSpPr>
          <p:spPr>
            <a:xfrm>
              <a:off x="9588498" y="2401724"/>
              <a:ext cx="1612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Infinitives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Gerunds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Causative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D46762-B65F-184B-1633-57517BB64084}"/>
              </a:ext>
            </a:extLst>
          </p:cNvPr>
          <p:cNvGrpSpPr/>
          <p:nvPr/>
        </p:nvGrpSpPr>
        <p:grpSpPr>
          <a:xfrm>
            <a:off x="749302" y="4110232"/>
            <a:ext cx="2196548" cy="1852553"/>
            <a:chOff x="749302" y="4110232"/>
            <a:chExt cx="2196548" cy="18525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AEA6B5-3A3A-2858-0B5F-AB862A63A330}"/>
                </a:ext>
              </a:extLst>
            </p:cNvPr>
            <p:cNvSpPr txBox="1"/>
            <p:nvPr/>
          </p:nvSpPr>
          <p:spPr>
            <a:xfrm>
              <a:off x="897835" y="4110232"/>
              <a:ext cx="1612900" cy="81724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7 </a:t>
              </a:r>
              <a:r>
                <a:rPr lang="en-US" sz="1400" dirty="0">
                  <a:latin typeface="Montserrat" pitchFamily="2" charset="77"/>
                </a:rPr>
                <a:t>Comparison Degree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F76DE0-E6DE-4317-AC31-812112C1FB00}"/>
                </a:ext>
              </a:extLst>
            </p:cNvPr>
            <p:cNvSpPr txBox="1"/>
            <p:nvPr/>
          </p:nvSpPr>
          <p:spPr>
            <a:xfrm>
              <a:off x="749302" y="5131788"/>
              <a:ext cx="21965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Comparative degree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Superlative degree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endParaRPr lang="en-US" sz="1200" dirty="0">
                <a:latin typeface="Montserrat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639450-3154-4BB4-A89E-D81B54A92C1C}"/>
              </a:ext>
            </a:extLst>
          </p:cNvPr>
          <p:cNvGrpSpPr/>
          <p:nvPr/>
        </p:nvGrpSpPr>
        <p:grpSpPr>
          <a:xfrm>
            <a:off x="2752035" y="4110232"/>
            <a:ext cx="1905000" cy="1667887"/>
            <a:chOff x="2752035" y="4110232"/>
            <a:chExt cx="1905000" cy="16678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75E57-6648-8C94-E7C6-E28003664CBD}"/>
                </a:ext>
              </a:extLst>
            </p:cNvPr>
            <p:cNvSpPr txBox="1"/>
            <p:nvPr/>
          </p:nvSpPr>
          <p:spPr>
            <a:xfrm>
              <a:off x="2840935" y="4110232"/>
              <a:ext cx="1816100" cy="81724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8 </a:t>
              </a:r>
            </a:p>
            <a:p>
              <a:pPr algn="ctr"/>
              <a:r>
                <a:rPr lang="en-US" sz="1400" dirty="0">
                  <a:latin typeface="Montserrat" pitchFamily="2" charset="77"/>
                </a:rPr>
                <a:t>Asking and Giving Opinions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C89FC3-F8B3-4503-F8EA-686DC77527A6}"/>
                </a:ext>
              </a:extLst>
            </p:cNvPr>
            <p:cNvSpPr txBox="1"/>
            <p:nvPr/>
          </p:nvSpPr>
          <p:spPr>
            <a:xfrm>
              <a:off x="2752035" y="5131788"/>
              <a:ext cx="1905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Asking and giving opinions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Quiz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326EEB-AE23-6F0C-EE7E-69BF89D8A877}"/>
              </a:ext>
            </a:extLst>
          </p:cNvPr>
          <p:cNvGrpSpPr/>
          <p:nvPr/>
        </p:nvGrpSpPr>
        <p:grpSpPr>
          <a:xfrm>
            <a:off x="4948583" y="4110232"/>
            <a:ext cx="1905000" cy="1483220"/>
            <a:chOff x="4948583" y="4110232"/>
            <a:chExt cx="1905000" cy="148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EEADB-B3DA-50B6-B15A-128D59A90D5A}"/>
                </a:ext>
              </a:extLst>
            </p:cNvPr>
            <p:cNvSpPr txBox="1"/>
            <p:nvPr/>
          </p:nvSpPr>
          <p:spPr>
            <a:xfrm>
              <a:off x="4987235" y="4110232"/>
              <a:ext cx="1612900" cy="81724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Montserrat" pitchFamily="2" charset="77"/>
                </a:rPr>
                <a:t>Chapter 9 </a:t>
              </a:r>
            </a:p>
            <a:p>
              <a:pPr algn="ctr"/>
              <a:r>
                <a:rPr lang="en-US" sz="1400" dirty="0">
                  <a:latin typeface="Montserrat" pitchFamily="2" charset="77"/>
                </a:rPr>
                <a:t>Hobbies and Skill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39E325-688C-0753-089C-21BDF5174EB4}"/>
                </a:ext>
              </a:extLst>
            </p:cNvPr>
            <p:cNvSpPr txBox="1"/>
            <p:nvPr/>
          </p:nvSpPr>
          <p:spPr>
            <a:xfrm>
              <a:off x="4948583" y="5131787"/>
              <a:ext cx="1905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Self introduction</a:t>
              </a:r>
            </a:p>
            <a:p>
              <a:pPr marL="182563" indent="-13176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Montserrat" pitchFamily="2" charset="77"/>
                </a:rPr>
                <a:t>Final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9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31966FE-A9F2-2E07-B8C5-9262DE0C651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019C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English?</a:t>
            </a:r>
          </a:p>
        </p:txBody>
      </p:sp>
    </p:spTree>
    <p:extLst>
      <p:ext uri="{BB962C8B-B14F-4D97-AF65-F5344CB8AC3E}">
        <p14:creationId xmlns:p14="http://schemas.microsoft.com/office/powerpoint/2010/main" val="26047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19CA6"/>
                </a:solidFill>
                <a:latin typeface="Montserrat" pitchFamily="2" charset="77"/>
              </a:rPr>
              <a:t>Basic Structure of English sentence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7E871-A360-3E8E-1485-F3F9B776C9D3}"/>
              </a:ext>
            </a:extLst>
          </p:cNvPr>
          <p:cNvSpPr txBox="1"/>
          <p:nvPr/>
        </p:nvSpPr>
        <p:spPr>
          <a:xfrm>
            <a:off x="3467100" y="1401077"/>
            <a:ext cx="5257800" cy="46166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ontserrat" pitchFamily="2" charset="77"/>
              </a:rPr>
              <a:t>Subject + Verb + Noun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88E30-7EF8-9FAF-F37A-70C9130C976A}"/>
              </a:ext>
            </a:extLst>
          </p:cNvPr>
          <p:cNvSpPr txBox="1"/>
          <p:nvPr/>
        </p:nvSpPr>
        <p:spPr>
          <a:xfrm>
            <a:off x="953735" y="2028738"/>
            <a:ext cx="14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1D14C-E937-F5A5-7D09-7B57C02DA78D}"/>
              </a:ext>
            </a:extLst>
          </p:cNvPr>
          <p:cNvSpPr txBox="1"/>
          <p:nvPr/>
        </p:nvSpPr>
        <p:spPr>
          <a:xfrm>
            <a:off x="2469999" y="2913927"/>
            <a:ext cx="312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I     study   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8B5ED-1027-683F-E578-2B7DAC7AD5A8}"/>
              </a:ext>
            </a:extLst>
          </p:cNvPr>
          <p:cNvSpPr txBox="1"/>
          <p:nvPr/>
        </p:nvSpPr>
        <p:spPr>
          <a:xfrm>
            <a:off x="7256880" y="2920815"/>
            <a:ext cx="38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I     am watching   a movie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257FD-C131-1E9B-27AE-B9C393AB4B06}"/>
              </a:ext>
            </a:extLst>
          </p:cNvPr>
          <p:cNvSpPr txBox="1"/>
          <p:nvPr/>
        </p:nvSpPr>
        <p:spPr>
          <a:xfrm>
            <a:off x="2707216" y="3854897"/>
            <a:ext cx="6777567" cy="46166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ontserrat" pitchFamily="2" charset="77"/>
              </a:rPr>
              <a:t>Subject + Verb + Adjective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EFB0D-7127-5CC0-E8F6-5EF5B6E62E41}"/>
              </a:ext>
            </a:extLst>
          </p:cNvPr>
          <p:cNvSpPr txBox="1"/>
          <p:nvPr/>
        </p:nvSpPr>
        <p:spPr>
          <a:xfrm>
            <a:off x="2375833" y="4869871"/>
            <a:ext cx="312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She   is    pretty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5C59D-AEB8-CFC4-E687-C0A0583773C4}"/>
              </a:ext>
            </a:extLst>
          </p:cNvPr>
          <p:cNvSpPr txBox="1"/>
          <p:nvPr/>
        </p:nvSpPr>
        <p:spPr>
          <a:xfrm>
            <a:off x="5986817" y="4843267"/>
            <a:ext cx="312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They    are    smart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AA0317-6697-91C3-ACAC-DE56FEA506F4}"/>
              </a:ext>
            </a:extLst>
          </p:cNvPr>
          <p:cNvGrpSpPr/>
          <p:nvPr/>
        </p:nvGrpSpPr>
        <p:grpSpPr>
          <a:xfrm>
            <a:off x="774730" y="2270708"/>
            <a:ext cx="4354889" cy="1058271"/>
            <a:chOff x="774730" y="2270708"/>
            <a:chExt cx="4354889" cy="105827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829D80-E8FD-AD49-713E-125D8446AC01}"/>
                </a:ext>
              </a:extLst>
            </p:cNvPr>
            <p:cNvSpPr/>
            <p:nvPr/>
          </p:nvSpPr>
          <p:spPr>
            <a:xfrm>
              <a:off x="3698823" y="2916445"/>
              <a:ext cx="941481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750BC-EBBD-C241-3345-F35E43198F88}"/>
                </a:ext>
              </a:extLst>
            </p:cNvPr>
            <p:cNvSpPr/>
            <p:nvPr/>
          </p:nvSpPr>
          <p:spPr>
            <a:xfrm>
              <a:off x="2843958" y="2920816"/>
              <a:ext cx="767644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89BFE9-2516-7287-46AC-82AF99752917}"/>
                </a:ext>
              </a:extLst>
            </p:cNvPr>
            <p:cNvSpPr/>
            <p:nvPr/>
          </p:nvSpPr>
          <p:spPr>
            <a:xfrm>
              <a:off x="2263303" y="2920816"/>
              <a:ext cx="526882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5F3F57-33B2-5C1D-7136-949477BBEB91}"/>
                </a:ext>
              </a:extLst>
            </p:cNvPr>
            <p:cNvSpPr txBox="1"/>
            <p:nvPr/>
          </p:nvSpPr>
          <p:spPr>
            <a:xfrm>
              <a:off x="774730" y="2990425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Subject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A6F064-418B-6406-A816-A28CACFFDAE5}"/>
                </a:ext>
              </a:extLst>
            </p:cNvPr>
            <p:cNvSpPr txBox="1"/>
            <p:nvPr/>
          </p:nvSpPr>
          <p:spPr>
            <a:xfrm>
              <a:off x="2729428" y="2288530"/>
              <a:ext cx="737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Verb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7B7EA3-CDE7-8E7D-6E58-3F4B887F764A}"/>
                </a:ext>
              </a:extLst>
            </p:cNvPr>
            <p:cNvSpPr txBox="1"/>
            <p:nvPr/>
          </p:nvSpPr>
          <p:spPr>
            <a:xfrm>
              <a:off x="4095365" y="2270708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Noun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5CBE5E2-4C10-9B02-C17E-1BC05344C045}"/>
                </a:ext>
              </a:extLst>
            </p:cNvPr>
            <p:cNvCxnSpPr>
              <a:stCxn id="15" idx="2"/>
              <a:endCxn id="9" idx="3"/>
            </p:cNvCxnSpPr>
            <p:nvPr/>
          </p:nvCxnSpPr>
          <p:spPr>
            <a:xfrm flipH="1">
              <a:off x="1808984" y="3120871"/>
              <a:ext cx="454319" cy="38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986CCB-A075-913F-8E8D-8A7A0772DF71}"/>
                </a:ext>
              </a:extLst>
            </p:cNvPr>
            <p:cNvCxnSpPr>
              <a:cxnSpLocks/>
              <a:stCxn id="14" idx="0"/>
              <a:endCxn id="25" idx="2"/>
            </p:cNvCxnSpPr>
            <p:nvPr/>
          </p:nvCxnSpPr>
          <p:spPr>
            <a:xfrm flipH="1" flipV="1">
              <a:off x="3098264" y="2627084"/>
              <a:ext cx="129516" cy="293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DD0AB6-A931-FC1B-AEF1-89A0275D6C4C}"/>
                </a:ext>
              </a:extLst>
            </p:cNvPr>
            <p:cNvCxnSpPr>
              <a:cxnSpLocks/>
              <a:stCxn id="7" idx="0"/>
              <a:endCxn id="26" idx="2"/>
            </p:cNvCxnSpPr>
            <p:nvPr/>
          </p:nvCxnSpPr>
          <p:spPr>
            <a:xfrm flipV="1">
              <a:off x="4033778" y="2609262"/>
              <a:ext cx="578714" cy="304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02BBB4-48D4-6AFE-1AD5-1C8243B7DFB4}"/>
              </a:ext>
            </a:extLst>
          </p:cNvPr>
          <p:cNvGrpSpPr/>
          <p:nvPr/>
        </p:nvGrpSpPr>
        <p:grpSpPr>
          <a:xfrm>
            <a:off x="6638322" y="2165189"/>
            <a:ext cx="4386007" cy="1181912"/>
            <a:chOff x="6638322" y="2165189"/>
            <a:chExt cx="4386007" cy="11819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AD6761-DEBB-1148-42E7-35B3BF39B8AC}"/>
                </a:ext>
              </a:extLst>
            </p:cNvPr>
            <p:cNvSpPr/>
            <p:nvPr/>
          </p:nvSpPr>
          <p:spPr>
            <a:xfrm>
              <a:off x="7197757" y="2921168"/>
              <a:ext cx="441950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25C49F-3979-0889-507D-228C710CB80B}"/>
                </a:ext>
              </a:extLst>
            </p:cNvPr>
            <p:cNvSpPr/>
            <p:nvPr/>
          </p:nvSpPr>
          <p:spPr>
            <a:xfrm>
              <a:off x="7642131" y="2885436"/>
              <a:ext cx="1597777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47153C-CDE8-C93C-4ADE-A51B02897955}"/>
                </a:ext>
              </a:extLst>
            </p:cNvPr>
            <p:cNvSpPr/>
            <p:nvPr/>
          </p:nvSpPr>
          <p:spPr>
            <a:xfrm>
              <a:off x="9299031" y="2913927"/>
              <a:ext cx="1209594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6EBA32-1958-8953-CD64-5BCC744E6CFD}"/>
                </a:ext>
              </a:extLst>
            </p:cNvPr>
            <p:cNvSpPr txBox="1"/>
            <p:nvPr/>
          </p:nvSpPr>
          <p:spPr>
            <a:xfrm>
              <a:off x="6638322" y="2295129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Subject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7C52D0-1EAF-7A6E-2C2E-EB09B25B3BA6}"/>
                </a:ext>
              </a:extLst>
            </p:cNvPr>
            <p:cNvSpPr txBox="1"/>
            <p:nvPr/>
          </p:nvSpPr>
          <p:spPr>
            <a:xfrm>
              <a:off x="8423013" y="2165189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Verb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564602-6033-CB6D-E34F-737E9911FB17}"/>
                </a:ext>
              </a:extLst>
            </p:cNvPr>
            <p:cNvSpPr txBox="1"/>
            <p:nvPr/>
          </p:nvSpPr>
          <p:spPr>
            <a:xfrm>
              <a:off x="9990075" y="2228793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Noun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7D4B72D-A2D1-01C0-35B2-6F0342730821}"/>
                </a:ext>
              </a:extLst>
            </p:cNvPr>
            <p:cNvCxnSpPr>
              <a:cxnSpLocks/>
              <a:stCxn id="16" idx="0"/>
              <a:endCxn id="27" idx="2"/>
            </p:cNvCxnSpPr>
            <p:nvPr/>
          </p:nvCxnSpPr>
          <p:spPr>
            <a:xfrm flipH="1" flipV="1">
              <a:off x="7155449" y="2633683"/>
              <a:ext cx="263283" cy="2874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786500-2AA0-FD12-F033-741DAB794B19}"/>
                </a:ext>
              </a:extLst>
            </p:cNvPr>
            <p:cNvCxnSpPr>
              <a:cxnSpLocks/>
              <a:stCxn id="17" idx="0"/>
              <a:endCxn id="28" idx="2"/>
            </p:cNvCxnSpPr>
            <p:nvPr/>
          </p:nvCxnSpPr>
          <p:spPr>
            <a:xfrm flipV="1">
              <a:off x="8441020" y="2503743"/>
              <a:ext cx="499120" cy="381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7DBCB20-9AA1-E34A-1F75-F808FF9EFC23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V="1">
              <a:off x="9903828" y="2567347"/>
              <a:ext cx="603374" cy="346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E8A664-9935-BD09-E410-ECE48ED48354}"/>
              </a:ext>
            </a:extLst>
          </p:cNvPr>
          <p:cNvGrpSpPr/>
          <p:nvPr/>
        </p:nvGrpSpPr>
        <p:grpSpPr>
          <a:xfrm>
            <a:off x="1284570" y="4863603"/>
            <a:ext cx="3718503" cy="1192084"/>
            <a:chOff x="1284570" y="4863603"/>
            <a:chExt cx="3718503" cy="1192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41DB47-7FE7-AC0F-E574-788086577DD0}"/>
                </a:ext>
              </a:extLst>
            </p:cNvPr>
            <p:cNvSpPr/>
            <p:nvPr/>
          </p:nvSpPr>
          <p:spPr>
            <a:xfrm>
              <a:off x="2273836" y="4866839"/>
              <a:ext cx="630288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1EE8C-99B0-E4EB-6970-696C69C82BB2}"/>
                </a:ext>
              </a:extLst>
            </p:cNvPr>
            <p:cNvSpPr/>
            <p:nvPr/>
          </p:nvSpPr>
          <p:spPr>
            <a:xfrm>
              <a:off x="2994832" y="4872904"/>
              <a:ext cx="293114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E88F74-6B1E-9BAC-B2A2-ADC890B6A794}"/>
                </a:ext>
              </a:extLst>
            </p:cNvPr>
            <p:cNvSpPr/>
            <p:nvPr/>
          </p:nvSpPr>
          <p:spPr>
            <a:xfrm>
              <a:off x="3364750" y="4863603"/>
              <a:ext cx="964566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5DD300-389B-FC37-1D83-1B4718AE6172}"/>
                </a:ext>
              </a:extLst>
            </p:cNvPr>
            <p:cNvSpPr txBox="1"/>
            <p:nvPr/>
          </p:nvSpPr>
          <p:spPr>
            <a:xfrm>
              <a:off x="1284570" y="5677696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Subject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6F88E-C6D9-995D-F35F-4F76B9490C65}"/>
                </a:ext>
              </a:extLst>
            </p:cNvPr>
            <p:cNvSpPr txBox="1"/>
            <p:nvPr/>
          </p:nvSpPr>
          <p:spPr>
            <a:xfrm>
              <a:off x="2779188" y="5717133"/>
              <a:ext cx="737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Verb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AA8E12-E1DF-CAC8-D4CC-8434F59E01F6}"/>
                </a:ext>
              </a:extLst>
            </p:cNvPr>
            <p:cNvSpPr txBox="1"/>
            <p:nvPr/>
          </p:nvSpPr>
          <p:spPr>
            <a:xfrm>
              <a:off x="3732537" y="5717133"/>
              <a:ext cx="127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Adjective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8390D6-AF7B-6D3C-89F8-2BD73C156A04}"/>
                </a:ext>
              </a:extLst>
            </p:cNvPr>
            <p:cNvCxnSpPr>
              <a:cxnSpLocks/>
              <a:stCxn id="19" idx="4"/>
              <a:endCxn id="56" idx="0"/>
            </p:cNvCxnSpPr>
            <p:nvPr/>
          </p:nvCxnSpPr>
          <p:spPr>
            <a:xfrm flipH="1">
              <a:off x="1801697" y="5266948"/>
              <a:ext cx="787283" cy="4107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CCD39D7-F9CB-CD9E-F71A-D17559946AF5}"/>
                </a:ext>
              </a:extLst>
            </p:cNvPr>
            <p:cNvCxnSpPr>
              <a:cxnSpLocks/>
              <a:stCxn id="20" idx="4"/>
              <a:endCxn id="57" idx="0"/>
            </p:cNvCxnSpPr>
            <p:nvPr/>
          </p:nvCxnSpPr>
          <p:spPr>
            <a:xfrm>
              <a:off x="3141389" y="5273013"/>
              <a:ext cx="6635" cy="4441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4DF06D9-8858-027B-5108-4CC4293D44AF}"/>
                </a:ext>
              </a:extLst>
            </p:cNvPr>
            <p:cNvCxnSpPr>
              <a:cxnSpLocks/>
              <a:stCxn id="21" idx="4"/>
              <a:endCxn id="58" idx="0"/>
            </p:cNvCxnSpPr>
            <p:nvPr/>
          </p:nvCxnSpPr>
          <p:spPr>
            <a:xfrm>
              <a:off x="3847033" y="5263712"/>
              <a:ext cx="520772" cy="45342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40E16F-343A-1C2B-A33D-C937FD1E588F}"/>
              </a:ext>
            </a:extLst>
          </p:cNvPr>
          <p:cNvGrpSpPr/>
          <p:nvPr/>
        </p:nvGrpSpPr>
        <p:grpSpPr>
          <a:xfrm>
            <a:off x="5811503" y="4842476"/>
            <a:ext cx="3736395" cy="1128129"/>
            <a:chOff x="5811503" y="4842476"/>
            <a:chExt cx="3736395" cy="11281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4CBD73-3D20-4D80-D565-32401AC3AC5F}"/>
                </a:ext>
              </a:extLst>
            </p:cNvPr>
            <p:cNvSpPr/>
            <p:nvPr/>
          </p:nvSpPr>
          <p:spPr>
            <a:xfrm>
              <a:off x="5811503" y="4842476"/>
              <a:ext cx="964566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E50874-3219-93A8-9041-FC5E73631BB7}"/>
                </a:ext>
              </a:extLst>
            </p:cNvPr>
            <p:cNvSpPr/>
            <p:nvPr/>
          </p:nvSpPr>
          <p:spPr>
            <a:xfrm>
              <a:off x="6818085" y="4842476"/>
              <a:ext cx="496689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604175-46B8-A14E-8605-7665E9B0DE2E}"/>
                </a:ext>
              </a:extLst>
            </p:cNvPr>
            <p:cNvSpPr/>
            <p:nvPr/>
          </p:nvSpPr>
          <p:spPr>
            <a:xfrm>
              <a:off x="7356791" y="4842476"/>
              <a:ext cx="934812" cy="40010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ontserrat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8BF97F-4242-F651-1DBB-134968ADFC8F}"/>
                </a:ext>
              </a:extLst>
            </p:cNvPr>
            <p:cNvSpPr txBox="1"/>
            <p:nvPr/>
          </p:nvSpPr>
          <p:spPr>
            <a:xfrm>
              <a:off x="5965660" y="5632051"/>
              <a:ext cx="103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Subject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349A0A-4CF3-5D5A-0E40-F2D11FAF81ED}"/>
                </a:ext>
              </a:extLst>
            </p:cNvPr>
            <p:cNvSpPr txBox="1"/>
            <p:nvPr/>
          </p:nvSpPr>
          <p:spPr>
            <a:xfrm>
              <a:off x="7254350" y="5632051"/>
              <a:ext cx="737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Verb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A633A4-B67A-16CC-1589-897A5CFCAF75}"/>
                </a:ext>
              </a:extLst>
            </p:cNvPr>
            <p:cNvSpPr txBox="1"/>
            <p:nvPr/>
          </p:nvSpPr>
          <p:spPr>
            <a:xfrm>
              <a:off x="8277362" y="5632051"/>
              <a:ext cx="127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Montserrat" pitchFamily="2" charset="77"/>
                </a:rPr>
                <a:t>Adjective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38259E-BF0D-6EDB-2A02-608CE73726FD}"/>
                </a:ext>
              </a:extLst>
            </p:cNvPr>
            <p:cNvCxnSpPr>
              <a:cxnSpLocks/>
              <a:stCxn id="22" idx="4"/>
              <a:endCxn id="59" idx="0"/>
            </p:cNvCxnSpPr>
            <p:nvPr/>
          </p:nvCxnSpPr>
          <p:spPr>
            <a:xfrm>
              <a:off x="6293786" y="5242585"/>
              <a:ext cx="189001" cy="389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1D1CACA-168A-FD57-393B-2E8B0C315975}"/>
                </a:ext>
              </a:extLst>
            </p:cNvPr>
            <p:cNvCxnSpPr>
              <a:cxnSpLocks/>
              <a:stCxn id="23" idx="4"/>
              <a:endCxn id="60" idx="0"/>
            </p:cNvCxnSpPr>
            <p:nvPr/>
          </p:nvCxnSpPr>
          <p:spPr>
            <a:xfrm>
              <a:off x="7066430" y="5242585"/>
              <a:ext cx="556756" cy="389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40E479-D543-3C40-3649-7D518F04FD2B}"/>
                </a:ext>
              </a:extLst>
            </p:cNvPr>
            <p:cNvCxnSpPr>
              <a:cxnSpLocks/>
              <a:stCxn id="24" idx="4"/>
              <a:endCxn id="61" idx="0"/>
            </p:cNvCxnSpPr>
            <p:nvPr/>
          </p:nvCxnSpPr>
          <p:spPr>
            <a:xfrm>
              <a:off x="7824197" y="5242585"/>
              <a:ext cx="1088433" cy="389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1D8CC87-4EDB-A74F-049C-D04D800AF3C3}"/>
              </a:ext>
            </a:extLst>
          </p:cNvPr>
          <p:cNvSpPr txBox="1"/>
          <p:nvPr/>
        </p:nvSpPr>
        <p:spPr>
          <a:xfrm>
            <a:off x="953734" y="4334170"/>
            <a:ext cx="14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597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5" grpId="0"/>
      <p:bldP spid="7" grpId="0"/>
      <p:bldP spid="8" grpId="0"/>
      <p:bldP spid="10" grpId="0" animBg="1"/>
      <p:bldP spid="11" grpId="0"/>
      <p:bldP spid="12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Cheat sheet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D0C32E78-4B98-31CB-65C1-639594385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74727"/>
              </p:ext>
            </p:extLst>
          </p:nvPr>
        </p:nvGraphicFramePr>
        <p:xfrm>
          <a:off x="1926075" y="1468286"/>
          <a:ext cx="833985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950">
                  <a:extLst>
                    <a:ext uri="{9D8B030D-6E8A-4147-A177-3AD203B41FA5}">
                      <a16:colId xmlns:a16="http://schemas.microsoft.com/office/drawing/2014/main" val="3474193939"/>
                    </a:ext>
                  </a:extLst>
                </a:gridCol>
                <a:gridCol w="2779950">
                  <a:extLst>
                    <a:ext uri="{9D8B030D-6E8A-4147-A177-3AD203B41FA5}">
                      <a16:colId xmlns:a16="http://schemas.microsoft.com/office/drawing/2014/main" val="1389439231"/>
                    </a:ext>
                  </a:extLst>
                </a:gridCol>
                <a:gridCol w="2779950">
                  <a:extLst>
                    <a:ext uri="{9D8B030D-6E8A-4147-A177-3AD203B41FA5}">
                      <a16:colId xmlns:a16="http://schemas.microsoft.com/office/drawing/2014/main" val="270700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Subject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Verb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To 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7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itchFamily="2" charset="77"/>
                        </a:rPr>
                        <a:t>I, You, They, 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itchFamily="2" charset="77"/>
                        </a:rPr>
                        <a:t>Verb 1/Infinitive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am</a:t>
                      </a:r>
                      <a:r>
                        <a:rPr lang="en-US" dirty="0">
                          <a:latin typeface="Montserrat" pitchFamily="2" charset="77"/>
                        </a:rPr>
                        <a:t> (especially for I) and </a:t>
                      </a:r>
                      <a:r>
                        <a:rPr lang="en-US" b="1" dirty="0">
                          <a:latin typeface="Montserrat" pitchFamily="2" charset="77"/>
                        </a:rPr>
                        <a:t>are</a:t>
                      </a:r>
                      <a:r>
                        <a:rPr lang="en-US" dirty="0">
                          <a:latin typeface="Montserrat" pitchFamily="2" charset="77"/>
                        </a:rPr>
                        <a:t> (you, they, we)</a:t>
                      </a:r>
                    </a:p>
                    <a:p>
                      <a:pPr algn="ctr"/>
                      <a:endParaRPr lang="en-US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7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itchFamily="2" charset="77"/>
                        </a:rPr>
                        <a:t>She, He,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itchFamily="2" charset="77"/>
                        </a:rPr>
                        <a:t>Verb + s/es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is</a:t>
                      </a:r>
                    </a:p>
                    <a:p>
                      <a:pPr algn="ctr"/>
                      <a:endParaRPr lang="en-US" b="1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958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97AA199-575C-3791-67C0-802794AFC238}"/>
              </a:ext>
            </a:extLst>
          </p:cNvPr>
          <p:cNvGrpSpPr/>
          <p:nvPr/>
        </p:nvGrpSpPr>
        <p:grpSpPr>
          <a:xfrm>
            <a:off x="902576" y="3766434"/>
            <a:ext cx="9353944" cy="1754326"/>
            <a:chOff x="902576" y="3766434"/>
            <a:chExt cx="9353944" cy="17543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DC931D-E65A-E1A5-F8D7-5FE8FA79D62A}"/>
                </a:ext>
              </a:extLst>
            </p:cNvPr>
            <p:cNvSpPr txBox="1"/>
            <p:nvPr/>
          </p:nvSpPr>
          <p:spPr>
            <a:xfrm>
              <a:off x="902576" y="3766434"/>
              <a:ext cx="32579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" pitchFamily="2" charset="77"/>
                </a:rPr>
                <a:t>Example</a:t>
              </a:r>
              <a:r>
                <a:rPr lang="en-US" dirty="0">
                  <a:latin typeface="Montserrat" pitchFamily="2" charset="77"/>
                </a:rPr>
                <a:t>:</a:t>
              </a:r>
            </a:p>
            <a:p>
              <a:endParaRPr lang="en-US" dirty="0">
                <a:latin typeface="Montserrat" pitchFamily="2" charset="77"/>
              </a:endParaRP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She </a:t>
              </a:r>
              <a:r>
                <a:rPr lang="en-US" b="1" dirty="0">
                  <a:latin typeface="Montserrat" pitchFamily="2" charset="77"/>
                </a:rPr>
                <a:t>kisses</a:t>
              </a:r>
              <a:r>
                <a:rPr lang="en-US" dirty="0">
                  <a:latin typeface="Montserrat" pitchFamily="2" charset="77"/>
                </a:rPr>
                <a:t> her cat</a:t>
              </a: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He </a:t>
              </a:r>
              <a:r>
                <a:rPr lang="en-US" b="1" dirty="0">
                  <a:latin typeface="Montserrat" pitchFamily="2" charset="77"/>
                </a:rPr>
                <a:t>runs</a:t>
              </a:r>
              <a:r>
                <a:rPr lang="en-US" dirty="0">
                  <a:latin typeface="Montserrat" pitchFamily="2" charset="77"/>
                </a:rPr>
                <a:t> so fast</a:t>
              </a: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It </a:t>
              </a:r>
              <a:r>
                <a:rPr lang="en-US" b="1" dirty="0">
                  <a:latin typeface="Montserrat" pitchFamily="2" charset="77"/>
                </a:rPr>
                <a:t>is</a:t>
              </a:r>
              <a:r>
                <a:rPr lang="en-US" dirty="0">
                  <a:latin typeface="Montserrat" pitchFamily="2" charset="77"/>
                </a:rPr>
                <a:t> so beautiful</a:t>
              </a: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I </a:t>
              </a:r>
              <a:r>
                <a:rPr lang="en-US" b="1" dirty="0">
                  <a:latin typeface="Montserrat" pitchFamily="2" charset="77"/>
                </a:rPr>
                <a:t>do</a:t>
              </a:r>
              <a:r>
                <a:rPr lang="en-US" dirty="0">
                  <a:latin typeface="Montserrat" pitchFamily="2" charset="77"/>
                </a:rPr>
                <a:t> my homework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B966BF-C72B-7E2A-D879-76C2DF762EA7}"/>
                </a:ext>
              </a:extLst>
            </p:cNvPr>
            <p:cNvSpPr/>
            <p:nvPr/>
          </p:nvSpPr>
          <p:spPr>
            <a:xfrm>
              <a:off x="4160520" y="4331321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You </a:t>
              </a:r>
              <a:r>
                <a:rPr lang="en-US" b="1" dirty="0">
                  <a:latin typeface="Montserrat" pitchFamily="2" charset="77"/>
                </a:rPr>
                <a:t>are</a:t>
              </a:r>
              <a:r>
                <a:rPr lang="en-US" dirty="0">
                  <a:latin typeface="Montserrat" pitchFamily="2" charset="77"/>
                </a:rPr>
                <a:t> special</a:t>
              </a: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They </a:t>
              </a:r>
              <a:r>
                <a:rPr lang="en-US" b="1" dirty="0">
                  <a:latin typeface="Montserrat" pitchFamily="2" charset="77"/>
                </a:rPr>
                <a:t>look</a:t>
              </a:r>
              <a:r>
                <a:rPr lang="en-US" dirty="0">
                  <a:latin typeface="Montserrat" pitchFamily="2" charset="77"/>
                </a:rPr>
                <a:t> at me</a:t>
              </a:r>
            </a:p>
            <a:p>
              <a:pPr marL="50006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We </a:t>
              </a:r>
              <a:r>
                <a:rPr lang="en-US" b="1" dirty="0">
                  <a:latin typeface="Montserrat" pitchFamily="2" charset="77"/>
                </a:rPr>
                <a:t>ride</a:t>
              </a:r>
              <a:r>
                <a:rPr lang="en-US" dirty="0">
                  <a:latin typeface="Montserrat" pitchFamily="2" charset="77"/>
                </a:rPr>
                <a:t> a roller coaster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9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31966FE-A9F2-2E07-B8C5-9262DE0C651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019CA6"/>
                </a:solidFill>
                <a:latin typeface="Montserrat" pitchFamily="2" charset="77"/>
                <a:cs typeface="Arial" panose="020B0604020202020204" pitchFamily="34" charset="0"/>
              </a:rPr>
              <a:t>Part of Speech</a:t>
            </a:r>
          </a:p>
        </p:txBody>
      </p:sp>
    </p:spTree>
    <p:extLst>
      <p:ext uri="{BB962C8B-B14F-4D97-AF65-F5344CB8AC3E}">
        <p14:creationId xmlns:p14="http://schemas.microsoft.com/office/powerpoint/2010/main" val="14640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16374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Noun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548246" y="99258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548247" y="1153451"/>
            <a:ext cx="563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Kata </a:t>
            </a:r>
            <a:r>
              <a:rPr lang="en-US" dirty="0" err="1">
                <a:latin typeface="Montserrat" pitchFamily="2" charset="77"/>
              </a:rPr>
              <a:t>benda</a:t>
            </a:r>
            <a:r>
              <a:rPr lang="en-US" dirty="0">
                <a:latin typeface="Montserrat" pitchFamily="2" charset="77"/>
              </a:rPr>
              <a:t> / </a:t>
            </a:r>
            <a:r>
              <a:rPr lang="en-US" dirty="0" err="1">
                <a:latin typeface="Montserrat" pitchFamily="2" charset="77"/>
              </a:rPr>
              <a:t>objek</a:t>
            </a:r>
            <a:r>
              <a:rPr lang="en-US" dirty="0">
                <a:latin typeface="Montserrat" pitchFamily="2" charset="77"/>
              </a:rPr>
              <a:t> / </a:t>
            </a:r>
            <a:r>
              <a:rPr lang="en-US" dirty="0" err="1">
                <a:latin typeface="Montserrat" pitchFamily="2" charset="77"/>
              </a:rPr>
              <a:t>subjek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0A25-7C6C-18F4-2EE0-F5BB2D606F96}"/>
              </a:ext>
            </a:extLst>
          </p:cNvPr>
          <p:cNvSpPr txBox="1"/>
          <p:nvPr/>
        </p:nvSpPr>
        <p:spPr>
          <a:xfrm>
            <a:off x="548246" y="1609945"/>
            <a:ext cx="60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“A noun is a thing, a person, or a place”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0E81D-6B41-B10A-3E89-1BC8A0B39043}"/>
              </a:ext>
            </a:extLst>
          </p:cNvPr>
          <p:cNvSpPr txBox="1"/>
          <p:nvPr/>
        </p:nvSpPr>
        <p:spPr>
          <a:xfrm>
            <a:off x="548247" y="2029705"/>
            <a:ext cx="621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Noun is </a:t>
            </a:r>
            <a:r>
              <a:rPr lang="en-US" b="1" dirty="0">
                <a:latin typeface="Montserrat" pitchFamily="2" charset="77"/>
              </a:rPr>
              <a:t>usually</a:t>
            </a:r>
            <a:r>
              <a:rPr lang="en-US" dirty="0">
                <a:latin typeface="Montserrat" pitchFamily="2" charset="77"/>
              </a:rPr>
              <a:t> used with an article “a” or “an”.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Article “a” is for a noun with consonant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Article “an” is for a noun with vowel sound.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E7F8E7-41B6-FC1D-25A4-69711FC14380}"/>
              </a:ext>
            </a:extLst>
          </p:cNvPr>
          <p:cNvGrpSpPr/>
          <p:nvPr/>
        </p:nvGrpSpPr>
        <p:grpSpPr>
          <a:xfrm>
            <a:off x="652288" y="4635685"/>
            <a:ext cx="5919962" cy="1477328"/>
            <a:chOff x="652288" y="4635685"/>
            <a:chExt cx="59199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5DAD21-1A15-7C5D-56E9-06ECD0463DAD}"/>
                </a:ext>
              </a:extLst>
            </p:cNvPr>
            <p:cNvSpPr txBox="1"/>
            <p:nvPr/>
          </p:nvSpPr>
          <p:spPr>
            <a:xfrm>
              <a:off x="652288" y="4635685"/>
              <a:ext cx="30304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" pitchFamily="2" charset="77"/>
                </a:rPr>
                <a:t>Example</a:t>
              </a:r>
              <a:r>
                <a:rPr lang="en-US" dirty="0">
                  <a:latin typeface="Montserrat" pitchFamily="2" charset="77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Book / 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Country /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Month / Months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Laptop / Laptops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BEEAC53-7476-C79D-6A28-D84563F50CB1}"/>
                </a:ext>
              </a:extLst>
            </p:cNvPr>
            <p:cNvSpPr/>
            <p:nvPr/>
          </p:nvSpPr>
          <p:spPr>
            <a:xfrm>
              <a:off x="3541784" y="4902112"/>
              <a:ext cx="30304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Cat / Cats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Dog / Dogs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Pizza / Pizzas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itchFamily="2" charset="77"/>
                </a:rPr>
                <a:t>Family / Families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47F5965-958A-EB13-21A9-70557A07C515}"/>
              </a:ext>
            </a:extLst>
          </p:cNvPr>
          <p:cNvSpPr/>
          <p:nvPr/>
        </p:nvSpPr>
        <p:spPr>
          <a:xfrm>
            <a:off x="548246" y="3579142"/>
            <a:ext cx="8090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Noun can also be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Object is the thing or a person that receives the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Noun can also be singular or plural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9CA48-C157-0642-444C-8349B3A9B5FD}"/>
              </a:ext>
            </a:extLst>
          </p:cNvPr>
          <p:cNvSpPr txBox="1"/>
          <p:nvPr/>
        </p:nvSpPr>
        <p:spPr>
          <a:xfrm>
            <a:off x="7549775" y="1452095"/>
            <a:ext cx="1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an </a:t>
            </a:r>
            <a:r>
              <a:rPr lang="en-US" b="1" dirty="0">
                <a:latin typeface="Montserrat" pitchFamily="2" charset="77"/>
              </a:rPr>
              <a:t>a</a:t>
            </a:r>
            <a:r>
              <a:rPr lang="en-US" dirty="0">
                <a:latin typeface="Montserrat" pitchFamily="2" charset="77"/>
              </a:rPr>
              <a:t>pple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4ACC8-BB0D-308B-A11A-913C87DD9827}"/>
              </a:ext>
            </a:extLst>
          </p:cNvPr>
          <p:cNvSpPr txBox="1"/>
          <p:nvPr/>
        </p:nvSpPr>
        <p:spPr>
          <a:xfrm>
            <a:off x="7587875" y="2515618"/>
            <a:ext cx="1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a </a:t>
            </a:r>
            <a:r>
              <a:rPr lang="en-US" b="1" dirty="0">
                <a:latin typeface="Montserrat" pitchFamily="2" charset="77"/>
              </a:rPr>
              <a:t>s</a:t>
            </a:r>
            <a:r>
              <a:rPr lang="en-US" dirty="0">
                <a:latin typeface="Montserrat" pitchFamily="2" charset="77"/>
              </a:rPr>
              <a:t>tar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7EC048-BF6A-29DF-835D-6D5B7FFCFD9A}"/>
              </a:ext>
            </a:extLst>
          </p:cNvPr>
          <p:cNvSpPr txBox="1"/>
          <p:nvPr/>
        </p:nvSpPr>
        <p:spPr>
          <a:xfrm>
            <a:off x="9748037" y="1462422"/>
            <a:ext cx="143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a </a:t>
            </a:r>
            <a:r>
              <a:rPr lang="en-US" b="1" dirty="0">
                <a:latin typeface="Montserrat" pitchFamily="2" charset="77"/>
              </a:rPr>
              <a:t>b</a:t>
            </a:r>
            <a:r>
              <a:rPr lang="en-US" dirty="0">
                <a:latin typeface="Montserrat" pitchFamily="2" charset="77"/>
              </a:rPr>
              <a:t>utterfly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022951-A9BD-1E2B-9377-3EEAD83CBEBF}"/>
              </a:ext>
            </a:extLst>
          </p:cNvPr>
          <p:cNvSpPr txBox="1"/>
          <p:nvPr/>
        </p:nvSpPr>
        <p:spPr>
          <a:xfrm>
            <a:off x="9748036" y="2425593"/>
            <a:ext cx="160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an </a:t>
            </a:r>
            <a:r>
              <a:rPr lang="en-US" b="1" dirty="0">
                <a:latin typeface="Montserrat" pitchFamily="2" charset="77"/>
              </a:rPr>
              <a:t>u</a:t>
            </a:r>
            <a:r>
              <a:rPr lang="en-US" dirty="0">
                <a:latin typeface="Montserrat" pitchFamily="2" charset="77"/>
              </a:rPr>
              <a:t>mbrella</a:t>
            </a:r>
          </a:p>
        </p:txBody>
      </p:sp>
    </p:spTree>
    <p:extLst>
      <p:ext uri="{BB962C8B-B14F-4D97-AF65-F5344CB8AC3E}">
        <p14:creationId xmlns:p14="http://schemas.microsoft.com/office/powerpoint/2010/main" val="36285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5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16374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Noun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548246" y="99258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F7E681-C59D-4260-CE99-AA05480304B1}"/>
              </a:ext>
            </a:extLst>
          </p:cNvPr>
          <p:cNvSpPr txBox="1"/>
          <p:nvPr/>
        </p:nvSpPr>
        <p:spPr>
          <a:xfrm>
            <a:off x="548246" y="1316337"/>
            <a:ext cx="872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itchFamily="2" charset="77"/>
              </a:rPr>
              <a:t>Objective complement </a:t>
            </a:r>
            <a:r>
              <a:rPr lang="en-US" dirty="0">
                <a:latin typeface="Montserrat" pitchFamily="2" charset="77"/>
              </a:rPr>
              <a:t>is a noun, adjective, or pronoun used in the predicate as complement to a verb and as qualifier of its direct object.</a:t>
            </a:r>
          </a:p>
          <a:p>
            <a:endParaRPr lang="en-US" dirty="0">
              <a:latin typeface="Montserrat" pitchFamily="2" charset="77"/>
            </a:endParaRPr>
          </a:p>
          <a:p>
            <a:r>
              <a:rPr lang="en-US" b="1" dirty="0">
                <a:latin typeface="Montserrat" pitchFamily="2" charset="77"/>
              </a:rPr>
              <a:t>Example</a:t>
            </a:r>
            <a:r>
              <a:rPr lang="en-US" dirty="0">
                <a:latin typeface="Montserrat" pitchFamily="2" charset="77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B92BD-6E55-273F-DB6C-3EE75D478F52}"/>
              </a:ext>
            </a:extLst>
          </p:cNvPr>
          <p:cNvSpPr txBox="1"/>
          <p:nvPr/>
        </p:nvSpPr>
        <p:spPr>
          <a:xfrm>
            <a:off x="999691" y="4079361"/>
            <a:ext cx="15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A red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24AFD-E918-2387-BDB6-F464E95A2944}"/>
              </a:ext>
            </a:extLst>
          </p:cNvPr>
          <p:cNvSpPr txBox="1"/>
          <p:nvPr/>
        </p:nvSpPr>
        <p:spPr>
          <a:xfrm>
            <a:off x="3223181" y="4040745"/>
            <a:ext cx="15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A young girl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CB2A6-6AFD-BE8F-C452-0F3A958C346A}"/>
              </a:ext>
            </a:extLst>
          </p:cNvPr>
          <p:cNvSpPr txBox="1"/>
          <p:nvPr/>
        </p:nvSpPr>
        <p:spPr>
          <a:xfrm>
            <a:off x="5262044" y="4040745"/>
            <a:ext cx="15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An old man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8B14E-B775-565F-88F4-1E01C015441D}"/>
              </a:ext>
            </a:extLst>
          </p:cNvPr>
          <p:cNvSpPr txBox="1"/>
          <p:nvPr/>
        </p:nvSpPr>
        <p:spPr>
          <a:xfrm>
            <a:off x="654464" y="6063245"/>
            <a:ext cx="21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A brown suitcase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FFC80-6F49-7282-2B56-AD6C003C39CF}"/>
              </a:ext>
            </a:extLst>
          </p:cNvPr>
          <p:cNvSpPr txBox="1"/>
          <p:nvPr/>
        </p:nvSpPr>
        <p:spPr>
          <a:xfrm>
            <a:off x="2954090" y="6050506"/>
            <a:ext cx="21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A best friend</a:t>
            </a: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A8ADDAF-59B7-E11F-8E35-FF06D4313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7" t="2848" r="18181" b="-1"/>
          <a:stretch/>
        </p:blipFill>
        <p:spPr>
          <a:xfrm>
            <a:off x="3529526" y="4665917"/>
            <a:ext cx="969155" cy="1373298"/>
          </a:xfrm>
          <a:prstGeom prst="rect">
            <a:avLst/>
          </a:prstGeom>
        </p:spPr>
      </p:pic>
      <p:pic>
        <p:nvPicPr>
          <p:cNvPr id="23" name="Picture 22" descr="A brown suitcase with stickers on it&#10;&#10;Description automatically generated with medium confidence">
            <a:extLst>
              <a:ext uri="{FF2B5EF4-FFF2-40B4-BE49-F238E27FC236}">
                <a16:creationId xmlns:a16="http://schemas.microsoft.com/office/drawing/2014/main" id="{4D297B8B-ED1C-C76A-C609-545D1581E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7" t="15554" r="14640" b="18519"/>
          <a:stretch/>
        </p:blipFill>
        <p:spPr>
          <a:xfrm>
            <a:off x="999689" y="4677208"/>
            <a:ext cx="1505711" cy="13732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398BF7-5CDC-D750-26CF-AC27EAF484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89" t="5337" r="28948" b="22800"/>
          <a:stretch/>
        </p:blipFill>
        <p:spPr>
          <a:xfrm>
            <a:off x="5594011" y="2516666"/>
            <a:ext cx="796797" cy="1448741"/>
          </a:xfrm>
          <a:prstGeom prst="rect">
            <a:avLst/>
          </a:prstGeom>
        </p:spPr>
      </p:pic>
      <p:pic>
        <p:nvPicPr>
          <p:cNvPr id="27" name="Picture 26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0FD28E2F-1F93-E0AE-D08C-422F536B1B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88" t="11077" r="28648" b="7125"/>
          <a:stretch/>
        </p:blipFill>
        <p:spPr>
          <a:xfrm>
            <a:off x="3561345" y="2601373"/>
            <a:ext cx="767035" cy="1562204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2C0FC15-3C6E-4531-9778-D99CC0A9D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54" y="2999062"/>
            <a:ext cx="1852382" cy="9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A55A7D-1D80-5BCD-9398-ECBA948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17"/>
            <a:ext cx="10515600" cy="828840"/>
          </a:xfrm>
        </p:spPr>
        <p:txBody>
          <a:bodyPr/>
          <a:lstStyle/>
          <a:p>
            <a:r>
              <a:rPr lang="en-US" b="1" dirty="0">
                <a:solidFill>
                  <a:srgbClr val="019CA6"/>
                </a:solidFill>
                <a:latin typeface="Montserrat" pitchFamily="2" charset="77"/>
              </a:rPr>
              <a:t>Verb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AF9A-4C02-6D63-7BDF-F0AA5215C961}"/>
              </a:ext>
            </a:extLst>
          </p:cNvPr>
          <p:cNvCxnSpPr>
            <a:cxnSpLocks/>
          </p:cNvCxnSpPr>
          <p:nvPr/>
        </p:nvCxnSpPr>
        <p:spPr>
          <a:xfrm>
            <a:off x="902576" y="1095457"/>
            <a:ext cx="103868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71D6B4-5F15-82D5-C3B6-A6EBAE977840}"/>
              </a:ext>
            </a:extLst>
          </p:cNvPr>
          <p:cNvSpPr txBox="1"/>
          <p:nvPr/>
        </p:nvSpPr>
        <p:spPr>
          <a:xfrm>
            <a:off x="902576" y="1256321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Kata </a:t>
            </a:r>
            <a:r>
              <a:rPr lang="en-US" b="1" dirty="0" err="1">
                <a:latin typeface="Montserrat" pitchFamily="2" charset="77"/>
              </a:rPr>
              <a:t>kerja</a:t>
            </a: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FAB38-F75A-8F62-7229-D9726BD9D91B}"/>
              </a:ext>
            </a:extLst>
          </p:cNvPr>
          <p:cNvSpPr txBox="1"/>
          <p:nvPr/>
        </p:nvSpPr>
        <p:spPr>
          <a:xfrm>
            <a:off x="902575" y="1782057"/>
            <a:ext cx="96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Verb can be divided into 3 parts; Verb 1, Verb 2, Verb 3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0239F9C-2453-63AB-496B-ACF241DB4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45006"/>
              </p:ext>
            </p:extLst>
          </p:nvPr>
        </p:nvGraphicFramePr>
        <p:xfrm>
          <a:off x="902575" y="2456650"/>
          <a:ext cx="889293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4312">
                  <a:extLst>
                    <a:ext uri="{9D8B030D-6E8A-4147-A177-3AD203B41FA5}">
                      <a16:colId xmlns:a16="http://schemas.microsoft.com/office/drawing/2014/main" val="3297673990"/>
                    </a:ext>
                  </a:extLst>
                </a:gridCol>
                <a:gridCol w="2964312">
                  <a:extLst>
                    <a:ext uri="{9D8B030D-6E8A-4147-A177-3AD203B41FA5}">
                      <a16:colId xmlns:a16="http://schemas.microsoft.com/office/drawing/2014/main" val="4213562976"/>
                    </a:ext>
                  </a:extLst>
                </a:gridCol>
                <a:gridCol w="2964312">
                  <a:extLst>
                    <a:ext uri="{9D8B030D-6E8A-4147-A177-3AD203B41FA5}">
                      <a16:colId xmlns:a16="http://schemas.microsoft.com/office/drawing/2014/main" val="210243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Type</a:t>
                      </a:r>
                    </a:p>
                  </a:txBody>
                  <a:tcPr>
                    <a:solidFill>
                      <a:srgbClr val="F676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Definition</a:t>
                      </a:r>
                    </a:p>
                  </a:txBody>
                  <a:tcPr>
                    <a:solidFill>
                      <a:srgbClr val="F676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itchFamily="2" charset="77"/>
                        </a:rPr>
                        <a:t>Example</a:t>
                      </a:r>
                    </a:p>
                  </a:txBody>
                  <a:tcPr>
                    <a:solidFill>
                      <a:srgbClr val="F67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Verb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The most basic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Drive, Eat, Sleep, Talk, Put, 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Verb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To describe past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Drove, Ate, Slept, Talked, Put, Took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4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Verb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To describe action that has been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itchFamily="2" charset="77"/>
                        </a:rPr>
                        <a:t>Driven, Eaten, Slept, Talked, Put, Taken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825</Words>
  <Application>Microsoft Macintosh PowerPoint</Application>
  <PresentationFormat>Widescreen</PresentationFormat>
  <Paragraphs>201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Office Theme</vt:lpstr>
      <vt:lpstr>PowerPoint Presentation</vt:lpstr>
      <vt:lpstr>What you will learn</vt:lpstr>
      <vt:lpstr>PowerPoint Presentation</vt:lpstr>
      <vt:lpstr>Basic Structure of English sentence</vt:lpstr>
      <vt:lpstr>Cheat sheet</vt:lpstr>
      <vt:lpstr>PowerPoint Presentation</vt:lpstr>
      <vt:lpstr>Noun</vt:lpstr>
      <vt:lpstr>Noun</vt:lpstr>
      <vt:lpstr>Verb</vt:lpstr>
      <vt:lpstr>Pronoun</vt:lpstr>
      <vt:lpstr>Adjective</vt:lpstr>
      <vt:lpstr>Adverb</vt:lpstr>
      <vt:lpstr>Preposition</vt:lpstr>
      <vt:lpstr>Conjunction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101</dc:title>
  <dc:creator>DINDA PERMATASARI</dc:creator>
  <cp:lastModifiedBy>DINDA PERMATASARI</cp:lastModifiedBy>
  <cp:revision>21</cp:revision>
  <dcterms:created xsi:type="dcterms:W3CDTF">2022-06-03T12:47:00Z</dcterms:created>
  <dcterms:modified xsi:type="dcterms:W3CDTF">2022-07-17T15:35:02Z</dcterms:modified>
</cp:coreProperties>
</file>