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4" r:id="rId6"/>
    <p:sldId id="262" r:id="rId7"/>
    <p:sldId id="261" r:id="rId8"/>
    <p:sldId id="263" r:id="rId9"/>
    <p:sldId id="260"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Karnchang" panose="020B0604020202020204" charset="-34"/>
      <p:regular r:id="rId15"/>
    </p:embeddedFont>
    <p:embeddedFont>
      <p:font typeface="Karnchang Bold" panose="020B0604020202020204" charset="-3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54" y="-4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sp>
        <p:nvSpPr>
          <p:cNvPr id="2" name="TextBox 2"/>
          <p:cNvSpPr txBox="1"/>
          <p:nvPr/>
        </p:nvSpPr>
        <p:spPr>
          <a:xfrm>
            <a:off x="1028700" y="333375"/>
            <a:ext cx="12069212" cy="2311125"/>
          </a:xfrm>
          <a:prstGeom prst="rect">
            <a:avLst/>
          </a:prstGeom>
        </p:spPr>
        <p:txBody>
          <a:bodyPr lIns="0" tIns="0" rIns="0" bIns="0" rtlCol="0" anchor="t">
            <a:spAutoFit/>
          </a:bodyPr>
          <a:lstStyle/>
          <a:p>
            <a:pPr algn="l">
              <a:lnSpc>
                <a:spcPts val="14890"/>
              </a:lnSpc>
            </a:pPr>
            <a:r>
              <a:rPr lang="en-US" sz="10635">
                <a:solidFill>
                  <a:srgbClr val="000000"/>
                </a:solidFill>
                <a:latin typeface="Karnchang"/>
              </a:rPr>
              <a:t>Mengingat kembali </a:t>
            </a:r>
          </a:p>
        </p:txBody>
      </p:sp>
      <p:sp>
        <p:nvSpPr>
          <p:cNvPr id="3" name="TextBox 3"/>
          <p:cNvSpPr txBox="1"/>
          <p:nvPr/>
        </p:nvSpPr>
        <p:spPr>
          <a:xfrm>
            <a:off x="1028700" y="2237835"/>
            <a:ext cx="9725747" cy="5525581"/>
          </a:xfrm>
          <a:prstGeom prst="rect">
            <a:avLst/>
          </a:prstGeom>
        </p:spPr>
        <p:txBody>
          <a:bodyPr lIns="0" tIns="0" rIns="0" bIns="0" rtlCol="0" anchor="t">
            <a:spAutoFit/>
          </a:bodyPr>
          <a:lstStyle/>
          <a:p>
            <a:pPr algn="l">
              <a:lnSpc>
                <a:spcPts val="12509"/>
              </a:lnSpc>
            </a:pPr>
            <a:r>
              <a:rPr lang="en-US" sz="13597">
                <a:solidFill>
                  <a:srgbClr val="000000"/>
                </a:solidFill>
                <a:latin typeface="Karnchang Bold"/>
              </a:rPr>
              <a:t>BASIC JUNIOR WEB DEV</a:t>
            </a:r>
          </a:p>
        </p:txBody>
      </p:sp>
      <p:grpSp>
        <p:nvGrpSpPr>
          <p:cNvPr id="4" name="Group 4"/>
          <p:cNvGrpSpPr/>
          <p:nvPr/>
        </p:nvGrpSpPr>
        <p:grpSpPr>
          <a:xfrm>
            <a:off x="10754447" y="-3093732"/>
            <a:ext cx="18901247" cy="17982775"/>
            <a:chOff x="0" y="0"/>
            <a:chExt cx="25201662" cy="23977033"/>
          </a:xfrm>
        </p:grpSpPr>
        <p:grpSp>
          <p:nvGrpSpPr>
            <p:cNvPr id="5" name="Group 5"/>
            <p:cNvGrpSpPr/>
            <p:nvPr/>
          </p:nvGrpSpPr>
          <p:grpSpPr>
            <a:xfrm rot="2252144">
              <a:off x="2887185" y="2861146"/>
              <a:ext cx="14259267" cy="14323066"/>
              <a:chOff x="0" y="0"/>
              <a:chExt cx="2816645" cy="2829248"/>
            </a:xfrm>
          </p:grpSpPr>
          <p:sp>
            <p:nvSpPr>
              <p:cNvPr id="6" name="Freeform 6"/>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7" name="TextBox 7"/>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252144">
              <a:off x="4620058" y="6213209"/>
              <a:ext cx="14259267" cy="14323066"/>
              <a:chOff x="0" y="0"/>
              <a:chExt cx="2816645" cy="2829248"/>
            </a:xfrm>
          </p:grpSpPr>
          <p:sp>
            <p:nvSpPr>
              <p:cNvPr id="9" name="Freeform 9"/>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0" name="TextBox 10"/>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252144">
              <a:off x="8055210" y="6792821"/>
              <a:ext cx="14259267" cy="14323066"/>
              <a:chOff x="0" y="0"/>
              <a:chExt cx="2816645" cy="2829248"/>
            </a:xfrm>
          </p:grpSpPr>
          <p:sp>
            <p:nvSpPr>
              <p:cNvPr id="12" name="Freeform 12"/>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3" name="TextBox 13"/>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20398"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559493" y="1002004"/>
            <a:ext cx="13169015" cy="1905636"/>
          </a:xfrm>
          <a:prstGeom prst="rect">
            <a:avLst/>
          </a:prstGeom>
        </p:spPr>
        <p:txBody>
          <a:bodyPr lIns="0" tIns="0" rIns="0" bIns="0" rtlCol="0" anchor="t">
            <a:spAutoFit/>
          </a:bodyPr>
          <a:lstStyle/>
          <a:p>
            <a:pPr algn="ctr">
              <a:lnSpc>
                <a:spcPts val="10120"/>
              </a:lnSpc>
            </a:pPr>
            <a:r>
              <a:rPr lang="en-US" sz="11000">
                <a:solidFill>
                  <a:srgbClr val="000000"/>
                </a:solidFill>
                <a:latin typeface="Karnchang Bold"/>
              </a:rPr>
              <a:t>PEMBAHASAN</a:t>
            </a:r>
          </a:p>
        </p:txBody>
      </p:sp>
      <p:sp>
        <p:nvSpPr>
          <p:cNvPr id="26" name="TextBox 26"/>
          <p:cNvSpPr txBox="1"/>
          <p:nvPr/>
        </p:nvSpPr>
        <p:spPr>
          <a:xfrm>
            <a:off x="1028700" y="3455133"/>
            <a:ext cx="16230600" cy="580390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Karnchang"/>
              </a:rPr>
              <a:t>Mengimplementasikan User Interface</a:t>
            </a:r>
          </a:p>
          <a:p>
            <a:pPr marL="863599" lvl="1" indent="-431800" algn="l">
              <a:lnSpc>
                <a:spcPts val="5599"/>
              </a:lnSpc>
              <a:buFont typeface="Arial"/>
              <a:buChar char="•"/>
            </a:pPr>
            <a:r>
              <a:rPr lang="en-US" sz="3999">
                <a:solidFill>
                  <a:srgbClr val="000000"/>
                </a:solidFill>
                <a:latin typeface="Karnchang"/>
              </a:rPr>
              <a:t>Menerapkan Perintah Eksekusi Bahasa Pemrograman Berbasis Teks, Grafik, dan Multimedia</a:t>
            </a:r>
          </a:p>
          <a:p>
            <a:pPr marL="863599" lvl="1" indent="-431800" algn="l">
              <a:lnSpc>
                <a:spcPts val="5599"/>
              </a:lnSpc>
              <a:buFont typeface="Arial"/>
              <a:buChar char="•"/>
            </a:pPr>
            <a:r>
              <a:rPr lang="en-US" sz="3999">
                <a:solidFill>
                  <a:srgbClr val="000000"/>
                </a:solidFill>
                <a:latin typeface="Karnchang"/>
              </a:rPr>
              <a:t>Menulis Kode dengan Prinsip Sesuai Guidelines dan Best Practices</a:t>
            </a:r>
          </a:p>
          <a:p>
            <a:pPr marL="863599" lvl="1" indent="-431800" algn="l">
              <a:lnSpc>
                <a:spcPts val="5599"/>
              </a:lnSpc>
              <a:buFont typeface="Arial"/>
              <a:buChar char="•"/>
            </a:pPr>
            <a:r>
              <a:rPr lang="en-US" sz="3999">
                <a:solidFill>
                  <a:srgbClr val="000000"/>
                </a:solidFill>
                <a:latin typeface="Karnchang"/>
              </a:rPr>
              <a:t>Mengimplementasikan Pemrograman Terstruktur</a:t>
            </a:r>
          </a:p>
          <a:p>
            <a:pPr marL="863599" lvl="1" indent="-431800" algn="l">
              <a:lnSpc>
                <a:spcPts val="5599"/>
              </a:lnSpc>
              <a:buFont typeface="Arial"/>
              <a:buChar char="•"/>
            </a:pPr>
            <a:r>
              <a:rPr lang="en-US" sz="3999">
                <a:solidFill>
                  <a:srgbClr val="000000"/>
                </a:solidFill>
                <a:latin typeface="Karnchang"/>
              </a:rPr>
              <a:t>Menggunakan Library atau Komponen Pre-existing</a:t>
            </a:r>
          </a:p>
          <a:p>
            <a:pPr algn="l">
              <a:lnSpc>
                <a:spcPts val="5599"/>
              </a:lnSpc>
            </a:pPr>
            <a:endParaRPr lang="en-US" sz="3999">
              <a:solidFill>
                <a:srgbClr val="000000"/>
              </a:solidFill>
              <a:latin typeface="Karnchang"/>
            </a:endParaRPr>
          </a:p>
          <a:p>
            <a:pPr algn="l">
              <a:lnSpc>
                <a:spcPts val="5599"/>
              </a:lnSpc>
            </a:pPr>
            <a:endParaRPr lang="en-US" sz="3999">
              <a:solidFill>
                <a:srgbClr val="000000"/>
              </a:solidFill>
              <a:latin typeface="Karnchang"/>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1637652" y="1448162"/>
            <a:ext cx="659308" cy="659308"/>
          </a:xfrm>
          <a:custGeom>
            <a:avLst/>
            <a:gdLst/>
            <a:ahLst/>
            <a:cxnLst/>
            <a:rect l="l" t="t" r="r" b="b"/>
            <a:pathLst>
              <a:path w="659308" h="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6" name="TextBox 26"/>
          <p:cNvSpPr txBox="1"/>
          <p:nvPr/>
        </p:nvSpPr>
        <p:spPr>
          <a:xfrm>
            <a:off x="2485113" y="1412826"/>
            <a:ext cx="9083264" cy="694690"/>
          </a:xfrm>
          <a:prstGeom prst="rect">
            <a:avLst/>
          </a:prstGeom>
        </p:spPr>
        <p:txBody>
          <a:bodyPr lIns="0" tIns="0" rIns="0" bIns="0" rtlCol="0" anchor="t">
            <a:spAutoFit/>
          </a:bodyPr>
          <a:lstStyle/>
          <a:p>
            <a:pPr algn="l">
              <a:lnSpc>
                <a:spcPts val="3680"/>
              </a:lnSpc>
            </a:pPr>
            <a:r>
              <a:rPr lang="en-US" sz="4000">
                <a:solidFill>
                  <a:srgbClr val="000000"/>
                </a:solidFill>
                <a:latin typeface="Karnchang Bold"/>
              </a:rPr>
              <a:t>Mengimplementasikan User Interface</a:t>
            </a:r>
          </a:p>
        </p:txBody>
      </p:sp>
      <p:sp>
        <p:nvSpPr>
          <p:cNvPr id="27" name="TextBox 27"/>
          <p:cNvSpPr txBox="1"/>
          <p:nvPr/>
        </p:nvSpPr>
        <p:spPr>
          <a:xfrm>
            <a:off x="2485113" y="2352211"/>
            <a:ext cx="13337117" cy="2017395"/>
          </a:xfrm>
          <a:prstGeom prst="rect">
            <a:avLst/>
          </a:prstGeom>
        </p:spPr>
        <p:txBody>
          <a:bodyPr lIns="0" tIns="0" rIns="0" bIns="0" rtlCol="0" anchor="t">
            <a:spAutoFit/>
          </a:bodyPr>
          <a:lstStyle/>
          <a:p>
            <a:pPr algn="l">
              <a:lnSpc>
                <a:spcPts val="3779"/>
              </a:lnSpc>
            </a:pPr>
            <a:r>
              <a:rPr lang="en-US" sz="2700">
                <a:solidFill>
                  <a:srgbClr val="000000"/>
                </a:solidFill>
                <a:latin typeface="Karnchang"/>
              </a:rPr>
              <a:t>Mengimplementasikan user interface (UI) merujuk pada proses menerapkan desain antarmuka pengguna ke dalam sebuah aplikasi atau sistem. Ini melibatkan mengubah desain yang telah dibuat menjadi sebuah produk yang dapat digunakan secara nyata oleh pengguna. Beberapa langkah umum dalam mengimplementasikan UI meliputi :</a:t>
            </a:r>
          </a:p>
        </p:txBody>
      </p:sp>
      <p:sp>
        <p:nvSpPr>
          <p:cNvPr id="28" name="TextBox 28"/>
          <p:cNvSpPr txBox="1"/>
          <p:nvPr/>
        </p:nvSpPr>
        <p:spPr>
          <a:xfrm>
            <a:off x="2485113" y="4962525"/>
            <a:ext cx="11190496" cy="2493645"/>
          </a:xfrm>
          <a:prstGeom prst="rect">
            <a:avLst/>
          </a:prstGeom>
        </p:spPr>
        <p:txBody>
          <a:bodyPr lIns="0" tIns="0" rIns="0" bIns="0" rtlCol="0" anchor="t">
            <a:spAutoFit/>
          </a:bodyPr>
          <a:lstStyle/>
          <a:p>
            <a:pPr marL="582930" lvl="1" indent="-291465" algn="l">
              <a:lnSpc>
                <a:spcPts val="3779"/>
              </a:lnSpc>
              <a:buFont typeface="Arial"/>
              <a:buChar char="•"/>
            </a:pPr>
            <a:r>
              <a:rPr lang="en-US" sz="2700">
                <a:solidFill>
                  <a:srgbClr val="000000"/>
                </a:solidFill>
                <a:latin typeface="Karnchang"/>
              </a:rPr>
              <a:t>Memahami Desain UI</a:t>
            </a:r>
          </a:p>
          <a:p>
            <a:pPr marL="582930" lvl="1" indent="-291465" algn="l">
              <a:lnSpc>
                <a:spcPts val="3779"/>
              </a:lnSpc>
              <a:buFont typeface="Arial"/>
              <a:buChar char="•"/>
            </a:pPr>
            <a:r>
              <a:rPr lang="en-US" sz="2700">
                <a:solidFill>
                  <a:srgbClr val="000000"/>
                </a:solidFill>
                <a:latin typeface="Karnchang"/>
              </a:rPr>
              <a:t>Pemrograman</a:t>
            </a:r>
          </a:p>
          <a:p>
            <a:pPr marL="582930" lvl="1" indent="-291465" algn="l">
              <a:lnSpc>
                <a:spcPts val="3779"/>
              </a:lnSpc>
              <a:buFont typeface="Arial"/>
              <a:buChar char="•"/>
            </a:pPr>
            <a:r>
              <a:rPr lang="en-US" sz="2700">
                <a:solidFill>
                  <a:srgbClr val="000000"/>
                </a:solidFill>
                <a:latin typeface="Karnchang"/>
              </a:rPr>
              <a:t>Responsif dan Interaktif</a:t>
            </a:r>
          </a:p>
          <a:p>
            <a:pPr marL="582930" lvl="1" indent="-291465" algn="l">
              <a:lnSpc>
                <a:spcPts val="3779"/>
              </a:lnSpc>
              <a:buFont typeface="Arial"/>
              <a:buChar char="•"/>
            </a:pPr>
            <a:r>
              <a:rPr lang="en-US" sz="2700">
                <a:solidFill>
                  <a:srgbClr val="000000"/>
                </a:solidFill>
                <a:latin typeface="Karnchang"/>
              </a:rPr>
              <a:t>Testing</a:t>
            </a:r>
          </a:p>
          <a:p>
            <a:pPr marL="582930" lvl="1" indent="-291465" algn="l">
              <a:lnSpc>
                <a:spcPts val="3779"/>
              </a:lnSpc>
              <a:buFont typeface="Arial"/>
              <a:buChar char="•"/>
            </a:pPr>
            <a:r>
              <a:rPr lang="en-US" sz="2700">
                <a:solidFill>
                  <a:srgbClr val="000000"/>
                </a:solidFill>
                <a:latin typeface="Karnchang"/>
              </a:rPr>
              <a:t>Iterasi dan Perbaikan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545434"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6584507" cy="1107440"/>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Tahapan Tugas</a:t>
            </a:r>
          </a:p>
        </p:txBody>
      </p:sp>
      <p:grpSp>
        <p:nvGrpSpPr>
          <p:cNvPr id="26" name="Group 26"/>
          <p:cNvGrpSpPr/>
          <p:nvPr/>
        </p:nvGrpSpPr>
        <p:grpSpPr>
          <a:xfrm>
            <a:off x="1763497" y="2141262"/>
            <a:ext cx="7956185" cy="1895653"/>
            <a:chOff x="0" y="0"/>
            <a:chExt cx="10608246" cy="2527537"/>
          </a:xfrm>
        </p:grpSpPr>
        <p:sp>
          <p:nvSpPr>
            <p:cNvPr id="27" name="Freeform 27"/>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8" name="TextBox 28"/>
            <p:cNvSpPr txBox="1"/>
            <p:nvPr/>
          </p:nvSpPr>
          <p:spPr>
            <a:xfrm>
              <a:off x="404216" y="1168002"/>
              <a:ext cx="10204030" cy="1359535"/>
            </a:xfrm>
            <a:prstGeom prst="rect">
              <a:avLst/>
            </a:prstGeom>
          </p:spPr>
          <p:txBody>
            <a:bodyPr lIns="0" tIns="0" rIns="0" bIns="0" rtlCol="0" anchor="t">
              <a:spAutoFit/>
            </a:bodyPr>
            <a:lstStyle/>
            <a:p>
              <a:pPr algn="l">
                <a:lnSpc>
                  <a:spcPts val="3779"/>
                </a:lnSpc>
              </a:pPr>
              <a:r>
                <a:rPr lang="en-US" sz="2700" dirty="0" err="1">
                  <a:solidFill>
                    <a:srgbClr val="000000"/>
                  </a:solidFill>
                  <a:latin typeface="Karnchang"/>
                </a:rPr>
                <a:t>Buat</a:t>
              </a:r>
              <a:r>
                <a:rPr lang="en-US" sz="2700" dirty="0">
                  <a:solidFill>
                    <a:srgbClr val="000000"/>
                  </a:solidFill>
                  <a:latin typeface="Karnchang"/>
                </a:rPr>
                <a:t> </a:t>
              </a:r>
              <a:r>
                <a:rPr lang="en-US" sz="2700" dirty="0" err="1">
                  <a:solidFill>
                    <a:srgbClr val="000000"/>
                  </a:solidFill>
                  <a:latin typeface="Karnchang"/>
                </a:rPr>
                <a:t>halaman</a:t>
              </a:r>
              <a:r>
                <a:rPr lang="en-US" sz="2700" dirty="0">
                  <a:solidFill>
                    <a:srgbClr val="000000"/>
                  </a:solidFill>
                  <a:latin typeface="Karnchang"/>
                </a:rPr>
                <a:t> HTML </a:t>
              </a:r>
              <a:r>
                <a:rPr lang="en-US" sz="2700" dirty="0" err="1">
                  <a:solidFill>
                    <a:srgbClr val="000000"/>
                  </a:solidFill>
                  <a:latin typeface="Karnchang"/>
                </a:rPr>
                <a:t>dasar</a:t>
              </a:r>
              <a:r>
                <a:rPr lang="en-US" sz="2700" dirty="0">
                  <a:solidFill>
                    <a:srgbClr val="000000"/>
                  </a:solidFill>
                  <a:latin typeface="Karnchang"/>
                </a:rPr>
                <a:t> </a:t>
              </a:r>
              <a:r>
                <a:rPr lang="en-US" sz="2700" dirty="0" err="1">
                  <a:solidFill>
                    <a:srgbClr val="000000"/>
                  </a:solidFill>
                  <a:latin typeface="Karnchang"/>
                </a:rPr>
                <a:t>untuk</a:t>
              </a:r>
              <a:r>
                <a:rPr lang="en-US" sz="2700" dirty="0">
                  <a:solidFill>
                    <a:srgbClr val="000000"/>
                  </a:solidFill>
                  <a:latin typeface="Karnchang"/>
                </a:rPr>
                <a:t> </a:t>
              </a:r>
              <a:r>
                <a:rPr lang="en-US" sz="2700" dirty="0" err="1">
                  <a:solidFill>
                    <a:srgbClr val="000000"/>
                  </a:solidFill>
                  <a:latin typeface="Karnchang"/>
                </a:rPr>
                <a:t>antarmuka</a:t>
              </a:r>
              <a:r>
                <a:rPr lang="en-US" sz="2700" dirty="0">
                  <a:solidFill>
                    <a:srgbClr val="000000"/>
                  </a:solidFill>
                  <a:latin typeface="Karnchang"/>
                </a:rPr>
                <a:t> </a:t>
              </a:r>
              <a:r>
                <a:rPr lang="en-US" sz="2700" dirty="0" err="1">
                  <a:solidFill>
                    <a:srgbClr val="000000"/>
                  </a:solidFill>
                  <a:latin typeface="Karnchang"/>
                </a:rPr>
                <a:t>utama</a:t>
              </a:r>
              <a:r>
                <a:rPr lang="en-US" sz="2700" dirty="0">
                  <a:solidFill>
                    <a:srgbClr val="000000"/>
                  </a:solidFill>
                  <a:latin typeface="Karnchang"/>
                </a:rPr>
                <a:t> website </a:t>
              </a:r>
              <a:r>
                <a:rPr lang="en-US" sz="2700" dirty="0" err="1">
                  <a:solidFill>
                    <a:srgbClr val="000000"/>
                  </a:solidFill>
                  <a:latin typeface="Karnchang"/>
                </a:rPr>
                <a:t>sekolah</a:t>
              </a:r>
              <a:endParaRPr lang="en-US" sz="2700" dirty="0">
                <a:solidFill>
                  <a:srgbClr val="000000"/>
                </a:solidFill>
                <a:latin typeface="Karnchang"/>
              </a:endParaRPr>
            </a:p>
          </p:txBody>
        </p:sp>
        <p:sp>
          <p:nvSpPr>
            <p:cNvPr id="29" name="TextBox 29"/>
            <p:cNvSpPr txBox="1"/>
            <p:nvPr/>
          </p:nvSpPr>
          <p:spPr>
            <a:xfrm>
              <a:off x="1129949" y="-18541"/>
              <a:ext cx="9156781" cy="897679"/>
            </a:xfrm>
            <a:prstGeom prst="rect">
              <a:avLst/>
            </a:prstGeom>
          </p:spPr>
          <p:txBody>
            <a:bodyPr lIns="0" tIns="0" rIns="0" bIns="0" rtlCol="0" anchor="t">
              <a:spAutoFit/>
            </a:bodyPr>
            <a:lstStyle/>
            <a:p>
              <a:pPr algn="l">
                <a:lnSpc>
                  <a:spcPts val="3680"/>
                </a:lnSpc>
              </a:pPr>
              <a:r>
                <a:rPr lang="en-US" sz="4000">
                  <a:solidFill>
                    <a:srgbClr val="243342"/>
                  </a:solidFill>
                  <a:latin typeface="Karnchang Bold"/>
                </a:rPr>
                <a:t>Point 1</a:t>
              </a:r>
            </a:p>
          </p:txBody>
        </p:sp>
      </p:grpSp>
      <p:grpSp>
        <p:nvGrpSpPr>
          <p:cNvPr id="30" name="Group 30"/>
          <p:cNvGrpSpPr/>
          <p:nvPr/>
        </p:nvGrpSpPr>
        <p:grpSpPr>
          <a:xfrm>
            <a:off x="1724628" y="4650509"/>
            <a:ext cx="7956185" cy="1895653"/>
            <a:chOff x="0" y="0"/>
            <a:chExt cx="10608246" cy="2527537"/>
          </a:xfrm>
        </p:grpSpPr>
        <p:sp>
          <p:nvSpPr>
            <p:cNvPr id="31" name="Freeform 31"/>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2" name="TextBox 32"/>
            <p:cNvSpPr txBox="1"/>
            <p:nvPr/>
          </p:nvSpPr>
          <p:spPr>
            <a:xfrm>
              <a:off x="404216" y="1168002"/>
              <a:ext cx="10204030" cy="1359535"/>
            </a:xfrm>
            <a:prstGeom prst="rect">
              <a:avLst/>
            </a:prstGeom>
          </p:spPr>
          <p:txBody>
            <a:bodyPr lIns="0" tIns="0" rIns="0" bIns="0" rtlCol="0" anchor="t">
              <a:spAutoFit/>
            </a:bodyPr>
            <a:lstStyle/>
            <a:p>
              <a:pPr algn="l">
                <a:lnSpc>
                  <a:spcPts val="3779"/>
                </a:lnSpc>
              </a:pPr>
              <a:r>
                <a:rPr lang="en-US" sz="2700" dirty="0" err="1">
                  <a:solidFill>
                    <a:srgbClr val="000000"/>
                  </a:solidFill>
                  <a:latin typeface="Karnchang"/>
                </a:rPr>
                <a:t>Gunakan</a:t>
              </a:r>
              <a:r>
                <a:rPr lang="en-US" sz="2700" dirty="0">
                  <a:solidFill>
                    <a:srgbClr val="000000"/>
                  </a:solidFill>
                  <a:latin typeface="Karnchang"/>
                </a:rPr>
                <a:t> CSS </a:t>
              </a:r>
              <a:r>
                <a:rPr lang="en-US" sz="2700" dirty="0" err="1">
                  <a:solidFill>
                    <a:srgbClr val="000000"/>
                  </a:solidFill>
                  <a:latin typeface="Karnchang"/>
                </a:rPr>
                <a:t>untuk</a:t>
              </a:r>
              <a:r>
                <a:rPr lang="en-US" sz="2700" dirty="0">
                  <a:solidFill>
                    <a:srgbClr val="000000"/>
                  </a:solidFill>
                  <a:latin typeface="Karnchang"/>
                </a:rPr>
                <a:t> </a:t>
              </a:r>
              <a:r>
                <a:rPr lang="en-US" sz="2700" dirty="0" err="1">
                  <a:solidFill>
                    <a:srgbClr val="000000"/>
                  </a:solidFill>
                  <a:latin typeface="Karnchang"/>
                </a:rPr>
                <a:t>membuat</a:t>
              </a:r>
              <a:r>
                <a:rPr lang="en-US" sz="2700" dirty="0">
                  <a:solidFill>
                    <a:srgbClr val="000000"/>
                  </a:solidFill>
                  <a:latin typeface="Karnchang"/>
                </a:rPr>
                <a:t> </a:t>
              </a:r>
              <a:r>
                <a:rPr lang="en-US" sz="2700" dirty="0" err="1">
                  <a:solidFill>
                    <a:srgbClr val="000000"/>
                  </a:solidFill>
                  <a:latin typeface="Karnchang"/>
                </a:rPr>
                <a:t>tampilan</a:t>
              </a:r>
              <a:r>
                <a:rPr lang="en-US" sz="2700" dirty="0">
                  <a:solidFill>
                    <a:srgbClr val="000000"/>
                  </a:solidFill>
                  <a:latin typeface="Karnchang"/>
                </a:rPr>
                <a:t> yang </a:t>
              </a:r>
              <a:r>
                <a:rPr lang="en-US" sz="2700" dirty="0" err="1">
                  <a:solidFill>
                    <a:srgbClr val="000000"/>
                  </a:solidFill>
                  <a:latin typeface="Karnchang"/>
                </a:rPr>
                <a:t>responsif</a:t>
              </a:r>
              <a:r>
                <a:rPr lang="en-US" sz="2700" dirty="0">
                  <a:solidFill>
                    <a:srgbClr val="000000"/>
                  </a:solidFill>
                  <a:latin typeface="Karnchang"/>
                </a:rPr>
                <a:t> </a:t>
              </a:r>
              <a:r>
                <a:rPr lang="en-US" sz="2700" dirty="0" err="1">
                  <a:solidFill>
                    <a:srgbClr val="000000"/>
                  </a:solidFill>
                  <a:latin typeface="Karnchang"/>
                </a:rPr>
                <a:t>dan</a:t>
              </a:r>
              <a:r>
                <a:rPr lang="en-US" sz="2700" dirty="0">
                  <a:solidFill>
                    <a:srgbClr val="000000"/>
                  </a:solidFill>
                  <a:latin typeface="Karnchang"/>
                </a:rPr>
                <a:t> </a:t>
              </a:r>
              <a:r>
                <a:rPr lang="en-US" sz="2700" dirty="0" err="1">
                  <a:solidFill>
                    <a:srgbClr val="000000"/>
                  </a:solidFill>
                  <a:latin typeface="Karnchang"/>
                </a:rPr>
                <a:t>menarik</a:t>
              </a:r>
              <a:r>
                <a:rPr lang="en-US" sz="2700" dirty="0">
                  <a:solidFill>
                    <a:srgbClr val="000000"/>
                  </a:solidFill>
                  <a:latin typeface="Karnchang"/>
                </a:rPr>
                <a:t>.</a:t>
              </a:r>
            </a:p>
          </p:txBody>
        </p:sp>
        <p:sp>
          <p:nvSpPr>
            <p:cNvPr id="33" name="TextBox 33"/>
            <p:cNvSpPr txBox="1"/>
            <p:nvPr/>
          </p:nvSpPr>
          <p:spPr>
            <a:xfrm>
              <a:off x="1129949" y="-18541"/>
              <a:ext cx="9156781" cy="1519979"/>
            </a:xfrm>
            <a:prstGeom prst="rect">
              <a:avLst/>
            </a:prstGeom>
          </p:spPr>
          <p:txBody>
            <a:bodyPr lIns="0" tIns="0" rIns="0" bIns="0" rtlCol="0" anchor="t">
              <a:spAutoFit/>
            </a:bodyPr>
            <a:lstStyle/>
            <a:p>
              <a:pPr algn="l">
                <a:lnSpc>
                  <a:spcPts val="3680"/>
                </a:lnSpc>
              </a:pPr>
              <a:r>
                <a:rPr lang="en-US" sz="4000" dirty="0">
                  <a:solidFill>
                    <a:srgbClr val="243342"/>
                  </a:solidFill>
                  <a:latin typeface="Karnchang Bold"/>
                </a:rPr>
                <a:t>Point 2</a:t>
              </a:r>
            </a:p>
            <a:p>
              <a:pPr algn="l">
                <a:lnSpc>
                  <a:spcPts val="3680"/>
                </a:lnSpc>
              </a:pPr>
              <a:endParaRPr lang="en-US" sz="4000" dirty="0">
                <a:solidFill>
                  <a:srgbClr val="243342"/>
                </a:solidFill>
                <a:latin typeface="Karnchang Bold"/>
              </a:endParaRPr>
            </a:p>
          </p:txBody>
        </p:sp>
      </p:grpSp>
      <p:grpSp>
        <p:nvGrpSpPr>
          <p:cNvPr id="34" name="Group 34"/>
          <p:cNvGrpSpPr/>
          <p:nvPr/>
        </p:nvGrpSpPr>
        <p:grpSpPr>
          <a:xfrm>
            <a:off x="10204676" y="2141262"/>
            <a:ext cx="7956185" cy="3800653"/>
            <a:chOff x="0" y="0"/>
            <a:chExt cx="10608246" cy="5067537"/>
          </a:xfrm>
        </p:grpSpPr>
        <p:sp>
          <p:nvSpPr>
            <p:cNvPr id="35" name="Freeform 35"/>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6" name="TextBox 36"/>
            <p:cNvSpPr txBox="1"/>
            <p:nvPr/>
          </p:nvSpPr>
          <p:spPr>
            <a:xfrm>
              <a:off x="404216" y="1168002"/>
              <a:ext cx="10204030" cy="3899535"/>
            </a:xfrm>
            <a:prstGeom prst="rect">
              <a:avLst/>
            </a:prstGeom>
          </p:spPr>
          <p:txBody>
            <a:bodyPr lIns="0" tIns="0" rIns="0" bIns="0" rtlCol="0" anchor="t">
              <a:spAutoFit/>
            </a:bodyPr>
            <a:lstStyle/>
            <a:p>
              <a:pPr algn="l">
                <a:lnSpc>
                  <a:spcPts val="3779"/>
                </a:lnSpc>
              </a:pPr>
              <a:r>
                <a:rPr lang="en-US" sz="2700" dirty="0" err="1">
                  <a:solidFill>
                    <a:srgbClr val="000000"/>
                  </a:solidFill>
                  <a:latin typeface="Karnchang"/>
                </a:rPr>
                <a:t>Buat</a:t>
              </a:r>
              <a:r>
                <a:rPr lang="en-US" sz="2700" dirty="0">
                  <a:solidFill>
                    <a:srgbClr val="000000"/>
                  </a:solidFill>
                  <a:latin typeface="Karnchang"/>
                </a:rPr>
                <a:t> </a:t>
              </a:r>
              <a:r>
                <a:rPr lang="en-US" sz="2700" dirty="0" err="1">
                  <a:solidFill>
                    <a:srgbClr val="000000"/>
                  </a:solidFill>
                  <a:latin typeface="Karnchang"/>
                </a:rPr>
                <a:t>halaman-halaman</a:t>
              </a:r>
              <a:r>
                <a:rPr lang="en-US" sz="2700" dirty="0">
                  <a:solidFill>
                    <a:srgbClr val="000000"/>
                  </a:solidFill>
                  <a:latin typeface="Karnchang"/>
                </a:rPr>
                <a:t> </a:t>
              </a:r>
              <a:r>
                <a:rPr lang="en-US" sz="2700" dirty="0" err="1">
                  <a:solidFill>
                    <a:srgbClr val="000000"/>
                  </a:solidFill>
                  <a:latin typeface="Karnchang"/>
                </a:rPr>
                <a:t>berikut</a:t>
              </a:r>
              <a:r>
                <a:rPr lang="en-US" sz="2700" dirty="0">
                  <a:solidFill>
                    <a:srgbClr val="000000"/>
                  </a:solidFill>
                  <a:latin typeface="Karnchang"/>
                </a:rPr>
                <a:t>:</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Beranda</a:t>
              </a:r>
              <a:r>
                <a:rPr lang="en-US" sz="2700" dirty="0">
                  <a:solidFill>
                    <a:srgbClr val="000000"/>
                  </a:solidFill>
                  <a:latin typeface="Karnchang"/>
                  <a:ea typeface="Karnchang"/>
                </a:rPr>
                <a:t> (Home) </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Tentang</a:t>
              </a:r>
              <a:r>
                <a:rPr lang="en-US" sz="2700" dirty="0">
                  <a:solidFill>
                    <a:srgbClr val="000000"/>
                  </a:solidFill>
                  <a:latin typeface="Karnchang"/>
                  <a:ea typeface="Karnchang"/>
                </a:rPr>
                <a:t> Kami (About Us) </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Kegiatan</a:t>
              </a:r>
              <a:r>
                <a:rPr lang="en-US" sz="2700" dirty="0">
                  <a:solidFill>
                    <a:srgbClr val="000000"/>
                  </a:solidFill>
                  <a:latin typeface="Karnchang"/>
                  <a:ea typeface="Karnchang"/>
                </a:rPr>
                <a:t> (Activities) </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Berita</a:t>
              </a:r>
              <a:r>
                <a:rPr lang="en-US" sz="2700" dirty="0">
                  <a:solidFill>
                    <a:srgbClr val="000000"/>
                  </a:solidFill>
                  <a:latin typeface="Karnchang"/>
                  <a:ea typeface="Karnchang"/>
                </a:rPr>
                <a:t> (News) </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Kontak</a:t>
              </a:r>
              <a:r>
                <a:rPr lang="en-US" sz="2700" dirty="0">
                  <a:solidFill>
                    <a:srgbClr val="000000"/>
                  </a:solidFill>
                  <a:latin typeface="Karnchang"/>
                  <a:ea typeface="Karnchang"/>
                </a:rPr>
                <a:t> (Contact) </a:t>
              </a:r>
            </a:p>
          </p:txBody>
        </p:sp>
        <p:sp>
          <p:nvSpPr>
            <p:cNvPr id="37" name="TextBox 37"/>
            <p:cNvSpPr txBox="1"/>
            <p:nvPr/>
          </p:nvSpPr>
          <p:spPr>
            <a:xfrm>
              <a:off x="1129949" y="-18541"/>
              <a:ext cx="9156781" cy="2142279"/>
            </a:xfrm>
            <a:prstGeom prst="rect">
              <a:avLst/>
            </a:prstGeom>
          </p:spPr>
          <p:txBody>
            <a:bodyPr lIns="0" tIns="0" rIns="0" bIns="0" rtlCol="0" anchor="t">
              <a:spAutoFit/>
            </a:bodyPr>
            <a:lstStyle/>
            <a:p>
              <a:pPr algn="l">
                <a:lnSpc>
                  <a:spcPts val="3680"/>
                </a:lnSpc>
              </a:pPr>
              <a:r>
                <a:rPr lang="en-US" sz="4000">
                  <a:solidFill>
                    <a:srgbClr val="243342"/>
                  </a:solidFill>
                  <a:latin typeface="Karnchang Bold"/>
                </a:rPr>
                <a:t>Point 3</a:t>
              </a:r>
            </a:p>
            <a:p>
              <a:pPr algn="l">
                <a:lnSpc>
                  <a:spcPts val="3680"/>
                </a:lnSpc>
              </a:pPr>
              <a:endParaRPr lang="en-US" sz="4000">
                <a:solidFill>
                  <a:srgbClr val="243342"/>
                </a:solidFill>
                <a:latin typeface="Karnchang Bold"/>
              </a:endParaRPr>
            </a:p>
            <a:p>
              <a:pPr algn="l">
                <a:lnSpc>
                  <a:spcPts val="3680"/>
                </a:lnSpc>
              </a:pPr>
              <a:endParaRPr lang="en-US" sz="4000">
                <a:solidFill>
                  <a:srgbClr val="243342"/>
                </a:solidFill>
                <a:latin typeface="Karnchang Bold"/>
              </a:endParaRPr>
            </a:p>
          </p:txBody>
        </p:sp>
      </p:grpSp>
      <p:grpSp>
        <p:nvGrpSpPr>
          <p:cNvPr id="38" name="Group 38"/>
          <p:cNvGrpSpPr/>
          <p:nvPr/>
        </p:nvGrpSpPr>
        <p:grpSpPr>
          <a:xfrm>
            <a:off x="7772400" y="6746934"/>
            <a:ext cx="7956185" cy="1895653"/>
            <a:chOff x="0" y="0"/>
            <a:chExt cx="10608246" cy="2527537"/>
          </a:xfrm>
        </p:grpSpPr>
        <p:sp>
          <p:nvSpPr>
            <p:cNvPr id="39" name="Freeform 39"/>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0" name="TextBox 40"/>
            <p:cNvSpPr txBox="1"/>
            <p:nvPr/>
          </p:nvSpPr>
          <p:spPr>
            <a:xfrm>
              <a:off x="404216" y="1168002"/>
              <a:ext cx="10204030" cy="1359535"/>
            </a:xfrm>
            <a:prstGeom prst="rect">
              <a:avLst/>
            </a:prstGeom>
          </p:spPr>
          <p:txBody>
            <a:bodyPr lIns="0" tIns="0" rIns="0" bIns="0" rtlCol="0" anchor="t">
              <a:spAutoFit/>
            </a:bodyPr>
            <a:lstStyle/>
            <a:p>
              <a:pPr algn="l">
                <a:lnSpc>
                  <a:spcPts val="3779"/>
                </a:lnSpc>
              </a:pPr>
              <a:r>
                <a:rPr lang="en-US" sz="2700" dirty="0" err="1">
                  <a:solidFill>
                    <a:srgbClr val="000000"/>
                  </a:solidFill>
                  <a:latin typeface="Karnchang"/>
                </a:rPr>
                <a:t>Tampilkan</a:t>
              </a:r>
              <a:r>
                <a:rPr lang="en-US" sz="2700" dirty="0">
                  <a:solidFill>
                    <a:srgbClr val="000000"/>
                  </a:solidFill>
                  <a:latin typeface="Karnchang"/>
                </a:rPr>
                <a:t> </a:t>
              </a:r>
              <a:r>
                <a:rPr lang="en-US" sz="2700" dirty="0" err="1">
                  <a:solidFill>
                    <a:srgbClr val="000000"/>
                  </a:solidFill>
                  <a:latin typeface="Karnchang"/>
                </a:rPr>
                <a:t>informasi</a:t>
              </a:r>
              <a:r>
                <a:rPr lang="en-US" sz="2700" dirty="0">
                  <a:solidFill>
                    <a:srgbClr val="000000"/>
                  </a:solidFill>
                  <a:latin typeface="Karnchang"/>
                </a:rPr>
                <a:t> </a:t>
              </a:r>
              <a:r>
                <a:rPr lang="en-US" sz="2700" dirty="0" err="1">
                  <a:solidFill>
                    <a:srgbClr val="000000"/>
                  </a:solidFill>
                  <a:latin typeface="Karnchang"/>
                </a:rPr>
                <a:t>sekolah</a:t>
              </a:r>
              <a:r>
                <a:rPr lang="en-US" sz="2700" dirty="0">
                  <a:solidFill>
                    <a:srgbClr val="000000"/>
                  </a:solidFill>
                  <a:latin typeface="Karnchang"/>
                </a:rPr>
                <a:t>, </a:t>
              </a:r>
              <a:r>
                <a:rPr lang="en-US" sz="2700" dirty="0" err="1">
                  <a:solidFill>
                    <a:srgbClr val="000000"/>
                  </a:solidFill>
                  <a:latin typeface="Karnchang"/>
                </a:rPr>
                <a:t>kegiatan</a:t>
              </a:r>
              <a:r>
                <a:rPr lang="en-US" sz="2700" dirty="0">
                  <a:solidFill>
                    <a:srgbClr val="000000"/>
                  </a:solidFill>
                  <a:latin typeface="Karnchang"/>
                </a:rPr>
                <a:t>, </a:t>
              </a:r>
              <a:r>
                <a:rPr lang="en-US" sz="2700" dirty="0" err="1">
                  <a:solidFill>
                    <a:srgbClr val="000000"/>
                  </a:solidFill>
                  <a:latin typeface="Karnchang"/>
                </a:rPr>
                <a:t>dan</a:t>
              </a:r>
              <a:r>
                <a:rPr lang="en-US" sz="2700" dirty="0">
                  <a:solidFill>
                    <a:srgbClr val="000000"/>
                  </a:solidFill>
                  <a:latin typeface="Karnchang"/>
                </a:rPr>
                <a:t> </a:t>
              </a:r>
              <a:r>
                <a:rPr lang="en-US" sz="2700" dirty="0" err="1">
                  <a:solidFill>
                    <a:srgbClr val="000000"/>
                  </a:solidFill>
                  <a:latin typeface="Karnchang"/>
                </a:rPr>
                <a:t>berita</a:t>
              </a:r>
              <a:r>
                <a:rPr lang="en-US" sz="2700" dirty="0">
                  <a:solidFill>
                    <a:srgbClr val="000000"/>
                  </a:solidFill>
                  <a:latin typeface="Karnchang"/>
                </a:rPr>
                <a:t> </a:t>
              </a:r>
              <a:r>
                <a:rPr lang="en-US" sz="2700" dirty="0" err="1">
                  <a:solidFill>
                    <a:srgbClr val="000000"/>
                  </a:solidFill>
                  <a:latin typeface="Karnchang"/>
                </a:rPr>
                <a:t>dalam</a:t>
              </a:r>
              <a:r>
                <a:rPr lang="en-US" sz="2700" dirty="0">
                  <a:solidFill>
                    <a:srgbClr val="000000"/>
                  </a:solidFill>
                  <a:latin typeface="Karnchang"/>
                </a:rPr>
                <a:t> </a:t>
              </a:r>
              <a:r>
                <a:rPr lang="en-US" sz="2700" dirty="0" err="1">
                  <a:solidFill>
                    <a:srgbClr val="000000"/>
                  </a:solidFill>
                  <a:latin typeface="Karnchang"/>
                </a:rPr>
                <a:t>bentuk</a:t>
              </a:r>
              <a:r>
                <a:rPr lang="en-US" sz="2700" dirty="0">
                  <a:solidFill>
                    <a:srgbClr val="000000"/>
                  </a:solidFill>
                  <a:latin typeface="Karnchang"/>
                </a:rPr>
                <a:t> </a:t>
              </a:r>
              <a:r>
                <a:rPr lang="en-US" sz="2700" dirty="0" err="1">
                  <a:solidFill>
                    <a:srgbClr val="000000"/>
                  </a:solidFill>
                  <a:latin typeface="Karnchang"/>
                </a:rPr>
                <a:t>kartu</a:t>
              </a:r>
              <a:r>
                <a:rPr lang="en-US" sz="2700" dirty="0">
                  <a:solidFill>
                    <a:srgbClr val="000000"/>
                  </a:solidFill>
                  <a:latin typeface="Karnchang"/>
                </a:rPr>
                <a:t> </a:t>
              </a:r>
              <a:r>
                <a:rPr lang="en-US" sz="2700" dirty="0" err="1">
                  <a:solidFill>
                    <a:srgbClr val="000000"/>
                  </a:solidFill>
                  <a:latin typeface="Karnchang"/>
                </a:rPr>
                <a:t>atau</a:t>
              </a:r>
              <a:r>
                <a:rPr lang="en-US" sz="2700" dirty="0">
                  <a:solidFill>
                    <a:srgbClr val="000000"/>
                  </a:solidFill>
                  <a:latin typeface="Karnchang"/>
                </a:rPr>
                <a:t> </a:t>
              </a:r>
              <a:r>
                <a:rPr lang="en-US" sz="2700" dirty="0" err="1">
                  <a:solidFill>
                    <a:srgbClr val="000000"/>
                  </a:solidFill>
                  <a:latin typeface="Karnchang"/>
                </a:rPr>
                <a:t>daftar</a:t>
              </a:r>
              <a:endParaRPr lang="en-US" sz="2700" dirty="0">
                <a:solidFill>
                  <a:srgbClr val="000000"/>
                </a:solidFill>
                <a:latin typeface="Karnchang"/>
              </a:endParaRPr>
            </a:p>
          </p:txBody>
        </p:sp>
        <p:sp>
          <p:nvSpPr>
            <p:cNvPr id="41" name="TextBox 41"/>
            <p:cNvSpPr txBox="1"/>
            <p:nvPr/>
          </p:nvSpPr>
          <p:spPr>
            <a:xfrm>
              <a:off x="1129949" y="-18541"/>
              <a:ext cx="9156781" cy="1519979"/>
            </a:xfrm>
            <a:prstGeom prst="rect">
              <a:avLst/>
            </a:prstGeom>
          </p:spPr>
          <p:txBody>
            <a:bodyPr lIns="0" tIns="0" rIns="0" bIns="0" rtlCol="0" anchor="t">
              <a:spAutoFit/>
            </a:bodyPr>
            <a:lstStyle/>
            <a:p>
              <a:pPr algn="l">
                <a:lnSpc>
                  <a:spcPts val="3680"/>
                </a:lnSpc>
              </a:pPr>
              <a:r>
                <a:rPr lang="en-US" sz="4000" dirty="0">
                  <a:solidFill>
                    <a:srgbClr val="243342"/>
                  </a:solidFill>
                  <a:latin typeface="Karnchang Bold"/>
                </a:rPr>
                <a:t>Point 4</a:t>
              </a:r>
            </a:p>
            <a:p>
              <a:pPr algn="l">
                <a:lnSpc>
                  <a:spcPts val="3680"/>
                </a:lnSpc>
              </a:pPr>
              <a:endParaRPr lang="en-US" sz="4000" dirty="0">
                <a:solidFill>
                  <a:srgbClr val="243342"/>
                </a:solidFill>
                <a:latin typeface="Karnchang Bold"/>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243019" y="683623"/>
            <a:ext cx="6584507" cy="810478"/>
          </a:xfrm>
          <a:prstGeom prst="rect">
            <a:avLst/>
          </a:prstGeom>
        </p:spPr>
        <p:txBody>
          <a:bodyPr lIns="0" tIns="0" rIns="0" bIns="0" rtlCol="0" anchor="t">
            <a:spAutoFit/>
          </a:bodyPr>
          <a:lstStyle/>
          <a:p>
            <a:pPr algn="ctr">
              <a:lnSpc>
                <a:spcPts val="5980"/>
              </a:lnSpc>
            </a:pPr>
            <a:r>
              <a:rPr lang="en-US" sz="6500" dirty="0" smtClean="0">
                <a:solidFill>
                  <a:srgbClr val="243342"/>
                </a:solidFill>
                <a:latin typeface="Karnchang Bold"/>
              </a:rPr>
              <a:t>Mockup </a:t>
            </a:r>
            <a:endParaRPr lang="en-US" sz="6500" dirty="0">
              <a:solidFill>
                <a:srgbClr val="243342"/>
              </a:solidFill>
              <a:latin typeface="Karnchang Bold"/>
            </a:endParaRPr>
          </a:p>
        </p:txBody>
      </p:sp>
      <p:sp>
        <p:nvSpPr>
          <p:cNvPr id="42" name="TextBox 41"/>
          <p:cNvSpPr txBox="1"/>
          <p:nvPr/>
        </p:nvSpPr>
        <p:spPr>
          <a:xfrm>
            <a:off x="4484639" y="8343900"/>
            <a:ext cx="10104754" cy="646331"/>
          </a:xfrm>
          <a:prstGeom prst="rect">
            <a:avLst/>
          </a:prstGeom>
          <a:noFill/>
        </p:spPr>
        <p:txBody>
          <a:bodyPr wrap="none" rtlCol="0">
            <a:spAutoFit/>
          </a:bodyPr>
          <a:lstStyle/>
          <a:p>
            <a:r>
              <a:rPr lang="en-US" dirty="0" err="1" smtClean="0"/>
              <a:t>Atau</a:t>
            </a:r>
            <a:r>
              <a:rPr lang="en-US" dirty="0" smtClean="0"/>
              <a:t> </a:t>
            </a:r>
            <a:r>
              <a:rPr lang="en-US" dirty="0" err="1"/>
              <a:t>b</a:t>
            </a:r>
            <a:r>
              <a:rPr lang="en-US" dirty="0" err="1" smtClean="0"/>
              <a:t>isa</a:t>
            </a:r>
            <a:r>
              <a:rPr lang="en-US" dirty="0" smtClean="0"/>
              <a:t> </a:t>
            </a:r>
            <a:r>
              <a:rPr lang="en-US" dirty="0" err="1"/>
              <a:t>d</a:t>
            </a:r>
            <a:r>
              <a:rPr lang="en-US" dirty="0" err="1" smtClean="0"/>
              <a:t>ilihat</a:t>
            </a:r>
            <a:r>
              <a:rPr lang="en-US" dirty="0" smtClean="0"/>
              <a:t> </a:t>
            </a:r>
            <a:r>
              <a:rPr lang="en-US" dirty="0" err="1"/>
              <a:t>v</a:t>
            </a:r>
            <a:r>
              <a:rPr lang="en-US" dirty="0" err="1" smtClean="0"/>
              <a:t>ersi</a:t>
            </a:r>
            <a:r>
              <a:rPr lang="en-US" dirty="0" smtClean="0"/>
              <a:t> </a:t>
            </a:r>
            <a:r>
              <a:rPr lang="en-US" dirty="0" err="1" smtClean="0"/>
              <a:t>lengkap</a:t>
            </a:r>
            <a:r>
              <a:rPr lang="en-US" dirty="0" smtClean="0"/>
              <a:t> di link </a:t>
            </a:r>
            <a:r>
              <a:rPr lang="en-US" dirty="0" err="1" smtClean="0"/>
              <a:t>berikut</a:t>
            </a:r>
            <a:r>
              <a:rPr lang="en-US" dirty="0" smtClean="0"/>
              <a:t> : </a:t>
            </a:r>
          </a:p>
          <a:p>
            <a:r>
              <a:rPr lang="en-US" dirty="0" smtClean="0">
                <a:solidFill>
                  <a:schemeClr val="accent1"/>
                </a:solidFill>
              </a:rPr>
              <a:t>https</a:t>
            </a:r>
            <a:r>
              <a:rPr lang="en-US" dirty="0">
                <a:solidFill>
                  <a:schemeClr val="accent1"/>
                </a:solidFill>
              </a:rPr>
              <a:t>://www.figma.com/design/uDlrraWj39FhpiZdq1NGpg/Untitled?node-id=1-2&amp;t=zLsS2Z11pqJAwtaK-1</a:t>
            </a:r>
          </a:p>
        </p:txBody>
      </p:sp>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979" y="1458797"/>
            <a:ext cx="7315200" cy="6860450"/>
          </a:xfrm>
          <a:prstGeom prst="rect">
            <a:avLst/>
          </a:prstGeom>
        </p:spPr>
      </p:pic>
    </p:spTree>
    <p:extLst>
      <p:ext uri="{BB962C8B-B14F-4D97-AF65-F5344CB8AC3E}">
        <p14:creationId xmlns:p14="http://schemas.microsoft.com/office/powerpoint/2010/main" val="2110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8259377" cy="769441"/>
          </a:xfrm>
          <a:prstGeom prst="rect">
            <a:avLst/>
          </a:prstGeom>
        </p:spPr>
        <p:txBody>
          <a:bodyPr wrap="square" lIns="0" tIns="0" rIns="0" bIns="0" rtlCol="0" anchor="t">
            <a:spAutoFit/>
          </a:bodyPr>
          <a:lstStyle/>
          <a:p>
            <a:pPr algn="ctr">
              <a:lnSpc>
                <a:spcPts val="5980"/>
              </a:lnSpc>
            </a:pPr>
            <a:r>
              <a:rPr lang="en-US" sz="6500" dirty="0" smtClean="0">
                <a:solidFill>
                  <a:srgbClr val="243342"/>
                </a:solidFill>
                <a:latin typeface="Karnchang Bold"/>
              </a:rPr>
              <a:t>Component </a:t>
            </a:r>
            <a:r>
              <a:rPr lang="en-US" sz="6500" dirty="0" err="1" smtClean="0">
                <a:solidFill>
                  <a:srgbClr val="243342"/>
                </a:solidFill>
                <a:latin typeface="Karnchang Bold"/>
              </a:rPr>
              <a:t>Navbar</a:t>
            </a:r>
            <a:endParaRPr lang="en-US" sz="6500" dirty="0">
              <a:solidFill>
                <a:srgbClr val="243342"/>
              </a:solidFill>
              <a:latin typeface="Karnchang Bold"/>
            </a:endParaRPr>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977458"/>
            <a:ext cx="14625353" cy="1633547"/>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053979"/>
            <a:ext cx="5828574" cy="4800589"/>
          </a:xfrm>
          <a:prstGeom prst="rect">
            <a:avLst/>
          </a:prstGeom>
        </p:spPr>
      </p:pic>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7591" y="4053980"/>
            <a:ext cx="3845778" cy="5862722"/>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1000" y="4053978"/>
            <a:ext cx="4637913" cy="3409879"/>
          </a:xfrm>
          <a:prstGeom prst="rect">
            <a:avLst/>
          </a:prstGeom>
        </p:spPr>
      </p:pic>
      <p:sp>
        <p:nvSpPr>
          <p:cNvPr id="27" name="Rectangle 26"/>
          <p:cNvSpPr/>
          <p:nvPr/>
        </p:nvSpPr>
        <p:spPr>
          <a:xfrm>
            <a:off x="1652621" y="1901258"/>
            <a:ext cx="14963385" cy="9430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9" name="Straight Arrow Connector 28"/>
          <p:cNvCxnSpPr/>
          <p:nvPr/>
        </p:nvCxnSpPr>
        <p:spPr>
          <a:xfrm>
            <a:off x="4114800" y="2434658"/>
            <a:ext cx="7696200" cy="0"/>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771391" y="3901578"/>
            <a:ext cx="3963409" cy="61530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1897488" y="5939858"/>
            <a:ext cx="4405172" cy="14478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057400" y="2129858"/>
            <a:ext cx="1524000" cy="56855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1897488" y="4111058"/>
            <a:ext cx="4028312" cy="170307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139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8259377" cy="1538883"/>
          </a:xfrm>
          <a:prstGeom prst="rect">
            <a:avLst/>
          </a:prstGeom>
        </p:spPr>
        <p:txBody>
          <a:bodyPr wrap="square" lIns="0" tIns="0" rIns="0" bIns="0" rtlCol="0" anchor="t">
            <a:spAutoFit/>
          </a:bodyPr>
          <a:lstStyle/>
          <a:p>
            <a:pPr algn="ctr">
              <a:lnSpc>
                <a:spcPts val="5980"/>
              </a:lnSpc>
            </a:pPr>
            <a:r>
              <a:rPr lang="en-US" sz="6500" dirty="0" smtClean="0">
                <a:solidFill>
                  <a:srgbClr val="243342"/>
                </a:solidFill>
                <a:latin typeface="Karnchang Bold"/>
              </a:rPr>
              <a:t>Component </a:t>
            </a:r>
            <a:r>
              <a:rPr lang="en-US" sz="6500" dirty="0" err="1" smtClean="0">
                <a:solidFill>
                  <a:srgbClr val="243342"/>
                </a:solidFill>
                <a:latin typeface="Karnchang Bold"/>
              </a:rPr>
              <a:t>Navbar</a:t>
            </a:r>
            <a:r>
              <a:rPr lang="en-US" sz="6500" dirty="0" smtClean="0">
                <a:solidFill>
                  <a:srgbClr val="243342"/>
                </a:solidFill>
                <a:latin typeface="Karnchang Bold"/>
              </a:rPr>
              <a:t> </a:t>
            </a:r>
            <a:r>
              <a:rPr lang="en-US" sz="6500" dirty="0" err="1" smtClean="0">
                <a:solidFill>
                  <a:srgbClr val="243342"/>
                </a:solidFill>
                <a:latin typeface="Karnchang Bold"/>
              </a:rPr>
              <a:t>Bagian</a:t>
            </a:r>
            <a:r>
              <a:rPr lang="en-US" sz="6500" dirty="0" smtClean="0">
                <a:solidFill>
                  <a:srgbClr val="243342"/>
                </a:solidFill>
                <a:latin typeface="Karnchang Bold"/>
              </a:rPr>
              <a:t> Menu</a:t>
            </a:r>
            <a:endParaRPr lang="en-US" sz="6500" dirty="0">
              <a:solidFill>
                <a:srgbClr val="243342"/>
              </a:solidFill>
              <a:latin typeface="Karnchang Bold"/>
            </a:endParaRPr>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476500"/>
            <a:ext cx="14625353" cy="1633547"/>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305300"/>
            <a:ext cx="5828574" cy="4800589"/>
          </a:xfrm>
          <a:prstGeom prst="rect">
            <a:avLst/>
          </a:prstGeom>
        </p:spPr>
      </p:pic>
      <p:sp>
        <p:nvSpPr>
          <p:cNvPr id="50" name="Rectangle 49"/>
          <p:cNvSpPr/>
          <p:nvPr/>
        </p:nvSpPr>
        <p:spPr>
          <a:xfrm>
            <a:off x="11887200" y="2628900"/>
            <a:ext cx="41148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9761" y="4381500"/>
            <a:ext cx="4903440" cy="5481862"/>
          </a:xfrm>
          <a:prstGeom prst="rect">
            <a:avLst/>
          </a:prstGeom>
        </p:spPr>
      </p:pic>
      <p:sp>
        <p:nvSpPr>
          <p:cNvPr id="52" name="Rectangle 51"/>
          <p:cNvSpPr/>
          <p:nvPr/>
        </p:nvSpPr>
        <p:spPr>
          <a:xfrm>
            <a:off x="8989076" y="4172022"/>
            <a:ext cx="5357642" cy="57988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7434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8259377" cy="1579920"/>
          </a:xfrm>
          <a:prstGeom prst="rect">
            <a:avLst/>
          </a:prstGeom>
        </p:spPr>
        <p:txBody>
          <a:bodyPr wrap="square" lIns="0" tIns="0" rIns="0" bIns="0" rtlCol="0" anchor="t">
            <a:spAutoFit/>
          </a:bodyPr>
          <a:lstStyle/>
          <a:p>
            <a:pPr algn="ctr">
              <a:lnSpc>
                <a:spcPts val="5980"/>
              </a:lnSpc>
            </a:pPr>
            <a:r>
              <a:rPr lang="en-US" sz="6500" dirty="0" smtClean="0">
                <a:solidFill>
                  <a:srgbClr val="243342"/>
                </a:solidFill>
                <a:latin typeface="Karnchang Bold"/>
              </a:rPr>
              <a:t>Component </a:t>
            </a:r>
            <a:r>
              <a:rPr lang="en-US" sz="6500" dirty="0" err="1" smtClean="0">
                <a:solidFill>
                  <a:srgbClr val="243342"/>
                </a:solidFill>
                <a:latin typeface="Karnchang Bold"/>
              </a:rPr>
              <a:t>Navbar</a:t>
            </a:r>
            <a:r>
              <a:rPr lang="en-US" sz="6500" dirty="0" smtClean="0">
                <a:solidFill>
                  <a:srgbClr val="243342"/>
                </a:solidFill>
                <a:latin typeface="Karnchang Bold"/>
              </a:rPr>
              <a:t> Responsive Mobile</a:t>
            </a:r>
            <a:endParaRPr lang="en-US" sz="6500" dirty="0">
              <a:solidFill>
                <a:srgbClr val="243342"/>
              </a:solidFill>
              <a:latin typeface="Karnchang Bold"/>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104" y="2561693"/>
            <a:ext cx="5699825" cy="1296643"/>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7761" y="1638300"/>
            <a:ext cx="5655211" cy="3657600"/>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089" y="4663372"/>
            <a:ext cx="4691403" cy="5086931"/>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705" y="4865362"/>
            <a:ext cx="2874366" cy="1799602"/>
          </a:xfrm>
          <a:prstGeom prst="rect">
            <a:avLst/>
          </a:prstGeom>
        </p:spPr>
      </p:pic>
      <p:sp>
        <p:nvSpPr>
          <p:cNvPr id="30" name="TextBox 29"/>
          <p:cNvSpPr txBox="1"/>
          <p:nvPr/>
        </p:nvSpPr>
        <p:spPr>
          <a:xfrm>
            <a:off x="923642" y="4538007"/>
            <a:ext cx="1856021" cy="369332"/>
          </a:xfrm>
          <a:prstGeom prst="rect">
            <a:avLst/>
          </a:prstGeom>
          <a:noFill/>
        </p:spPr>
        <p:txBody>
          <a:bodyPr wrap="none" rtlCol="0">
            <a:spAutoFit/>
          </a:bodyPr>
          <a:lstStyle/>
          <a:p>
            <a:r>
              <a:rPr lang="en-US" dirty="0" err="1" smtClean="0"/>
              <a:t>Tampilan</a:t>
            </a:r>
            <a:r>
              <a:rPr lang="en-US" dirty="0" smtClean="0"/>
              <a:t> Desktop</a:t>
            </a:r>
            <a:endParaRPr lang="en-US" dirty="0"/>
          </a:p>
        </p:txBody>
      </p:sp>
      <p:sp>
        <p:nvSpPr>
          <p:cNvPr id="36" name="TextBox 35"/>
          <p:cNvSpPr txBox="1"/>
          <p:nvPr/>
        </p:nvSpPr>
        <p:spPr>
          <a:xfrm>
            <a:off x="4656026" y="4264113"/>
            <a:ext cx="1748812" cy="369332"/>
          </a:xfrm>
          <a:prstGeom prst="rect">
            <a:avLst/>
          </a:prstGeom>
          <a:noFill/>
        </p:spPr>
        <p:txBody>
          <a:bodyPr wrap="none" rtlCol="0">
            <a:spAutoFit/>
          </a:bodyPr>
          <a:lstStyle/>
          <a:p>
            <a:r>
              <a:rPr lang="en-US" dirty="0" err="1" smtClean="0"/>
              <a:t>Tampilan</a:t>
            </a:r>
            <a:r>
              <a:rPr lang="en-US" dirty="0" smtClean="0"/>
              <a:t> Mobile</a:t>
            </a:r>
            <a:endParaRPr lang="en-US" dirty="0"/>
          </a:p>
        </p:txBody>
      </p:sp>
      <p:sp>
        <p:nvSpPr>
          <p:cNvPr id="31" name="Rectangle 30"/>
          <p:cNvSpPr/>
          <p:nvPr/>
        </p:nvSpPr>
        <p:spPr>
          <a:xfrm>
            <a:off x="7148739" y="2748608"/>
            <a:ext cx="591889" cy="6522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93305" y="4538007"/>
            <a:ext cx="3276600" cy="23737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325689" y="4264113"/>
            <a:ext cx="5046911" cy="5679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1130567" y="2409191"/>
            <a:ext cx="6014433" cy="270287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57410" y="5932252"/>
            <a:ext cx="3227520" cy="264171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3306" y="5932253"/>
            <a:ext cx="7443439" cy="2253664"/>
          </a:xfrm>
          <a:prstGeom prst="rect">
            <a:avLst/>
          </a:prstGeom>
        </p:spPr>
      </p:pic>
      <p:sp>
        <p:nvSpPr>
          <p:cNvPr id="40" name="Rectangle 39"/>
          <p:cNvSpPr/>
          <p:nvPr/>
        </p:nvSpPr>
        <p:spPr>
          <a:xfrm>
            <a:off x="9906000" y="5585453"/>
            <a:ext cx="8001000" cy="283464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5670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9559999">
            <a:off x="-6690254" y="3123721"/>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38117">
            <a:off x="14860579" y="-2339974"/>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032038" y="2811643"/>
            <a:ext cx="14223925" cy="2600279"/>
          </a:xfrm>
          <a:prstGeom prst="rect">
            <a:avLst/>
          </a:prstGeom>
        </p:spPr>
        <p:txBody>
          <a:bodyPr lIns="0" tIns="0" rIns="0" bIns="0" rtlCol="0" anchor="t">
            <a:spAutoFit/>
          </a:bodyPr>
          <a:lstStyle/>
          <a:p>
            <a:pPr algn="ctr">
              <a:lnSpc>
                <a:spcPts val="13800"/>
              </a:lnSpc>
            </a:pPr>
            <a:r>
              <a:rPr lang="en-US" sz="15000">
                <a:solidFill>
                  <a:srgbClr val="243342"/>
                </a:solidFill>
                <a:latin typeface="Karnchang Bold"/>
              </a:rPr>
              <a:t>Terima Kasih</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TotalTime>
  <Words>201</Words>
  <Application>Microsoft Office PowerPoint</Application>
  <PresentationFormat>Custom</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Karnchang</vt:lpstr>
      <vt:lpstr>Karnchang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Hitam abu-abu minimalis geometris seminar proposal presentasi</dc:title>
  <dc:creator>Thin GF 63-043</dc:creator>
  <cp:lastModifiedBy>gema fajar</cp:lastModifiedBy>
  <cp:revision>15</cp:revision>
  <dcterms:created xsi:type="dcterms:W3CDTF">2006-08-16T00:00:00Z</dcterms:created>
  <dcterms:modified xsi:type="dcterms:W3CDTF">2024-07-01T10:31:47Z</dcterms:modified>
  <dc:identifier>DAGJSFWjdMw</dc:identifier>
</cp:coreProperties>
</file>