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4" r:id="rId6"/>
    <p:sldId id="262" r:id="rId7"/>
    <p:sldId id="261" r:id="rId8"/>
    <p:sldId id="263" r:id="rId9"/>
    <p:sldId id="265" r:id="rId10"/>
    <p:sldId id="266" r:id="rId11"/>
    <p:sldId id="267" r:id="rId12"/>
    <p:sldId id="268" r:id="rId13"/>
    <p:sldId id="269" r:id="rId14"/>
    <p:sldId id="271" r:id="rId15"/>
    <p:sldId id="270" r:id="rId16"/>
    <p:sldId id="272" r:id="rId17"/>
    <p:sldId id="273" r:id="rId18"/>
    <p:sldId id="274" r:id="rId19"/>
    <p:sldId id="275" r:id="rId20"/>
    <p:sldId id="276" r:id="rId21"/>
    <p:sldId id="277" r:id="rId22"/>
    <p:sldId id="260" r:id="rId23"/>
  </p:sldIdLst>
  <p:sldSz cx="18288000" cy="10287000"/>
  <p:notesSz cx="6858000" cy="9144000"/>
  <p:embeddedFontLst>
    <p:embeddedFont>
      <p:font typeface="Karnchang" panose="020B0604020202020204" charset="-34"/>
      <p:regular r:id="rId24"/>
    </p:embeddedFont>
    <p:embeddedFont>
      <p:font typeface="Karnchang Bold" panose="020B0604020202020204" charset="-34"/>
      <p:regular r:id="rId25"/>
    </p:embeddedFont>
    <p:embeddedFont>
      <p:font typeface="Calibri" panose="020F0502020204030204" pitchFamily="34"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1" d="100"/>
          <a:sy n="71" d="100"/>
        </p:scale>
        <p:origin x="714" y="-7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sp>
        <p:nvSpPr>
          <p:cNvPr id="2" name="TextBox 2"/>
          <p:cNvSpPr txBox="1"/>
          <p:nvPr/>
        </p:nvSpPr>
        <p:spPr>
          <a:xfrm>
            <a:off x="1028700" y="333375"/>
            <a:ext cx="12069212" cy="2311125"/>
          </a:xfrm>
          <a:prstGeom prst="rect">
            <a:avLst/>
          </a:prstGeom>
        </p:spPr>
        <p:txBody>
          <a:bodyPr lIns="0" tIns="0" rIns="0" bIns="0" rtlCol="0" anchor="t">
            <a:spAutoFit/>
          </a:bodyPr>
          <a:lstStyle/>
          <a:p>
            <a:pPr algn="l">
              <a:lnSpc>
                <a:spcPts val="14890"/>
              </a:lnSpc>
            </a:pPr>
            <a:r>
              <a:rPr lang="en-US" sz="10635">
                <a:solidFill>
                  <a:srgbClr val="000000"/>
                </a:solidFill>
                <a:latin typeface="Karnchang"/>
              </a:rPr>
              <a:t>Mengingat kembali </a:t>
            </a:r>
          </a:p>
        </p:txBody>
      </p:sp>
      <p:sp>
        <p:nvSpPr>
          <p:cNvPr id="3" name="TextBox 3"/>
          <p:cNvSpPr txBox="1"/>
          <p:nvPr/>
        </p:nvSpPr>
        <p:spPr>
          <a:xfrm>
            <a:off x="1028700" y="2237835"/>
            <a:ext cx="9725747" cy="5525581"/>
          </a:xfrm>
          <a:prstGeom prst="rect">
            <a:avLst/>
          </a:prstGeom>
        </p:spPr>
        <p:txBody>
          <a:bodyPr lIns="0" tIns="0" rIns="0" bIns="0" rtlCol="0" anchor="t">
            <a:spAutoFit/>
          </a:bodyPr>
          <a:lstStyle/>
          <a:p>
            <a:pPr algn="l">
              <a:lnSpc>
                <a:spcPts val="12509"/>
              </a:lnSpc>
            </a:pPr>
            <a:r>
              <a:rPr lang="en-US" sz="13597">
                <a:solidFill>
                  <a:srgbClr val="000000"/>
                </a:solidFill>
                <a:latin typeface="Karnchang Bold"/>
              </a:rPr>
              <a:t>BASIC JUNIOR WEB DEV</a:t>
            </a:r>
          </a:p>
        </p:txBody>
      </p:sp>
      <p:grpSp>
        <p:nvGrpSpPr>
          <p:cNvPr id="4" name="Group 4"/>
          <p:cNvGrpSpPr/>
          <p:nvPr/>
        </p:nvGrpSpPr>
        <p:grpSpPr>
          <a:xfrm>
            <a:off x="10754447" y="-3093732"/>
            <a:ext cx="18901247" cy="17982775"/>
            <a:chOff x="0" y="0"/>
            <a:chExt cx="25201662" cy="23977033"/>
          </a:xfrm>
        </p:grpSpPr>
        <p:grpSp>
          <p:nvGrpSpPr>
            <p:cNvPr id="5" name="Group 5"/>
            <p:cNvGrpSpPr/>
            <p:nvPr/>
          </p:nvGrpSpPr>
          <p:grpSpPr>
            <a:xfrm rot="2252144">
              <a:off x="2887185" y="2861146"/>
              <a:ext cx="14259267" cy="14323066"/>
              <a:chOff x="0" y="0"/>
              <a:chExt cx="2816645" cy="2829248"/>
            </a:xfrm>
          </p:grpSpPr>
          <p:sp>
            <p:nvSpPr>
              <p:cNvPr id="6" name="Freeform 6"/>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7" name="TextBox 7"/>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252144">
              <a:off x="4620058" y="6213209"/>
              <a:ext cx="14259267" cy="14323066"/>
              <a:chOff x="0" y="0"/>
              <a:chExt cx="2816645" cy="2829248"/>
            </a:xfrm>
          </p:grpSpPr>
          <p:sp>
            <p:nvSpPr>
              <p:cNvPr id="9" name="Freeform 9"/>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0" name="TextBox 10"/>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252144">
              <a:off x="8055210" y="6792821"/>
              <a:ext cx="14259267" cy="14323066"/>
              <a:chOff x="0" y="0"/>
              <a:chExt cx="2816645" cy="2829248"/>
            </a:xfrm>
          </p:grpSpPr>
          <p:sp>
            <p:nvSpPr>
              <p:cNvPr id="12" name="Freeform 12"/>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3" name="TextBox 13"/>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1490452" y="904875"/>
            <a:ext cx="10777748" cy="769441"/>
          </a:xfrm>
          <a:prstGeom prst="rect">
            <a:avLst/>
          </a:prstGeom>
        </p:spPr>
        <p:txBody>
          <a:bodyPr wrap="square" lIns="0" tIns="0" rIns="0" bIns="0" rtlCol="0" anchor="t">
            <a:spAutoFit/>
          </a:bodyPr>
          <a:lstStyle/>
          <a:p>
            <a:pPr algn="ctr">
              <a:lnSpc>
                <a:spcPts val="5980"/>
              </a:lnSpc>
            </a:pPr>
            <a:r>
              <a:rPr lang="en-US" sz="6500" dirty="0" smtClean="0">
                <a:solidFill>
                  <a:srgbClr val="243342"/>
                </a:solidFill>
                <a:latin typeface="Karnchang Bold"/>
              </a:rPr>
              <a:t>Component </a:t>
            </a:r>
            <a:r>
              <a:rPr lang="en-US" sz="6500" dirty="0" err="1" smtClean="0">
                <a:solidFill>
                  <a:srgbClr val="243342"/>
                </a:solidFill>
                <a:latin typeface="Karnchang Bold"/>
              </a:rPr>
              <a:t>Tentang</a:t>
            </a:r>
            <a:r>
              <a:rPr lang="en-US" sz="6500" dirty="0" smtClean="0">
                <a:solidFill>
                  <a:srgbClr val="243342"/>
                </a:solidFill>
                <a:latin typeface="Karnchang Bold"/>
              </a:rPr>
              <a:t> kami</a:t>
            </a:r>
            <a:endParaRPr lang="en-US" sz="6500" dirty="0">
              <a:solidFill>
                <a:srgbClr val="243342"/>
              </a:solidFill>
              <a:latin typeface="Karnchang Bold"/>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837" y="2866992"/>
            <a:ext cx="8484994" cy="4307051"/>
          </a:xfrm>
          <a:prstGeom prst="rect">
            <a:avLst/>
          </a:prstGeom>
        </p:spPr>
      </p:pic>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3900" y="1674316"/>
            <a:ext cx="5065018" cy="3621251"/>
          </a:xfrm>
          <a:prstGeom prst="rect">
            <a:avLst/>
          </a:prstGeom>
        </p:spPr>
      </p:pic>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87071" y="5611906"/>
            <a:ext cx="3381847" cy="4467849"/>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76569" y="6593117"/>
            <a:ext cx="2934109" cy="2505425"/>
          </a:xfrm>
          <a:prstGeom prst="rect">
            <a:avLst/>
          </a:prstGeom>
        </p:spPr>
      </p:pic>
      <p:sp>
        <p:nvSpPr>
          <p:cNvPr id="30" name="Rectangle 29"/>
          <p:cNvSpPr/>
          <p:nvPr/>
        </p:nvSpPr>
        <p:spPr>
          <a:xfrm>
            <a:off x="561837" y="4610100"/>
            <a:ext cx="4391163" cy="2667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9423224" y="6515100"/>
            <a:ext cx="2404868" cy="76018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257800" y="6210300"/>
            <a:ext cx="8382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423224" y="7429500"/>
            <a:ext cx="2987454" cy="1752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57200" y="4076700"/>
            <a:ext cx="8839200" cy="3755070"/>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2725400" y="5524500"/>
            <a:ext cx="3515588" cy="3341594"/>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03543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1490452" y="904875"/>
            <a:ext cx="10777748" cy="810478"/>
          </a:xfrm>
          <a:prstGeom prst="rect">
            <a:avLst/>
          </a:prstGeom>
        </p:spPr>
        <p:txBody>
          <a:bodyPr wrap="square" lIns="0" tIns="0" rIns="0" bIns="0" rtlCol="0" anchor="t">
            <a:spAutoFit/>
          </a:bodyPr>
          <a:lstStyle/>
          <a:p>
            <a:pPr algn="ctr">
              <a:lnSpc>
                <a:spcPts val="5980"/>
              </a:lnSpc>
            </a:pPr>
            <a:r>
              <a:rPr lang="en-US" sz="6500" dirty="0" smtClean="0">
                <a:solidFill>
                  <a:srgbClr val="243342"/>
                </a:solidFill>
                <a:latin typeface="Karnchang Bold"/>
              </a:rPr>
              <a:t>Component </a:t>
            </a:r>
            <a:r>
              <a:rPr lang="en-US" sz="6500" dirty="0" err="1" smtClean="0">
                <a:solidFill>
                  <a:srgbClr val="243342"/>
                </a:solidFill>
                <a:latin typeface="Karnchang Bold"/>
              </a:rPr>
              <a:t>Kegiatan</a:t>
            </a:r>
            <a:endParaRPr lang="en-US" sz="6500" dirty="0">
              <a:solidFill>
                <a:srgbClr val="243342"/>
              </a:solidFill>
              <a:latin typeface="Karnchang Bold"/>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772" y="1909753"/>
            <a:ext cx="8164011" cy="413196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7270" y="1901660"/>
            <a:ext cx="5234680" cy="38100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727" y="6409544"/>
            <a:ext cx="5915851" cy="2648320"/>
          </a:xfrm>
          <a:prstGeom prst="rect">
            <a:avLst/>
          </a:prstGeom>
        </p:spPr>
      </p:pic>
      <p:pic>
        <p:nvPicPr>
          <p:cNvPr id="33" name="Picture 3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84827" y="5872567"/>
            <a:ext cx="3286584" cy="4324954"/>
          </a:xfrm>
          <a:prstGeom prst="rect">
            <a:avLst/>
          </a:prstGeom>
        </p:spPr>
      </p:pic>
      <p:pic>
        <p:nvPicPr>
          <p:cNvPr id="34" name="Picture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96702" y="6157839"/>
            <a:ext cx="3134162" cy="3972479"/>
          </a:xfrm>
          <a:prstGeom prst="rect">
            <a:avLst/>
          </a:prstGeom>
        </p:spPr>
      </p:pic>
    </p:spTree>
    <p:extLst>
      <p:ext uri="{BB962C8B-B14F-4D97-AF65-F5344CB8AC3E}">
        <p14:creationId xmlns:p14="http://schemas.microsoft.com/office/powerpoint/2010/main" val="3437150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1490452" y="904875"/>
            <a:ext cx="10777748" cy="810478"/>
          </a:xfrm>
          <a:prstGeom prst="rect">
            <a:avLst/>
          </a:prstGeom>
        </p:spPr>
        <p:txBody>
          <a:bodyPr wrap="square" lIns="0" tIns="0" rIns="0" bIns="0" rtlCol="0" anchor="t">
            <a:spAutoFit/>
          </a:bodyPr>
          <a:lstStyle/>
          <a:p>
            <a:pPr algn="ctr">
              <a:lnSpc>
                <a:spcPts val="5980"/>
              </a:lnSpc>
            </a:pPr>
            <a:r>
              <a:rPr lang="en-US" sz="6500" dirty="0" smtClean="0">
                <a:solidFill>
                  <a:srgbClr val="243342"/>
                </a:solidFill>
                <a:latin typeface="Karnchang Bold"/>
              </a:rPr>
              <a:t>Component </a:t>
            </a:r>
            <a:r>
              <a:rPr lang="en-US" sz="6500" dirty="0" err="1" smtClean="0">
                <a:solidFill>
                  <a:srgbClr val="243342"/>
                </a:solidFill>
                <a:latin typeface="Karnchang Bold"/>
              </a:rPr>
              <a:t>Kegiatan</a:t>
            </a:r>
            <a:endParaRPr lang="en-US" sz="6500" dirty="0">
              <a:solidFill>
                <a:srgbClr val="243342"/>
              </a:solidFill>
              <a:latin typeface="Karnchang Bold"/>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86" y="1715353"/>
            <a:ext cx="8002096" cy="3481494"/>
          </a:xfrm>
          <a:prstGeom prst="rect">
            <a:avLst/>
          </a:prstGeom>
        </p:spPr>
      </p:pic>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232" y="5715368"/>
            <a:ext cx="5074914" cy="3996412"/>
          </a:xfrm>
          <a:prstGeom prst="rect">
            <a:avLst/>
          </a:prstGeom>
        </p:spPr>
      </p:pic>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4600" y="5449453"/>
            <a:ext cx="3096057" cy="4277322"/>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50268" y="5449453"/>
            <a:ext cx="3048425" cy="3858163"/>
          </a:xfrm>
          <a:prstGeom prst="rect">
            <a:avLst/>
          </a:prstGeom>
        </p:spPr>
      </p:pic>
    </p:spTree>
    <p:extLst>
      <p:ext uri="{BB962C8B-B14F-4D97-AF65-F5344CB8AC3E}">
        <p14:creationId xmlns:p14="http://schemas.microsoft.com/office/powerpoint/2010/main" val="30533298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1490452" y="904875"/>
            <a:ext cx="10777748" cy="810478"/>
          </a:xfrm>
          <a:prstGeom prst="rect">
            <a:avLst/>
          </a:prstGeom>
        </p:spPr>
        <p:txBody>
          <a:bodyPr wrap="square" lIns="0" tIns="0" rIns="0" bIns="0" rtlCol="0" anchor="t">
            <a:spAutoFit/>
          </a:bodyPr>
          <a:lstStyle/>
          <a:p>
            <a:pPr algn="ctr">
              <a:lnSpc>
                <a:spcPts val="5980"/>
              </a:lnSpc>
            </a:pPr>
            <a:r>
              <a:rPr lang="en-US" sz="6500" dirty="0" smtClean="0">
                <a:solidFill>
                  <a:srgbClr val="243342"/>
                </a:solidFill>
                <a:latin typeface="Karnchang Bold"/>
              </a:rPr>
              <a:t>Component </a:t>
            </a:r>
            <a:r>
              <a:rPr lang="en-US" sz="6500" dirty="0" err="1" smtClean="0">
                <a:solidFill>
                  <a:srgbClr val="243342"/>
                </a:solidFill>
                <a:latin typeface="Karnchang Bold"/>
              </a:rPr>
              <a:t>Kontak</a:t>
            </a:r>
            <a:endParaRPr lang="en-US" sz="6500" dirty="0">
              <a:solidFill>
                <a:srgbClr val="243342"/>
              </a:solidFill>
              <a:latin typeface="Karnchang Bold"/>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908" y="1687291"/>
            <a:ext cx="9089470" cy="393358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5847" y="2069958"/>
            <a:ext cx="5753903" cy="556337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794" y="5728068"/>
            <a:ext cx="3210373" cy="3696216"/>
          </a:xfrm>
          <a:prstGeom prst="rect">
            <a:avLst/>
          </a:prstGeom>
        </p:spPr>
      </p:pic>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1000" y="5728068"/>
            <a:ext cx="2410161" cy="1905266"/>
          </a:xfrm>
          <a:prstGeom prst="rect">
            <a:avLst/>
          </a:prstGeom>
        </p:spPr>
      </p:pic>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48340" y="5740768"/>
            <a:ext cx="3496163" cy="4372585"/>
          </a:xfrm>
          <a:prstGeom prst="rect">
            <a:avLst/>
          </a:prstGeom>
        </p:spPr>
      </p:pic>
    </p:spTree>
    <p:extLst>
      <p:ext uri="{BB962C8B-B14F-4D97-AF65-F5344CB8AC3E}">
        <p14:creationId xmlns:p14="http://schemas.microsoft.com/office/powerpoint/2010/main" val="42595114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Freeform 25"/>
          <p:cNvSpPr/>
          <p:nvPr/>
        </p:nvSpPr>
        <p:spPr>
          <a:xfrm>
            <a:off x="1637652" y="1448162"/>
            <a:ext cx="659308" cy="659308"/>
          </a:xfrm>
          <a:custGeom>
            <a:avLst/>
            <a:gdLst/>
            <a:ahLst/>
            <a:cxnLst/>
            <a:rect l="l" t="t" r="r" b="b"/>
            <a:pathLst>
              <a:path w="659308" h="659308">
                <a:moveTo>
                  <a:pt x="0" y="0"/>
                </a:moveTo>
                <a:lnTo>
                  <a:pt x="659307" y="0"/>
                </a:lnTo>
                <a:lnTo>
                  <a:pt x="659307" y="659308"/>
                </a:lnTo>
                <a:lnTo>
                  <a:pt x="0" y="65930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6" name="TextBox 26"/>
          <p:cNvSpPr txBox="1"/>
          <p:nvPr/>
        </p:nvSpPr>
        <p:spPr>
          <a:xfrm>
            <a:off x="2485112" y="1412826"/>
            <a:ext cx="14126487" cy="973985"/>
          </a:xfrm>
          <a:prstGeom prst="rect">
            <a:avLst/>
          </a:prstGeom>
        </p:spPr>
        <p:txBody>
          <a:bodyPr wrap="square" lIns="0" tIns="0" rIns="0" bIns="0" rtlCol="0" anchor="t">
            <a:spAutoFit/>
          </a:bodyPr>
          <a:lstStyle/>
          <a:p>
            <a:pPr>
              <a:lnSpc>
                <a:spcPts val="3680"/>
              </a:lnSpc>
            </a:pPr>
            <a:r>
              <a:rPr lang="en-US" sz="4000" dirty="0" err="1">
                <a:latin typeface="Karnchang" panose="020B0604020202020204" charset="-34"/>
                <a:cs typeface="Karnchang" panose="020B0604020202020204" charset="-34"/>
              </a:rPr>
              <a:t>Menerapkan</a:t>
            </a:r>
            <a:r>
              <a:rPr lang="en-US" sz="4000" dirty="0">
                <a:latin typeface="Karnchang" panose="020B0604020202020204" charset="-34"/>
                <a:cs typeface="Karnchang" panose="020B0604020202020204" charset="-34"/>
              </a:rPr>
              <a:t> </a:t>
            </a:r>
            <a:r>
              <a:rPr lang="en-US" sz="4000" dirty="0" err="1">
                <a:latin typeface="Karnchang" panose="020B0604020202020204" charset="-34"/>
                <a:cs typeface="Karnchang" panose="020B0604020202020204" charset="-34"/>
              </a:rPr>
              <a:t>Perintah</a:t>
            </a:r>
            <a:r>
              <a:rPr lang="en-US" sz="4000" dirty="0">
                <a:latin typeface="Karnchang" panose="020B0604020202020204" charset="-34"/>
                <a:cs typeface="Karnchang" panose="020B0604020202020204" charset="-34"/>
              </a:rPr>
              <a:t> </a:t>
            </a:r>
            <a:r>
              <a:rPr lang="en-US" sz="4000" dirty="0" err="1">
                <a:latin typeface="Karnchang" panose="020B0604020202020204" charset="-34"/>
                <a:cs typeface="Karnchang" panose="020B0604020202020204" charset="-34"/>
              </a:rPr>
              <a:t>Eksekusi</a:t>
            </a:r>
            <a:r>
              <a:rPr lang="en-US" sz="4000" dirty="0">
                <a:latin typeface="Karnchang" panose="020B0604020202020204" charset="-34"/>
                <a:cs typeface="Karnchang" panose="020B0604020202020204" charset="-34"/>
              </a:rPr>
              <a:t> Bahasa </a:t>
            </a:r>
            <a:r>
              <a:rPr lang="en-US" sz="4000" dirty="0" err="1">
                <a:latin typeface="Karnchang" panose="020B0604020202020204" charset="-34"/>
                <a:cs typeface="Karnchang" panose="020B0604020202020204" charset="-34"/>
              </a:rPr>
              <a:t>Pemrograman</a:t>
            </a:r>
            <a:r>
              <a:rPr lang="en-US" sz="4000" dirty="0">
                <a:latin typeface="Karnchang" panose="020B0604020202020204" charset="-34"/>
                <a:cs typeface="Karnchang" panose="020B0604020202020204" charset="-34"/>
              </a:rPr>
              <a:t> </a:t>
            </a:r>
            <a:r>
              <a:rPr lang="en-US" sz="4000" dirty="0" err="1">
                <a:latin typeface="Karnchang" panose="020B0604020202020204" charset="-34"/>
                <a:cs typeface="Karnchang" panose="020B0604020202020204" charset="-34"/>
              </a:rPr>
              <a:t>Berbasis</a:t>
            </a:r>
            <a:r>
              <a:rPr lang="en-US" sz="4000" dirty="0">
                <a:latin typeface="Karnchang" panose="020B0604020202020204" charset="-34"/>
                <a:cs typeface="Karnchang" panose="020B0604020202020204" charset="-34"/>
              </a:rPr>
              <a:t> </a:t>
            </a:r>
            <a:r>
              <a:rPr lang="en-US" sz="4000" dirty="0" err="1">
                <a:latin typeface="Karnchang" panose="020B0604020202020204" charset="-34"/>
                <a:cs typeface="Karnchang" panose="020B0604020202020204" charset="-34"/>
              </a:rPr>
              <a:t>Teks</a:t>
            </a:r>
            <a:r>
              <a:rPr lang="en-US" sz="4000" dirty="0">
                <a:latin typeface="Karnchang" panose="020B0604020202020204" charset="-34"/>
                <a:cs typeface="Karnchang" panose="020B0604020202020204" charset="-34"/>
              </a:rPr>
              <a:t>, </a:t>
            </a:r>
            <a:r>
              <a:rPr lang="en-US" sz="4000" dirty="0" err="1">
                <a:latin typeface="Karnchang" panose="020B0604020202020204" charset="-34"/>
                <a:cs typeface="Karnchang" panose="020B0604020202020204" charset="-34"/>
              </a:rPr>
              <a:t>Grafik</a:t>
            </a:r>
            <a:r>
              <a:rPr lang="en-US" sz="4000" dirty="0">
                <a:latin typeface="Karnchang" panose="020B0604020202020204" charset="-34"/>
                <a:cs typeface="Karnchang" panose="020B0604020202020204" charset="-34"/>
              </a:rPr>
              <a:t>, </a:t>
            </a:r>
            <a:r>
              <a:rPr lang="en-US" sz="4000" dirty="0" err="1">
                <a:latin typeface="Karnchang" panose="020B0604020202020204" charset="-34"/>
                <a:cs typeface="Karnchang" panose="020B0604020202020204" charset="-34"/>
              </a:rPr>
              <a:t>dan</a:t>
            </a:r>
            <a:r>
              <a:rPr lang="en-US" sz="4000" dirty="0">
                <a:latin typeface="Karnchang" panose="020B0604020202020204" charset="-34"/>
                <a:cs typeface="Karnchang" panose="020B0604020202020204" charset="-34"/>
              </a:rPr>
              <a:t> Multimedia</a:t>
            </a:r>
            <a:endParaRPr lang="en-US" sz="4000" dirty="0">
              <a:solidFill>
                <a:srgbClr val="000000"/>
              </a:solidFill>
              <a:latin typeface="Karnchang" panose="020B0604020202020204" charset="-34"/>
              <a:cs typeface="Karnchang" panose="020B0604020202020204" charset="-34"/>
            </a:endParaRPr>
          </a:p>
        </p:txBody>
      </p:sp>
      <p:sp>
        <p:nvSpPr>
          <p:cNvPr id="27" name="TextBox 27"/>
          <p:cNvSpPr txBox="1"/>
          <p:nvPr/>
        </p:nvSpPr>
        <p:spPr>
          <a:xfrm>
            <a:off x="2475441" y="2724637"/>
            <a:ext cx="13337117" cy="974626"/>
          </a:xfrm>
          <a:prstGeom prst="rect">
            <a:avLst/>
          </a:prstGeom>
        </p:spPr>
        <p:txBody>
          <a:bodyPr lIns="0" tIns="0" rIns="0" bIns="0" rtlCol="0" anchor="t">
            <a:spAutoFit/>
          </a:bodyPr>
          <a:lstStyle/>
          <a:p>
            <a:pPr>
              <a:lnSpc>
                <a:spcPts val="3779"/>
              </a:lnSpc>
            </a:pPr>
            <a:r>
              <a:rPr lang="en-US" sz="2800" dirty="0" err="1"/>
              <a:t>Berikut</a:t>
            </a:r>
            <a:r>
              <a:rPr lang="en-US" sz="2800" dirty="0"/>
              <a:t> </a:t>
            </a:r>
            <a:r>
              <a:rPr lang="en-US" sz="2800" dirty="0" err="1"/>
              <a:t>adalah</a:t>
            </a:r>
            <a:r>
              <a:rPr lang="en-US" sz="2800" dirty="0"/>
              <a:t> </a:t>
            </a:r>
            <a:r>
              <a:rPr lang="en-US" sz="2800" dirty="0" err="1"/>
              <a:t>cara</a:t>
            </a:r>
            <a:r>
              <a:rPr lang="en-US" sz="2800" dirty="0"/>
              <a:t> </a:t>
            </a:r>
            <a:r>
              <a:rPr lang="en-US" sz="2800" dirty="0" err="1"/>
              <a:t>menggunakan</a:t>
            </a:r>
            <a:r>
              <a:rPr lang="en-US" sz="2800" dirty="0"/>
              <a:t> HTML </a:t>
            </a:r>
            <a:r>
              <a:rPr lang="en-US" sz="2800" dirty="0" err="1"/>
              <a:t>bersama</a:t>
            </a:r>
            <a:r>
              <a:rPr lang="en-US" sz="2800" dirty="0"/>
              <a:t> </a:t>
            </a:r>
            <a:r>
              <a:rPr lang="en-US" sz="2800" dirty="0" err="1"/>
              <a:t>dengan</a:t>
            </a:r>
            <a:r>
              <a:rPr lang="en-US" sz="2800" dirty="0"/>
              <a:t> CSS </a:t>
            </a:r>
            <a:r>
              <a:rPr lang="en-US" sz="2800" dirty="0" err="1"/>
              <a:t>dan</a:t>
            </a:r>
            <a:r>
              <a:rPr lang="en-US" sz="2800" dirty="0"/>
              <a:t> JavaScript </a:t>
            </a:r>
            <a:r>
              <a:rPr lang="en-US" sz="2800" dirty="0" err="1"/>
              <a:t>untuk</a:t>
            </a:r>
            <a:r>
              <a:rPr lang="en-US" sz="2800" dirty="0"/>
              <a:t> </a:t>
            </a:r>
            <a:r>
              <a:rPr lang="en-US" sz="2800" dirty="0" err="1"/>
              <a:t>menerapkan</a:t>
            </a:r>
            <a:r>
              <a:rPr lang="en-US" sz="2800" dirty="0"/>
              <a:t> </a:t>
            </a:r>
            <a:r>
              <a:rPr lang="en-US" sz="2800" dirty="0" err="1"/>
              <a:t>fungsi</a:t>
            </a:r>
            <a:r>
              <a:rPr lang="en-US" sz="2800" dirty="0"/>
              <a:t> </a:t>
            </a:r>
            <a:r>
              <a:rPr lang="en-US" sz="2800" dirty="0" err="1"/>
              <a:t>teks</a:t>
            </a:r>
            <a:r>
              <a:rPr lang="en-US" sz="2800" dirty="0"/>
              <a:t>, </a:t>
            </a:r>
            <a:r>
              <a:rPr lang="en-US" sz="2800" dirty="0" err="1"/>
              <a:t>grafik</a:t>
            </a:r>
            <a:r>
              <a:rPr lang="en-US" sz="2800" dirty="0"/>
              <a:t>, </a:t>
            </a:r>
            <a:r>
              <a:rPr lang="en-US" sz="2800" dirty="0" err="1"/>
              <a:t>dan</a:t>
            </a:r>
            <a:r>
              <a:rPr lang="en-US" sz="2800" dirty="0"/>
              <a:t> multimedia</a:t>
            </a:r>
            <a:r>
              <a:rPr lang="en-US" sz="2800" dirty="0" smtClean="0"/>
              <a:t>:</a:t>
            </a:r>
            <a:endParaRPr lang="en-US" sz="2700" dirty="0">
              <a:solidFill>
                <a:srgbClr val="000000"/>
              </a:solidFill>
              <a:latin typeface="Karnchang"/>
            </a:endParaRPr>
          </a:p>
        </p:txBody>
      </p:sp>
      <p:sp>
        <p:nvSpPr>
          <p:cNvPr id="28" name="TextBox 28"/>
          <p:cNvSpPr txBox="1"/>
          <p:nvPr/>
        </p:nvSpPr>
        <p:spPr>
          <a:xfrm>
            <a:off x="2485113" y="4037088"/>
            <a:ext cx="7420888" cy="3072636"/>
          </a:xfrm>
          <a:prstGeom prst="rect">
            <a:avLst/>
          </a:prstGeom>
        </p:spPr>
        <p:txBody>
          <a:bodyPr wrap="square" lIns="0" tIns="0" rIns="0" bIns="0" rtlCol="0" anchor="t">
            <a:spAutoFit/>
          </a:bodyPr>
          <a:lstStyle/>
          <a:p>
            <a:pPr marL="457200" indent="-457200">
              <a:buAutoNum type="arabicPeriod"/>
            </a:pPr>
            <a:r>
              <a:rPr lang="en-US" sz="2400" b="1" dirty="0" smtClean="0">
                <a:latin typeface="Karnchang" panose="020B0604020202020204" charset="-34"/>
                <a:cs typeface="Karnchang" panose="020B0604020202020204" charset="-34"/>
              </a:rPr>
              <a:t>Text</a:t>
            </a:r>
          </a:p>
          <a:p>
            <a:endParaRPr lang="en-US" sz="2400" b="1" dirty="0">
              <a:latin typeface="Karnchang" panose="020B0604020202020204" charset="-34"/>
              <a:cs typeface="Karnchang" panose="020B0604020202020204" charset="-34"/>
            </a:endParaRPr>
          </a:p>
          <a:p>
            <a:pPr algn="just"/>
            <a:r>
              <a:rPr lang="en-US" sz="2400" dirty="0" smtClean="0">
                <a:latin typeface="Karnchang" panose="020B0604020202020204" charset="-34"/>
                <a:cs typeface="Karnchang" panose="020B0604020202020204" charset="-34"/>
              </a:rPr>
              <a:t>	HTML </a:t>
            </a:r>
            <a:r>
              <a:rPr lang="en-US" sz="2400" dirty="0" err="1">
                <a:latin typeface="Karnchang" panose="020B0604020202020204" charset="-34"/>
                <a:cs typeface="Karnchang" panose="020B0604020202020204" charset="-34"/>
              </a:rPr>
              <a:t>digunakan</a:t>
            </a:r>
            <a:r>
              <a:rPr lang="en-US" sz="2400" dirty="0">
                <a:latin typeface="Karnchang" panose="020B0604020202020204" charset="-34"/>
                <a:cs typeface="Karnchang" panose="020B0604020202020204" charset="-34"/>
              </a:rPr>
              <a:t> </a:t>
            </a:r>
            <a:r>
              <a:rPr lang="en-US" sz="2400" dirty="0" err="1">
                <a:latin typeface="Karnchang" panose="020B0604020202020204" charset="-34"/>
                <a:cs typeface="Karnchang" panose="020B0604020202020204" charset="-34"/>
              </a:rPr>
              <a:t>untuk</a:t>
            </a:r>
            <a:r>
              <a:rPr lang="en-US" sz="2400" dirty="0">
                <a:latin typeface="Karnchang" panose="020B0604020202020204" charset="-34"/>
                <a:cs typeface="Karnchang" panose="020B0604020202020204" charset="-34"/>
              </a:rPr>
              <a:t> </a:t>
            </a:r>
            <a:r>
              <a:rPr lang="en-US" sz="2400" dirty="0" err="1">
                <a:latin typeface="Karnchang" panose="020B0604020202020204" charset="-34"/>
                <a:cs typeface="Karnchang" panose="020B0604020202020204" charset="-34"/>
              </a:rPr>
              <a:t>menampilkan</a:t>
            </a:r>
            <a:r>
              <a:rPr lang="en-US" sz="2400" dirty="0">
                <a:latin typeface="Karnchang" panose="020B0604020202020204" charset="-34"/>
                <a:cs typeface="Karnchang" panose="020B0604020202020204" charset="-34"/>
              </a:rPr>
              <a:t> </a:t>
            </a:r>
            <a:r>
              <a:rPr lang="en-US" sz="2400" dirty="0" err="1">
                <a:latin typeface="Karnchang" panose="020B0604020202020204" charset="-34"/>
                <a:cs typeface="Karnchang" panose="020B0604020202020204" charset="-34"/>
              </a:rPr>
              <a:t>teks</a:t>
            </a:r>
            <a:r>
              <a:rPr lang="en-US" sz="2400" dirty="0">
                <a:latin typeface="Karnchang" panose="020B0604020202020204" charset="-34"/>
                <a:cs typeface="Karnchang" panose="020B0604020202020204" charset="-34"/>
              </a:rPr>
              <a:t> </a:t>
            </a:r>
            <a:r>
              <a:rPr lang="en-US" sz="2400" dirty="0" err="1">
                <a:latin typeface="Karnchang" panose="020B0604020202020204" charset="-34"/>
                <a:cs typeface="Karnchang" panose="020B0604020202020204" charset="-34"/>
              </a:rPr>
              <a:t>secara</a:t>
            </a:r>
            <a:r>
              <a:rPr lang="en-US" sz="2400" dirty="0">
                <a:latin typeface="Karnchang" panose="020B0604020202020204" charset="-34"/>
                <a:cs typeface="Karnchang" panose="020B0604020202020204" charset="-34"/>
              </a:rPr>
              <a:t> </a:t>
            </a:r>
            <a:r>
              <a:rPr lang="en-US" sz="2400" dirty="0" err="1">
                <a:latin typeface="Karnchang" panose="020B0604020202020204" charset="-34"/>
                <a:cs typeface="Karnchang" panose="020B0604020202020204" charset="-34"/>
              </a:rPr>
              <a:t>statis</a:t>
            </a:r>
            <a:r>
              <a:rPr lang="en-US" sz="2400" dirty="0">
                <a:latin typeface="Karnchang" panose="020B0604020202020204" charset="-34"/>
                <a:cs typeface="Karnchang" panose="020B0604020202020204" charset="-34"/>
              </a:rPr>
              <a:t>. </a:t>
            </a:r>
            <a:r>
              <a:rPr lang="en-US" sz="2400" dirty="0" err="1">
                <a:latin typeface="Karnchang" panose="020B0604020202020204" charset="-34"/>
                <a:cs typeface="Karnchang" panose="020B0604020202020204" charset="-34"/>
              </a:rPr>
              <a:t>Namun</a:t>
            </a:r>
            <a:r>
              <a:rPr lang="en-US" sz="2400" dirty="0">
                <a:latin typeface="Karnchang" panose="020B0604020202020204" charset="-34"/>
                <a:cs typeface="Karnchang" panose="020B0604020202020204" charset="-34"/>
              </a:rPr>
              <a:t>, </a:t>
            </a:r>
            <a:r>
              <a:rPr lang="en-US" sz="2400" dirty="0" err="1">
                <a:latin typeface="Karnchang" panose="020B0604020202020204" charset="-34"/>
                <a:cs typeface="Karnchang" panose="020B0604020202020204" charset="-34"/>
              </a:rPr>
              <a:t>Anda</a:t>
            </a:r>
            <a:r>
              <a:rPr lang="en-US" sz="2400" dirty="0">
                <a:latin typeface="Karnchang" panose="020B0604020202020204" charset="-34"/>
                <a:cs typeface="Karnchang" panose="020B0604020202020204" charset="-34"/>
              </a:rPr>
              <a:t> </a:t>
            </a:r>
            <a:r>
              <a:rPr lang="en-US" sz="2400" dirty="0" err="1">
                <a:latin typeface="Karnchang" panose="020B0604020202020204" charset="-34"/>
                <a:cs typeface="Karnchang" panose="020B0604020202020204" charset="-34"/>
              </a:rPr>
              <a:t>dapat</a:t>
            </a:r>
            <a:r>
              <a:rPr lang="en-US" sz="2400" dirty="0">
                <a:latin typeface="Karnchang" panose="020B0604020202020204" charset="-34"/>
                <a:cs typeface="Karnchang" panose="020B0604020202020204" charset="-34"/>
              </a:rPr>
              <a:t> </a:t>
            </a:r>
            <a:r>
              <a:rPr lang="en-US" sz="2400" dirty="0" err="1">
                <a:latin typeface="Karnchang" panose="020B0604020202020204" charset="-34"/>
                <a:cs typeface="Karnchang" panose="020B0604020202020204" charset="-34"/>
              </a:rPr>
              <a:t>menggunakan</a:t>
            </a:r>
            <a:r>
              <a:rPr lang="en-US" sz="2400" dirty="0">
                <a:latin typeface="Karnchang" panose="020B0604020202020204" charset="-34"/>
                <a:cs typeface="Karnchang" panose="020B0604020202020204" charset="-34"/>
              </a:rPr>
              <a:t> CSS </a:t>
            </a:r>
            <a:r>
              <a:rPr lang="en-US" sz="2400" dirty="0" err="1">
                <a:latin typeface="Karnchang" panose="020B0604020202020204" charset="-34"/>
                <a:cs typeface="Karnchang" panose="020B0604020202020204" charset="-34"/>
              </a:rPr>
              <a:t>untuk</a:t>
            </a:r>
            <a:r>
              <a:rPr lang="en-US" sz="2400" dirty="0">
                <a:latin typeface="Karnchang" panose="020B0604020202020204" charset="-34"/>
                <a:cs typeface="Karnchang" panose="020B0604020202020204" charset="-34"/>
              </a:rPr>
              <a:t> </a:t>
            </a:r>
            <a:r>
              <a:rPr lang="en-US" sz="2400" dirty="0" err="1">
                <a:latin typeface="Karnchang" panose="020B0604020202020204" charset="-34"/>
                <a:cs typeface="Karnchang" panose="020B0604020202020204" charset="-34"/>
              </a:rPr>
              <a:t>mengatur</a:t>
            </a:r>
            <a:r>
              <a:rPr lang="en-US" sz="2400" dirty="0">
                <a:latin typeface="Karnchang" panose="020B0604020202020204" charset="-34"/>
                <a:cs typeface="Karnchang" panose="020B0604020202020204" charset="-34"/>
              </a:rPr>
              <a:t> </a:t>
            </a:r>
            <a:r>
              <a:rPr lang="en-US" sz="2400" dirty="0" err="1">
                <a:latin typeface="Karnchang" panose="020B0604020202020204" charset="-34"/>
                <a:cs typeface="Karnchang" panose="020B0604020202020204" charset="-34"/>
              </a:rPr>
              <a:t>gaya</a:t>
            </a:r>
            <a:r>
              <a:rPr lang="en-US" sz="2400" dirty="0">
                <a:latin typeface="Karnchang" panose="020B0604020202020204" charset="-34"/>
                <a:cs typeface="Karnchang" panose="020B0604020202020204" charset="-34"/>
              </a:rPr>
              <a:t> </a:t>
            </a:r>
            <a:r>
              <a:rPr lang="en-US" sz="2400" dirty="0" err="1">
                <a:latin typeface="Karnchang" panose="020B0604020202020204" charset="-34"/>
                <a:cs typeface="Karnchang" panose="020B0604020202020204" charset="-34"/>
              </a:rPr>
              <a:t>teks</a:t>
            </a:r>
            <a:r>
              <a:rPr lang="en-US" sz="2400" dirty="0">
                <a:latin typeface="Karnchang" panose="020B0604020202020204" charset="-34"/>
                <a:cs typeface="Karnchang" panose="020B0604020202020204" charset="-34"/>
              </a:rPr>
              <a:t> </a:t>
            </a:r>
            <a:r>
              <a:rPr lang="en-US" sz="2400" dirty="0" err="1">
                <a:latin typeface="Karnchang" panose="020B0604020202020204" charset="-34"/>
                <a:cs typeface="Karnchang" panose="020B0604020202020204" charset="-34"/>
              </a:rPr>
              <a:t>dan</a:t>
            </a:r>
            <a:r>
              <a:rPr lang="en-US" sz="2400" dirty="0">
                <a:latin typeface="Karnchang" panose="020B0604020202020204" charset="-34"/>
                <a:cs typeface="Karnchang" panose="020B0604020202020204" charset="-34"/>
              </a:rPr>
              <a:t> JavaScript </a:t>
            </a:r>
            <a:r>
              <a:rPr lang="en-US" sz="2400" dirty="0" err="1">
                <a:latin typeface="Karnchang" panose="020B0604020202020204" charset="-34"/>
                <a:cs typeface="Karnchang" panose="020B0604020202020204" charset="-34"/>
              </a:rPr>
              <a:t>untuk</a:t>
            </a:r>
            <a:r>
              <a:rPr lang="en-US" sz="2400" dirty="0">
                <a:latin typeface="Karnchang" panose="020B0604020202020204" charset="-34"/>
                <a:cs typeface="Karnchang" panose="020B0604020202020204" charset="-34"/>
              </a:rPr>
              <a:t> </a:t>
            </a:r>
            <a:r>
              <a:rPr lang="en-US" sz="2400" dirty="0" err="1">
                <a:latin typeface="Karnchang" panose="020B0604020202020204" charset="-34"/>
                <a:cs typeface="Karnchang" panose="020B0604020202020204" charset="-34"/>
              </a:rPr>
              <a:t>mengubah</a:t>
            </a:r>
            <a:r>
              <a:rPr lang="en-US" sz="2400" dirty="0">
                <a:latin typeface="Karnchang" panose="020B0604020202020204" charset="-34"/>
                <a:cs typeface="Karnchang" panose="020B0604020202020204" charset="-34"/>
              </a:rPr>
              <a:t> </a:t>
            </a:r>
            <a:r>
              <a:rPr lang="en-US" sz="2400" dirty="0" err="1">
                <a:latin typeface="Karnchang" panose="020B0604020202020204" charset="-34"/>
                <a:cs typeface="Karnchang" panose="020B0604020202020204" charset="-34"/>
              </a:rPr>
              <a:t>teks</a:t>
            </a:r>
            <a:r>
              <a:rPr lang="en-US" sz="2400" dirty="0">
                <a:latin typeface="Karnchang" panose="020B0604020202020204" charset="-34"/>
                <a:cs typeface="Karnchang" panose="020B0604020202020204" charset="-34"/>
              </a:rPr>
              <a:t> </a:t>
            </a:r>
            <a:r>
              <a:rPr lang="en-US" sz="2400" dirty="0" err="1">
                <a:latin typeface="Karnchang" panose="020B0604020202020204" charset="-34"/>
                <a:cs typeface="Karnchang" panose="020B0604020202020204" charset="-34"/>
              </a:rPr>
              <a:t>secara</a:t>
            </a:r>
            <a:r>
              <a:rPr lang="en-US" sz="2400" dirty="0">
                <a:latin typeface="Karnchang" panose="020B0604020202020204" charset="-34"/>
                <a:cs typeface="Karnchang" panose="020B0604020202020204" charset="-34"/>
              </a:rPr>
              <a:t> </a:t>
            </a:r>
            <a:r>
              <a:rPr lang="en-US" sz="2400" dirty="0" err="1">
                <a:latin typeface="Karnchang" panose="020B0604020202020204" charset="-34"/>
                <a:cs typeface="Karnchang" panose="020B0604020202020204" charset="-34"/>
              </a:rPr>
              <a:t>dinamis</a:t>
            </a:r>
            <a:r>
              <a:rPr lang="en-US" sz="2400" dirty="0">
                <a:latin typeface="Karnchang" panose="020B0604020202020204" charset="-34"/>
                <a:cs typeface="Karnchang" panose="020B0604020202020204" charset="-34"/>
              </a:rPr>
              <a:t> </a:t>
            </a:r>
            <a:r>
              <a:rPr lang="en-US" sz="2400" dirty="0" err="1">
                <a:latin typeface="Karnchang" panose="020B0604020202020204" charset="-34"/>
                <a:cs typeface="Karnchang" panose="020B0604020202020204" charset="-34"/>
              </a:rPr>
              <a:t>berdasarkan</a:t>
            </a:r>
            <a:r>
              <a:rPr lang="en-US" sz="2400" dirty="0">
                <a:latin typeface="Karnchang" panose="020B0604020202020204" charset="-34"/>
                <a:cs typeface="Karnchang" panose="020B0604020202020204" charset="-34"/>
              </a:rPr>
              <a:t> </a:t>
            </a:r>
            <a:r>
              <a:rPr lang="en-US" sz="2400" dirty="0" err="1">
                <a:latin typeface="Karnchang" panose="020B0604020202020204" charset="-34"/>
                <a:cs typeface="Karnchang" panose="020B0604020202020204" charset="-34"/>
              </a:rPr>
              <a:t>interaksi</a:t>
            </a:r>
            <a:r>
              <a:rPr lang="en-US" sz="2400" dirty="0">
                <a:latin typeface="Karnchang" panose="020B0604020202020204" charset="-34"/>
                <a:cs typeface="Karnchang" panose="020B0604020202020204" charset="-34"/>
              </a:rPr>
              <a:t> </a:t>
            </a:r>
            <a:r>
              <a:rPr lang="en-US" sz="2400" dirty="0" err="1">
                <a:latin typeface="Karnchang" panose="020B0604020202020204" charset="-34"/>
                <a:cs typeface="Karnchang" panose="020B0604020202020204" charset="-34"/>
              </a:rPr>
              <a:t>pengguna</a:t>
            </a:r>
            <a:r>
              <a:rPr lang="en-US" sz="2400" dirty="0">
                <a:latin typeface="Karnchang" panose="020B0604020202020204" charset="-34"/>
                <a:cs typeface="Karnchang" panose="020B0604020202020204" charset="-34"/>
              </a:rPr>
              <a:t> </a:t>
            </a:r>
            <a:r>
              <a:rPr lang="en-US" sz="2400" dirty="0" err="1">
                <a:latin typeface="Karnchang" panose="020B0604020202020204" charset="-34"/>
                <a:cs typeface="Karnchang" panose="020B0604020202020204" charset="-34"/>
              </a:rPr>
              <a:t>atau</a:t>
            </a:r>
            <a:r>
              <a:rPr lang="en-US" sz="2400" dirty="0">
                <a:latin typeface="Karnchang" panose="020B0604020202020204" charset="-34"/>
                <a:cs typeface="Karnchang" panose="020B0604020202020204" charset="-34"/>
              </a:rPr>
              <a:t> </a:t>
            </a:r>
            <a:r>
              <a:rPr lang="en-US" sz="2400" dirty="0" err="1">
                <a:latin typeface="Karnchang" panose="020B0604020202020204" charset="-34"/>
                <a:cs typeface="Karnchang" panose="020B0604020202020204" charset="-34"/>
              </a:rPr>
              <a:t>logika</a:t>
            </a:r>
            <a:r>
              <a:rPr lang="en-US" sz="2400" dirty="0">
                <a:latin typeface="Karnchang" panose="020B0604020202020204" charset="-34"/>
                <a:cs typeface="Karnchang" panose="020B0604020202020204" charset="-34"/>
              </a:rPr>
              <a:t> </a:t>
            </a:r>
            <a:r>
              <a:rPr lang="en-US" sz="2400" dirty="0" err="1">
                <a:latin typeface="Karnchang" panose="020B0604020202020204" charset="-34"/>
                <a:cs typeface="Karnchang" panose="020B0604020202020204" charset="-34"/>
              </a:rPr>
              <a:t>tertentu</a:t>
            </a:r>
            <a:r>
              <a:rPr lang="en-US" sz="2400" dirty="0">
                <a:latin typeface="Karnchang" panose="020B0604020202020204" charset="-34"/>
                <a:cs typeface="Karnchang" panose="020B0604020202020204" charset="-34"/>
              </a:rPr>
              <a:t>.</a:t>
            </a:r>
          </a:p>
          <a:p>
            <a:pPr marL="291465" lvl="1" algn="l">
              <a:lnSpc>
                <a:spcPts val="3779"/>
              </a:lnSpc>
            </a:pPr>
            <a:endParaRPr lang="en-US" sz="2400" dirty="0">
              <a:solidFill>
                <a:srgbClr val="000000"/>
              </a:solidFill>
              <a:latin typeface="Karnchang" panose="020B0604020202020204" charset="-34"/>
              <a:cs typeface="Karnchang" panose="020B0604020202020204" charset="-34"/>
            </a:endParaRP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3815" y="3699263"/>
            <a:ext cx="5915851" cy="5611008"/>
          </a:xfrm>
          <a:prstGeom prst="rect">
            <a:avLst/>
          </a:prstGeom>
        </p:spPr>
      </p:pic>
    </p:spTree>
    <p:extLst>
      <p:ext uri="{BB962C8B-B14F-4D97-AF65-F5344CB8AC3E}">
        <p14:creationId xmlns:p14="http://schemas.microsoft.com/office/powerpoint/2010/main" val="698491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7" name="Rectangle 1"/>
          <p:cNvSpPr>
            <a:spLocks noChangeArrowheads="1"/>
          </p:cNvSpPr>
          <p:nvPr/>
        </p:nvSpPr>
        <p:spPr bwMode="auto">
          <a:xfrm>
            <a:off x="1735424" y="2128272"/>
            <a:ext cx="687517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Karnchang" panose="020B0604020202020204" charset="-34"/>
                <a:cs typeface="Karnchang" panose="020B0604020202020204" charset="-34"/>
              </a:rPr>
              <a:t>2. </a:t>
            </a:r>
            <a:r>
              <a:rPr kumimoji="0" lang="en-US" altLang="en-US" sz="2400" b="1" i="0" u="none" strike="noStrike" cap="none" normalizeH="0" baseline="0" dirty="0" err="1" smtClean="0">
                <a:ln>
                  <a:noFill/>
                </a:ln>
                <a:solidFill>
                  <a:schemeClr val="tx1"/>
                </a:solidFill>
                <a:effectLst/>
                <a:latin typeface="Karnchang" panose="020B0604020202020204" charset="-34"/>
                <a:cs typeface="Karnchang" panose="020B0604020202020204" charset="-34"/>
              </a:rPr>
              <a:t>gambar</a:t>
            </a:r>
            <a:endParaRPr kumimoji="0" lang="en-US" altLang="en-US" sz="2400" b="1" i="0" u="none" strike="noStrike" cap="none" normalizeH="0" baseline="0" dirty="0" smtClean="0">
              <a:ln>
                <a:noFill/>
              </a:ln>
              <a:solidFill>
                <a:schemeClr val="tx1"/>
              </a:solidFill>
              <a:effectLst/>
              <a:latin typeface="Karnchang" panose="020B0604020202020204" charset="-34"/>
              <a:cs typeface="Karnchang" panose="020B0604020202020204" charset="-34"/>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Karnchang" panose="020B0604020202020204" charset="-34"/>
                <a:cs typeface="Karnchang" panose="020B0604020202020204" charset="-34"/>
              </a:rPr>
              <a:t>	</a:t>
            </a:r>
            <a:r>
              <a:rPr kumimoji="0" lang="en-US" altLang="en-US" sz="2400" b="0" i="0" u="none" strike="noStrike" cap="none" normalizeH="0" baseline="0" dirty="0" err="1" smtClean="0">
                <a:ln>
                  <a:noFill/>
                </a:ln>
                <a:solidFill>
                  <a:schemeClr val="tx1"/>
                </a:solidFill>
                <a:effectLst/>
                <a:latin typeface="Karnchang" panose="020B0604020202020204" charset="-34"/>
                <a:cs typeface="Karnchang" panose="020B0604020202020204" charset="-34"/>
              </a:rPr>
              <a:t>Untuk</a:t>
            </a:r>
            <a:r>
              <a:rPr kumimoji="0" lang="en-US" altLang="en-US" sz="2400" b="0" i="0" u="none" strike="noStrike" cap="none" normalizeH="0" baseline="0" dirty="0" smtClean="0">
                <a:ln>
                  <a:noFill/>
                </a:ln>
                <a:solidFill>
                  <a:schemeClr val="tx1"/>
                </a:solidFill>
                <a:effectLst/>
                <a:latin typeface="Karnchang" panose="020B0604020202020204" charset="-34"/>
                <a:cs typeface="Karnchang" panose="020B0604020202020204" charset="-34"/>
              </a:rPr>
              <a:t> </a:t>
            </a:r>
            <a:r>
              <a:rPr kumimoji="0" lang="en-US" altLang="en-US" sz="2400" b="0" i="0" u="none" strike="noStrike" cap="none" normalizeH="0" baseline="0" dirty="0" err="1" smtClean="0">
                <a:ln>
                  <a:noFill/>
                </a:ln>
                <a:solidFill>
                  <a:schemeClr val="tx1"/>
                </a:solidFill>
                <a:effectLst/>
                <a:latin typeface="Karnchang" panose="020B0604020202020204" charset="-34"/>
                <a:cs typeface="Karnchang" panose="020B0604020202020204" charset="-34"/>
              </a:rPr>
              <a:t>menampilkan</a:t>
            </a:r>
            <a:r>
              <a:rPr lang="en-US" altLang="en-US" sz="2400" dirty="0">
                <a:latin typeface="Karnchang" panose="020B0604020202020204" charset="-34"/>
                <a:cs typeface="Karnchang" panose="020B0604020202020204" charset="-34"/>
              </a:rPr>
              <a:t> </a:t>
            </a:r>
            <a:r>
              <a:rPr kumimoji="0" lang="en-US" altLang="en-US" sz="2400" b="0" i="0" u="none" strike="noStrike" cap="none" normalizeH="0" baseline="0" dirty="0" err="1" smtClean="0">
                <a:ln>
                  <a:noFill/>
                </a:ln>
                <a:solidFill>
                  <a:schemeClr val="tx1"/>
                </a:solidFill>
                <a:effectLst/>
                <a:latin typeface="Karnchang" panose="020B0604020202020204" charset="-34"/>
                <a:cs typeface="Karnchang" panose="020B0604020202020204" charset="-34"/>
              </a:rPr>
              <a:t>gambar</a:t>
            </a:r>
            <a:r>
              <a:rPr kumimoji="0" lang="en-US" altLang="en-US" sz="2400" b="0" i="0" u="none" strike="noStrike" cap="none" normalizeH="0" baseline="0" dirty="0" smtClean="0">
                <a:ln>
                  <a:noFill/>
                </a:ln>
                <a:solidFill>
                  <a:schemeClr val="tx1"/>
                </a:solidFill>
                <a:effectLst/>
                <a:latin typeface="Karnchang" panose="020B0604020202020204" charset="-34"/>
                <a:cs typeface="Karnchang" panose="020B0604020202020204" charset="-34"/>
              </a:rPr>
              <a:t>, HTML </a:t>
            </a:r>
            <a:r>
              <a:rPr kumimoji="0" lang="en-US" altLang="en-US" sz="2400" b="0" i="0" u="none" strike="noStrike" cap="none" normalizeH="0" baseline="0" dirty="0" err="1" smtClean="0">
                <a:ln>
                  <a:noFill/>
                </a:ln>
                <a:solidFill>
                  <a:schemeClr val="tx1"/>
                </a:solidFill>
                <a:effectLst/>
                <a:latin typeface="Karnchang" panose="020B0604020202020204" charset="-34"/>
                <a:cs typeface="Karnchang" panose="020B0604020202020204" charset="-34"/>
              </a:rPr>
              <a:t>menggunakan</a:t>
            </a:r>
            <a:r>
              <a:rPr kumimoji="0" lang="en-US" altLang="en-US" sz="2400" b="0" i="0" u="none" strike="noStrike" cap="none" normalizeH="0" baseline="0" dirty="0" smtClean="0">
                <a:ln>
                  <a:noFill/>
                </a:ln>
                <a:solidFill>
                  <a:schemeClr val="tx1"/>
                </a:solidFill>
                <a:effectLst/>
                <a:latin typeface="Karnchang" panose="020B0604020202020204" charset="-34"/>
                <a:cs typeface="Karnchang" panose="020B0604020202020204" charset="-34"/>
              </a:rPr>
              <a:t> tag &lt;</a:t>
            </a:r>
            <a:r>
              <a:rPr kumimoji="0" lang="en-US" altLang="en-US" sz="2400" b="0" i="0" u="none" strike="noStrike" cap="none" normalizeH="0" baseline="0" dirty="0" err="1" smtClean="0">
                <a:ln>
                  <a:noFill/>
                </a:ln>
                <a:solidFill>
                  <a:schemeClr val="tx1"/>
                </a:solidFill>
                <a:effectLst/>
                <a:latin typeface="Karnchang" panose="020B0604020202020204" charset="-34"/>
                <a:cs typeface="Karnchang" panose="020B0604020202020204" charset="-34"/>
              </a:rPr>
              <a:t>img</a:t>
            </a:r>
            <a:r>
              <a:rPr kumimoji="0" lang="en-US" altLang="en-US" sz="2400" b="0" i="0" u="none" strike="noStrike" cap="none" normalizeH="0" baseline="0" dirty="0" smtClean="0">
                <a:ln>
                  <a:noFill/>
                </a:ln>
                <a:solidFill>
                  <a:schemeClr val="tx1"/>
                </a:solidFill>
                <a:effectLst/>
                <a:latin typeface="Karnchang" panose="020B0604020202020204" charset="-34"/>
                <a:cs typeface="Karnchang" panose="020B0604020202020204" charset="-34"/>
              </a:rPr>
              <a:t>&gt; </a:t>
            </a:r>
            <a:r>
              <a:rPr kumimoji="0" lang="en-US" altLang="en-US" sz="2400" b="0" i="0" u="none" strike="noStrike" cap="none" normalizeH="0" baseline="0" dirty="0" err="1" smtClean="0">
                <a:ln>
                  <a:noFill/>
                </a:ln>
                <a:solidFill>
                  <a:schemeClr val="tx1"/>
                </a:solidFill>
                <a:effectLst/>
                <a:latin typeface="Karnchang" panose="020B0604020202020204" charset="-34"/>
                <a:cs typeface="Karnchang" panose="020B0604020202020204" charset="-34"/>
              </a:rPr>
              <a:t>untuk</a:t>
            </a:r>
            <a:r>
              <a:rPr kumimoji="0" lang="en-US" altLang="en-US" sz="2400" b="0" i="0" u="none" strike="noStrike" cap="none" normalizeH="0" baseline="0" dirty="0" smtClean="0">
                <a:ln>
                  <a:noFill/>
                </a:ln>
                <a:solidFill>
                  <a:schemeClr val="tx1"/>
                </a:solidFill>
                <a:effectLst/>
                <a:latin typeface="Karnchang" panose="020B0604020202020204" charset="-34"/>
                <a:cs typeface="Karnchang" panose="020B0604020202020204" charset="-34"/>
              </a:rPr>
              <a:t> </a:t>
            </a:r>
            <a:r>
              <a:rPr kumimoji="0" lang="en-US" altLang="en-US" sz="2400" b="0" i="0" u="none" strike="noStrike" cap="none" normalizeH="0" baseline="0" dirty="0" err="1" smtClean="0">
                <a:ln>
                  <a:noFill/>
                </a:ln>
                <a:solidFill>
                  <a:schemeClr val="tx1"/>
                </a:solidFill>
                <a:effectLst/>
                <a:latin typeface="Karnchang" panose="020B0604020202020204" charset="-34"/>
                <a:cs typeface="Karnchang" panose="020B0604020202020204" charset="-34"/>
              </a:rPr>
              <a:t>menunjukkan</a:t>
            </a:r>
            <a:r>
              <a:rPr kumimoji="0" lang="en-US" altLang="en-US" sz="2400" b="0" i="0" u="none" strike="noStrike" cap="none" normalizeH="0" baseline="0" dirty="0" smtClean="0">
                <a:ln>
                  <a:noFill/>
                </a:ln>
                <a:solidFill>
                  <a:schemeClr val="tx1"/>
                </a:solidFill>
                <a:effectLst/>
                <a:latin typeface="Karnchang" panose="020B0604020202020204" charset="-34"/>
                <a:cs typeface="Karnchang" panose="020B0604020202020204" charset="-34"/>
              </a:rPr>
              <a:t> </a:t>
            </a:r>
            <a:r>
              <a:rPr kumimoji="0" lang="en-US" altLang="en-US" sz="2400" b="0" i="0" u="none" strike="noStrike" cap="none" normalizeH="0" baseline="0" dirty="0" err="1" smtClean="0">
                <a:ln>
                  <a:noFill/>
                </a:ln>
                <a:solidFill>
                  <a:schemeClr val="tx1"/>
                </a:solidFill>
                <a:effectLst/>
                <a:latin typeface="Karnchang" panose="020B0604020202020204" charset="-34"/>
                <a:cs typeface="Karnchang" panose="020B0604020202020204" charset="-34"/>
              </a:rPr>
              <a:t>gambar</a:t>
            </a:r>
            <a:r>
              <a:rPr kumimoji="0" lang="en-US" altLang="en-US" sz="2400" b="0" i="0" u="none" strike="noStrike" cap="none" normalizeH="0" baseline="0" dirty="0" smtClean="0">
                <a:ln>
                  <a:noFill/>
                </a:ln>
                <a:solidFill>
                  <a:schemeClr val="tx1"/>
                </a:solidFill>
                <a:effectLst/>
                <a:latin typeface="Karnchang" panose="020B0604020202020204" charset="-34"/>
                <a:cs typeface="Karnchang" panose="020B0604020202020204" charset="-34"/>
              </a:rPr>
              <a:t> yang </a:t>
            </a:r>
            <a:r>
              <a:rPr kumimoji="0" lang="en-US" altLang="en-US" sz="2400" b="0" i="0" u="none" strike="noStrike" cap="none" normalizeH="0" baseline="0" dirty="0" err="1" smtClean="0">
                <a:ln>
                  <a:noFill/>
                </a:ln>
                <a:solidFill>
                  <a:schemeClr val="tx1"/>
                </a:solidFill>
                <a:effectLst/>
                <a:latin typeface="Karnchang" panose="020B0604020202020204" charset="-34"/>
                <a:cs typeface="Karnchang" panose="020B0604020202020204" charset="-34"/>
              </a:rPr>
              <a:t>telah</a:t>
            </a:r>
            <a:r>
              <a:rPr kumimoji="0" lang="en-US" altLang="en-US" sz="2400" b="0" i="0" u="none" strike="noStrike" cap="none" normalizeH="0" baseline="0" dirty="0" smtClean="0">
                <a:ln>
                  <a:noFill/>
                </a:ln>
                <a:solidFill>
                  <a:schemeClr val="tx1"/>
                </a:solidFill>
                <a:effectLst/>
                <a:latin typeface="Karnchang" panose="020B0604020202020204" charset="-34"/>
                <a:cs typeface="Karnchang" panose="020B0604020202020204" charset="-34"/>
              </a:rPr>
              <a:t> </a:t>
            </a:r>
            <a:r>
              <a:rPr kumimoji="0" lang="en-US" altLang="en-US" sz="2400" b="0" i="0" u="none" strike="noStrike" cap="none" normalizeH="0" baseline="0" dirty="0" err="1" smtClean="0">
                <a:ln>
                  <a:noFill/>
                </a:ln>
                <a:solidFill>
                  <a:schemeClr val="tx1"/>
                </a:solidFill>
                <a:effectLst/>
                <a:latin typeface="Karnchang" panose="020B0604020202020204" charset="-34"/>
                <a:cs typeface="Karnchang" panose="020B0604020202020204" charset="-34"/>
              </a:rPr>
              <a:t>disediakan</a:t>
            </a:r>
            <a:r>
              <a:rPr kumimoji="0" lang="en-US" altLang="en-US" sz="2400" b="0" i="0" u="none" strike="noStrike" cap="none" normalizeH="0" baseline="0" dirty="0" smtClean="0">
                <a:ln>
                  <a:noFill/>
                </a:ln>
                <a:solidFill>
                  <a:schemeClr val="tx1"/>
                </a:solidFill>
                <a:effectLst/>
                <a:latin typeface="Karnchang" panose="020B0604020202020204" charset="-34"/>
                <a:cs typeface="Karnchang" panose="020B0604020202020204" charset="-34"/>
              </a:rPr>
              <a:t> </a:t>
            </a:r>
            <a:r>
              <a:rPr kumimoji="0" lang="en-US" altLang="en-US" sz="2400" b="0" i="0" u="none" strike="noStrike" cap="none" normalizeH="0" baseline="0" dirty="0" err="1" smtClean="0">
                <a:ln>
                  <a:noFill/>
                </a:ln>
                <a:solidFill>
                  <a:schemeClr val="tx1"/>
                </a:solidFill>
                <a:effectLst/>
                <a:latin typeface="Karnchang" panose="020B0604020202020204" charset="-34"/>
                <a:cs typeface="Karnchang" panose="020B0604020202020204" charset="-34"/>
              </a:rPr>
              <a:t>dalam</a:t>
            </a:r>
            <a:r>
              <a:rPr kumimoji="0" lang="en-US" altLang="en-US" sz="2400" b="0" i="0" u="none" strike="noStrike" cap="none" normalizeH="0" baseline="0" dirty="0" smtClean="0">
                <a:ln>
                  <a:noFill/>
                </a:ln>
                <a:solidFill>
                  <a:schemeClr val="tx1"/>
                </a:solidFill>
                <a:effectLst/>
                <a:latin typeface="Karnchang" panose="020B0604020202020204" charset="-34"/>
                <a:cs typeface="Karnchang" panose="020B0604020202020204" charset="-34"/>
              </a:rPr>
              <a:t> format </a:t>
            </a:r>
            <a:r>
              <a:rPr kumimoji="0" lang="en-US" altLang="en-US" sz="2400" b="0" i="0" u="none" strike="noStrike" cap="none" normalizeH="0" baseline="0" dirty="0" err="1" smtClean="0">
                <a:ln>
                  <a:noFill/>
                </a:ln>
                <a:solidFill>
                  <a:schemeClr val="tx1"/>
                </a:solidFill>
                <a:effectLst/>
                <a:latin typeface="Karnchang" panose="020B0604020202020204" charset="-34"/>
                <a:cs typeface="Karnchang" panose="020B0604020202020204" charset="-34"/>
              </a:rPr>
              <a:t>tertentu</a:t>
            </a:r>
            <a:r>
              <a:rPr kumimoji="0" lang="en-US" altLang="en-US" sz="2400" b="0" i="0" u="none" strike="noStrike" cap="none" normalizeH="0" baseline="0" dirty="0" smtClean="0">
                <a:ln>
                  <a:noFill/>
                </a:ln>
                <a:solidFill>
                  <a:schemeClr val="tx1"/>
                </a:solidFill>
                <a:effectLst/>
                <a:latin typeface="Karnchang" panose="020B0604020202020204" charset="-34"/>
                <a:cs typeface="Karnchang" panose="020B0604020202020204" charset="-34"/>
              </a:rPr>
              <a:t>. </a:t>
            </a:r>
            <a:r>
              <a:rPr kumimoji="0" lang="en-US" altLang="en-US" sz="2400" b="0" i="0" u="none" strike="noStrike" cap="none" normalizeH="0" baseline="0" dirty="0" err="1" smtClean="0">
                <a:ln>
                  <a:noFill/>
                </a:ln>
                <a:solidFill>
                  <a:schemeClr val="tx1"/>
                </a:solidFill>
                <a:effectLst/>
                <a:latin typeface="Karnchang" panose="020B0604020202020204" charset="-34"/>
                <a:cs typeface="Karnchang" panose="020B0604020202020204" charset="-34"/>
              </a:rPr>
              <a:t>Anda</a:t>
            </a:r>
            <a:r>
              <a:rPr kumimoji="0" lang="en-US" altLang="en-US" sz="2400" b="0" i="0" u="none" strike="noStrike" cap="none" normalizeH="0" baseline="0" dirty="0" smtClean="0">
                <a:ln>
                  <a:noFill/>
                </a:ln>
                <a:solidFill>
                  <a:schemeClr val="tx1"/>
                </a:solidFill>
                <a:effectLst/>
                <a:latin typeface="Karnchang" panose="020B0604020202020204" charset="-34"/>
                <a:cs typeface="Karnchang" panose="020B0604020202020204" charset="-34"/>
              </a:rPr>
              <a:t> </a:t>
            </a:r>
            <a:r>
              <a:rPr kumimoji="0" lang="en-US" altLang="en-US" sz="2400" b="0" i="0" u="none" strike="noStrike" cap="none" normalizeH="0" baseline="0" dirty="0" err="1" smtClean="0">
                <a:ln>
                  <a:noFill/>
                </a:ln>
                <a:solidFill>
                  <a:schemeClr val="tx1"/>
                </a:solidFill>
                <a:effectLst/>
                <a:latin typeface="Karnchang" panose="020B0604020202020204" charset="-34"/>
                <a:cs typeface="Karnchang" panose="020B0604020202020204" charset="-34"/>
              </a:rPr>
              <a:t>dapat</a:t>
            </a:r>
            <a:r>
              <a:rPr kumimoji="0" lang="en-US" altLang="en-US" sz="2400" b="0" i="0" u="none" strike="noStrike" cap="none" normalizeH="0" baseline="0" dirty="0" smtClean="0">
                <a:ln>
                  <a:noFill/>
                </a:ln>
                <a:solidFill>
                  <a:schemeClr val="tx1"/>
                </a:solidFill>
                <a:effectLst/>
                <a:latin typeface="Karnchang" panose="020B0604020202020204" charset="-34"/>
                <a:cs typeface="Karnchang" panose="020B0604020202020204" charset="-34"/>
              </a:rPr>
              <a:t> </a:t>
            </a:r>
            <a:r>
              <a:rPr kumimoji="0" lang="en-US" altLang="en-US" sz="2400" b="0" i="0" u="none" strike="noStrike" cap="none" normalizeH="0" baseline="0" dirty="0" err="1" smtClean="0">
                <a:ln>
                  <a:noFill/>
                </a:ln>
                <a:solidFill>
                  <a:schemeClr val="tx1"/>
                </a:solidFill>
                <a:effectLst/>
                <a:latin typeface="Karnchang" panose="020B0604020202020204" charset="-34"/>
                <a:cs typeface="Karnchang" panose="020B0604020202020204" charset="-34"/>
              </a:rPr>
              <a:t>menggunakan</a:t>
            </a:r>
            <a:r>
              <a:rPr kumimoji="0" lang="en-US" altLang="en-US" sz="2400" b="0" i="0" u="none" strike="noStrike" cap="none" normalizeH="0" baseline="0" dirty="0" smtClean="0">
                <a:ln>
                  <a:noFill/>
                </a:ln>
                <a:solidFill>
                  <a:schemeClr val="tx1"/>
                </a:solidFill>
                <a:effectLst/>
                <a:latin typeface="Karnchang" panose="020B0604020202020204" charset="-34"/>
                <a:cs typeface="Karnchang" panose="020B0604020202020204" charset="-34"/>
              </a:rPr>
              <a:t> CSS </a:t>
            </a:r>
            <a:r>
              <a:rPr kumimoji="0" lang="en-US" altLang="en-US" sz="2400" b="0" i="0" u="none" strike="noStrike" cap="none" normalizeH="0" baseline="0" dirty="0" err="1" smtClean="0">
                <a:ln>
                  <a:noFill/>
                </a:ln>
                <a:solidFill>
                  <a:schemeClr val="tx1"/>
                </a:solidFill>
                <a:effectLst/>
                <a:latin typeface="Karnchang" panose="020B0604020202020204" charset="-34"/>
                <a:cs typeface="Karnchang" panose="020B0604020202020204" charset="-34"/>
              </a:rPr>
              <a:t>untuk</a:t>
            </a:r>
            <a:r>
              <a:rPr kumimoji="0" lang="en-US" altLang="en-US" sz="2400" b="0" i="0" u="none" strike="noStrike" cap="none" normalizeH="0" baseline="0" dirty="0" smtClean="0">
                <a:ln>
                  <a:noFill/>
                </a:ln>
                <a:solidFill>
                  <a:schemeClr val="tx1"/>
                </a:solidFill>
                <a:effectLst/>
                <a:latin typeface="Karnchang" panose="020B0604020202020204" charset="-34"/>
                <a:cs typeface="Karnchang" panose="020B0604020202020204" charset="-34"/>
              </a:rPr>
              <a:t> </a:t>
            </a:r>
            <a:r>
              <a:rPr kumimoji="0" lang="en-US" altLang="en-US" sz="2400" b="0" i="0" u="none" strike="noStrike" cap="none" normalizeH="0" baseline="0" dirty="0" err="1" smtClean="0">
                <a:ln>
                  <a:noFill/>
                </a:ln>
                <a:solidFill>
                  <a:schemeClr val="tx1"/>
                </a:solidFill>
                <a:effectLst/>
                <a:latin typeface="Karnchang" panose="020B0604020202020204" charset="-34"/>
                <a:cs typeface="Karnchang" panose="020B0604020202020204" charset="-34"/>
              </a:rPr>
              <a:t>mengatur</a:t>
            </a:r>
            <a:r>
              <a:rPr kumimoji="0" lang="en-US" altLang="en-US" sz="2400" b="0" i="0" u="none" strike="noStrike" cap="none" normalizeH="0" baseline="0" dirty="0" smtClean="0">
                <a:ln>
                  <a:noFill/>
                </a:ln>
                <a:solidFill>
                  <a:schemeClr val="tx1"/>
                </a:solidFill>
                <a:effectLst/>
                <a:latin typeface="Karnchang" panose="020B0604020202020204" charset="-34"/>
                <a:cs typeface="Karnchang" panose="020B0604020202020204" charset="-34"/>
              </a:rPr>
              <a:t> </a:t>
            </a:r>
            <a:r>
              <a:rPr kumimoji="0" lang="en-US" altLang="en-US" sz="2400" b="0" i="0" u="none" strike="noStrike" cap="none" normalizeH="0" baseline="0" dirty="0" err="1" smtClean="0">
                <a:ln>
                  <a:noFill/>
                </a:ln>
                <a:solidFill>
                  <a:schemeClr val="tx1"/>
                </a:solidFill>
                <a:effectLst/>
                <a:latin typeface="Karnchang" panose="020B0604020202020204" charset="-34"/>
                <a:cs typeface="Karnchang" panose="020B0604020202020204" charset="-34"/>
              </a:rPr>
              <a:t>tata</a:t>
            </a:r>
            <a:r>
              <a:rPr kumimoji="0" lang="en-US" altLang="en-US" sz="2400" b="0" i="0" u="none" strike="noStrike" cap="none" normalizeH="0" baseline="0" dirty="0" smtClean="0">
                <a:ln>
                  <a:noFill/>
                </a:ln>
                <a:solidFill>
                  <a:schemeClr val="tx1"/>
                </a:solidFill>
                <a:effectLst/>
                <a:latin typeface="Karnchang" panose="020B0604020202020204" charset="-34"/>
                <a:cs typeface="Karnchang" panose="020B0604020202020204" charset="-34"/>
              </a:rPr>
              <a:t> </a:t>
            </a:r>
            <a:r>
              <a:rPr kumimoji="0" lang="en-US" altLang="en-US" sz="2400" b="0" i="0" u="none" strike="noStrike" cap="none" normalizeH="0" baseline="0" dirty="0" err="1" smtClean="0">
                <a:ln>
                  <a:noFill/>
                </a:ln>
                <a:solidFill>
                  <a:schemeClr val="tx1"/>
                </a:solidFill>
                <a:effectLst/>
                <a:latin typeface="Karnchang" panose="020B0604020202020204" charset="-34"/>
                <a:cs typeface="Karnchang" panose="020B0604020202020204" charset="-34"/>
              </a:rPr>
              <a:t>letak</a:t>
            </a:r>
            <a:r>
              <a:rPr kumimoji="0" lang="en-US" altLang="en-US" sz="2400" b="0" i="0" u="none" strike="noStrike" cap="none" normalizeH="0" baseline="0" dirty="0" smtClean="0">
                <a:ln>
                  <a:noFill/>
                </a:ln>
                <a:solidFill>
                  <a:schemeClr val="tx1"/>
                </a:solidFill>
                <a:effectLst/>
                <a:latin typeface="Karnchang" panose="020B0604020202020204" charset="-34"/>
                <a:cs typeface="Karnchang" panose="020B0604020202020204" charset="-34"/>
              </a:rPr>
              <a:t> </a:t>
            </a:r>
            <a:r>
              <a:rPr kumimoji="0" lang="en-US" altLang="en-US" sz="2400" b="0" i="0" u="none" strike="noStrike" cap="none" normalizeH="0" baseline="0" dirty="0" err="1" smtClean="0">
                <a:ln>
                  <a:noFill/>
                </a:ln>
                <a:solidFill>
                  <a:schemeClr val="tx1"/>
                </a:solidFill>
                <a:effectLst/>
                <a:latin typeface="Karnchang" panose="020B0604020202020204" charset="-34"/>
                <a:cs typeface="Karnchang" panose="020B0604020202020204" charset="-34"/>
              </a:rPr>
              <a:t>gambar</a:t>
            </a:r>
            <a:r>
              <a:rPr kumimoji="0" lang="en-US" altLang="en-US" sz="2400" b="0" i="0" u="none" strike="noStrike" cap="none" normalizeH="0" baseline="0" dirty="0" smtClean="0">
                <a:ln>
                  <a:noFill/>
                </a:ln>
                <a:solidFill>
                  <a:schemeClr val="tx1"/>
                </a:solidFill>
                <a:effectLst/>
                <a:latin typeface="Karnchang" panose="020B0604020202020204" charset="-34"/>
                <a:cs typeface="Karnchang" panose="020B0604020202020204" charset="-34"/>
              </a:rPr>
              <a:t> </a:t>
            </a:r>
            <a:r>
              <a:rPr kumimoji="0" lang="en-US" altLang="en-US" sz="2400" b="0" i="0" u="none" strike="noStrike" cap="none" normalizeH="0" baseline="0" dirty="0" err="1" smtClean="0">
                <a:ln>
                  <a:noFill/>
                </a:ln>
                <a:solidFill>
                  <a:schemeClr val="tx1"/>
                </a:solidFill>
                <a:effectLst/>
                <a:latin typeface="Karnchang" panose="020B0604020202020204" charset="-34"/>
                <a:cs typeface="Karnchang" panose="020B0604020202020204" charset="-34"/>
              </a:rPr>
              <a:t>dan</a:t>
            </a:r>
            <a:r>
              <a:rPr kumimoji="0" lang="en-US" altLang="en-US" sz="2400" b="0" i="0" u="none" strike="noStrike" cap="none" normalizeH="0" baseline="0" dirty="0" smtClean="0">
                <a:ln>
                  <a:noFill/>
                </a:ln>
                <a:solidFill>
                  <a:schemeClr val="tx1"/>
                </a:solidFill>
                <a:effectLst/>
                <a:latin typeface="Karnchang" panose="020B0604020202020204" charset="-34"/>
                <a:cs typeface="Karnchang" panose="020B0604020202020204" charset="-34"/>
              </a:rPr>
              <a:t> JavaScript </a:t>
            </a:r>
            <a:r>
              <a:rPr kumimoji="0" lang="en-US" altLang="en-US" sz="2400" b="0" i="0" u="none" strike="noStrike" cap="none" normalizeH="0" baseline="0" dirty="0" err="1" smtClean="0">
                <a:ln>
                  <a:noFill/>
                </a:ln>
                <a:solidFill>
                  <a:schemeClr val="tx1"/>
                </a:solidFill>
                <a:effectLst/>
                <a:latin typeface="Karnchang" panose="020B0604020202020204" charset="-34"/>
                <a:cs typeface="Karnchang" panose="020B0604020202020204" charset="-34"/>
              </a:rPr>
              <a:t>untuk</a:t>
            </a:r>
            <a:r>
              <a:rPr kumimoji="0" lang="en-US" altLang="en-US" sz="2400" b="0" i="0" u="none" strike="noStrike" cap="none" normalizeH="0" baseline="0" dirty="0" smtClean="0">
                <a:ln>
                  <a:noFill/>
                </a:ln>
                <a:solidFill>
                  <a:schemeClr val="tx1"/>
                </a:solidFill>
                <a:effectLst/>
                <a:latin typeface="Karnchang" panose="020B0604020202020204" charset="-34"/>
                <a:cs typeface="Karnchang" panose="020B0604020202020204" charset="-34"/>
              </a:rPr>
              <a:t> </a:t>
            </a:r>
            <a:r>
              <a:rPr kumimoji="0" lang="en-US" altLang="en-US" sz="2400" b="0" i="0" u="none" strike="noStrike" cap="none" normalizeH="0" baseline="0" dirty="0" err="1" smtClean="0">
                <a:ln>
                  <a:noFill/>
                </a:ln>
                <a:solidFill>
                  <a:schemeClr val="tx1"/>
                </a:solidFill>
                <a:effectLst/>
                <a:latin typeface="Karnchang" panose="020B0604020202020204" charset="-34"/>
                <a:cs typeface="Karnchang" panose="020B0604020202020204" charset="-34"/>
              </a:rPr>
              <a:t>menambahkan</a:t>
            </a:r>
            <a:r>
              <a:rPr kumimoji="0" lang="en-US" altLang="en-US" sz="2400" b="0" i="0" u="none" strike="noStrike" cap="none" normalizeH="0" baseline="0" dirty="0" smtClean="0">
                <a:ln>
                  <a:noFill/>
                </a:ln>
                <a:solidFill>
                  <a:schemeClr val="tx1"/>
                </a:solidFill>
                <a:effectLst/>
                <a:latin typeface="Karnchang" panose="020B0604020202020204" charset="-34"/>
                <a:cs typeface="Karnchang" panose="020B0604020202020204" charset="-34"/>
              </a:rPr>
              <a:t> </a:t>
            </a:r>
            <a:r>
              <a:rPr kumimoji="0" lang="en-US" altLang="en-US" sz="2400" b="0" i="0" u="none" strike="noStrike" cap="none" normalizeH="0" baseline="0" dirty="0" err="1" smtClean="0">
                <a:ln>
                  <a:noFill/>
                </a:ln>
                <a:solidFill>
                  <a:schemeClr val="tx1"/>
                </a:solidFill>
                <a:effectLst/>
                <a:latin typeface="Karnchang" panose="020B0604020202020204" charset="-34"/>
                <a:cs typeface="Karnchang" panose="020B0604020202020204" charset="-34"/>
              </a:rPr>
              <a:t>efek</a:t>
            </a:r>
            <a:r>
              <a:rPr kumimoji="0" lang="en-US" altLang="en-US" sz="2400" b="0" i="0" u="none" strike="noStrike" cap="none" normalizeH="0" baseline="0" dirty="0" smtClean="0">
                <a:ln>
                  <a:noFill/>
                </a:ln>
                <a:solidFill>
                  <a:schemeClr val="tx1"/>
                </a:solidFill>
                <a:effectLst/>
                <a:latin typeface="Karnchang" panose="020B0604020202020204" charset="-34"/>
                <a:cs typeface="Karnchang" panose="020B0604020202020204" charset="-34"/>
              </a:rPr>
              <a:t> </a:t>
            </a:r>
            <a:r>
              <a:rPr kumimoji="0" lang="en-US" altLang="en-US" sz="2400" b="0" i="0" u="none" strike="noStrike" cap="none" normalizeH="0" baseline="0" dirty="0" err="1" smtClean="0">
                <a:ln>
                  <a:noFill/>
                </a:ln>
                <a:solidFill>
                  <a:schemeClr val="tx1"/>
                </a:solidFill>
                <a:effectLst/>
                <a:latin typeface="Karnchang" panose="020B0604020202020204" charset="-34"/>
                <a:cs typeface="Karnchang" panose="020B0604020202020204" charset="-34"/>
              </a:rPr>
              <a:t>interaktif</a:t>
            </a:r>
            <a:r>
              <a:rPr kumimoji="0" lang="en-US" altLang="en-US" sz="2400" b="0" i="0" u="none" strike="noStrike" cap="none" normalizeH="0" baseline="0" dirty="0" smtClean="0">
                <a:ln>
                  <a:noFill/>
                </a:ln>
                <a:solidFill>
                  <a:schemeClr val="tx1"/>
                </a:solidFill>
                <a:effectLst/>
                <a:latin typeface="Karnchang" panose="020B0604020202020204" charset="-34"/>
                <a:cs typeface="Karnchang" panose="020B0604020202020204" charset="-34"/>
              </a:rPr>
              <a:t> </a:t>
            </a:r>
            <a:r>
              <a:rPr kumimoji="0" lang="en-US" altLang="en-US" sz="2400" b="0" i="0" u="none" strike="noStrike" cap="none" normalizeH="0" baseline="0" dirty="0" err="1" smtClean="0">
                <a:ln>
                  <a:noFill/>
                </a:ln>
                <a:solidFill>
                  <a:schemeClr val="tx1"/>
                </a:solidFill>
                <a:effectLst/>
                <a:latin typeface="Karnchang" panose="020B0604020202020204" charset="-34"/>
                <a:cs typeface="Karnchang" panose="020B0604020202020204" charset="-34"/>
              </a:rPr>
              <a:t>pada</a:t>
            </a:r>
            <a:r>
              <a:rPr kumimoji="0" lang="en-US" altLang="en-US" sz="2400" b="0" i="0" u="none" strike="noStrike" cap="none" normalizeH="0" baseline="0" dirty="0" smtClean="0">
                <a:ln>
                  <a:noFill/>
                </a:ln>
                <a:solidFill>
                  <a:schemeClr val="tx1"/>
                </a:solidFill>
                <a:effectLst/>
                <a:latin typeface="Karnchang" panose="020B0604020202020204" charset="-34"/>
                <a:cs typeface="Karnchang" panose="020B0604020202020204" charset="-34"/>
              </a:rPr>
              <a:t> </a:t>
            </a:r>
            <a:r>
              <a:rPr kumimoji="0" lang="en-US" altLang="en-US" sz="2400" b="0" i="0" u="none" strike="noStrike" cap="none" normalizeH="0" baseline="0" dirty="0" err="1" smtClean="0">
                <a:ln>
                  <a:noFill/>
                </a:ln>
                <a:solidFill>
                  <a:schemeClr val="tx1"/>
                </a:solidFill>
                <a:effectLst/>
                <a:latin typeface="Karnchang" panose="020B0604020202020204" charset="-34"/>
                <a:cs typeface="Karnchang" panose="020B0604020202020204" charset="-34"/>
              </a:rPr>
              <a:t>gambar</a:t>
            </a:r>
            <a:r>
              <a:rPr kumimoji="0" lang="en-US" altLang="en-US" sz="2400" b="0" i="0" u="none" strike="noStrike" cap="none" normalizeH="0" baseline="0" dirty="0" smtClean="0">
                <a:ln>
                  <a:noFill/>
                </a:ln>
                <a:solidFill>
                  <a:schemeClr val="tx1"/>
                </a:solidFill>
                <a:effectLst/>
                <a:latin typeface="Karnchang" panose="020B0604020202020204" charset="-34"/>
                <a:cs typeface="Karnchang" panose="020B0604020202020204" charset="-34"/>
              </a:rPr>
              <a:t>.</a:t>
            </a:r>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6831" y="2304087"/>
            <a:ext cx="5973009" cy="6230219"/>
          </a:xfrm>
          <a:prstGeom prst="rect">
            <a:avLst/>
          </a:prstGeom>
        </p:spPr>
      </p:pic>
    </p:spTree>
    <p:extLst>
      <p:ext uri="{BB962C8B-B14F-4D97-AF65-F5344CB8AC3E}">
        <p14:creationId xmlns:p14="http://schemas.microsoft.com/office/powerpoint/2010/main" val="7501104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7" name="Rectangle 1"/>
          <p:cNvSpPr>
            <a:spLocks noChangeArrowheads="1"/>
          </p:cNvSpPr>
          <p:nvPr/>
        </p:nvSpPr>
        <p:spPr bwMode="auto">
          <a:xfrm>
            <a:off x="1735424" y="1943606"/>
            <a:ext cx="687517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400" b="1" dirty="0">
                <a:latin typeface="Karnchang" panose="020B0604020202020204" charset="-34"/>
                <a:cs typeface="Karnchang" panose="020B0604020202020204" charset="-34"/>
              </a:rPr>
              <a:t>3. </a:t>
            </a:r>
            <a:r>
              <a:rPr lang="en-US" altLang="en-US" sz="2400" b="1" dirty="0" smtClean="0">
                <a:latin typeface="Karnchang" panose="020B0604020202020204" charset="-34"/>
                <a:cs typeface="Karnchang" panose="020B0604020202020204" charset="-34"/>
              </a:rPr>
              <a:t>Multimedia</a:t>
            </a:r>
          </a:p>
          <a:p>
            <a:pPr lvl="0" eaLnBrk="0" fontAlgn="base" hangingPunct="0">
              <a:spcBef>
                <a:spcPct val="0"/>
              </a:spcBef>
              <a:spcAft>
                <a:spcPct val="0"/>
              </a:spcAft>
            </a:pPr>
            <a:r>
              <a:rPr lang="en-US" altLang="en-US" sz="2400" b="1" dirty="0">
                <a:latin typeface="Karnchang" panose="020B0604020202020204" charset="-34"/>
                <a:cs typeface="Karnchang" panose="020B0604020202020204" charset="-34"/>
              </a:rPr>
              <a:t>	</a:t>
            </a:r>
            <a:endParaRPr lang="en-US" altLang="en-US" sz="2400" b="1" dirty="0" smtClean="0">
              <a:latin typeface="Karnchang" panose="020B0604020202020204" charset="-34"/>
              <a:cs typeface="Karnchang" panose="020B0604020202020204" charset="-34"/>
            </a:endParaRPr>
          </a:p>
          <a:p>
            <a:pPr lvl="0" algn="just" eaLnBrk="0" fontAlgn="base" hangingPunct="0">
              <a:spcBef>
                <a:spcPct val="0"/>
              </a:spcBef>
              <a:spcAft>
                <a:spcPct val="0"/>
              </a:spcAft>
            </a:pPr>
            <a:r>
              <a:rPr lang="en-US" altLang="en-US" sz="2400" b="1" dirty="0">
                <a:latin typeface="Karnchang" panose="020B0604020202020204" charset="-34"/>
                <a:cs typeface="Karnchang" panose="020B0604020202020204" charset="-34"/>
              </a:rPr>
              <a:t>	</a:t>
            </a:r>
            <a:r>
              <a:rPr lang="en-US" altLang="en-US" sz="2400" b="1" dirty="0" err="1" smtClean="0">
                <a:latin typeface="Karnchang" panose="020B0604020202020204" charset="-34"/>
                <a:cs typeface="Karnchang" panose="020B0604020202020204" charset="-34"/>
              </a:rPr>
              <a:t>Untuk</a:t>
            </a:r>
            <a:r>
              <a:rPr lang="en-US" altLang="en-US" sz="2400" b="1" dirty="0" smtClean="0">
                <a:latin typeface="Karnchang" panose="020B0604020202020204" charset="-34"/>
                <a:cs typeface="Karnchang" panose="020B0604020202020204" charset="-34"/>
              </a:rPr>
              <a:t> </a:t>
            </a:r>
            <a:r>
              <a:rPr lang="en-US" altLang="en-US" sz="2400" b="1" dirty="0">
                <a:latin typeface="Karnchang" panose="020B0604020202020204" charset="-34"/>
                <a:cs typeface="Karnchang" panose="020B0604020202020204" charset="-34"/>
              </a:rPr>
              <a:t>multimedia </a:t>
            </a:r>
            <a:r>
              <a:rPr lang="en-US" altLang="en-US" sz="2400" b="1" dirty="0" err="1">
                <a:latin typeface="Karnchang" panose="020B0604020202020204" charset="-34"/>
                <a:cs typeface="Karnchang" panose="020B0604020202020204" charset="-34"/>
              </a:rPr>
              <a:t>seperti</a:t>
            </a:r>
            <a:r>
              <a:rPr lang="en-US" altLang="en-US" sz="2400" b="1" dirty="0">
                <a:latin typeface="Karnchang" panose="020B0604020202020204" charset="-34"/>
                <a:cs typeface="Karnchang" panose="020B0604020202020204" charset="-34"/>
              </a:rPr>
              <a:t> audio </a:t>
            </a:r>
            <a:r>
              <a:rPr lang="en-US" altLang="en-US" sz="2400" b="1" dirty="0" err="1">
                <a:latin typeface="Karnchang" panose="020B0604020202020204" charset="-34"/>
                <a:cs typeface="Karnchang" panose="020B0604020202020204" charset="-34"/>
              </a:rPr>
              <a:t>dan</a:t>
            </a:r>
            <a:r>
              <a:rPr lang="en-US" altLang="en-US" sz="2400" b="1" dirty="0">
                <a:latin typeface="Karnchang" panose="020B0604020202020204" charset="-34"/>
                <a:cs typeface="Karnchang" panose="020B0604020202020204" charset="-34"/>
              </a:rPr>
              <a:t> video, HTML </a:t>
            </a:r>
            <a:r>
              <a:rPr lang="en-US" altLang="en-US" sz="2400" b="1" dirty="0" err="1">
                <a:latin typeface="Karnchang" panose="020B0604020202020204" charset="-34"/>
                <a:cs typeface="Karnchang" panose="020B0604020202020204" charset="-34"/>
              </a:rPr>
              <a:t>menyediakan</a:t>
            </a:r>
            <a:r>
              <a:rPr lang="en-US" altLang="en-US" sz="2400" b="1" dirty="0">
                <a:latin typeface="Karnchang" panose="020B0604020202020204" charset="-34"/>
                <a:cs typeface="Karnchang" panose="020B0604020202020204" charset="-34"/>
              </a:rPr>
              <a:t> tag &lt;audio&gt; </a:t>
            </a:r>
            <a:r>
              <a:rPr lang="en-US" altLang="en-US" sz="2400" b="1" dirty="0" err="1">
                <a:latin typeface="Karnchang" panose="020B0604020202020204" charset="-34"/>
                <a:cs typeface="Karnchang" panose="020B0604020202020204" charset="-34"/>
              </a:rPr>
              <a:t>dan</a:t>
            </a:r>
            <a:r>
              <a:rPr lang="en-US" altLang="en-US" sz="2400" b="1" dirty="0">
                <a:latin typeface="Karnchang" panose="020B0604020202020204" charset="-34"/>
                <a:cs typeface="Karnchang" panose="020B0604020202020204" charset="-34"/>
              </a:rPr>
              <a:t> &lt;video&gt; </a:t>
            </a:r>
            <a:r>
              <a:rPr lang="en-US" altLang="en-US" sz="2400" b="1" dirty="0" err="1">
                <a:latin typeface="Karnchang" panose="020B0604020202020204" charset="-34"/>
                <a:cs typeface="Karnchang" panose="020B0604020202020204" charset="-34"/>
              </a:rPr>
              <a:t>untuk</a:t>
            </a:r>
            <a:r>
              <a:rPr lang="en-US" altLang="en-US" sz="2400" b="1" dirty="0">
                <a:latin typeface="Karnchang" panose="020B0604020202020204" charset="-34"/>
                <a:cs typeface="Karnchang" panose="020B0604020202020204" charset="-34"/>
              </a:rPr>
              <a:t> </a:t>
            </a:r>
            <a:r>
              <a:rPr lang="en-US" altLang="en-US" sz="2400" b="1" dirty="0" err="1">
                <a:latin typeface="Karnchang" panose="020B0604020202020204" charset="-34"/>
                <a:cs typeface="Karnchang" panose="020B0604020202020204" charset="-34"/>
              </a:rPr>
              <a:t>menampilkan</a:t>
            </a:r>
            <a:r>
              <a:rPr lang="en-US" altLang="en-US" sz="2400" b="1" dirty="0">
                <a:latin typeface="Karnchang" panose="020B0604020202020204" charset="-34"/>
                <a:cs typeface="Karnchang" panose="020B0604020202020204" charset="-34"/>
              </a:rPr>
              <a:t> </a:t>
            </a:r>
            <a:r>
              <a:rPr lang="en-US" altLang="en-US" sz="2400" b="1" dirty="0" err="1">
                <a:latin typeface="Karnchang" panose="020B0604020202020204" charset="-34"/>
                <a:cs typeface="Karnchang" panose="020B0604020202020204" charset="-34"/>
              </a:rPr>
              <a:t>dan</a:t>
            </a:r>
            <a:r>
              <a:rPr lang="en-US" altLang="en-US" sz="2400" b="1" dirty="0">
                <a:latin typeface="Karnchang" panose="020B0604020202020204" charset="-34"/>
                <a:cs typeface="Karnchang" panose="020B0604020202020204" charset="-34"/>
              </a:rPr>
              <a:t> </a:t>
            </a:r>
            <a:r>
              <a:rPr lang="en-US" altLang="en-US" sz="2400" b="1" dirty="0" err="1">
                <a:latin typeface="Karnchang" panose="020B0604020202020204" charset="-34"/>
                <a:cs typeface="Karnchang" panose="020B0604020202020204" charset="-34"/>
              </a:rPr>
              <a:t>memutar</a:t>
            </a:r>
            <a:r>
              <a:rPr lang="en-US" altLang="en-US" sz="2400" b="1" dirty="0">
                <a:latin typeface="Karnchang" panose="020B0604020202020204" charset="-34"/>
                <a:cs typeface="Karnchang" panose="020B0604020202020204" charset="-34"/>
              </a:rPr>
              <a:t> </a:t>
            </a:r>
            <a:r>
              <a:rPr lang="en-US" altLang="en-US" sz="2400" b="1" dirty="0" err="1">
                <a:latin typeface="Karnchang" panose="020B0604020202020204" charset="-34"/>
                <a:cs typeface="Karnchang" panose="020B0604020202020204" charset="-34"/>
              </a:rPr>
              <a:t>konten</a:t>
            </a:r>
            <a:r>
              <a:rPr lang="en-US" altLang="en-US" sz="2400" b="1" dirty="0">
                <a:latin typeface="Karnchang" panose="020B0604020202020204" charset="-34"/>
                <a:cs typeface="Karnchang" panose="020B0604020202020204" charset="-34"/>
              </a:rPr>
              <a:t> multimedia. </a:t>
            </a:r>
            <a:r>
              <a:rPr lang="en-US" altLang="en-US" sz="2400" b="1" dirty="0" err="1">
                <a:latin typeface="Karnchang" panose="020B0604020202020204" charset="-34"/>
                <a:cs typeface="Karnchang" panose="020B0604020202020204" charset="-34"/>
              </a:rPr>
              <a:t>Anda</a:t>
            </a:r>
            <a:r>
              <a:rPr lang="en-US" altLang="en-US" sz="2400" b="1" dirty="0">
                <a:latin typeface="Karnchang" panose="020B0604020202020204" charset="-34"/>
                <a:cs typeface="Karnchang" panose="020B0604020202020204" charset="-34"/>
              </a:rPr>
              <a:t> </a:t>
            </a:r>
            <a:r>
              <a:rPr lang="en-US" altLang="en-US" sz="2400" b="1" dirty="0" err="1">
                <a:latin typeface="Karnchang" panose="020B0604020202020204" charset="-34"/>
                <a:cs typeface="Karnchang" panose="020B0604020202020204" charset="-34"/>
              </a:rPr>
              <a:t>dapat</a:t>
            </a:r>
            <a:r>
              <a:rPr lang="en-US" altLang="en-US" sz="2400" b="1" dirty="0">
                <a:latin typeface="Karnchang" panose="020B0604020202020204" charset="-34"/>
                <a:cs typeface="Karnchang" panose="020B0604020202020204" charset="-34"/>
              </a:rPr>
              <a:t> </a:t>
            </a:r>
            <a:r>
              <a:rPr lang="en-US" altLang="en-US" sz="2400" b="1" dirty="0" err="1">
                <a:latin typeface="Karnchang" panose="020B0604020202020204" charset="-34"/>
                <a:cs typeface="Karnchang" panose="020B0604020202020204" charset="-34"/>
              </a:rPr>
              <a:t>menggunakan</a:t>
            </a:r>
            <a:r>
              <a:rPr lang="en-US" altLang="en-US" sz="2400" b="1" dirty="0">
                <a:latin typeface="Karnchang" panose="020B0604020202020204" charset="-34"/>
                <a:cs typeface="Karnchang" panose="020B0604020202020204" charset="-34"/>
              </a:rPr>
              <a:t> </a:t>
            </a:r>
            <a:r>
              <a:rPr lang="en-US" altLang="en-US" sz="2400" b="1" dirty="0" err="1">
                <a:latin typeface="Karnchang" panose="020B0604020202020204" charset="-34"/>
                <a:cs typeface="Karnchang" panose="020B0604020202020204" charset="-34"/>
              </a:rPr>
              <a:t>atribut</a:t>
            </a:r>
            <a:r>
              <a:rPr lang="en-US" altLang="en-US" sz="2400" b="1" dirty="0">
                <a:latin typeface="Karnchang" panose="020B0604020202020204" charset="-34"/>
                <a:cs typeface="Karnchang" panose="020B0604020202020204" charset="-34"/>
              </a:rPr>
              <a:t> </a:t>
            </a:r>
            <a:r>
              <a:rPr lang="en-US" altLang="en-US" sz="2400" b="1" dirty="0" err="1">
                <a:latin typeface="Karnchang" panose="020B0604020202020204" charset="-34"/>
                <a:cs typeface="Karnchang" panose="020B0604020202020204" charset="-34"/>
              </a:rPr>
              <a:t>dan</a:t>
            </a:r>
            <a:r>
              <a:rPr lang="en-US" altLang="en-US" sz="2400" b="1" dirty="0">
                <a:latin typeface="Karnchang" panose="020B0604020202020204" charset="-34"/>
                <a:cs typeface="Karnchang" panose="020B0604020202020204" charset="-34"/>
              </a:rPr>
              <a:t> JavaScript </a:t>
            </a:r>
            <a:r>
              <a:rPr lang="en-US" altLang="en-US" sz="2400" b="1" dirty="0" err="1">
                <a:latin typeface="Karnchang" panose="020B0604020202020204" charset="-34"/>
                <a:cs typeface="Karnchang" panose="020B0604020202020204" charset="-34"/>
              </a:rPr>
              <a:t>untuk</a:t>
            </a:r>
            <a:r>
              <a:rPr lang="en-US" altLang="en-US" sz="2400" b="1" dirty="0">
                <a:latin typeface="Karnchang" panose="020B0604020202020204" charset="-34"/>
                <a:cs typeface="Karnchang" panose="020B0604020202020204" charset="-34"/>
              </a:rPr>
              <a:t> </a:t>
            </a:r>
            <a:r>
              <a:rPr lang="en-US" altLang="en-US" sz="2400" b="1" dirty="0" err="1">
                <a:latin typeface="Karnchang" panose="020B0604020202020204" charset="-34"/>
                <a:cs typeface="Karnchang" panose="020B0604020202020204" charset="-34"/>
              </a:rPr>
              <a:t>mengontrol</a:t>
            </a:r>
            <a:r>
              <a:rPr lang="en-US" altLang="en-US" sz="2400" b="1" dirty="0">
                <a:latin typeface="Karnchang" panose="020B0604020202020204" charset="-34"/>
                <a:cs typeface="Karnchang" panose="020B0604020202020204" charset="-34"/>
              </a:rPr>
              <a:t> </a:t>
            </a:r>
            <a:r>
              <a:rPr lang="en-US" altLang="en-US" sz="2400" b="1" dirty="0" err="1">
                <a:latin typeface="Karnchang" panose="020B0604020202020204" charset="-34"/>
                <a:cs typeface="Karnchang" panose="020B0604020202020204" charset="-34"/>
              </a:rPr>
              <a:t>pemutaran</a:t>
            </a:r>
            <a:r>
              <a:rPr lang="en-US" altLang="en-US" sz="2400" b="1" dirty="0">
                <a:latin typeface="Karnchang" panose="020B0604020202020204" charset="-34"/>
                <a:cs typeface="Karnchang" panose="020B0604020202020204" charset="-34"/>
              </a:rPr>
              <a:t> </a:t>
            </a:r>
            <a:r>
              <a:rPr lang="en-US" altLang="en-US" sz="2400" b="1" dirty="0" err="1">
                <a:latin typeface="Karnchang" panose="020B0604020202020204" charset="-34"/>
                <a:cs typeface="Karnchang" panose="020B0604020202020204" charset="-34"/>
              </a:rPr>
              <a:t>dan</a:t>
            </a:r>
            <a:r>
              <a:rPr lang="en-US" altLang="en-US" sz="2400" b="1" dirty="0">
                <a:latin typeface="Karnchang" panose="020B0604020202020204" charset="-34"/>
                <a:cs typeface="Karnchang" panose="020B0604020202020204" charset="-34"/>
              </a:rPr>
              <a:t> </a:t>
            </a:r>
            <a:r>
              <a:rPr lang="en-US" altLang="en-US" sz="2400" b="1" dirty="0" err="1">
                <a:latin typeface="Karnchang" panose="020B0604020202020204" charset="-34"/>
                <a:cs typeface="Karnchang" panose="020B0604020202020204" charset="-34"/>
              </a:rPr>
              <a:t>interaksi</a:t>
            </a:r>
            <a:r>
              <a:rPr lang="en-US" altLang="en-US" sz="2400" b="1" dirty="0">
                <a:latin typeface="Karnchang" panose="020B0604020202020204" charset="-34"/>
                <a:cs typeface="Karnchang" panose="020B0604020202020204" charset="-34"/>
              </a:rPr>
              <a:t> multimedia.</a:t>
            </a:r>
            <a:endParaRPr kumimoji="0" lang="en-US" altLang="en-US" sz="2400" b="0" i="0" u="none" strike="noStrike" cap="none" normalizeH="0" baseline="0" dirty="0" smtClean="0">
              <a:ln>
                <a:noFill/>
              </a:ln>
              <a:solidFill>
                <a:schemeClr val="tx1"/>
              </a:solidFill>
              <a:effectLst/>
              <a:latin typeface="Karnchang" panose="020B0604020202020204" charset="-34"/>
              <a:cs typeface="Karnchang" panose="020B0604020202020204" charset="-34"/>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0200" y="2705100"/>
            <a:ext cx="7727763" cy="4419600"/>
          </a:xfrm>
          <a:prstGeom prst="rect">
            <a:avLst/>
          </a:prstGeom>
        </p:spPr>
      </p:pic>
    </p:spTree>
    <p:extLst>
      <p:ext uri="{BB962C8B-B14F-4D97-AF65-F5344CB8AC3E}">
        <p14:creationId xmlns:p14="http://schemas.microsoft.com/office/powerpoint/2010/main" val="11313608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533400" y="683623"/>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1490452" y="904875"/>
            <a:ext cx="6584507" cy="1107440"/>
          </a:xfrm>
          <a:prstGeom prst="rect">
            <a:avLst/>
          </a:prstGeom>
        </p:spPr>
        <p:txBody>
          <a:bodyPr lIns="0" tIns="0" rIns="0" bIns="0" rtlCol="0" anchor="t">
            <a:spAutoFit/>
          </a:bodyPr>
          <a:lstStyle/>
          <a:p>
            <a:pPr algn="ctr">
              <a:lnSpc>
                <a:spcPts val="5980"/>
              </a:lnSpc>
            </a:pPr>
            <a:r>
              <a:rPr lang="en-US" sz="6500">
                <a:solidFill>
                  <a:srgbClr val="243342"/>
                </a:solidFill>
                <a:latin typeface="Karnchang Bold"/>
              </a:rPr>
              <a:t>Tahapan Tugas</a:t>
            </a:r>
          </a:p>
        </p:txBody>
      </p:sp>
      <p:grpSp>
        <p:nvGrpSpPr>
          <p:cNvPr id="26" name="Group 26"/>
          <p:cNvGrpSpPr/>
          <p:nvPr/>
        </p:nvGrpSpPr>
        <p:grpSpPr>
          <a:xfrm>
            <a:off x="1763497" y="2127356"/>
            <a:ext cx="7956185" cy="2329213"/>
            <a:chOff x="0" y="-18541"/>
            <a:chExt cx="10608246" cy="3105618"/>
          </a:xfrm>
        </p:grpSpPr>
        <p:sp>
          <p:nvSpPr>
            <p:cNvPr id="27" name="Freeform 27"/>
            <p:cNvSpPr/>
            <p:nvPr/>
          </p:nvSpPr>
          <p:spPr>
            <a:xfrm>
              <a:off x="0" y="0"/>
              <a:ext cx="879077" cy="879077"/>
            </a:xfrm>
            <a:custGeom>
              <a:avLst/>
              <a:gdLst/>
              <a:ahLst/>
              <a:cxnLst/>
              <a:rect l="l" t="t" r="r" b="b"/>
              <a:pathLst>
                <a:path w="879077" h="879077">
                  <a:moveTo>
                    <a:pt x="0" y="0"/>
                  </a:moveTo>
                  <a:lnTo>
                    <a:pt x="879077" y="0"/>
                  </a:lnTo>
                  <a:lnTo>
                    <a:pt x="879077" y="879077"/>
                  </a:lnTo>
                  <a:lnTo>
                    <a:pt x="0" y="87907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8" name="TextBox 28"/>
            <p:cNvSpPr txBox="1"/>
            <p:nvPr/>
          </p:nvSpPr>
          <p:spPr>
            <a:xfrm>
              <a:off x="404216" y="1168003"/>
              <a:ext cx="10204030" cy="1919074"/>
            </a:xfrm>
            <a:prstGeom prst="rect">
              <a:avLst/>
            </a:prstGeom>
          </p:spPr>
          <p:txBody>
            <a:bodyPr lIns="0" tIns="0" rIns="0" bIns="0" rtlCol="0" anchor="t">
              <a:spAutoFit/>
            </a:bodyPr>
            <a:lstStyle/>
            <a:p>
              <a:pPr>
                <a:lnSpc>
                  <a:spcPts val="3779"/>
                </a:lnSpc>
              </a:pPr>
              <a:r>
                <a:rPr lang="en-US" sz="2800" dirty="0"/>
                <a:t>Gunakan JavaScript </a:t>
              </a:r>
              <a:r>
                <a:rPr lang="en-US" sz="2800" dirty="0" err="1"/>
                <a:t>untuk</a:t>
              </a:r>
              <a:r>
                <a:rPr lang="en-US" sz="2800" dirty="0"/>
                <a:t> </a:t>
              </a:r>
              <a:r>
                <a:rPr lang="en-US" sz="2800" dirty="0" err="1"/>
                <a:t>menangani</a:t>
              </a:r>
              <a:r>
                <a:rPr lang="en-US" sz="2800" dirty="0"/>
                <a:t> event </a:t>
              </a:r>
              <a:r>
                <a:rPr lang="en-US" sz="2800" dirty="0" err="1"/>
                <a:t>seperti</a:t>
              </a:r>
              <a:r>
                <a:rPr lang="en-US" sz="2800" dirty="0"/>
                <a:t> </a:t>
              </a:r>
              <a:r>
                <a:rPr lang="en-US" sz="2800" dirty="0" err="1"/>
                <a:t>klik</a:t>
              </a:r>
              <a:r>
                <a:rPr lang="en-US" sz="2800" dirty="0"/>
                <a:t> </a:t>
              </a:r>
              <a:r>
                <a:rPr lang="en-US" sz="2800" dirty="0" err="1"/>
                <a:t>pada</a:t>
              </a:r>
              <a:r>
                <a:rPr lang="en-US" sz="2800" dirty="0"/>
                <a:t> menu </a:t>
              </a:r>
              <a:r>
                <a:rPr lang="en-US" sz="2800" dirty="0" err="1"/>
                <a:t>navigasi</a:t>
              </a:r>
              <a:r>
                <a:rPr lang="en-US" sz="2800" dirty="0"/>
                <a:t> </a:t>
              </a:r>
              <a:r>
                <a:rPr lang="en-US" sz="2800" dirty="0" err="1"/>
                <a:t>dan</a:t>
              </a:r>
              <a:r>
                <a:rPr lang="en-US" sz="2800" dirty="0"/>
                <a:t> </a:t>
              </a:r>
              <a:r>
                <a:rPr lang="en-US" sz="2800" dirty="0" err="1"/>
                <a:t>pengiriman</a:t>
              </a:r>
              <a:r>
                <a:rPr lang="en-US" sz="2800" dirty="0"/>
                <a:t> </a:t>
              </a:r>
              <a:r>
                <a:rPr lang="en-US" sz="2800" dirty="0" err="1"/>
                <a:t>formulir</a:t>
              </a:r>
              <a:r>
                <a:rPr lang="en-US" sz="2800" dirty="0"/>
                <a:t> </a:t>
              </a:r>
              <a:r>
                <a:rPr lang="en-US" sz="2800" dirty="0" err="1"/>
                <a:t>kontak</a:t>
              </a:r>
              <a:r>
                <a:rPr lang="en-US" sz="2800" dirty="0"/>
                <a:t>.</a:t>
              </a:r>
              <a:endParaRPr lang="en-US" sz="2700" dirty="0">
                <a:solidFill>
                  <a:srgbClr val="000000"/>
                </a:solidFill>
                <a:latin typeface="Karnchang"/>
              </a:endParaRPr>
            </a:p>
          </p:txBody>
        </p:sp>
        <p:sp>
          <p:nvSpPr>
            <p:cNvPr id="29" name="TextBox 29"/>
            <p:cNvSpPr txBox="1"/>
            <p:nvPr/>
          </p:nvSpPr>
          <p:spPr>
            <a:xfrm>
              <a:off x="1129949" y="-18541"/>
              <a:ext cx="9156781" cy="897679"/>
            </a:xfrm>
            <a:prstGeom prst="rect">
              <a:avLst/>
            </a:prstGeom>
          </p:spPr>
          <p:txBody>
            <a:bodyPr lIns="0" tIns="0" rIns="0" bIns="0" rtlCol="0" anchor="t">
              <a:spAutoFit/>
            </a:bodyPr>
            <a:lstStyle/>
            <a:p>
              <a:pPr algn="l">
                <a:lnSpc>
                  <a:spcPts val="3680"/>
                </a:lnSpc>
              </a:pPr>
              <a:r>
                <a:rPr lang="en-US" sz="4000">
                  <a:solidFill>
                    <a:srgbClr val="243342"/>
                  </a:solidFill>
                  <a:latin typeface="Karnchang Bold"/>
                </a:rPr>
                <a:t>Point 1</a:t>
              </a:r>
            </a:p>
          </p:txBody>
        </p:sp>
      </p:grpSp>
      <p:grpSp>
        <p:nvGrpSpPr>
          <p:cNvPr id="30" name="Group 30"/>
          <p:cNvGrpSpPr/>
          <p:nvPr/>
        </p:nvGrpSpPr>
        <p:grpSpPr>
          <a:xfrm>
            <a:off x="1724628" y="4636603"/>
            <a:ext cx="7956185" cy="1841900"/>
            <a:chOff x="0" y="-18541"/>
            <a:chExt cx="10608246" cy="2455867"/>
          </a:xfrm>
        </p:grpSpPr>
        <p:sp>
          <p:nvSpPr>
            <p:cNvPr id="31" name="Freeform 31"/>
            <p:cNvSpPr/>
            <p:nvPr/>
          </p:nvSpPr>
          <p:spPr>
            <a:xfrm>
              <a:off x="0" y="0"/>
              <a:ext cx="879077" cy="879077"/>
            </a:xfrm>
            <a:custGeom>
              <a:avLst/>
              <a:gdLst/>
              <a:ahLst/>
              <a:cxnLst/>
              <a:rect l="l" t="t" r="r" b="b"/>
              <a:pathLst>
                <a:path w="879077" h="879077">
                  <a:moveTo>
                    <a:pt x="0" y="0"/>
                  </a:moveTo>
                  <a:lnTo>
                    <a:pt x="879077" y="0"/>
                  </a:lnTo>
                  <a:lnTo>
                    <a:pt x="879077" y="879077"/>
                  </a:lnTo>
                  <a:lnTo>
                    <a:pt x="0" y="87907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2" name="TextBox 32"/>
            <p:cNvSpPr txBox="1"/>
            <p:nvPr/>
          </p:nvSpPr>
          <p:spPr>
            <a:xfrm>
              <a:off x="404216" y="1168003"/>
              <a:ext cx="10204030" cy="1269323"/>
            </a:xfrm>
            <a:prstGeom prst="rect">
              <a:avLst/>
            </a:prstGeom>
          </p:spPr>
          <p:txBody>
            <a:bodyPr lIns="0" tIns="0" rIns="0" bIns="0" rtlCol="0" anchor="t">
              <a:spAutoFit/>
            </a:bodyPr>
            <a:lstStyle/>
            <a:p>
              <a:pPr>
                <a:lnSpc>
                  <a:spcPts val="3779"/>
                </a:lnSpc>
              </a:pPr>
              <a:r>
                <a:rPr lang="en-US" sz="2800" dirty="0" err="1"/>
                <a:t>Buat</a:t>
              </a:r>
              <a:r>
                <a:rPr lang="en-US" sz="2800" dirty="0"/>
                <a:t> </a:t>
              </a:r>
              <a:r>
                <a:rPr lang="en-US" sz="2800" dirty="0" err="1"/>
                <a:t>animasi</a:t>
              </a:r>
              <a:r>
                <a:rPr lang="en-US" sz="2800" dirty="0"/>
                <a:t> </a:t>
              </a:r>
              <a:r>
                <a:rPr lang="en-US" sz="2800" dirty="0" err="1"/>
                <a:t>sederhana</a:t>
              </a:r>
              <a:r>
                <a:rPr lang="en-US" sz="2800" dirty="0"/>
                <a:t> </a:t>
              </a:r>
              <a:r>
                <a:rPr lang="en-US" sz="2800" dirty="0" err="1"/>
                <a:t>menggunakan</a:t>
              </a:r>
              <a:r>
                <a:rPr lang="en-US" sz="2800" dirty="0"/>
                <a:t> CSS </a:t>
              </a:r>
              <a:r>
                <a:rPr lang="en-US" sz="2800" dirty="0" err="1"/>
                <a:t>atau</a:t>
              </a:r>
              <a:r>
                <a:rPr lang="en-US" sz="2800" dirty="0"/>
                <a:t> JavaScript </a:t>
              </a:r>
              <a:r>
                <a:rPr lang="en-US" sz="2800" dirty="0" err="1"/>
                <a:t>untuk</a:t>
              </a:r>
              <a:r>
                <a:rPr lang="en-US" sz="2800" dirty="0"/>
                <a:t> </a:t>
              </a:r>
              <a:r>
                <a:rPr lang="en-US" sz="2800" dirty="0" err="1"/>
                <a:t>mempercantik</a:t>
              </a:r>
              <a:r>
                <a:rPr lang="en-US" sz="2800" dirty="0"/>
                <a:t> </a:t>
              </a:r>
              <a:r>
                <a:rPr lang="en-US" sz="2800" dirty="0" err="1"/>
                <a:t>interaksi</a:t>
              </a:r>
              <a:r>
                <a:rPr lang="en-US" sz="2800" dirty="0"/>
                <a:t> </a:t>
              </a:r>
              <a:r>
                <a:rPr lang="en-US" sz="2800" dirty="0" err="1"/>
                <a:t>pengguna</a:t>
              </a:r>
              <a:r>
                <a:rPr lang="en-US" sz="2800" dirty="0"/>
                <a:t>.</a:t>
              </a:r>
              <a:endParaRPr lang="en-US" sz="2700" dirty="0">
                <a:solidFill>
                  <a:srgbClr val="000000"/>
                </a:solidFill>
                <a:latin typeface="Karnchang"/>
              </a:endParaRPr>
            </a:p>
          </p:txBody>
        </p:sp>
        <p:sp>
          <p:nvSpPr>
            <p:cNvPr id="33" name="TextBox 33"/>
            <p:cNvSpPr txBox="1"/>
            <p:nvPr/>
          </p:nvSpPr>
          <p:spPr>
            <a:xfrm>
              <a:off x="1129949" y="-18541"/>
              <a:ext cx="9156781" cy="1519979"/>
            </a:xfrm>
            <a:prstGeom prst="rect">
              <a:avLst/>
            </a:prstGeom>
          </p:spPr>
          <p:txBody>
            <a:bodyPr lIns="0" tIns="0" rIns="0" bIns="0" rtlCol="0" anchor="t">
              <a:spAutoFit/>
            </a:bodyPr>
            <a:lstStyle/>
            <a:p>
              <a:pPr algn="l">
                <a:lnSpc>
                  <a:spcPts val="3680"/>
                </a:lnSpc>
              </a:pPr>
              <a:r>
                <a:rPr lang="en-US" sz="4000" dirty="0">
                  <a:solidFill>
                    <a:srgbClr val="243342"/>
                  </a:solidFill>
                  <a:latin typeface="Karnchang Bold"/>
                </a:rPr>
                <a:t>Point 2</a:t>
              </a:r>
            </a:p>
            <a:p>
              <a:pPr algn="l">
                <a:lnSpc>
                  <a:spcPts val="3680"/>
                </a:lnSpc>
              </a:pPr>
              <a:endParaRPr lang="en-US" sz="4000" dirty="0">
                <a:solidFill>
                  <a:srgbClr val="243342"/>
                </a:solidFill>
                <a:latin typeface="Karnchang Bold"/>
              </a:endParaRPr>
            </a:p>
          </p:txBody>
        </p:sp>
      </p:grpSp>
      <p:grpSp>
        <p:nvGrpSpPr>
          <p:cNvPr id="34" name="Group 34"/>
          <p:cNvGrpSpPr/>
          <p:nvPr/>
        </p:nvGrpSpPr>
        <p:grpSpPr>
          <a:xfrm>
            <a:off x="10204676" y="2127356"/>
            <a:ext cx="7715048" cy="1864534"/>
            <a:chOff x="0" y="-18541"/>
            <a:chExt cx="10286730" cy="2486045"/>
          </a:xfrm>
        </p:grpSpPr>
        <p:sp>
          <p:nvSpPr>
            <p:cNvPr id="35" name="Freeform 35"/>
            <p:cNvSpPr/>
            <p:nvPr/>
          </p:nvSpPr>
          <p:spPr>
            <a:xfrm>
              <a:off x="0" y="0"/>
              <a:ext cx="879077" cy="879077"/>
            </a:xfrm>
            <a:custGeom>
              <a:avLst/>
              <a:gdLst/>
              <a:ahLst/>
              <a:cxnLst/>
              <a:rect l="l" t="t" r="r" b="b"/>
              <a:pathLst>
                <a:path w="879077" h="879077">
                  <a:moveTo>
                    <a:pt x="0" y="0"/>
                  </a:moveTo>
                  <a:lnTo>
                    <a:pt x="879077" y="0"/>
                  </a:lnTo>
                  <a:lnTo>
                    <a:pt x="879077" y="879077"/>
                  </a:lnTo>
                  <a:lnTo>
                    <a:pt x="0" y="87907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6" name="TextBox 36"/>
            <p:cNvSpPr txBox="1"/>
            <p:nvPr/>
          </p:nvSpPr>
          <p:spPr>
            <a:xfrm>
              <a:off x="404217" y="1168003"/>
              <a:ext cx="7630349" cy="1299501"/>
            </a:xfrm>
            <a:prstGeom prst="rect">
              <a:avLst/>
            </a:prstGeom>
          </p:spPr>
          <p:txBody>
            <a:bodyPr wrap="square" lIns="0" tIns="0" rIns="0" bIns="0" rtlCol="0" anchor="t">
              <a:spAutoFit/>
            </a:bodyPr>
            <a:lstStyle/>
            <a:p>
              <a:pPr>
                <a:lnSpc>
                  <a:spcPts val="3779"/>
                </a:lnSpc>
              </a:pPr>
              <a:r>
                <a:rPr lang="en-US" sz="2800" dirty="0" err="1"/>
                <a:t>Tambahkan</a:t>
              </a:r>
              <a:r>
                <a:rPr lang="en-US" sz="2800" dirty="0"/>
                <a:t> </a:t>
              </a:r>
              <a:r>
                <a:rPr lang="en-US" sz="2800" dirty="0" err="1"/>
                <a:t>validasi</a:t>
              </a:r>
              <a:r>
                <a:rPr lang="en-US" sz="2800" dirty="0"/>
                <a:t> form </a:t>
              </a:r>
              <a:r>
                <a:rPr lang="en-US" sz="2800" dirty="0" err="1"/>
                <a:t>menggunakan</a:t>
              </a:r>
              <a:r>
                <a:rPr lang="en-US" sz="2800" dirty="0"/>
                <a:t> JavaScript</a:t>
              </a:r>
              <a:endParaRPr lang="en-US" sz="2700" dirty="0">
                <a:solidFill>
                  <a:srgbClr val="000000"/>
                </a:solidFill>
                <a:latin typeface="Karnchang"/>
                <a:ea typeface="Karnchang"/>
              </a:endParaRPr>
            </a:p>
          </p:txBody>
        </p:sp>
        <p:sp>
          <p:nvSpPr>
            <p:cNvPr id="37" name="TextBox 37"/>
            <p:cNvSpPr txBox="1"/>
            <p:nvPr/>
          </p:nvSpPr>
          <p:spPr>
            <a:xfrm>
              <a:off x="1129949" y="-18541"/>
              <a:ext cx="9156781" cy="2142279"/>
            </a:xfrm>
            <a:prstGeom prst="rect">
              <a:avLst/>
            </a:prstGeom>
          </p:spPr>
          <p:txBody>
            <a:bodyPr lIns="0" tIns="0" rIns="0" bIns="0" rtlCol="0" anchor="t">
              <a:spAutoFit/>
            </a:bodyPr>
            <a:lstStyle/>
            <a:p>
              <a:pPr algn="l">
                <a:lnSpc>
                  <a:spcPts val="3680"/>
                </a:lnSpc>
              </a:pPr>
              <a:r>
                <a:rPr lang="en-US" sz="4000">
                  <a:solidFill>
                    <a:srgbClr val="243342"/>
                  </a:solidFill>
                  <a:latin typeface="Karnchang Bold"/>
                </a:rPr>
                <a:t>Point 3</a:t>
              </a:r>
            </a:p>
            <a:p>
              <a:pPr algn="l">
                <a:lnSpc>
                  <a:spcPts val="3680"/>
                </a:lnSpc>
              </a:pPr>
              <a:endParaRPr lang="en-US" sz="4000">
                <a:solidFill>
                  <a:srgbClr val="243342"/>
                </a:solidFill>
                <a:latin typeface="Karnchang Bold"/>
              </a:endParaRPr>
            </a:p>
            <a:p>
              <a:pPr algn="l">
                <a:lnSpc>
                  <a:spcPts val="3680"/>
                </a:lnSpc>
              </a:pPr>
              <a:endParaRPr lang="en-US" sz="4000">
                <a:solidFill>
                  <a:srgbClr val="243342"/>
                </a:solidFill>
                <a:latin typeface="Karnchang Bold"/>
              </a:endParaRPr>
            </a:p>
          </p:txBody>
        </p:sp>
      </p:grpSp>
      <p:grpSp>
        <p:nvGrpSpPr>
          <p:cNvPr id="38" name="Group 38"/>
          <p:cNvGrpSpPr/>
          <p:nvPr/>
        </p:nvGrpSpPr>
        <p:grpSpPr>
          <a:xfrm>
            <a:off x="10204676" y="4421684"/>
            <a:ext cx="7715048" cy="2329213"/>
            <a:chOff x="0" y="-18541"/>
            <a:chExt cx="10286730" cy="3105618"/>
          </a:xfrm>
        </p:grpSpPr>
        <p:sp>
          <p:nvSpPr>
            <p:cNvPr id="39" name="Freeform 39"/>
            <p:cNvSpPr/>
            <p:nvPr/>
          </p:nvSpPr>
          <p:spPr>
            <a:xfrm>
              <a:off x="0" y="0"/>
              <a:ext cx="879077" cy="879077"/>
            </a:xfrm>
            <a:custGeom>
              <a:avLst/>
              <a:gdLst/>
              <a:ahLst/>
              <a:cxnLst/>
              <a:rect l="l" t="t" r="r" b="b"/>
              <a:pathLst>
                <a:path w="879077" h="879077">
                  <a:moveTo>
                    <a:pt x="0" y="0"/>
                  </a:moveTo>
                  <a:lnTo>
                    <a:pt x="879077" y="0"/>
                  </a:lnTo>
                  <a:lnTo>
                    <a:pt x="879077" y="879077"/>
                  </a:lnTo>
                  <a:lnTo>
                    <a:pt x="0" y="87907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0" name="TextBox 40"/>
            <p:cNvSpPr txBox="1"/>
            <p:nvPr/>
          </p:nvSpPr>
          <p:spPr>
            <a:xfrm>
              <a:off x="404217" y="1168003"/>
              <a:ext cx="8239949" cy="1919074"/>
            </a:xfrm>
            <a:prstGeom prst="rect">
              <a:avLst/>
            </a:prstGeom>
          </p:spPr>
          <p:txBody>
            <a:bodyPr wrap="square" lIns="0" tIns="0" rIns="0" bIns="0" rtlCol="0" anchor="t">
              <a:spAutoFit/>
            </a:bodyPr>
            <a:lstStyle/>
            <a:p>
              <a:pPr>
                <a:lnSpc>
                  <a:spcPts val="3779"/>
                </a:lnSpc>
              </a:pPr>
              <a:r>
                <a:rPr lang="es-ES" sz="2800" dirty="0" err="1"/>
                <a:t>Tambahkan</a:t>
              </a:r>
              <a:r>
                <a:rPr lang="es-ES" sz="2800" dirty="0"/>
                <a:t> </a:t>
              </a:r>
              <a:r>
                <a:rPr lang="es-ES" sz="2800" dirty="0" err="1"/>
                <a:t>elemen</a:t>
              </a:r>
              <a:r>
                <a:rPr lang="es-ES" sz="2800" dirty="0"/>
                <a:t> multimedia (</a:t>
              </a:r>
              <a:r>
                <a:rPr lang="es-ES" sz="2800" dirty="0" err="1"/>
                <a:t>misalnya</a:t>
              </a:r>
              <a:r>
                <a:rPr lang="es-ES" sz="2800" dirty="0"/>
                <a:t> </a:t>
              </a:r>
              <a:r>
                <a:rPr lang="es-ES" sz="2800" dirty="0" err="1"/>
                <a:t>ikon</a:t>
              </a:r>
              <a:r>
                <a:rPr lang="es-ES" sz="2800" dirty="0"/>
                <a:t>, gambar, video) </a:t>
              </a:r>
              <a:r>
                <a:rPr lang="es-ES" sz="2800" dirty="0" err="1"/>
                <a:t>untuk</a:t>
              </a:r>
              <a:r>
                <a:rPr lang="es-ES" sz="2800" dirty="0"/>
                <a:t> </a:t>
              </a:r>
              <a:r>
                <a:rPr lang="es-ES" sz="2800" dirty="0" err="1"/>
                <a:t>memperkaya</a:t>
              </a:r>
              <a:r>
                <a:rPr lang="es-ES" sz="2800" dirty="0"/>
                <a:t> </a:t>
              </a:r>
              <a:r>
                <a:rPr lang="es-ES" sz="2800" dirty="0" err="1"/>
                <a:t>antarmuka</a:t>
              </a:r>
              <a:r>
                <a:rPr lang="es-ES" sz="2800" dirty="0"/>
                <a:t>.</a:t>
              </a:r>
              <a:endParaRPr lang="en-US" sz="2700" dirty="0">
                <a:solidFill>
                  <a:srgbClr val="000000"/>
                </a:solidFill>
                <a:latin typeface="Karnchang"/>
              </a:endParaRPr>
            </a:p>
          </p:txBody>
        </p:sp>
        <p:sp>
          <p:nvSpPr>
            <p:cNvPr id="41" name="TextBox 41"/>
            <p:cNvSpPr txBox="1"/>
            <p:nvPr/>
          </p:nvSpPr>
          <p:spPr>
            <a:xfrm>
              <a:off x="1129949" y="-18541"/>
              <a:ext cx="9156781" cy="1519979"/>
            </a:xfrm>
            <a:prstGeom prst="rect">
              <a:avLst/>
            </a:prstGeom>
          </p:spPr>
          <p:txBody>
            <a:bodyPr lIns="0" tIns="0" rIns="0" bIns="0" rtlCol="0" anchor="t">
              <a:spAutoFit/>
            </a:bodyPr>
            <a:lstStyle/>
            <a:p>
              <a:pPr algn="l">
                <a:lnSpc>
                  <a:spcPts val="3680"/>
                </a:lnSpc>
              </a:pPr>
              <a:r>
                <a:rPr lang="en-US" sz="4000" dirty="0">
                  <a:solidFill>
                    <a:srgbClr val="243342"/>
                  </a:solidFill>
                  <a:latin typeface="Karnchang Bold"/>
                </a:rPr>
                <a:t>Point 4</a:t>
              </a:r>
            </a:p>
            <a:p>
              <a:pPr algn="l">
                <a:lnSpc>
                  <a:spcPts val="3680"/>
                </a:lnSpc>
              </a:pPr>
              <a:endParaRPr lang="en-US" sz="4000" dirty="0">
                <a:solidFill>
                  <a:srgbClr val="243342"/>
                </a:solidFill>
                <a:latin typeface="Karnchang Bold"/>
              </a:endParaRPr>
            </a:p>
          </p:txBody>
        </p:sp>
      </p:grpSp>
    </p:spTree>
    <p:extLst>
      <p:ext uri="{BB962C8B-B14F-4D97-AF65-F5344CB8AC3E}">
        <p14:creationId xmlns:p14="http://schemas.microsoft.com/office/powerpoint/2010/main" val="18763904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Freeform 25"/>
          <p:cNvSpPr/>
          <p:nvPr/>
        </p:nvSpPr>
        <p:spPr>
          <a:xfrm>
            <a:off x="1637652" y="1448162"/>
            <a:ext cx="659308" cy="659308"/>
          </a:xfrm>
          <a:custGeom>
            <a:avLst/>
            <a:gdLst/>
            <a:ahLst/>
            <a:cxnLst/>
            <a:rect l="l" t="t" r="r" b="b"/>
            <a:pathLst>
              <a:path w="659308" h="659308">
                <a:moveTo>
                  <a:pt x="0" y="0"/>
                </a:moveTo>
                <a:lnTo>
                  <a:pt x="659307" y="0"/>
                </a:lnTo>
                <a:lnTo>
                  <a:pt x="659307" y="659308"/>
                </a:lnTo>
                <a:lnTo>
                  <a:pt x="0" y="65930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6" name="TextBox 26"/>
          <p:cNvSpPr txBox="1"/>
          <p:nvPr/>
        </p:nvSpPr>
        <p:spPr>
          <a:xfrm>
            <a:off x="2485112" y="1412826"/>
            <a:ext cx="14126487" cy="497637"/>
          </a:xfrm>
          <a:prstGeom prst="rect">
            <a:avLst/>
          </a:prstGeom>
        </p:spPr>
        <p:txBody>
          <a:bodyPr wrap="square" lIns="0" tIns="0" rIns="0" bIns="0" rtlCol="0" anchor="t">
            <a:spAutoFit/>
          </a:bodyPr>
          <a:lstStyle/>
          <a:p>
            <a:pPr>
              <a:lnSpc>
                <a:spcPts val="3680"/>
              </a:lnSpc>
            </a:pPr>
            <a:r>
              <a:rPr lang="en-US" sz="4000" dirty="0" err="1"/>
              <a:t>Menulis</a:t>
            </a:r>
            <a:r>
              <a:rPr lang="en-US" sz="4000" dirty="0"/>
              <a:t> </a:t>
            </a:r>
            <a:r>
              <a:rPr lang="en-US" sz="4000" dirty="0" err="1"/>
              <a:t>Kode</a:t>
            </a:r>
            <a:r>
              <a:rPr lang="en-US" sz="4000" dirty="0"/>
              <a:t> </a:t>
            </a:r>
            <a:r>
              <a:rPr lang="en-US" sz="4000" dirty="0" err="1"/>
              <a:t>dengan</a:t>
            </a:r>
            <a:r>
              <a:rPr lang="en-US" sz="4000" dirty="0"/>
              <a:t> </a:t>
            </a:r>
            <a:r>
              <a:rPr lang="en-US" sz="4000" dirty="0" err="1"/>
              <a:t>Prinsip</a:t>
            </a:r>
            <a:r>
              <a:rPr lang="en-US" sz="4000" dirty="0"/>
              <a:t> </a:t>
            </a:r>
            <a:r>
              <a:rPr lang="en-US" sz="4000" dirty="0" err="1"/>
              <a:t>Sesuai</a:t>
            </a:r>
            <a:r>
              <a:rPr lang="en-US" sz="4000" dirty="0"/>
              <a:t> Guidelines </a:t>
            </a:r>
            <a:r>
              <a:rPr lang="en-US" sz="4000" dirty="0" err="1"/>
              <a:t>dan</a:t>
            </a:r>
            <a:r>
              <a:rPr lang="en-US" sz="4000" dirty="0"/>
              <a:t> Best Practices</a:t>
            </a:r>
            <a:endParaRPr lang="en-US" sz="4000" dirty="0">
              <a:solidFill>
                <a:srgbClr val="000000"/>
              </a:solidFill>
              <a:latin typeface="Karnchang" panose="020B0604020202020204" charset="-34"/>
              <a:cs typeface="Karnchang" panose="020B0604020202020204" charset="-34"/>
            </a:endParaRPr>
          </a:p>
        </p:txBody>
      </p:sp>
      <p:sp>
        <p:nvSpPr>
          <p:cNvPr id="27" name="TextBox 27"/>
          <p:cNvSpPr txBox="1"/>
          <p:nvPr/>
        </p:nvSpPr>
        <p:spPr>
          <a:xfrm>
            <a:off x="2471665" y="2123310"/>
            <a:ext cx="13337117" cy="1949252"/>
          </a:xfrm>
          <a:prstGeom prst="rect">
            <a:avLst/>
          </a:prstGeom>
        </p:spPr>
        <p:txBody>
          <a:bodyPr lIns="0" tIns="0" rIns="0" bIns="0" rtlCol="0" anchor="t">
            <a:spAutoFit/>
          </a:bodyPr>
          <a:lstStyle/>
          <a:p>
            <a:pPr>
              <a:lnSpc>
                <a:spcPts val="3779"/>
              </a:lnSpc>
            </a:pPr>
            <a:r>
              <a:rPr lang="en-US" sz="2800" dirty="0" smtClean="0"/>
              <a:t>	</a:t>
            </a:r>
            <a:r>
              <a:rPr lang="en-US" sz="2800" dirty="0" err="1" smtClean="0"/>
              <a:t>Menulis</a:t>
            </a:r>
            <a:r>
              <a:rPr lang="en-US" sz="2800" dirty="0" smtClean="0"/>
              <a:t> </a:t>
            </a:r>
            <a:r>
              <a:rPr lang="en-US" sz="2800" dirty="0" err="1"/>
              <a:t>kode</a:t>
            </a:r>
            <a:r>
              <a:rPr lang="en-US" sz="2800" dirty="0"/>
              <a:t> </a:t>
            </a:r>
            <a:r>
              <a:rPr lang="en-US" sz="2800" dirty="0" err="1"/>
              <a:t>dengan</a:t>
            </a:r>
            <a:r>
              <a:rPr lang="en-US" sz="2800" dirty="0"/>
              <a:t> </a:t>
            </a:r>
            <a:r>
              <a:rPr lang="en-US" sz="2800" dirty="0" err="1"/>
              <a:t>prinsip</a:t>
            </a:r>
            <a:r>
              <a:rPr lang="en-US" sz="2800" dirty="0"/>
              <a:t> guidelines </a:t>
            </a:r>
            <a:r>
              <a:rPr lang="en-US" sz="2800" dirty="0" err="1"/>
              <a:t>dan</a:t>
            </a:r>
            <a:r>
              <a:rPr lang="en-US" sz="2800" dirty="0"/>
              <a:t> best practices </a:t>
            </a:r>
            <a:r>
              <a:rPr lang="en-US" sz="2800" dirty="0" err="1"/>
              <a:t>adalah</a:t>
            </a:r>
            <a:r>
              <a:rPr lang="en-US" sz="2800" dirty="0"/>
              <a:t> </a:t>
            </a:r>
            <a:r>
              <a:rPr lang="en-US" sz="2800" dirty="0" err="1"/>
              <a:t>kunci</a:t>
            </a:r>
            <a:r>
              <a:rPr lang="en-US" sz="2800" dirty="0"/>
              <a:t> </a:t>
            </a:r>
            <a:r>
              <a:rPr lang="en-US" sz="2800" dirty="0" err="1"/>
              <a:t>untuk</a:t>
            </a:r>
            <a:r>
              <a:rPr lang="en-US" sz="2800" dirty="0"/>
              <a:t> </a:t>
            </a:r>
            <a:r>
              <a:rPr lang="en-US" sz="2800" dirty="0" err="1"/>
              <a:t>menghasilkan</a:t>
            </a:r>
            <a:r>
              <a:rPr lang="en-US" sz="2800" dirty="0"/>
              <a:t> </a:t>
            </a:r>
            <a:r>
              <a:rPr lang="en-US" sz="2800" dirty="0" err="1"/>
              <a:t>kode</a:t>
            </a:r>
            <a:r>
              <a:rPr lang="en-US" sz="2800" dirty="0"/>
              <a:t> yang </a:t>
            </a:r>
            <a:r>
              <a:rPr lang="en-US" sz="2800" dirty="0" err="1"/>
              <a:t>mudah</a:t>
            </a:r>
            <a:r>
              <a:rPr lang="en-US" sz="2800" dirty="0"/>
              <a:t> </a:t>
            </a:r>
            <a:r>
              <a:rPr lang="en-US" sz="2800" dirty="0" err="1"/>
              <a:t>dipahami</a:t>
            </a:r>
            <a:r>
              <a:rPr lang="en-US" sz="2800" dirty="0"/>
              <a:t>, </a:t>
            </a:r>
            <a:r>
              <a:rPr lang="en-US" sz="2800" dirty="0" err="1"/>
              <a:t>dapat</a:t>
            </a:r>
            <a:r>
              <a:rPr lang="en-US" sz="2800" dirty="0"/>
              <a:t> di-maintain, </a:t>
            </a:r>
            <a:r>
              <a:rPr lang="en-US" sz="2800" dirty="0" err="1"/>
              <a:t>aman</a:t>
            </a:r>
            <a:r>
              <a:rPr lang="en-US" sz="2800" dirty="0"/>
              <a:t>, </a:t>
            </a:r>
            <a:r>
              <a:rPr lang="en-US" sz="2800" dirty="0" err="1"/>
              <a:t>dan</a:t>
            </a:r>
            <a:r>
              <a:rPr lang="en-US" sz="2800" dirty="0"/>
              <a:t> </a:t>
            </a:r>
            <a:r>
              <a:rPr lang="en-US" sz="2800" dirty="0" err="1"/>
              <a:t>efisien</a:t>
            </a:r>
            <a:r>
              <a:rPr lang="en-US" sz="2800" dirty="0"/>
              <a:t>. </a:t>
            </a:r>
            <a:endParaRPr lang="en-US" sz="2800" dirty="0" smtClean="0"/>
          </a:p>
          <a:p>
            <a:pPr>
              <a:lnSpc>
                <a:spcPts val="3779"/>
              </a:lnSpc>
            </a:pPr>
            <a:r>
              <a:rPr lang="en-US" sz="2800" dirty="0"/>
              <a:t>	</a:t>
            </a:r>
            <a:r>
              <a:rPr lang="en-US" sz="2800" dirty="0" err="1" smtClean="0"/>
              <a:t>Berikut</a:t>
            </a:r>
            <a:r>
              <a:rPr lang="en-US" sz="2800" dirty="0" smtClean="0"/>
              <a:t> </a:t>
            </a:r>
            <a:r>
              <a:rPr lang="en-US" sz="2800" dirty="0" err="1"/>
              <a:t>adalah</a:t>
            </a:r>
            <a:r>
              <a:rPr lang="en-US" sz="2800" dirty="0"/>
              <a:t> </a:t>
            </a:r>
            <a:r>
              <a:rPr lang="en-US" sz="2800" dirty="0" err="1"/>
              <a:t>beberapa</a:t>
            </a:r>
            <a:r>
              <a:rPr lang="en-US" sz="2800" dirty="0"/>
              <a:t> </a:t>
            </a:r>
            <a:r>
              <a:rPr lang="en-US" sz="2800" dirty="0" err="1"/>
              <a:t>prinsip</a:t>
            </a:r>
            <a:r>
              <a:rPr lang="en-US" sz="2800" dirty="0"/>
              <a:t> </a:t>
            </a:r>
            <a:r>
              <a:rPr lang="en-US" sz="2800" dirty="0" err="1"/>
              <a:t>dan</a:t>
            </a:r>
            <a:r>
              <a:rPr lang="en-US" sz="2800" dirty="0"/>
              <a:t> </a:t>
            </a:r>
            <a:r>
              <a:rPr lang="en-US" sz="2800" dirty="0" err="1"/>
              <a:t>praktik</a:t>
            </a:r>
            <a:r>
              <a:rPr lang="en-US" sz="2800" dirty="0"/>
              <a:t> </a:t>
            </a:r>
            <a:r>
              <a:rPr lang="en-US" sz="2800" dirty="0" err="1"/>
              <a:t>terbaik</a:t>
            </a:r>
            <a:r>
              <a:rPr lang="en-US" sz="2800" dirty="0"/>
              <a:t> yang </a:t>
            </a:r>
            <a:r>
              <a:rPr lang="en-US" sz="2800" dirty="0" err="1"/>
              <a:t>dapat</a:t>
            </a:r>
            <a:r>
              <a:rPr lang="en-US" sz="2800" dirty="0"/>
              <a:t> </a:t>
            </a:r>
            <a:r>
              <a:rPr lang="en-US" sz="2800" dirty="0" err="1"/>
              <a:t>Anda</a:t>
            </a:r>
            <a:r>
              <a:rPr lang="en-US" sz="2800" dirty="0"/>
              <a:t> </a:t>
            </a:r>
            <a:r>
              <a:rPr lang="en-US" sz="2800" dirty="0" err="1"/>
              <a:t>terapkan</a:t>
            </a:r>
            <a:r>
              <a:rPr lang="en-US" sz="2800" dirty="0"/>
              <a:t> </a:t>
            </a:r>
            <a:r>
              <a:rPr lang="en-US" sz="2800" dirty="0" err="1"/>
              <a:t>dalam</a:t>
            </a:r>
            <a:r>
              <a:rPr lang="en-US" sz="2800" dirty="0"/>
              <a:t> proses </a:t>
            </a:r>
            <a:r>
              <a:rPr lang="en-US" sz="2800" dirty="0" err="1"/>
              <a:t>menulis</a:t>
            </a:r>
            <a:r>
              <a:rPr lang="en-US" sz="2800" dirty="0"/>
              <a:t> </a:t>
            </a:r>
            <a:r>
              <a:rPr lang="en-US" sz="2800" dirty="0" err="1"/>
              <a:t>kode</a:t>
            </a:r>
            <a:r>
              <a:rPr lang="en-US" sz="2800" dirty="0"/>
              <a:t>:</a:t>
            </a:r>
            <a:endParaRPr lang="en-US" sz="2700" dirty="0">
              <a:solidFill>
                <a:srgbClr val="000000"/>
              </a:solidFill>
              <a:latin typeface="Karnchang"/>
            </a:endParaRPr>
          </a:p>
        </p:txBody>
      </p:sp>
      <p:sp>
        <p:nvSpPr>
          <p:cNvPr id="28" name="TextBox 28"/>
          <p:cNvSpPr txBox="1"/>
          <p:nvPr/>
        </p:nvSpPr>
        <p:spPr>
          <a:xfrm>
            <a:off x="2296960" y="4349890"/>
            <a:ext cx="7420888" cy="4801314"/>
          </a:xfrm>
          <a:prstGeom prst="rect">
            <a:avLst/>
          </a:prstGeom>
        </p:spPr>
        <p:txBody>
          <a:bodyPr wrap="square" lIns="0" tIns="0" rIns="0" bIns="0" rtlCol="0" anchor="t">
            <a:spAutoFit/>
          </a:bodyPr>
          <a:lstStyle/>
          <a:p>
            <a:r>
              <a:rPr lang="en-US" sz="2400" b="1" dirty="0" smtClean="0">
                <a:latin typeface="+mj-lt"/>
                <a:cs typeface="Karnchang" panose="020B0604020202020204" charset="-34"/>
              </a:rPr>
              <a:t>1. HTML</a:t>
            </a:r>
          </a:p>
          <a:p>
            <a:pPr marL="457200" indent="-457200">
              <a:buAutoNum type="arabicPeriod"/>
            </a:pPr>
            <a:endParaRPr lang="en-US" sz="2400" b="1" dirty="0">
              <a:latin typeface="+mj-lt"/>
              <a:cs typeface="Karnchang" panose="020B0604020202020204" charset="-34"/>
            </a:endParaRPr>
          </a:p>
          <a:p>
            <a:pPr marL="342900" indent="-342900">
              <a:buFont typeface="Arial" panose="020B0604020202020204" pitchFamily="34" charset="0"/>
              <a:buChar char="•"/>
            </a:pPr>
            <a:r>
              <a:rPr lang="en-US" sz="2400" b="1" dirty="0" err="1" smtClean="0">
                <a:latin typeface="+mj-lt"/>
                <a:cs typeface="Karnchang" panose="020B0604020202020204" charset="-34"/>
              </a:rPr>
              <a:t>Validasi</a:t>
            </a:r>
            <a:r>
              <a:rPr lang="en-US" sz="2400" b="1" dirty="0" smtClean="0">
                <a:latin typeface="+mj-lt"/>
                <a:cs typeface="Karnchang" panose="020B0604020202020204" charset="-34"/>
              </a:rPr>
              <a:t> </a:t>
            </a:r>
            <a:r>
              <a:rPr lang="en-US" sz="2400" b="1" dirty="0">
                <a:latin typeface="+mj-lt"/>
                <a:cs typeface="Karnchang" panose="020B0604020202020204" charset="-34"/>
              </a:rPr>
              <a:t>Markup</a:t>
            </a:r>
            <a:r>
              <a:rPr lang="en-US" sz="2400" dirty="0">
                <a:latin typeface="+mj-lt"/>
                <a:cs typeface="Karnchang" panose="020B0604020202020204" charset="-34"/>
              </a:rPr>
              <a:t>: </a:t>
            </a:r>
            <a:r>
              <a:rPr lang="en-US" sz="2400" dirty="0" err="1">
                <a:latin typeface="+mj-lt"/>
                <a:cs typeface="Karnchang" panose="020B0604020202020204" charset="-34"/>
              </a:rPr>
              <a:t>Pastikan</a:t>
            </a:r>
            <a:r>
              <a:rPr lang="en-US" sz="2400" dirty="0">
                <a:latin typeface="+mj-lt"/>
                <a:cs typeface="Karnchang" panose="020B0604020202020204" charset="-34"/>
              </a:rPr>
              <a:t> HTML </a:t>
            </a:r>
            <a:r>
              <a:rPr lang="en-US" sz="2400" dirty="0" err="1">
                <a:latin typeface="+mj-lt"/>
                <a:cs typeface="Karnchang" panose="020B0604020202020204" charset="-34"/>
              </a:rPr>
              <a:t>Anda</a:t>
            </a:r>
            <a:r>
              <a:rPr lang="en-US" sz="2400" dirty="0">
                <a:latin typeface="+mj-lt"/>
                <a:cs typeface="Karnchang" panose="020B0604020202020204" charset="-34"/>
              </a:rPr>
              <a:t> valid </a:t>
            </a:r>
            <a:r>
              <a:rPr lang="en-US" sz="2400" dirty="0" err="1">
                <a:latin typeface="+mj-lt"/>
                <a:cs typeface="Karnchang" panose="020B0604020202020204" charset="-34"/>
              </a:rPr>
              <a:t>sesuai</a:t>
            </a:r>
            <a:r>
              <a:rPr lang="en-US" sz="2400" dirty="0">
                <a:latin typeface="+mj-lt"/>
                <a:cs typeface="Karnchang" panose="020B0604020202020204" charset="-34"/>
              </a:rPr>
              <a:t> </a:t>
            </a:r>
            <a:r>
              <a:rPr lang="en-US" sz="2400" dirty="0" err="1">
                <a:latin typeface="+mj-lt"/>
                <a:cs typeface="Karnchang" panose="020B0604020202020204" charset="-34"/>
              </a:rPr>
              <a:t>dengan</a:t>
            </a:r>
            <a:r>
              <a:rPr lang="en-US" sz="2400" dirty="0">
                <a:latin typeface="+mj-lt"/>
                <a:cs typeface="Karnchang" panose="020B0604020202020204" charset="-34"/>
              </a:rPr>
              <a:t> </a:t>
            </a:r>
            <a:r>
              <a:rPr lang="en-US" sz="2400" dirty="0" err="1">
                <a:latin typeface="+mj-lt"/>
                <a:cs typeface="Karnchang" panose="020B0604020202020204" charset="-34"/>
              </a:rPr>
              <a:t>standar</a:t>
            </a:r>
            <a:r>
              <a:rPr lang="en-US" sz="2400" dirty="0">
                <a:latin typeface="+mj-lt"/>
                <a:cs typeface="Karnchang" panose="020B0604020202020204" charset="-34"/>
              </a:rPr>
              <a:t> W3C </a:t>
            </a:r>
            <a:r>
              <a:rPr lang="en-US" sz="2400" dirty="0" err="1">
                <a:latin typeface="+mj-lt"/>
                <a:cs typeface="Karnchang" panose="020B0604020202020204" charset="-34"/>
              </a:rPr>
              <a:t>untuk</a:t>
            </a:r>
            <a:r>
              <a:rPr lang="en-US" sz="2400" dirty="0">
                <a:latin typeface="+mj-lt"/>
                <a:cs typeface="Karnchang" panose="020B0604020202020204" charset="-34"/>
              </a:rPr>
              <a:t> </a:t>
            </a:r>
            <a:r>
              <a:rPr lang="en-US" sz="2400" dirty="0" err="1">
                <a:latin typeface="+mj-lt"/>
                <a:cs typeface="Karnchang" panose="020B0604020202020204" charset="-34"/>
              </a:rPr>
              <a:t>menghindari</a:t>
            </a:r>
            <a:r>
              <a:rPr lang="en-US" sz="2400" dirty="0">
                <a:latin typeface="+mj-lt"/>
                <a:cs typeface="Karnchang" panose="020B0604020202020204" charset="-34"/>
              </a:rPr>
              <a:t> </a:t>
            </a:r>
            <a:r>
              <a:rPr lang="en-US" sz="2400" dirty="0" err="1">
                <a:latin typeface="+mj-lt"/>
                <a:cs typeface="Karnchang" panose="020B0604020202020204" charset="-34"/>
              </a:rPr>
              <a:t>masalah</a:t>
            </a:r>
            <a:r>
              <a:rPr lang="en-US" sz="2400" dirty="0">
                <a:latin typeface="+mj-lt"/>
                <a:cs typeface="Karnchang" panose="020B0604020202020204" charset="-34"/>
              </a:rPr>
              <a:t> rendering di </a:t>
            </a:r>
            <a:r>
              <a:rPr lang="en-US" sz="2400" dirty="0" err="1">
                <a:latin typeface="+mj-lt"/>
                <a:cs typeface="Karnchang" panose="020B0604020202020204" charset="-34"/>
              </a:rPr>
              <a:t>berbagai</a:t>
            </a:r>
            <a:r>
              <a:rPr lang="en-US" sz="2400" dirty="0">
                <a:latin typeface="+mj-lt"/>
                <a:cs typeface="Karnchang" panose="020B0604020202020204" charset="-34"/>
              </a:rPr>
              <a:t> browser</a:t>
            </a:r>
            <a:r>
              <a:rPr lang="en-US" sz="2400" dirty="0" smtClean="0">
                <a:latin typeface="+mj-lt"/>
                <a:cs typeface="Karnchang" panose="020B0604020202020204" charset="-34"/>
              </a:rPr>
              <a:t>.</a:t>
            </a:r>
          </a:p>
          <a:p>
            <a:endParaRPr lang="en-US" sz="2400" dirty="0" smtClean="0">
              <a:latin typeface="+mj-lt"/>
              <a:cs typeface="Karnchang" panose="020B0604020202020204" charset="-34"/>
            </a:endParaRPr>
          </a:p>
          <a:p>
            <a:pPr marL="342900" indent="-342900">
              <a:buFont typeface="Arial" panose="020B0604020202020204" pitchFamily="34" charset="0"/>
              <a:buChar char="•"/>
            </a:pPr>
            <a:r>
              <a:rPr lang="en-US" sz="2400" b="1" dirty="0" err="1" smtClean="0">
                <a:latin typeface="+mj-lt"/>
                <a:cs typeface="Karnchang" panose="020B0604020202020204" charset="-34"/>
              </a:rPr>
              <a:t>Semantik</a:t>
            </a:r>
            <a:r>
              <a:rPr lang="en-US" sz="2400" dirty="0">
                <a:latin typeface="+mj-lt"/>
                <a:cs typeface="Karnchang" panose="020B0604020202020204" charset="-34"/>
              </a:rPr>
              <a:t>: Gunakan </a:t>
            </a:r>
            <a:r>
              <a:rPr lang="en-US" sz="2400" dirty="0" err="1">
                <a:latin typeface="+mj-lt"/>
                <a:cs typeface="Karnchang" panose="020B0604020202020204" charset="-34"/>
              </a:rPr>
              <a:t>elemen</a:t>
            </a:r>
            <a:r>
              <a:rPr lang="en-US" sz="2400" dirty="0">
                <a:latin typeface="+mj-lt"/>
                <a:cs typeface="Karnchang" panose="020B0604020202020204" charset="-34"/>
              </a:rPr>
              <a:t> HTML </a:t>
            </a:r>
            <a:r>
              <a:rPr lang="en-US" sz="2400" dirty="0" err="1">
                <a:latin typeface="+mj-lt"/>
                <a:cs typeface="Karnchang" panose="020B0604020202020204" charset="-34"/>
              </a:rPr>
              <a:t>sesuai</a:t>
            </a:r>
            <a:r>
              <a:rPr lang="en-US" sz="2400" dirty="0">
                <a:latin typeface="+mj-lt"/>
                <a:cs typeface="Karnchang" panose="020B0604020202020204" charset="-34"/>
              </a:rPr>
              <a:t> </a:t>
            </a:r>
            <a:r>
              <a:rPr lang="en-US" sz="2400" dirty="0" err="1">
                <a:latin typeface="+mj-lt"/>
                <a:cs typeface="Karnchang" panose="020B0604020202020204" charset="-34"/>
              </a:rPr>
              <a:t>dengan</a:t>
            </a:r>
            <a:r>
              <a:rPr lang="en-US" sz="2400" dirty="0">
                <a:latin typeface="+mj-lt"/>
                <a:cs typeface="Karnchang" panose="020B0604020202020204" charset="-34"/>
              </a:rPr>
              <a:t> </a:t>
            </a:r>
            <a:r>
              <a:rPr lang="en-US" sz="2400" dirty="0" err="1">
                <a:latin typeface="+mj-lt"/>
                <a:cs typeface="Karnchang" panose="020B0604020202020204" charset="-34"/>
              </a:rPr>
              <a:t>tujuan</a:t>
            </a:r>
            <a:r>
              <a:rPr lang="en-US" sz="2400" dirty="0">
                <a:latin typeface="+mj-lt"/>
                <a:cs typeface="Karnchang" panose="020B0604020202020204" charset="-34"/>
              </a:rPr>
              <a:t> </a:t>
            </a:r>
            <a:r>
              <a:rPr lang="en-US" sz="2400" dirty="0" err="1">
                <a:latin typeface="+mj-lt"/>
                <a:cs typeface="Karnchang" panose="020B0604020202020204" charset="-34"/>
              </a:rPr>
              <a:t>mereka</a:t>
            </a:r>
            <a:r>
              <a:rPr lang="en-US" sz="2400" dirty="0">
                <a:latin typeface="+mj-lt"/>
                <a:cs typeface="Karnchang" panose="020B0604020202020204" charset="-34"/>
              </a:rPr>
              <a:t> (</a:t>
            </a:r>
            <a:r>
              <a:rPr lang="en-US" sz="2400" dirty="0" err="1">
                <a:latin typeface="+mj-lt"/>
                <a:cs typeface="Karnchang" panose="020B0604020202020204" charset="-34"/>
              </a:rPr>
              <a:t>misalnya</a:t>
            </a:r>
            <a:r>
              <a:rPr lang="en-US" sz="2400" dirty="0">
                <a:latin typeface="+mj-lt"/>
                <a:cs typeface="Karnchang" panose="020B0604020202020204" charset="-34"/>
              </a:rPr>
              <a:t> &lt;header&gt;, &lt;</a:t>
            </a:r>
            <a:r>
              <a:rPr lang="en-US" sz="2400" dirty="0" err="1">
                <a:latin typeface="+mj-lt"/>
                <a:cs typeface="Karnchang" panose="020B0604020202020204" charset="-34"/>
              </a:rPr>
              <a:t>nav</a:t>
            </a:r>
            <a:r>
              <a:rPr lang="en-US" sz="2400" dirty="0">
                <a:latin typeface="+mj-lt"/>
                <a:cs typeface="Karnchang" panose="020B0604020202020204" charset="-34"/>
              </a:rPr>
              <a:t>&gt;, &lt;section&gt;, &lt;footer&gt;) </a:t>
            </a:r>
            <a:r>
              <a:rPr lang="en-US" sz="2400" dirty="0" err="1">
                <a:latin typeface="+mj-lt"/>
                <a:cs typeface="Karnchang" panose="020B0604020202020204" charset="-34"/>
              </a:rPr>
              <a:t>untuk</a:t>
            </a:r>
            <a:r>
              <a:rPr lang="en-US" sz="2400" dirty="0">
                <a:latin typeface="+mj-lt"/>
                <a:cs typeface="Karnchang" panose="020B0604020202020204" charset="-34"/>
              </a:rPr>
              <a:t> </a:t>
            </a:r>
            <a:r>
              <a:rPr lang="en-US" sz="2400" dirty="0" err="1">
                <a:latin typeface="+mj-lt"/>
                <a:cs typeface="Karnchang" panose="020B0604020202020204" charset="-34"/>
              </a:rPr>
              <a:t>meningkatkan</a:t>
            </a:r>
            <a:r>
              <a:rPr lang="en-US" sz="2400" dirty="0">
                <a:latin typeface="+mj-lt"/>
                <a:cs typeface="Karnchang" panose="020B0604020202020204" charset="-34"/>
              </a:rPr>
              <a:t> </a:t>
            </a:r>
            <a:r>
              <a:rPr lang="en-US" sz="2400" dirty="0" err="1">
                <a:latin typeface="+mj-lt"/>
                <a:cs typeface="Karnchang" panose="020B0604020202020204" charset="-34"/>
              </a:rPr>
              <a:t>aksesibilitas</a:t>
            </a:r>
            <a:r>
              <a:rPr lang="en-US" sz="2400" dirty="0">
                <a:latin typeface="+mj-lt"/>
                <a:cs typeface="Karnchang" panose="020B0604020202020204" charset="-34"/>
              </a:rPr>
              <a:t> </a:t>
            </a:r>
            <a:r>
              <a:rPr lang="en-US" sz="2400" dirty="0" err="1">
                <a:latin typeface="+mj-lt"/>
                <a:cs typeface="Karnchang" panose="020B0604020202020204" charset="-34"/>
              </a:rPr>
              <a:t>dan</a:t>
            </a:r>
            <a:r>
              <a:rPr lang="en-US" sz="2400" dirty="0">
                <a:latin typeface="+mj-lt"/>
                <a:cs typeface="Karnchang" panose="020B0604020202020204" charset="-34"/>
              </a:rPr>
              <a:t> SEO</a:t>
            </a:r>
            <a:r>
              <a:rPr lang="en-US" sz="2400" dirty="0" smtClean="0">
                <a:latin typeface="+mj-lt"/>
                <a:cs typeface="Karnchang" panose="020B0604020202020204" charset="-34"/>
              </a:rPr>
              <a:t>.</a:t>
            </a:r>
          </a:p>
          <a:p>
            <a:endParaRPr lang="en-US" sz="2400" dirty="0" smtClean="0">
              <a:latin typeface="+mj-lt"/>
              <a:cs typeface="Karnchang" panose="020B0604020202020204" charset="-34"/>
            </a:endParaRPr>
          </a:p>
          <a:p>
            <a:pPr marL="342900" indent="-342900">
              <a:buFont typeface="Arial" panose="020B0604020202020204" pitchFamily="34" charset="0"/>
              <a:buChar char="•"/>
            </a:pPr>
            <a:r>
              <a:rPr lang="en-US" sz="2400" b="1" dirty="0" err="1" smtClean="0">
                <a:latin typeface="+mj-lt"/>
                <a:cs typeface="Karnchang" panose="020B0604020202020204" charset="-34"/>
              </a:rPr>
              <a:t>Pemisahan</a:t>
            </a:r>
            <a:r>
              <a:rPr lang="en-US" sz="2400" b="1" dirty="0" smtClean="0">
                <a:latin typeface="+mj-lt"/>
                <a:cs typeface="Karnchang" panose="020B0604020202020204" charset="-34"/>
              </a:rPr>
              <a:t> </a:t>
            </a:r>
            <a:r>
              <a:rPr lang="en-US" sz="2400" b="1" dirty="0" err="1">
                <a:latin typeface="+mj-lt"/>
                <a:cs typeface="Karnchang" panose="020B0604020202020204" charset="-34"/>
              </a:rPr>
              <a:t>Struktur</a:t>
            </a:r>
            <a:r>
              <a:rPr lang="en-US" sz="2400" b="1" dirty="0">
                <a:latin typeface="+mj-lt"/>
                <a:cs typeface="Karnchang" panose="020B0604020202020204" charset="-34"/>
              </a:rPr>
              <a:t> </a:t>
            </a:r>
            <a:r>
              <a:rPr lang="en-US" sz="2400" b="1" dirty="0" err="1">
                <a:latin typeface="+mj-lt"/>
                <a:cs typeface="Karnchang" panose="020B0604020202020204" charset="-34"/>
              </a:rPr>
              <a:t>dan</a:t>
            </a:r>
            <a:r>
              <a:rPr lang="en-US" sz="2400" b="1" dirty="0">
                <a:latin typeface="+mj-lt"/>
                <a:cs typeface="Karnchang" panose="020B0604020202020204" charset="-34"/>
              </a:rPr>
              <a:t> Gaya</a:t>
            </a:r>
            <a:r>
              <a:rPr lang="en-US" sz="2400" dirty="0">
                <a:latin typeface="+mj-lt"/>
                <a:cs typeface="Karnchang" panose="020B0604020202020204" charset="-34"/>
              </a:rPr>
              <a:t>: </a:t>
            </a:r>
            <a:r>
              <a:rPr lang="en-US" sz="2400" dirty="0" err="1">
                <a:latin typeface="+mj-lt"/>
                <a:cs typeface="Karnchang" panose="020B0604020202020204" charset="-34"/>
              </a:rPr>
              <a:t>Pisahkan</a:t>
            </a:r>
            <a:r>
              <a:rPr lang="en-US" sz="2400" dirty="0">
                <a:latin typeface="+mj-lt"/>
                <a:cs typeface="Karnchang" panose="020B0604020202020204" charset="-34"/>
              </a:rPr>
              <a:t> </a:t>
            </a:r>
            <a:r>
              <a:rPr lang="en-US" sz="2400" dirty="0" err="1">
                <a:latin typeface="+mj-lt"/>
                <a:cs typeface="Karnchang" panose="020B0604020202020204" charset="-34"/>
              </a:rPr>
              <a:t>struktur</a:t>
            </a:r>
            <a:r>
              <a:rPr lang="en-US" sz="2400" dirty="0">
                <a:latin typeface="+mj-lt"/>
                <a:cs typeface="Karnchang" panose="020B0604020202020204" charset="-34"/>
              </a:rPr>
              <a:t> (HTML) </a:t>
            </a:r>
            <a:r>
              <a:rPr lang="en-US" sz="2400" dirty="0" err="1">
                <a:latin typeface="+mj-lt"/>
                <a:cs typeface="Karnchang" panose="020B0604020202020204" charset="-34"/>
              </a:rPr>
              <a:t>dan</a:t>
            </a:r>
            <a:r>
              <a:rPr lang="en-US" sz="2400" dirty="0">
                <a:latin typeface="+mj-lt"/>
                <a:cs typeface="Karnchang" panose="020B0604020202020204" charset="-34"/>
              </a:rPr>
              <a:t> </a:t>
            </a:r>
            <a:r>
              <a:rPr lang="en-US" sz="2400" dirty="0" err="1">
                <a:latin typeface="+mj-lt"/>
                <a:cs typeface="Karnchang" panose="020B0604020202020204" charset="-34"/>
              </a:rPr>
              <a:t>gaya</a:t>
            </a:r>
            <a:r>
              <a:rPr lang="en-US" sz="2400" dirty="0">
                <a:latin typeface="+mj-lt"/>
                <a:cs typeface="Karnchang" panose="020B0604020202020204" charset="-34"/>
              </a:rPr>
              <a:t> (CSS), </a:t>
            </a:r>
            <a:r>
              <a:rPr lang="en-US" sz="2400" dirty="0" err="1">
                <a:latin typeface="+mj-lt"/>
                <a:cs typeface="Karnchang" panose="020B0604020202020204" charset="-34"/>
              </a:rPr>
              <a:t>hindari</a:t>
            </a:r>
            <a:r>
              <a:rPr lang="en-US" sz="2400" dirty="0">
                <a:latin typeface="+mj-lt"/>
                <a:cs typeface="Karnchang" panose="020B0604020202020204" charset="-34"/>
              </a:rPr>
              <a:t> </a:t>
            </a:r>
            <a:r>
              <a:rPr lang="en-US" sz="2400" dirty="0" err="1">
                <a:latin typeface="+mj-lt"/>
                <a:cs typeface="Karnchang" panose="020B0604020202020204" charset="-34"/>
              </a:rPr>
              <a:t>menggunakan</a:t>
            </a:r>
            <a:r>
              <a:rPr lang="en-US" sz="2400" dirty="0">
                <a:latin typeface="+mj-lt"/>
                <a:cs typeface="Karnchang" panose="020B0604020202020204" charset="-34"/>
              </a:rPr>
              <a:t> </a:t>
            </a:r>
            <a:r>
              <a:rPr lang="en-US" sz="2400" dirty="0" err="1">
                <a:latin typeface="+mj-lt"/>
                <a:cs typeface="Karnchang" panose="020B0604020202020204" charset="-34"/>
              </a:rPr>
              <a:t>atribut</a:t>
            </a:r>
            <a:r>
              <a:rPr lang="en-US" sz="2400" dirty="0">
                <a:latin typeface="+mj-lt"/>
                <a:cs typeface="Karnchang" panose="020B0604020202020204" charset="-34"/>
              </a:rPr>
              <a:t> style </a:t>
            </a:r>
            <a:r>
              <a:rPr lang="en-US" sz="2400" dirty="0" err="1">
                <a:latin typeface="+mj-lt"/>
                <a:cs typeface="Karnchang" panose="020B0604020202020204" charset="-34"/>
              </a:rPr>
              <a:t>secara</a:t>
            </a:r>
            <a:r>
              <a:rPr lang="en-US" sz="2400" dirty="0">
                <a:latin typeface="+mj-lt"/>
                <a:cs typeface="Karnchang" panose="020B0604020202020204" charset="-34"/>
              </a:rPr>
              <a:t> </a:t>
            </a:r>
            <a:r>
              <a:rPr lang="en-US" sz="2400" dirty="0" err="1">
                <a:latin typeface="+mj-lt"/>
                <a:cs typeface="Karnchang" panose="020B0604020202020204" charset="-34"/>
              </a:rPr>
              <a:t>langsung</a:t>
            </a:r>
            <a:r>
              <a:rPr lang="en-US" sz="2400" dirty="0">
                <a:latin typeface="+mj-lt"/>
                <a:cs typeface="Karnchang" panose="020B0604020202020204" charset="-34"/>
              </a:rPr>
              <a:t> di </a:t>
            </a:r>
            <a:r>
              <a:rPr lang="en-US" sz="2400" dirty="0" err="1">
                <a:latin typeface="+mj-lt"/>
                <a:cs typeface="Karnchang" panose="020B0604020202020204" charset="-34"/>
              </a:rPr>
              <a:t>dalam</a:t>
            </a:r>
            <a:r>
              <a:rPr lang="en-US" sz="2400" dirty="0">
                <a:latin typeface="+mj-lt"/>
                <a:cs typeface="Karnchang" panose="020B0604020202020204" charset="-34"/>
              </a:rPr>
              <a:t> </a:t>
            </a:r>
            <a:r>
              <a:rPr lang="en-US" sz="2400" dirty="0" err="1">
                <a:latin typeface="+mj-lt"/>
                <a:cs typeface="Karnchang" panose="020B0604020202020204" charset="-34"/>
              </a:rPr>
              <a:t>elemen</a:t>
            </a:r>
            <a:r>
              <a:rPr lang="en-US" sz="2400" dirty="0">
                <a:latin typeface="+mj-lt"/>
                <a:cs typeface="Karnchang" panose="020B0604020202020204" charset="-34"/>
              </a:rPr>
              <a:t> HTML.</a:t>
            </a:r>
            <a:endParaRPr lang="en-US" sz="2400" dirty="0">
              <a:solidFill>
                <a:srgbClr val="000000"/>
              </a:solidFill>
              <a:latin typeface="+mj-lt"/>
              <a:cs typeface="Karnchang" panose="020B0604020202020204" charset="-34"/>
            </a:endParaRPr>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9192" y="3619500"/>
            <a:ext cx="4214576" cy="5798040"/>
          </a:xfrm>
          <a:prstGeom prst="rect">
            <a:avLst/>
          </a:prstGeom>
        </p:spPr>
      </p:pic>
    </p:spTree>
    <p:extLst>
      <p:ext uri="{BB962C8B-B14F-4D97-AF65-F5344CB8AC3E}">
        <p14:creationId xmlns:p14="http://schemas.microsoft.com/office/powerpoint/2010/main" val="27061661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8" name="TextBox 28"/>
          <p:cNvSpPr txBox="1"/>
          <p:nvPr/>
        </p:nvSpPr>
        <p:spPr>
          <a:xfrm>
            <a:off x="2197465" y="2171700"/>
            <a:ext cx="7420888" cy="4062651"/>
          </a:xfrm>
          <a:prstGeom prst="rect">
            <a:avLst/>
          </a:prstGeom>
        </p:spPr>
        <p:txBody>
          <a:bodyPr wrap="square" lIns="0" tIns="0" rIns="0" bIns="0" rtlCol="0" anchor="t">
            <a:spAutoFit/>
          </a:bodyPr>
          <a:lstStyle/>
          <a:p>
            <a:r>
              <a:rPr lang="en-US" sz="2400" b="1" dirty="0">
                <a:latin typeface="+mj-lt"/>
                <a:cs typeface="Karnchang" panose="020B0604020202020204" charset="-34"/>
              </a:rPr>
              <a:t>2</a:t>
            </a:r>
            <a:r>
              <a:rPr lang="en-US" sz="2400" b="1" dirty="0" smtClean="0">
                <a:latin typeface="+mj-lt"/>
                <a:cs typeface="Karnchang" panose="020B0604020202020204" charset="-34"/>
              </a:rPr>
              <a:t>. CSS</a:t>
            </a:r>
          </a:p>
          <a:p>
            <a:pPr marL="457200" indent="-457200">
              <a:buAutoNum type="arabicPeriod"/>
            </a:pPr>
            <a:endParaRPr lang="en-US" sz="2400" b="1" dirty="0">
              <a:latin typeface="+mj-lt"/>
              <a:cs typeface="Karnchang" panose="020B0604020202020204" charset="-34"/>
            </a:endParaRPr>
          </a:p>
          <a:p>
            <a:pPr marL="342900" indent="-342900">
              <a:buFont typeface="Arial" panose="020B0604020202020204" pitchFamily="34" charset="0"/>
              <a:buChar char="•"/>
            </a:pPr>
            <a:r>
              <a:rPr lang="en-US" sz="2400" b="1" dirty="0"/>
              <a:t>Nama </a:t>
            </a:r>
            <a:r>
              <a:rPr lang="en-US" sz="2400" b="1" dirty="0" err="1"/>
              <a:t>Kelas</a:t>
            </a:r>
            <a:r>
              <a:rPr lang="en-US" sz="2400" b="1" dirty="0"/>
              <a:t> yang </a:t>
            </a:r>
            <a:r>
              <a:rPr lang="en-US" sz="2400" b="1" dirty="0" err="1"/>
              <a:t>Deskriptif</a:t>
            </a:r>
            <a:r>
              <a:rPr lang="en-US" sz="2400" dirty="0"/>
              <a:t>: Gunakan </a:t>
            </a:r>
            <a:r>
              <a:rPr lang="en-US" sz="2400" dirty="0" err="1"/>
              <a:t>nama</a:t>
            </a:r>
            <a:r>
              <a:rPr lang="en-US" sz="2400" dirty="0"/>
              <a:t> </a:t>
            </a:r>
            <a:r>
              <a:rPr lang="en-US" sz="2400" dirty="0" err="1"/>
              <a:t>kelas</a:t>
            </a:r>
            <a:r>
              <a:rPr lang="en-US" sz="2400" dirty="0"/>
              <a:t> yang </a:t>
            </a:r>
            <a:r>
              <a:rPr lang="en-US" sz="2400" dirty="0" err="1"/>
              <a:t>deskriptif</a:t>
            </a:r>
            <a:r>
              <a:rPr lang="en-US" sz="2400" dirty="0"/>
              <a:t> </a:t>
            </a:r>
            <a:r>
              <a:rPr lang="en-US" sz="2400" dirty="0" err="1"/>
              <a:t>untuk</a:t>
            </a:r>
            <a:r>
              <a:rPr lang="en-US" sz="2400" dirty="0"/>
              <a:t> </a:t>
            </a:r>
            <a:r>
              <a:rPr lang="en-US" sz="2400" dirty="0" err="1"/>
              <a:t>gaya</a:t>
            </a:r>
            <a:r>
              <a:rPr lang="en-US" sz="2400" dirty="0"/>
              <a:t> CSS </a:t>
            </a:r>
            <a:r>
              <a:rPr lang="en-US" sz="2400" dirty="0" err="1"/>
              <a:t>dan</a:t>
            </a:r>
            <a:r>
              <a:rPr lang="en-US" sz="2400" dirty="0"/>
              <a:t> </a:t>
            </a:r>
            <a:r>
              <a:rPr lang="en-US" sz="2400" dirty="0" err="1"/>
              <a:t>hindari</a:t>
            </a:r>
            <a:r>
              <a:rPr lang="en-US" sz="2400" dirty="0"/>
              <a:t> </a:t>
            </a:r>
            <a:r>
              <a:rPr lang="en-US" sz="2400" dirty="0" err="1"/>
              <a:t>gaya</a:t>
            </a:r>
            <a:r>
              <a:rPr lang="en-US" sz="2400" dirty="0"/>
              <a:t> inline</a:t>
            </a:r>
            <a:r>
              <a:rPr lang="en-US" sz="2400" dirty="0" smtClean="0"/>
              <a:t>.</a:t>
            </a:r>
          </a:p>
          <a:p>
            <a:endParaRPr lang="en-US" sz="2400" dirty="0" smtClean="0">
              <a:latin typeface="+mj-lt"/>
              <a:cs typeface="Karnchang" panose="020B0604020202020204" charset="-34"/>
            </a:endParaRPr>
          </a:p>
          <a:p>
            <a:pPr marL="342900" indent="-342900">
              <a:buFont typeface="Arial" panose="020B0604020202020204" pitchFamily="34" charset="0"/>
              <a:buChar char="•"/>
            </a:pPr>
            <a:r>
              <a:rPr lang="en-US" sz="2400" b="1" dirty="0"/>
              <a:t>Pemilihan </a:t>
            </a:r>
            <a:r>
              <a:rPr lang="en-US" sz="2400" b="1" dirty="0" err="1"/>
              <a:t>Selektif</a:t>
            </a:r>
            <a:r>
              <a:rPr lang="en-US" sz="2400" dirty="0"/>
              <a:t>: Gunakan </a:t>
            </a:r>
            <a:r>
              <a:rPr lang="en-US" sz="2400" dirty="0" err="1"/>
              <a:t>selektor</a:t>
            </a:r>
            <a:r>
              <a:rPr lang="en-US" sz="2400" dirty="0"/>
              <a:t> </a:t>
            </a:r>
            <a:r>
              <a:rPr lang="en-US" sz="2400" dirty="0" err="1"/>
              <a:t>spesifik</a:t>
            </a:r>
            <a:r>
              <a:rPr lang="en-US" sz="2400" dirty="0"/>
              <a:t> </a:t>
            </a:r>
            <a:r>
              <a:rPr lang="en-US" sz="2400" dirty="0" err="1"/>
              <a:t>untuk</a:t>
            </a:r>
            <a:r>
              <a:rPr lang="en-US" sz="2400" dirty="0"/>
              <a:t> </a:t>
            </a:r>
            <a:r>
              <a:rPr lang="en-US" sz="2400" dirty="0" err="1"/>
              <a:t>menerapkan</a:t>
            </a:r>
            <a:r>
              <a:rPr lang="en-US" sz="2400" dirty="0"/>
              <a:t> </a:t>
            </a:r>
            <a:r>
              <a:rPr lang="en-US" sz="2400" dirty="0" err="1"/>
              <a:t>gaya</a:t>
            </a:r>
            <a:r>
              <a:rPr lang="en-US" sz="2400" dirty="0"/>
              <a:t> </a:t>
            </a:r>
            <a:r>
              <a:rPr lang="en-US" sz="2400" dirty="0" err="1"/>
              <a:t>dan</a:t>
            </a:r>
            <a:r>
              <a:rPr lang="en-US" sz="2400" dirty="0"/>
              <a:t> </a:t>
            </a:r>
            <a:r>
              <a:rPr lang="en-US" sz="2400" dirty="0" err="1"/>
              <a:t>hindari</a:t>
            </a:r>
            <a:r>
              <a:rPr lang="en-US" sz="2400" dirty="0"/>
              <a:t> </a:t>
            </a:r>
            <a:r>
              <a:rPr lang="en-US" sz="2400" dirty="0" err="1"/>
              <a:t>menggunakan</a:t>
            </a:r>
            <a:r>
              <a:rPr lang="en-US" sz="2400" dirty="0"/>
              <a:t> </a:t>
            </a:r>
            <a:r>
              <a:rPr lang="en-US" sz="2400" dirty="0" err="1"/>
              <a:t>selektor</a:t>
            </a:r>
            <a:r>
              <a:rPr lang="en-US" sz="2400" dirty="0"/>
              <a:t> global yang </a:t>
            </a:r>
            <a:r>
              <a:rPr lang="en-US" sz="2400" dirty="0" err="1"/>
              <a:t>berpotensi</a:t>
            </a:r>
            <a:r>
              <a:rPr lang="en-US" sz="2400" dirty="0"/>
              <a:t> </a:t>
            </a:r>
            <a:r>
              <a:rPr lang="en-US" sz="2400" dirty="0" err="1"/>
              <a:t>mengganggu</a:t>
            </a:r>
            <a:r>
              <a:rPr lang="en-US" sz="2400" dirty="0"/>
              <a:t> </a:t>
            </a:r>
            <a:r>
              <a:rPr lang="en-US" sz="2400" dirty="0" err="1"/>
              <a:t>elemen</a:t>
            </a:r>
            <a:r>
              <a:rPr lang="en-US" sz="2400" dirty="0"/>
              <a:t> lain</a:t>
            </a:r>
            <a:r>
              <a:rPr lang="en-US" sz="2400" dirty="0" smtClean="0"/>
              <a:t>.</a:t>
            </a:r>
          </a:p>
          <a:p>
            <a:endParaRPr lang="en-US" sz="2400" dirty="0" smtClean="0">
              <a:latin typeface="+mj-lt"/>
              <a:cs typeface="Karnchang" panose="020B0604020202020204" charset="-34"/>
            </a:endParaRPr>
          </a:p>
          <a:p>
            <a:pPr marL="342900" indent="-342900">
              <a:buFont typeface="Arial" panose="020B0604020202020204" pitchFamily="34" charset="0"/>
              <a:buChar char="•"/>
            </a:pPr>
            <a:r>
              <a:rPr lang="en-US" sz="2400" b="1" dirty="0"/>
              <a:t>Optimalkan </a:t>
            </a:r>
            <a:r>
              <a:rPr lang="en-US" sz="2400" b="1" dirty="0" err="1"/>
              <a:t>Kinerja</a:t>
            </a:r>
            <a:r>
              <a:rPr lang="en-US" sz="2400" dirty="0"/>
              <a:t>: </a:t>
            </a:r>
            <a:r>
              <a:rPr lang="en-US" sz="2400" dirty="0" err="1"/>
              <a:t>Gabungkan</a:t>
            </a:r>
            <a:r>
              <a:rPr lang="en-US" sz="2400" dirty="0"/>
              <a:t> </a:t>
            </a:r>
            <a:r>
              <a:rPr lang="en-US" sz="2400" dirty="0" err="1"/>
              <a:t>dan</a:t>
            </a:r>
            <a:r>
              <a:rPr lang="en-US" sz="2400" dirty="0"/>
              <a:t> </a:t>
            </a:r>
            <a:r>
              <a:rPr lang="en-US" sz="2400" dirty="0" err="1"/>
              <a:t>minimalkan</a:t>
            </a:r>
            <a:r>
              <a:rPr lang="en-US" sz="2400" dirty="0"/>
              <a:t> file CSS </a:t>
            </a:r>
            <a:r>
              <a:rPr lang="en-US" sz="2400" dirty="0" err="1"/>
              <a:t>untuk</a:t>
            </a:r>
            <a:r>
              <a:rPr lang="en-US" sz="2400" dirty="0"/>
              <a:t> </a:t>
            </a:r>
            <a:r>
              <a:rPr lang="en-US" sz="2400" dirty="0" err="1"/>
              <a:t>mengurangi</a:t>
            </a:r>
            <a:r>
              <a:rPr lang="en-US" sz="2400" dirty="0"/>
              <a:t> </a:t>
            </a:r>
            <a:r>
              <a:rPr lang="en-US" sz="2400" dirty="0" err="1"/>
              <a:t>waktu</a:t>
            </a:r>
            <a:r>
              <a:rPr lang="en-US" sz="2400" dirty="0"/>
              <a:t> </a:t>
            </a:r>
            <a:r>
              <a:rPr lang="en-US" sz="2400" dirty="0" err="1"/>
              <a:t>pemuatan</a:t>
            </a:r>
            <a:r>
              <a:rPr lang="en-US" sz="2400" dirty="0"/>
              <a:t> </a:t>
            </a:r>
            <a:r>
              <a:rPr lang="en-US" sz="2400" dirty="0" err="1"/>
              <a:t>halaman</a:t>
            </a:r>
            <a:r>
              <a:rPr lang="en-US" sz="2400" dirty="0"/>
              <a:t>.</a:t>
            </a:r>
            <a:endParaRPr lang="en-US" sz="2400" dirty="0">
              <a:solidFill>
                <a:srgbClr val="000000"/>
              </a:solidFill>
              <a:latin typeface="+mj-lt"/>
              <a:cs typeface="Karnchang" panose="020B0604020202020204" charset="-34"/>
            </a:endParaRPr>
          </a:p>
        </p:txBody>
      </p:sp>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8400" y="2664523"/>
            <a:ext cx="6957268" cy="5095686"/>
          </a:xfrm>
          <a:prstGeom prst="rect">
            <a:avLst/>
          </a:prstGeom>
        </p:spPr>
      </p:pic>
    </p:spTree>
    <p:extLst>
      <p:ext uri="{BB962C8B-B14F-4D97-AF65-F5344CB8AC3E}">
        <p14:creationId xmlns:p14="http://schemas.microsoft.com/office/powerpoint/2010/main" val="4171618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20398"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2559493" y="1002004"/>
            <a:ext cx="13169015" cy="1905636"/>
          </a:xfrm>
          <a:prstGeom prst="rect">
            <a:avLst/>
          </a:prstGeom>
        </p:spPr>
        <p:txBody>
          <a:bodyPr lIns="0" tIns="0" rIns="0" bIns="0" rtlCol="0" anchor="t">
            <a:spAutoFit/>
          </a:bodyPr>
          <a:lstStyle/>
          <a:p>
            <a:pPr algn="ctr">
              <a:lnSpc>
                <a:spcPts val="10120"/>
              </a:lnSpc>
            </a:pPr>
            <a:r>
              <a:rPr lang="en-US" sz="11000" dirty="0">
                <a:solidFill>
                  <a:srgbClr val="000000"/>
                </a:solidFill>
                <a:latin typeface="Karnchang Bold"/>
              </a:rPr>
              <a:t>PEMBAHASAN</a:t>
            </a:r>
          </a:p>
        </p:txBody>
      </p:sp>
      <p:sp>
        <p:nvSpPr>
          <p:cNvPr id="26" name="TextBox 26"/>
          <p:cNvSpPr txBox="1"/>
          <p:nvPr/>
        </p:nvSpPr>
        <p:spPr>
          <a:xfrm>
            <a:off x="1028700" y="3455133"/>
            <a:ext cx="16230600" cy="5803900"/>
          </a:xfrm>
          <a:prstGeom prst="rect">
            <a:avLst/>
          </a:prstGeom>
        </p:spPr>
        <p:txBody>
          <a:bodyPr lIns="0" tIns="0" rIns="0" bIns="0" rtlCol="0" anchor="t">
            <a:spAutoFit/>
          </a:bodyPr>
          <a:lstStyle/>
          <a:p>
            <a:pPr marL="863599" lvl="1" indent="-431800" algn="l">
              <a:lnSpc>
                <a:spcPts val="5599"/>
              </a:lnSpc>
              <a:buFont typeface="Arial"/>
              <a:buChar char="•"/>
            </a:pPr>
            <a:r>
              <a:rPr lang="en-US" sz="3999">
                <a:solidFill>
                  <a:srgbClr val="000000"/>
                </a:solidFill>
                <a:latin typeface="Karnchang"/>
              </a:rPr>
              <a:t>Mengimplementasikan User Interface</a:t>
            </a:r>
          </a:p>
          <a:p>
            <a:pPr marL="863599" lvl="1" indent="-431800" algn="l">
              <a:lnSpc>
                <a:spcPts val="5599"/>
              </a:lnSpc>
              <a:buFont typeface="Arial"/>
              <a:buChar char="•"/>
            </a:pPr>
            <a:r>
              <a:rPr lang="en-US" sz="3999">
                <a:solidFill>
                  <a:srgbClr val="000000"/>
                </a:solidFill>
                <a:latin typeface="Karnchang"/>
              </a:rPr>
              <a:t>Menerapkan Perintah Eksekusi Bahasa Pemrograman Berbasis Teks, Grafik, dan Multimedia</a:t>
            </a:r>
          </a:p>
          <a:p>
            <a:pPr marL="863599" lvl="1" indent="-431800" algn="l">
              <a:lnSpc>
                <a:spcPts val="5599"/>
              </a:lnSpc>
              <a:buFont typeface="Arial"/>
              <a:buChar char="•"/>
            </a:pPr>
            <a:r>
              <a:rPr lang="en-US" sz="3999">
                <a:solidFill>
                  <a:srgbClr val="000000"/>
                </a:solidFill>
                <a:latin typeface="Karnchang"/>
              </a:rPr>
              <a:t>Menulis Kode dengan Prinsip Sesuai Guidelines dan Best Practices</a:t>
            </a:r>
          </a:p>
          <a:p>
            <a:pPr marL="863599" lvl="1" indent="-431800" algn="l">
              <a:lnSpc>
                <a:spcPts val="5599"/>
              </a:lnSpc>
              <a:buFont typeface="Arial"/>
              <a:buChar char="•"/>
            </a:pPr>
            <a:r>
              <a:rPr lang="en-US" sz="3999">
                <a:solidFill>
                  <a:srgbClr val="000000"/>
                </a:solidFill>
                <a:latin typeface="Karnchang"/>
              </a:rPr>
              <a:t>Mengimplementasikan Pemrograman Terstruktur</a:t>
            </a:r>
          </a:p>
          <a:p>
            <a:pPr marL="863599" lvl="1" indent="-431800" algn="l">
              <a:lnSpc>
                <a:spcPts val="5599"/>
              </a:lnSpc>
              <a:buFont typeface="Arial"/>
              <a:buChar char="•"/>
            </a:pPr>
            <a:r>
              <a:rPr lang="en-US" sz="3999">
                <a:solidFill>
                  <a:srgbClr val="000000"/>
                </a:solidFill>
                <a:latin typeface="Karnchang"/>
              </a:rPr>
              <a:t>Menggunakan Library atau Komponen Pre-existing</a:t>
            </a:r>
          </a:p>
          <a:p>
            <a:pPr algn="l">
              <a:lnSpc>
                <a:spcPts val="5599"/>
              </a:lnSpc>
            </a:pPr>
            <a:endParaRPr lang="en-US" sz="3999">
              <a:solidFill>
                <a:srgbClr val="000000"/>
              </a:solidFill>
              <a:latin typeface="Karnchang"/>
            </a:endParaRPr>
          </a:p>
          <a:p>
            <a:pPr algn="l">
              <a:lnSpc>
                <a:spcPts val="5599"/>
              </a:lnSpc>
            </a:pPr>
            <a:endParaRPr lang="en-US" sz="3999">
              <a:solidFill>
                <a:srgbClr val="000000"/>
              </a:solidFill>
              <a:latin typeface="Karnchang"/>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8" name="TextBox 28"/>
          <p:cNvSpPr txBox="1"/>
          <p:nvPr/>
        </p:nvSpPr>
        <p:spPr>
          <a:xfrm>
            <a:off x="2197465" y="2171700"/>
            <a:ext cx="7420888" cy="4801314"/>
          </a:xfrm>
          <a:prstGeom prst="rect">
            <a:avLst/>
          </a:prstGeom>
        </p:spPr>
        <p:txBody>
          <a:bodyPr wrap="square" lIns="0" tIns="0" rIns="0" bIns="0" rtlCol="0" anchor="t">
            <a:spAutoFit/>
          </a:bodyPr>
          <a:lstStyle/>
          <a:p>
            <a:r>
              <a:rPr lang="en-US" sz="2400" b="1" dirty="0">
                <a:latin typeface="+mj-lt"/>
                <a:cs typeface="Karnchang" panose="020B0604020202020204" charset="-34"/>
              </a:rPr>
              <a:t>3</a:t>
            </a:r>
            <a:r>
              <a:rPr lang="en-US" sz="2400" b="1" dirty="0" smtClean="0">
                <a:latin typeface="+mj-lt"/>
                <a:cs typeface="Karnchang" panose="020B0604020202020204" charset="-34"/>
              </a:rPr>
              <a:t>. </a:t>
            </a:r>
            <a:r>
              <a:rPr lang="en-US" sz="2400" b="1" dirty="0" smtClean="0"/>
              <a:t>JavaScript</a:t>
            </a:r>
          </a:p>
          <a:p>
            <a:endParaRPr lang="en-US" sz="2400" b="1" dirty="0">
              <a:latin typeface="+mj-lt"/>
              <a:cs typeface="Karnchang" panose="020B0604020202020204" charset="-34"/>
            </a:endParaRPr>
          </a:p>
          <a:p>
            <a:pPr marL="342900" indent="-342900">
              <a:buFont typeface="Arial" panose="020B0604020202020204" pitchFamily="34" charset="0"/>
              <a:buChar char="•"/>
            </a:pPr>
            <a:r>
              <a:rPr lang="en-US" sz="2400" b="1" dirty="0"/>
              <a:t>Gunakan Asynchronous Loading: </a:t>
            </a:r>
            <a:r>
              <a:rPr lang="en-US" sz="2400" dirty="0"/>
              <a:t>Gunakan </a:t>
            </a:r>
            <a:r>
              <a:rPr lang="en-US" sz="2400" dirty="0" err="1"/>
              <a:t>async</a:t>
            </a:r>
            <a:r>
              <a:rPr lang="en-US" sz="2400" dirty="0"/>
              <a:t> </a:t>
            </a:r>
            <a:r>
              <a:rPr lang="en-US" sz="2400" dirty="0" err="1"/>
              <a:t>atau</a:t>
            </a:r>
            <a:r>
              <a:rPr lang="en-US" sz="2400" dirty="0"/>
              <a:t> defer </a:t>
            </a:r>
            <a:r>
              <a:rPr lang="en-US" sz="2400" dirty="0" err="1"/>
              <a:t>saat</a:t>
            </a:r>
            <a:r>
              <a:rPr lang="en-US" sz="2400" dirty="0"/>
              <a:t> </a:t>
            </a:r>
            <a:r>
              <a:rPr lang="en-US" sz="2400" dirty="0" err="1"/>
              <a:t>memuat</a:t>
            </a:r>
            <a:r>
              <a:rPr lang="en-US" sz="2400" dirty="0"/>
              <a:t> </a:t>
            </a:r>
            <a:r>
              <a:rPr lang="en-US" sz="2400" dirty="0" err="1"/>
              <a:t>skrip</a:t>
            </a:r>
            <a:r>
              <a:rPr lang="en-US" sz="2400" dirty="0"/>
              <a:t> JavaScript </a:t>
            </a:r>
            <a:r>
              <a:rPr lang="en-US" sz="2400" dirty="0" err="1"/>
              <a:t>eksternal</a:t>
            </a:r>
            <a:r>
              <a:rPr lang="en-US" sz="2400" dirty="0"/>
              <a:t> </a:t>
            </a:r>
            <a:r>
              <a:rPr lang="en-US" sz="2400" dirty="0" err="1"/>
              <a:t>untuk</a:t>
            </a:r>
            <a:r>
              <a:rPr lang="en-US" sz="2400" dirty="0"/>
              <a:t> </a:t>
            </a:r>
            <a:r>
              <a:rPr lang="en-US" sz="2400" dirty="0" err="1"/>
              <a:t>menghindari</a:t>
            </a:r>
            <a:r>
              <a:rPr lang="en-US" sz="2400" dirty="0"/>
              <a:t> </a:t>
            </a:r>
            <a:r>
              <a:rPr lang="en-US" sz="2400" dirty="0" err="1"/>
              <a:t>memblokir</a:t>
            </a:r>
            <a:r>
              <a:rPr lang="en-US" sz="2400" dirty="0"/>
              <a:t> </a:t>
            </a:r>
            <a:r>
              <a:rPr lang="en-US" sz="2400" dirty="0" err="1"/>
              <a:t>pemuatan</a:t>
            </a:r>
            <a:r>
              <a:rPr lang="en-US" sz="2400" dirty="0"/>
              <a:t> </a:t>
            </a:r>
            <a:r>
              <a:rPr lang="en-US" sz="2400" dirty="0" err="1"/>
              <a:t>halaman</a:t>
            </a:r>
            <a:r>
              <a:rPr lang="en-US" sz="2400" dirty="0" smtClean="0"/>
              <a:t>.</a:t>
            </a:r>
          </a:p>
          <a:p>
            <a:endParaRPr lang="en-US" sz="2400" dirty="0" smtClean="0">
              <a:latin typeface="+mj-lt"/>
              <a:cs typeface="Karnchang" panose="020B0604020202020204" charset="-34"/>
            </a:endParaRPr>
          </a:p>
          <a:p>
            <a:pPr marL="342900" indent="-342900">
              <a:buFont typeface="Arial" panose="020B0604020202020204" pitchFamily="34" charset="0"/>
              <a:buChar char="•"/>
            </a:pPr>
            <a:r>
              <a:rPr lang="en-US" sz="2400" b="1" dirty="0"/>
              <a:t>Gunakan Strict Mode: </a:t>
            </a:r>
            <a:r>
              <a:rPr lang="en-US" sz="2400" dirty="0" err="1"/>
              <a:t>Aktifkan</a:t>
            </a:r>
            <a:r>
              <a:rPr lang="en-US" sz="2400" dirty="0"/>
              <a:t> "use strict"; di </a:t>
            </a:r>
            <a:r>
              <a:rPr lang="en-US" sz="2400" dirty="0" err="1"/>
              <a:t>dalam</a:t>
            </a:r>
            <a:r>
              <a:rPr lang="en-US" sz="2400" dirty="0"/>
              <a:t> </a:t>
            </a:r>
            <a:r>
              <a:rPr lang="en-US" sz="2400" dirty="0" err="1"/>
              <a:t>fungsi</a:t>
            </a:r>
            <a:r>
              <a:rPr lang="en-US" sz="2400" dirty="0"/>
              <a:t> JavaScript </a:t>
            </a:r>
            <a:r>
              <a:rPr lang="en-US" sz="2400" dirty="0" err="1"/>
              <a:t>untuk</a:t>
            </a:r>
            <a:r>
              <a:rPr lang="en-US" sz="2400" dirty="0"/>
              <a:t> </a:t>
            </a:r>
            <a:r>
              <a:rPr lang="en-US" sz="2400" dirty="0" err="1"/>
              <a:t>menghindari</a:t>
            </a:r>
            <a:r>
              <a:rPr lang="en-US" sz="2400" dirty="0"/>
              <a:t> </a:t>
            </a:r>
            <a:r>
              <a:rPr lang="en-US" sz="2400" dirty="0" err="1"/>
              <a:t>kesalahan</a:t>
            </a:r>
            <a:r>
              <a:rPr lang="en-US" sz="2400" dirty="0"/>
              <a:t> </a:t>
            </a:r>
            <a:r>
              <a:rPr lang="en-US" sz="2400" dirty="0" err="1"/>
              <a:t>umum</a:t>
            </a:r>
            <a:r>
              <a:rPr lang="en-US" sz="2400" dirty="0"/>
              <a:t> </a:t>
            </a:r>
            <a:r>
              <a:rPr lang="en-US" sz="2400" dirty="0" err="1"/>
              <a:t>dan</a:t>
            </a:r>
            <a:r>
              <a:rPr lang="en-US" sz="2400" dirty="0"/>
              <a:t> </a:t>
            </a:r>
            <a:r>
              <a:rPr lang="en-US" sz="2400" dirty="0" err="1"/>
              <a:t>meningkatkan</a:t>
            </a:r>
            <a:r>
              <a:rPr lang="en-US" sz="2400" dirty="0"/>
              <a:t> </a:t>
            </a:r>
            <a:r>
              <a:rPr lang="en-US" sz="2400" dirty="0" err="1"/>
              <a:t>keamanan</a:t>
            </a:r>
            <a:r>
              <a:rPr lang="en-US" sz="2400" dirty="0" smtClean="0"/>
              <a:t>.</a:t>
            </a:r>
          </a:p>
          <a:p>
            <a:endParaRPr lang="en-US" sz="2400" dirty="0" smtClean="0">
              <a:latin typeface="+mj-lt"/>
              <a:cs typeface="Karnchang" panose="020B0604020202020204" charset="-34"/>
            </a:endParaRPr>
          </a:p>
          <a:p>
            <a:pPr marL="342900" indent="-342900">
              <a:buFont typeface="Arial" panose="020B0604020202020204" pitchFamily="34" charset="0"/>
              <a:buChar char="•"/>
            </a:pPr>
            <a:r>
              <a:rPr lang="en-US" sz="2400" b="1" dirty="0" err="1"/>
              <a:t>Penanganan</a:t>
            </a:r>
            <a:r>
              <a:rPr lang="en-US" sz="2400" b="1" dirty="0"/>
              <a:t> </a:t>
            </a:r>
            <a:r>
              <a:rPr lang="en-US" sz="2400" b="1" dirty="0" err="1"/>
              <a:t>Kesalahan</a:t>
            </a:r>
            <a:r>
              <a:rPr lang="en-US" sz="2400" b="1" dirty="0"/>
              <a:t> (Error Handling): </a:t>
            </a:r>
            <a:r>
              <a:rPr lang="en-US" sz="2400" dirty="0"/>
              <a:t>Gunakan </a:t>
            </a:r>
            <a:r>
              <a:rPr lang="en-US" sz="2400" dirty="0" err="1"/>
              <a:t>blok</a:t>
            </a:r>
            <a:r>
              <a:rPr lang="en-US" sz="2400" dirty="0"/>
              <a:t> try-catch </a:t>
            </a:r>
            <a:r>
              <a:rPr lang="en-US" sz="2400" dirty="0" err="1"/>
              <a:t>untuk</a:t>
            </a:r>
            <a:r>
              <a:rPr lang="en-US" sz="2400" dirty="0"/>
              <a:t> </a:t>
            </a:r>
            <a:r>
              <a:rPr lang="en-US" sz="2400" dirty="0" err="1"/>
              <a:t>menangani</a:t>
            </a:r>
            <a:r>
              <a:rPr lang="en-US" sz="2400" dirty="0"/>
              <a:t> </a:t>
            </a:r>
            <a:r>
              <a:rPr lang="en-US" sz="2400" dirty="0" err="1"/>
              <a:t>kesalahan</a:t>
            </a:r>
            <a:r>
              <a:rPr lang="en-US" sz="2400" dirty="0"/>
              <a:t> </a:t>
            </a:r>
            <a:r>
              <a:rPr lang="en-US" sz="2400" dirty="0" err="1"/>
              <a:t>dengan</a:t>
            </a:r>
            <a:r>
              <a:rPr lang="en-US" sz="2400" dirty="0"/>
              <a:t> </a:t>
            </a:r>
            <a:r>
              <a:rPr lang="en-US" sz="2400" dirty="0" err="1"/>
              <a:t>elegan</a:t>
            </a:r>
            <a:r>
              <a:rPr lang="en-US" sz="2400" dirty="0"/>
              <a:t> </a:t>
            </a:r>
            <a:r>
              <a:rPr lang="en-US" sz="2400" dirty="0" err="1"/>
              <a:t>dan</a:t>
            </a:r>
            <a:r>
              <a:rPr lang="en-US" sz="2400" dirty="0"/>
              <a:t> </a:t>
            </a:r>
            <a:r>
              <a:rPr lang="en-US" sz="2400" dirty="0" err="1"/>
              <a:t>memberikan</a:t>
            </a:r>
            <a:r>
              <a:rPr lang="en-US" sz="2400" dirty="0"/>
              <a:t> </a:t>
            </a:r>
            <a:r>
              <a:rPr lang="en-US" sz="2400" dirty="0" err="1"/>
              <a:t>pesan</a:t>
            </a:r>
            <a:r>
              <a:rPr lang="en-US" sz="2400" dirty="0"/>
              <a:t> </a:t>
            </a:r>
            <a:r>
              <a:rPr lang="en-US" sz="2400" dirty="0" err="1"/>
              <a:t>kesalahan</a:t>
            </a:r>
            <a:r>
              <a:rPr lang="en-US" sz="2400" dirty="0"/>
              <a:t> yang </a:t>
            </a:r>
            <a:r>
              <a:rPr lang="en-US" sz="2400" dirty="0" err="1"/>
              <a:t>informatif</a:t>
            </a:r>
            <a:r>
              <a:rPr lang="en-US" sz="2400" dirty="0"/>
              <a:t>.</a:t>
            </a:r>
            <a:endParaRPr lang="en-US" sz="2400" dirty="0">
              <a:solidFill>
                <a:srgbClr val="000000"/>
              </a:solidFill>
              <a:latin typeface="+mj-lt"/>
              <a:cs typeface="Karnchang" panose="020B0604020202020204" charset="-34"/>
            </a:endParaRPr>
          </a:p>
        </p:txBody>
      </p:sp>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600" y="1028700"/>
            <a:ext cx="6019800" cy="3664227"/>
          </a:xfrm>
          <a:prstGeom prst="rect">
            <a:avLst/>
          </a:prstGeom>
        </p:spPr>
      </p:pic>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0571" y="5053429"/>
            <a:ext cx="6690773" cy="4483650"/>
          </a:xfrm>
          <a:prstGeom prst="rect">
            <a:avLst/>
          </a:prstGeom>
        </p:spPr>
      </p:pic>
    </p:spTree>
    <p:extLst>
      <p:ext uri="{BB962C8B-B14F-4D97-AF65-F5344CB8AC3E}">
        <p14:creationId xmlns:p14="http://schemas.microsoft.com/office/powerpoint/2010/main" val="19405798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8" name="TextBox 28"/>
          <p:cNvSpPr txBox="1"/>
          <p:nvPr/>
        </p:nvSpPr>
        <p:spPr>
          <a:xfrm>
            <a:off x="2197465" y="2171700"/>
            <a:ext cx="7420888" cy="4431983"/>
          </a:xfrm>
          <a:prstGeom prst="rect">
            <a:avLst/>
          </a:prstGeom>
        </p:spPr>
        <p:txBody>
          <a:bodyPr wrap="square" lIns="0" tIns="0" rIns="0" bIns="0" rtlCol="0" anchor="t">
            <a:spAutoFit/>
          </a:bodyPr>
          <a:lstStyle/>
          <a:p>
            <a:r>
              <a:rPr lang="en-US" sz="2400" b="1" dirty="0" smtClean="0">
                <a:latin typeface="+mj-lt"/>
                <a:cs typeface="Karnchang" panose="020B0604020202020204" charset="-34"/>
              </a:rPr>
              <a:t>4. </a:t>
            </a:r>
            <a:r>
              <a:rPr lang="en-US" sz="2400" b="1" dirty="0" smtClean="0"/>
              <a:t>PHP</a:t>
            </a:r>
          </a:p>
          <a:p>
            <a:endParaRPr lang="en-US" sz="2400" b="1" dirty="0">
              <a:latin typeface="+mj-lt"/>
              <a:cs typeface="Karnchang" panose="020B0604020202020204" charset="-34"/>
            </a:endParaRPr>
          </a:p>
          <a:p>
            <a:pPr marL="342900" indent="-342900">
              <a:buFont typeface="Arial" panose="020B0604020202020204" pitchFamily="34" charset="0"/>
              <a:buChar char="•"/>
            </a:pPr>
            <a:r>
              <a:rPr lang="en-US" sz="2400" b="1" dirty="0" err="1"/>
              <a:t>Keamanan</a:t>
            </a:r>
            <a:r>
              <a:rPr lang="en-US" sz="2400" b="1" dirty="0"/>
              <a:t>: </a:t>
            </a:r>
            <a:r>
              <a:rPr lang="en-US" sz="2400" dirty="0" err="1"/>
              <a:t>Lindungi</a:t>
            </a:r>
            <a:r>
              <a:rPr lang="en-US" sz="2400" dirty="0"/>
              <a:t> </a:t>
            </a:r>
            <a:r>
              <a:rPr lang="en-US" sz="2400" dirty="0" err="1"/>
              <a:t>aplikasi</a:t>
            </a:r>
            <a:r>
              <a:rPr lang="en-US" sz="2400" dirty="0"/>
              <a:t> </a:t>
            </a:r>
            <a:r>
              <a:rPr lang="en-US" sz="2400" dirty="0" err="1"/>
              <a:t>Anda</a:t>
            </a:r>
            <a:r>
              <a:rPr lang="en-US" sz="2400" dirty="0"/>
              <a:t> </a:t>
            </a:r>
            <a:r>
              <a:rPr lang="en-US" sz="2400" dirty="0" err="1"/>
              <a:t>dari</a:t>
            </a:r>
            <a:r>
              <a:rPr lang="en-US" sz="2400" dirty="0"/>
              <a:t> </a:t>
            </a:r>
            <a:r>
              <a:rPr lang="en-US" sz="2400" dirty="0" err="1"/>
              <a:t>serangan</a:t>
            </a:r>
            <a:r>
              <a:rPr lang="en-US" sz="2400" dirty="0"/>
              <a:t> SQL Injection </a:t>
            </a:r>
            <a:r>
              <a:rPr lang="en-US" sz="2400" dirty="0" err="1"/>
              <a:t>dan</a:t>
            </a:r>
            <a:r>
              <a:rPr lang="en-US" sz="2400" dirty="0"/>
              <a:t> Cross-Site Scripting (XSS) </a:t>
            </a:r>
            <a:r>
              <a:rPr lang="en-US" sz="2400" dirty="0" err="1"/>
              <a:t>dengan</a:t>
            </a:r>
            <a:r>
              <a:rPr lang="en-US" sz="2400" dirty="0"/>
              <a:t> </a:t>
            </a:r>
            <a:r>
              <a:rPr lang="en-US" sz="2400" dirty="0" err="1"/>
              <a:t>menggunakan</a:t>
            </a:r>
            <a:r>
              <a:rPr lang="en-US" sz="2400" dirty="0"/>
              <a:t> </a:t>
            </a:r>
            <a:r>
              <a:rPr lang="en-US" sz="2400" dirty="0" err="1"/>
              <a:t>parameterisasi</a:t>
            </a:r>
            <a:r>
              <a:rPr lang="en-US" sz="2400" dirty="0"/>
              <a:t> query </a:t>
            </a:r>
            <a:r>
              <a:rPr lang="en-US" sz="2400" dirty="0" err="1"/>
              <a:t>dan</a:t>
            </a:r>
            <a:r>
              <a:rPr lang="en-US" sz="2400" dirty="0"/>
              <a:t> </a:t>
            </a:r>
            <a:r>
              <a:rPr lang="en-US" sz="2400" dirty="0" err="1"/>
              <a:t>fungsi</a:t>
            </a:r>
            <a:r>
              <a:rPr lang="en-US" sz="2400" dirty="0"/>
              <a:t> </a:t>
            </a:r>
            <a:r>
              <a:rPr lang="en-US" sz="2400" dirty="0" err="1"/>
              <a:t>keamanan</a:t>
            </a:r>
            <a:r>
              <a:rPr lang="en-US" sz="2400" dirty="0"/>
              <a:t> PHP </a:t>
            </a:r>
            <a:r>
              <a:rPr lang="en-US" sz="2400" dirty="0" err="1"/>
              <a:t>seperti</a:t>
            </a:r>
            <a:r>
              <a:rPr lang="en-US" sz="2400" dirty="0"/>
              <a:t> </a:t>
            </a:r>
            <a:r>
              <a:rPr lang="en-US" sz="2400" dirty="0" err="1"/>
              <a:t>htmlspecialchars</a:t>
            </a:r>
            <a:r>
              <a:rPr lang="en-US" sz="2400" dirty="0"/>
              <a:t>() </a:t>
            </a:r>
            <a:r>
              <a:rPr lang="en-US" sz="2400" dirty="0" err="1"/>
              <a:t>untuk</a:t>
            </a:r>
            <a:r>
              <a:rPr lang="en-US" sz="2400" dirty="0"/>
              <a:t> </a:t>
            </a:r>
            <a:r>
              <a:rPr lang="en-US" sz="2400" dirty="0" err="1"/>
              <a:t>menghindari</a:t>
            </a:r>
            <a:r>
              <a:rPr lang="en-US" sz="2400" dirty="0"/>
              <a:t> injection</a:t>
            </a:r>
            <a:r>
              <a:rPr lang="en-US" sz="2400" dirty="0" smtClean="0"/>
              <a:t>.</a:t>
            </a:r>
          </a:p>
          <a:p>
            <a:endParaRPr lang="en-US" sz="2400" dirty="0" smtClean="0">
              <a:latin typeface="+mj-lt"/>
              <a:cs typeface="Karnchang" panose="020B0604020202020204" charset="-34"/>
            </a:endParaRPr>
          </a:p>
          <a:p>
            <a:pPr marL="342900" indent="-342900">
              <a:buFont typeface="Arial" panose="020B0604020202020204" pitchFamily="34" charset="0"/>
              <a:buChar char="•"/>
            </a:pPr>
            <a:r>
              <a:rPr lang="en-US" sz="2400" b="1" dirty="0" err="1"/>
              <a:t>Pemisahan</a:t>
            </a:r>
            <a:r>
              <a:rPr lang="en-US" sz="2400" b="1" dirty="0"/>
              <a:t> </a:t>
            </a:r>
            <a:r>
              <a:rPr lang="en-US" sz="2400" b="1" dirty="0" err="1"/>
              <a:t>Kode</a:t>
            </a:r>
            <a:r>
              <a:rPr lang="en-US" sz="2400" b="1" dirty="0"/>
              <a:t>: </a:t>
            </a:r>
            <a:r>
              <a:rPr lang="en-US" sz="2400" dirty="0" err="1"/>
              <a:t>Pisahkan</a:t>
            </a:r>
            <a:r>
              <a:rPr lang="en-US" sz="2400" dirty="0"/>
              <a:t> </a:t>
            </a:r>
            <a:r>
              <a:rPr lang="en-US" sz="2400" dirty="0" err="1"/>
              <a:t>logika</a:t>
            </a:r>
            <a:r>
              <a:rPr lang="en-US" sz="2400" dirty="0"/>
              <a:t> </a:t>
            </a:r>
            <a:r>
              <a:rPr lang="en-US" sz="2400" dirty="0" err="1"/>
              <a:t>bisnis</a:t>
            </a:r>
            <a:r>
              <a:rPr lang="en-US" sz="2400" dirty="0"/>
              <a:t> </a:t>
            </a:r>
            <a:r>
              <a:rPr lang="en-US" sz="2400" dirty="0" err="1"/>
              <a:t>dari</a:t>
            </a:r>
            <a:r>
              <a:rPr lang="en-US" sz="2400" dirty="0"/>
              <a:t> </a:t>
            </a:r>
            <a:r>
              <a:rPr lang="en-US" sz="2400" dirty="0" err="1"/>
              <a:t>tampilan</a:t>
            </a:r>
            <a:r>
              <a:rPr lang="en-US" sz="2400" dirty="0"/>
              <a:t> </a:t>
            </a:r>
            <a:r>
              <a:rPr lang="en-US" sz="2400" dirty="0" err="1"/>
              <a:t>menggunakan</a:t>
            </a:r>
            <a:r>
              <a:rPr lang="en-US" sz="2400" dirty="0"/>
              <a:t> </a:t>
            </a:r>
            <a:r>
              <a:rPr lang="en-US" sz="2400" dirty="0" err="1"/>
              <a:t>pola</a:t>
            </a:r>
            <a:r>
              <a:rPr lang="en-US" sz="2400" dirty="0"/>
              <a:t> MVC (Model-View-Controller) </a:t>
            </a:r>
            <a:r>
              <a:rPr lang="en-US" sz="2400" dirty="0" err="1"/>
              <a:t>atau</a:t>
            </a:r>
            <a:r>
              <a:rPr lang="en-US" sz="2400" dirty="0"/>
              <a:t> </a:t>
            </a:r>
            <a:r>
              <a:rPr lang="en-US" sz="2400" dirty="0" err="1"/>
              <a:t>pola</a:t>
            </a:r>
            <a:r>
              <a:rPr lang="en-US" sz="2400" dirty="0"/>
              <a:t> </a:t>
            </a:r>
            <a:r>
              <a:rPr lang="en-US" sz="2400" dirty="0" err="1"/>
              <a:t>lainnya</a:t>
            </a:r>
            <a:r>
              <a:rPr lang="en-US" sz="2400" dirty="0"/>
              <a:t> </a:t>
            </a:r>
            <a:r>
              <a:rPr lang="en-US" sz="2400" dirty="0" err="1"/>
              <a:t>untuk</a:t>
            </a:r>
            <a:r>
              <a:rPr lang="en-US" sz="2400" dirty="0"/>
              <a:t> </a:t>
            </a:r>
            <a:r>
              <a:rPr lang="en-US" sz="2400" dirty="0" err="1"/>
              <a:t>meningkatkan</a:t>
            </a:r>
            <a:r>
              <a:rPr lang="en-US" sz="2400" dirty="0"/>
              <a:t> </a:t>
            </a:r>
            <a:r>
              <a:rPr lang="en-US" sz="2400" dirty="0" err="1"/>
              <a:t>keterbacaan</a:t>
            </a:r>
            <a:r>
              <a:rPr lang="en-US" sz="2400" dirty="0"/>
              <a:t> </a:t>
            </a:r>
            <a:r>
              <a:rPr lang="en-US" sz="2400" dirty="0" err="1"/>
              <a:t>dan</a:t>
            </a:r>
            <a:r>
              <a:rPr lang="en-US" sz="2400" dirty="0"/>
              <a:t> </a:t>
            </a:r>
            <a:r>
              <a:rPr lang="en-US" sz="2400" dirty="0" err="1"/>
              <a:t>pemeliharaan</a:t>
            </a:r>
            <a:r>
              <a:rPr lang="en-US" sz="2400" dirty="0"/>
              <a:t> </a:t>
            </a:r>
            <a:r>
              <a:rPr lang="en-US" sz="2400" dirty="0" err="1"/>
              <a:t>kode</a:t>
            </a:r>
            <a:r>
              <a:rPr lang="en-US" sz="2400" dirty="0" smtClean="0"/>
              <a:t>.</a:t>
            </a:r>
            <a:endParaRPr lang="en-US" sz="2400" dirty="0">
              <a:solidFill>
                <a:srgbClr val="000000"/>
              </a:solidFill>
              <a:latin typeface="+mj-lt"/>
              <a:cs typeface="Karnchang" panose="020B0604020202020204" charset="-34"/>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0" y="2176133"/>
            <a:ext cx="7891225" cy="5558167"/>
          </a:xfrm>
          <a:prstGeom prst="rect">
            <a:avLst/>
          </a:prstGeom>
        </p:spPr>
      </p:pic>
    </p:spTree>
    <p:extLst>
      <p:ext uri="{BB962C8B-B14F-4D97-AF65-F5344CB8AC3E}">
        <p14:creationId xmlns:p14="http://schemas.microsoft.com/office/powerpoint/2010/main" val="16932766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9559999">
            <a:off x="-6690254" y="3123721"/>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38117">
            <a:off x="14860579" y="-2339974"/>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2032038" y="2811643"/>
            <a:ext cx="14223925" cy="2600279"/>
          </a:xfrm>
          <a:prstGeom prst="rect">
            <a:avLst/>
          </a:prstGeom>
        </p:spPr>
        <p:txBody>
          <a:bodyPr lIns="0" tIns="0" rIns="0" bIns="0" rtlCol="0" anchor="t">
            <a:spAutoFit/>
          </a:bodyPr>
          <a:lstStyle/>
          <a:p>
            <a:pPr algn="ctr">
              <a:lnSpc>
                <a:spcPts val="13800"/>
              </a:lnSpc>
            </a:pPr>
            <a:r>
              <a:rPr lang="en-US" sz="15000">
                <a:solidFill>
                  <a:srgbClr val="243342"/>
                </a:solidFill>
                <a:latin typeface="Karnchang Bold"/>
              </a:rPr>
              <a:t>Terima Kasih</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Freeform 25"/>
          <p:cNvSpPr/>
          <p:nvPr/>
        </p:nvSpPr>
        <p:spPr>
          <a:xfrm>
            <a:off x="1637652" y="1448162"/>
            <a:ext cx="659308" cy="659308"/>
          </a:xfrm>
          <a:custGeom>
            <a:avLst/>
            <a:gdLst/>
            <a:ahLst/>
            <a:cxnLst/>
            <a:rect l="l" t="t" r="r" b="b"/>
            <a:pathLst>
              <a:path w="659308" h="659308">
                <a:moveTo>
                  <a:pt x="0" y="0"/>
                </a:moveTo>
                <a:lnTo>
                  <a:pt x="659307" y="0"/>
                </a:lnTo>
                <a:lnTo>
                  <a:pt x="659307" y="659308"/>
                </a:lnTo>
                <a:lnTo>
                  <a:pt x="0" y="65930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6" name="TextBox 26"/>
          <p:cNvSpPr txBox="1"/>
          <p:nvPr/>
        </p:nvSpPr>
        <p:spPr>
          <a:xfrm>
            <a:off x="2485113" y="1412826"/>
            <a:ext cx="9083264" cy="694690"/>
          </a:xfrm>
          <a:prstGeom prst="rect">
            <a:avLst/>
          </a:prstGeom>
        </p:spPr>
        <p:txBody>
          <a:bodyPr lIns="0" tIns="0" rIns="0" bIns="0" rtlCol="0" anchor="t">
            <a:spAutoFit/>
          </a:bodyPr>
          <a:lstStyle/>
          <a:p>
            <a:pPr algn="l">
              <a:lnSpc>
                <a:spcPts val="3680"/>
              </a:lnSpc>
            </a:pPr>
            <a:r>
              <a:rPr lang="en-US" sz="4000" dirty="0" err="1">
                <a:solidFill>
                  <a:srgbClr val="000000"/>
                </a:solidFill>
                <a:latin typeface="Karnchang Bold"/>
              </a:rPr>
              <a:t>Mengimplementasikan</a:t>
            </a:r>
            <a:r>
              <a:rPr lang="en-US" sz="4000" dirty="0">
                <a:solidFill>
                  <a:srgbClr val="000000"/>
                </a:solidFill>
                <a:latin typeface="Karnchang Bold"/>
              </a:rPr>
              <a:t> User Interface</a:t>
            </a:r>
          </a:p>
        </p:txBody>
      </p:sp>
      <p:sp>
        <p:nvSpPr>
          <p:cNvPr id="27" name="TextBox 27"/>
          <p:cNvSpPr txBox="1"/>
          <p:nvPr/>
        </p:nvSpPr>
        <p:spPr>
          <a:xfrm>
            <a:off x="2485113" y="2352211"/>
            <a:ext cx="13337117" cy="2017395"/>
          </a:xfrm>
          <a:prstGeom prst="rect">
            <a:avLst/>
          </a:prstGeom>
        </p:spPr>
        <p:txBody>
          <a:bodyPr lIns="0" tIns="0" rIns="0" bIns="0" rtlCol="0" anchor="t">
            <a:spAutoFit/>
          </a:bodyPr>
          <a:lstStyle/>
          <a:p>
            <a:pPr algn="l">
              <a:lnSpc>
                <a:spcPts val="3779"/>
              </a:lnSpc>
            </a:pPr>
            <a:r>
              <a:rPr lang="en-US" sz="2700">
                <a:solidFill>
                  <a:srgbClr val="000000"/>
                </a:solidFill>
                <a:latin typeface="Karnchang"/>
              </a:rPr>
              <a:t>Mengimplementasikan user interface (UI) merujuk pada proses menerapkan desain antarmuka pengguna ke dalam sebuah aplikasi atau sistem. Ini melibatkan mengubah desain yang telah dibuat menjadi sebuah produk yang dapat digunakan secara nyata oleh pengguna. Beberapa langkah umum dalam mengimplementasikan UI meliputi :</a:t>
            </a:r>
          </a:p>
        </p:txBody>
      </p:sp>
      <p:sp>
        <p:nvSpPr>
          <p:cNvPr id="28" name="TextBox 28"/>
          <p:cNvSpPr txBox="1"/>
          <p:nvPr/>
        </p:nvSpPr>
        <p:spPr>
          <a:xfrm>
            <a:off x="2485113" y="4962525"/>
            <a:ext cx="11190496" cy="2493645"/>
          </a:xfrm>
          <a:prstGeom prst="rect">
            <a:avLst/>
          </a:prstGeom>
        </p:spPr>
        <p:txBody>
          <a:bodyPr lIns="0" tIns="0" rIns="0" bIns="0" rtlCol="0" anchor="t">
            <a:spAutoFit/>
          </a:bodyPr>
          <a:lstStyle/>
          <a:p>
            <a:pPr marL="582930" lvl="1" indent="-291465" algn="l">
              <a:lnSpc>
                <a:spcPts val="3779"/>
              </a:lnSpc>
              <a:buFont typeface="Arial"/>
              <a:buChar char="•"/>
            </a:pPr>
            <a:r>
              <a:rPr lang="en-US" sz="2700">
                <a:solidFill>
                  <a:srgbClr val="000000"/>
                </a:solidFill>
                <a:latin typeface="Karnchang"/>
              </a:rPr>
              <a:t>Memahami Desain UI</a:t>
            </a:r>
          </a:p>
          <a:p>
            <a:pPr marL="582930" lvl="1" indent="-291465" algn="l">
              <a:lnSpc>
                <a:spcPts val="3779"/>
              </a:lnSpc>
              <a:buFont typeface="Arial"/>
              <a:buChar char="•"/>
            </a:pPr>
            <a:r>
              <a:rPr lang="en-US" sz="2700">
                <a:solidFill>
                  <a:srgbClr val="000000"/>
                </a:solidFill>
                <a:latin typeface="Karnchang"/>
              </a:rPr>
              <a:t>Pemrograman</a:t>
            </a:r>
          </a:p>
          <a:p>
            <a:pPr marL="582930" lvl="1" indent="-291465" algn="l">
              <a:lnSpc>
                <a:spcPts val="3779"/>
              </a:lnSpc>
              <a:buFont typeface="Arial"/>
              <a:buChar char="•"/>
            </a:pPr>
            <a:r>
              <a:rPr lang="en-US" sz="2700">
                <a:solidFill>
                  <a:srgbClr val="000000"/>
                </a:solidFill>
                <a:latin typeface="Karnchang"/>
              </a:rPr>
              <a:t>Responsif dan Interaktif</a:t>
            </a:r>
          </a:p>
          <a:p>
            <a:pPr marL="582930" lvl="1" indent="-291465" algn="l">
              <a:lnSpc>
                <a:spcPts val="3779"/>
              </a:lnSpc>
              <a:buFont typeface="Arial"/>
              <a:buChar char="•"/>
            </a:pPr>
            <a:r>
              <a:rPr lang="en-US" sz="2700">
                <a:solidFill>
                  <a:srgbClr val="000000"/>
                </a:solidFill>
                <a:latin typeface="Karnchang"/>
              </a:rPr>
              <a:t>Testing</a:t>
            </a:r>
          </a:p>
          <a:p>
            <a:pPr marL="582930" lvl="1" indent="-291465" algn="l">
              <a:lnSpc>
                <a:spcPts val="3779"/>
              </a:lnSpc>
              <a:buFont typeface="Arial"/>
              <a:buChar char="•"/>
            </a:pPr>
            <a:r>
              <a:rPr lang="en-US" sz="2700">
                <a:solidFill>
                  <a:srgbClr val="000000"/>
                </a:solidFill>
                <a:latin typeface="Karnchang"/>
              </a:rPr>
              <a:t>Iterasi dan Perbaikan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533400" y="683623"/>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1490452" y="904875"/>
            <a:ext cx="6584507" cy="1107440"/>
          </a:xfrm>
          <a:prstGeom prst="rect">
            <a:avLst/>
          </a:prstGeom>
        </p:spPr>
        <p:txBody>
          <a:bodyPr lIns="0" tIns="0" rIns="0" bIns="0" rtlCol="0" anchor="t">
            <a:spAutoFit/>
          </a:bodyPr>
          <a:lstStyle/>
          <a:p>
            <a:pPr algn="ctr">
              <a:lnSpc>
                <a:spcPts val="5980"/>
              </a:lnSpc>
            </a:pPr>
            <a:r>
              <a:rPr lang="en-US" sz="6500">
                <a:solidFill>
                  <a:srgbClr val="243342"/>
                </a:solidFill>
                <a:latin typeface="Karnchang Bold"/>
              </a:rPr>
              <a:t>Tahapan Tugas</a:t>
            </a:r>
          </a:p>
        </p:txBody>
      </p:sp>
      <p:grpSp>
        <p:nvGrpSpPr>
          <p:cNvPr id="26" name="Group 26"/>
          <p:cNvGrpSpPr/>
          <p:nvPr/>
        </p:nvGrpSpPr>
        <p:grpSpPr>
          <a:xfrm>
            <a:off x="1763497" y="2141262"/>
            <a:ext cx="7956185" cy="1895653"/>
            <a:chOff x="0" y="0"/>
            <a:chExt cx="10608246" cy="2527537"/>
          </a:xfrm>
        </p:grpSpPr>
        <p:sp>
          <p:nvSpPr>
            <p:cNvPr id="27" name="Freeform 27"/>
            <p:cNvSpPr/>
            <p:nvPr/>
          </p:nvSpPr>
          <p:spPr>
            <a:xfrm>
              <a:off x="0" y="0"/>
              <a:ext cx="879077" cy="879077"/>
            </a:xfrm>
            <a:custGeom>
              <a:avLst/>
              <a:gdLst/>
              <a:ahLst/>
              <a:cxnLst/>
              <a:rect l="l" t="t" r="r" b="b"/>
              <a:pathLst>
                <a:path w="879077" h="879077">
                  <a:moveTo>
                    <a:pt x="0" y="0"/>
                  </a:moveTo>
                  <a:lnTo>
                    <a:pt x="879077" y="0"/>
                  </a:lnTo>
                  <a:lnTo>
                    <a:pt x="879077" y="879077"/>
                  </a:lnTo>
                  <a:lnTo>
                    <a:pt x="0" y="87907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8" name="TextBox 28"/>
            <p:cNvSpPr txBox="1"/>
            <p:nvPr/>
          </p:nvSpPr>
          <p:spPr>
            <a:xfrm>
              <a:off x="404216" y="1168002"/>
              <a:ext cx="10204030" cy="1359535"/>
            </a:xfrm>
            <a:prstGeom prst="rect">
              <a:avLst/>
            </a:prstGeom>
          </p:spPr>
          <p:txBody>
            <a:bodyPr lIns="0" tIns="0" rIns="0" bIns="0" rtlCol="0" anchor="t">
              <a:spAutoFit/>
            </a:bodyPr>
            <a:lstStyle/>
            <a:p>
              <a:pPr algn="l">
                <a:lnSpc>
                  <a:spcPts val="3779"/>
                </a:lnSpc>
              </a:pPr>
              <a:r>
                <a:rPr lang="en-US" sz="2700" dirty="0" err="1">
                  <a:solidFill>
                    <a:srgbClr val="000000"/>
                  </a:solidFill>
                  <a:latin typeface="Karnchang"/>
                </a:rPr>
                <a:t>Buat</a:t>
              </a:r>
              <a:r>
                <a:rPr lang="en-US" sz="2700" dirty="0">
                  <a:solidFill>
                    <a:srgbClr val="000000"/>
                  </a:solidFill>
                  <a:latin typeface="Karnchang"/>
                </a:rPr>
                <a:t> </a:t>
              </a:r>
              <a:r>
                <a:rPr lang="en-US" sz="2700" dirty="0" err="1">
                  <a:solidFill>
                    <a:srgbClr val="000000"/>
                  </a:solidFill>
                  <a:latin typeface="Karnchang"/>
                </a:rPr>
                <a:t>halaman</a:t>
              </a:r>
              <a:r>
                <a:rPr lang="en-US" sz="2700" dirty="0">
                  <a:solidFill>
                    <a:srgbClr val="000000"/>
                  </a:solidFill>
                  <a:latin typeface="Karnchang"/>
                </a:rPr>
                <a:t> HTML </a:t>
              </a:r>
              <a:r>
                <a:rPr lang="en-US" sz="2700" dirty="0" err="1">
                  <a:solidFill>
                    <a:srgbClr val="000000"/>
                  </a:solidFill>
                  <a:latin typeface="Karnchang"/>
                </a:rPr>
                <a:t>dasar</a:t>
              </a:r>
              <a:r>
                <a:rPr lang="en-US" sz="2700" dirty="0">
                  <a:solidFill>
                    <a:srgbClr val="000000"/>
                  </a:solidFill>
                  <a:latin typeface="Karnchang"/>
                </a:rPr>
                <a:t> </a:t>
              </a:r>
              <a:r>
                <a:rPr lang="en-US" sz="2700" dirty="0" err="1">
                  <a:solidFill>
                    <a:srgbClr val="000000"/>
                  </a:solidFill>
                  <a:latin typeface="Karnchang"/>
                </a:rPr>
                <a:t>untuk</a:t>
              </a:r>
              <a:r>
                <a:rPr lang="en-US" sz="2700" dirty="0">
                  <a:solidFill>
                    <a:srgbClr val="000000"/>
                  </a:solidFill>
                  <a:latin typeface="Karnchang"/>
                </a:rPr>
                <a:t> </a:t>
              </a:r>
              <a:r>
                <a:rPr lang="en-US" sz="2700" dirty="0" err="1">
                  <a:solidFill>
                    <a:srgbClr val="000000"/>
                  </a:solidFill>
                  <a:latin typeface="Karnchang"/>
                </a:rPr>
                <a:t>antarmuka</a:t>
              </a:r>
              <a:r>
                <a:rPr lang="en-US" sz="2700" dirty="0">
                  <a:solidFill>
                    <a:srgbClr val="000000"/>
                  </a:solidFill>
                  <a:latin typeface="Karnchang"/>
                </a:rPr>
                <a:t> </a:t>
              </a:r>
              <a:r>
                <a:rPr lang="en-US" sz="2700" dirty="0" err="1">
                  <a:solidFill>
                    <a:srgbClr val="000000"/>
                  </a:solidFill>
                  <a:latin typeface="Karnchang"/>
                </a:rPr>
                <a:t>utama</a:t>
              </a:r>
              <a:r>
                <a:rPr lang="en-US" sz="2700" dirty="0">
                  <a:solidFill>
                    <a:srgbClr val="000000"/>
                  </a:solidFill>
                  <a:latin typeface="Karnchang"/>
                </a:rPr>
                <a:t> website </a:t>
              </a:r>
              <a:r>
                <a:rPr lang="en-US" sz="2700" dirty="0" err="1">
                  <a:solidFill>
                    <a:srgbClr val="000000"/>
                  </a:solidFill>
                  <a:latin typeface="Karnchang"/>
                </a:rPr>
                <a:t>sekolah</a:t>
              </a:r>
              <a:endParaRPr lang="en-US" sz="2700" dirty="0">
                <a:solidFill>
                  <a:srgbClr val="000000"/>
                </a:solidFill>
                <a:latin typeface="Karnchang"/>
              </a:endParaRPr>
            </a:p>
          </p:txBody>
        </p:sp>
        <p:sp>
          <p:nvSpPr>
            <p:cNvPr id="29" name="TextBox 29"/>
            <p:cNvSpPr txBox="1"/>
            <p:nvPr/>
          </p:nvSpPr>
          <p:spPr>
            <a:xfrm>
              <a:off x="1129949" y="-18541"/>
              <a:ext cx="9156781" cy="897679"/>
            </a:xfrm>
            <a:prstGeom prst="rect">
              <a:avLst/>
            </a:prstGeom>
          </p:spPr>
          <p:txBody>
            <a:bodyPr lIns="0" tIns="0" rIns="0" bIns="0" rtlCol="0" anchor="t">
              <a:spAutoFit/>
            </a:bodyPr>
            <a:lstStyle/>
            <a:p>
              <a:pPr algn="l">
                <a:lnSpc>
                  <a:spcPts val="3680"/>
                </a:lnSpc>
              </a:pPr>
              <a:r>
                <a:rPr lang="en-US" sz="4000">
                  <a:solidFill>
                    <a:srgbClr val="243342"/>
                  </a:solidFill>
                  <a:latin typeface="Karnchang Bold"/>
                </a:rPr>
                <a:t>Point 1</a:t>
              </a:r>
            </a:p>
          </p:txBody>
        </p:sp>
      </p:grpSp>
      <p:grpSp>
        <p:nvGrpSpPr>
          <p:cNvPr id="30" name="Group 30"/>
          <p:cNvGrpSpPr/>
          <p:nvPr/>
        </p:nvGrpSpPr>
        <p:grpSpPr>
          <a:xfrm>
            <a:off x="1724628" y="4650509"/>
            <a:ext cx="7956185" cy="1895653"/>
            <a:chOff x="0" y="0"/>
            <a:chExt cx="10608246" cy="2527537"/>
          </a:xfrm>
        </p:grpSpPr>
        <p:sp>
          <p:nvSpPr>
            <p:cNvPr id="31" name="Freeform 31"/>
            <p:cNvSpPr/>
            <p:nvPr/>
          </p:nvSpPr>
          <p:spPr>
            <a:xfrm>
              <a:off x="0" y="0"/>
              <a:ext cx="879077" cy="879077"/>
            </a:xfrm>
            <a:custGeom>
              <a:avLst/>
              <a:gdLst/>
              <a:ahLst/>
              <a:cxnLst/>
              <a:rect l="l" t="t" r="r" b="b"/>
              <a:pathLst>
                <a:path w="879077" h="879077">
                  <a:moveTo>
                    <a:pt x="0" y="0"/>
                  </a:moveTo>
                  <a:lnTo>
                    <a:pt x="879077" y="0"/>
                  </a:lnTo>
                  <a:lnTo>
                    <a:pt x="879077" y="879077"/>
                  </a:lnTo>
                  <a:lnTo>
                    <a:pt x="0" y="87907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2" name="TextBox 32"/>
            <p:cNvSpPr txBox="1"/>
            <p:nvPr/>
          </p:nvSpPr>
          <p:spPr>
            <a:xfrm>
              <a:off x="404216" y="1168002"/>
              <a:ext cx="10204030" cy="1359535"/>
            </a:xfrm>
            <a:prstGeom prst="rect">
              <a:avLst/>
            </a:prstGeom>
          </p:spPr>
          <p:txBody>
            <a:bodyPr lIns="0" tIns="0" rIns="0" bIns="0" rtlCol="0" anchor="t">
              <a:spAutoFit/>
            </a:bodyPr>
            <a:lstStyle/>
            <a:p>
              <a:pPr algn="l">
                <a:lnSpc>
                  <a:spcPts val="3779"/>
                </a:lnSpc>
              </a:pPr>
              <a:r>
                <a:rPr lang="en-US" sz="2700" dirty="0">
                  <a:solidFill>
                    <a:srgbClr val="000000"/>
                  </a:solidFill>
                  <a:latin typeface="Karnchang"/>
                </a:rPr>
                <a:t>Gunakan CSS </a:t>
              </a:r>
              <a:r>
                <a:rPr lang="en-US" sz="2700" dirty="0" err="1">
                  <a:solidFill>
                    <a:srgbClr val="000000"/>
                  </a:solidFill>
                  <a:latin typeface="Karnchang"/>
                </a:rPr>
                <a:t>untuk</a:t>
              </a:r>
              <a:r>
                <a:rPr lang="en-US" sz="2700" dirty="0">
                  <a:solidFill>
                    <a:srgbClr val="000000"/>
                  </a:solidFill>
                  <a:latin typeface="Karnchang"/>
                </a:rPr>
                <a:t> </a:t>
              </a:r>
              <a:r>
                <a:rPr lang="en-US" sz="2700" dirty="0" err="1">
                  <a:solidFill>
                    <a:srgbClr val="000000"/>
                  </a:solidFill>
                  <a:latin typeface="Karnchang"/>
                </a:rPr>
                <a:t>membuat</a:t>
              </a:r>
              <a:r>
                <a:rPr lang="en-US" sz="2700" dirty="0">
                  <a:solidFill>
                    <a:srgbClr val="000000"/>
                  </a:solidFill>
                  <a:latin typeface="Karnchang"/>
                </a:rPr>
                <a:t> </a:t>
              </a:r>
              <a:r>
                <a:rPr lang="en-US" sz="2700" dirty="0" err="1">
                  <a:solidFill>
                    <a:srgbClr val="000000"/>
                  </a:solidFill>
                  <a:latin typeface="Karnchang"/>
                </a:rPr>
                <a:t>tampilan</a:t>
              </a:r>
              <a:r>
                <a:rPr lang="en-US" sz="2700" dirty="0">
                  <a:solidFill>
                    <a:srgbClr val="000000"/>
                  </a:solidFill>
                  <a:latin typeface="Karnchang"/>
                </a:rPr>
                <a:t> yang </a:t>
              </a:r>
              <a:r>
                <a:rPr lang="en-US" sz="2700" dirty="0" err="1">
                  <a:solidFill>
                    <a:srgbClr val="000000"/>
                  </a:solidFill>
                  <a:latin typeface="Karnchang"/>
                </a:rPr>
                <a:t>responsif</a:t>
              </a:r>
              <a:r>
                <a:rPr lang="en-US" sz="2700" dirty="0">
                  <a:solidFill>
                    <a:srgbClr val="000000"/>
                  </a:solidFill>
                  <a:latin typeface="Karnchang"/>
                </a:rPr>
                <a:t> </a:t>
              </a:r>
              <a:r>
                <a:rPr lang="en-US" sz="2700" dirty="0" err="1">
                  <a:solidFill>
                    <a:srgbClr val="000000"/>
                  </a:solidFill>
                  <a:latin typeface="Karnchang"/>
                </a:rPr>
                <a:t>dan</a:t>
              </a:r>
              <a:r>
                <a:rPr lang="en-US" sz="2700" dirty="0">
                  <a:solidFill>
                    <a:srgbClr val="000000"/>
                  </a:solidFill>
                  <a:latin typeface="Karnchang"/>
                </a:rPr>
                <a:t> </a:t>
              </a:r>
              <a:r>
                <a:rPr lang="en-US" sz="2700" dirty="0" err="1">
                  <a:solidFill>
                    <a:srgbClr val="000000"/>
                  </a:solidFill>
                  <a:latin typeface="Karnchang"/>
                </a:rPr>
                <a:t>menarik</a:t>
              </a:r>
              <a:r>
                <a:rPr lang="en-US" sz="2700" dirty="0">
                  <a:solidFill>
                    <a:srgbClr val="000000"/>
                  </a:solidFill>
                  <a:latin typeface="Karnchang"/>
                </a:rPr>
                <a:t>.</a:t>
              </a:r>
            </a:p>
          </p:txBody>
        </p:sp>
        <p:sp>
          <p:nvSpPr>
            <p:cNvPr id="33" name="TextBox 33"/>
            <p:cNvSpPr txBox="1"/>
            <p:nvPr/>
          </p:nvSpPr>
          <p:spPr>
            <a:xfrm>
              <a:off x="1129949" y="-18541"/>
              <a:ext cx="9156781" cy="1519979"/>
            </a:xfrm>
            <a:prstGeom prst="rect">
              <a:avLst/>
            </a:prstGeom>
          </p:spPr>
          <p:txBody>
            <a:bodyPr lIns="0" tIns="0" rIns="0" bIns="0" rtlCol="0" anchor="t">
              <a:spAutoFit/>
            </a:bodyPr>
            <a:lstStyle/>
            <a:p>
              <a:pPr algn="l">
                <a:lnSpc>
                  <a:spcPts val="3680"/>
                </a:lnSpc>
              </a:pPr>
              <a:r>
                <a:rPr lang="en-US" sz="4000" dirty="0">
                  <a:solidFill>
                    <a:srgbClr val="243342"/>
                  </a:solidFill>
                  <a:latin typeface="Karnchang Bold"/>
                </a:rPr>
                <a:t>Point 2</a:t>
              </a:r>
            </a:p>
            <a:p>
              <a:pPr algn="l">
                <a:lnSpc>
                  <a:spcPts val="3680"/>
                </a:lnSpc>
              </a:pPr>
              <a:endParaRPr lang="en-US" sz="4000" dirty="0">
                <a:solidFill>
                  <a:srgbClr val="243342"/>
                </a:solidFill>
                <a:latin typeface="Karnchang Bold"/>
              </a:endParaRPr>
            </a:p>
          </p:txBody>
        </p:sp>
      </p:grpSp>
      <p:grpSp>
        <p:nvGrpSpPr>
          <p:cNvPr id="34" name="Group 34"/>
          <p:cNvGrpSpPr/>
          <p:nvPr/>
        </p:nvGrpSpPr>
        <p:grpSpPr>
          <a:xfrm>
            <a:off x="10204676" y="2141262"/>
            <a:ext cx="7956185" cy="3800653"/>
            <a:chOff x="0" y="0"/>
            <a:chExt cx="10608246" cy="5067537"/>
          </a:xfrm>
        </p:grpSpPr>
        <p:sp>
          <p:nvSpPr>
            <p:cNvPr id="35" name="Freeform 35"/>
            <p:cNvSpPr/>
            <p:nvPr/>
          </p:nvSpPr>
          <p:spPr>
            <a:xfrm>
              <a:off x="0" y="0"/>
              <a:ext cx="879077" cy="879077"/>
            </a:xfrm>
            <a:custGeom>
              <a:avLst/>
              <a:gdLst/>
              <a:ahLst/>
              <a:cxnLst/>
              <a:rect l="l" t="t" r="r" b="b"/>
              <a:pathLst>
                <a:path w="879077" h="879077">
                  <a:moveTo>
                    <a:pt x="0" y="0"/>
                  </a:moveTo>
                  <a:lnTo>
                    <a:pt x="879077" y="0"/>
                  </a:lnTo>
                  <a:lnTo>
                    <a:pt x="879077" y="879077"/>
                  </a:lnTo>
                  <a:lnTo>
                    <a:pt x="0" y="87907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6" name="TextBox 36"/>
            <p:cNvSpPr txBox="1"/>
            <p:nvPr/>
          </p:nvSpPr>
          <p:spPr>
            <a:xfrm>
              <a:off x="404216" y="1168002"/>
              <a:ext cx="10204030" cy="3899535"/>
            </a:xfrm>
            <a:prstGeom prst="rect">
              <a:avLst/>
            </a:prstGeom>
          </p:spPr>
          <p:txBody>
            <a:bodyPr lIns="0" tIns="0" rIns="0" bIns="0" rtlCol="0" anchor="t">
              <a:spAutoFit/>
            </a:bodyPr>
            <a:lstStyle/>
            <a:p>
              <a:pPr algn="l">
                <a:lnSpc>
                  <a:spcPts val="3779"/>
                </a:lnSpc>
              </a:pPr>
              <a:r>
                <a:rPr lang="en-US" sz="2700" dirty="0" err="1">
                  <a:solidFill>
                    <a:srgbClr val="000000"/>
                  </a:solidFill>
                  <a:latin typeface="Karnchang"/>
                </a:rPr>
                <a:t>Buat</a:t>
              </a:r>
              <a:r>
                <a:rPr lang="en-US" sz="2700" dirty="0">
                  <a:solidFill>
                    <a:srgbClr val="000000"/>
                  </a:solidFill>
                  <a:latin typeface="Karnchang"/>
                </a:rPr>
                <a:t> </a:t>
              </a:r>
              <a:r>
                <a:rPr lang="en-US" sz="2700" dirty="0" err="1">
                  <a:solidFill>
                    <a:srgbClr val="000000"/>
                  </a:solidFill>
                  <a:latin typeface="Karnchang"/>
                </a:rPr>
                <a:t>halaman-halaman</a:t>
              </a:r>
              <a:r>
                <a:rPr lang="en-US" sz="2700" dirty="0">
                  <a:solidFill>
                    <a:srgbClr val="000000"/>
                  </a:solidFill>
                  <a:latin typeface="Karnchang"/>
                </a:rPr>
                <a:t> </a:t>
              </a:r>
              <a:r>
                <a:rPr lang="en-US" sz="2700" dirty="0" err="1">
                  <a:solidFill>
                    <a:srgbClr val="000000"/>
                  </a:solidFill>
                  <a:latin typeface="Karnchang"/>
                </a:rPr>
                <a:t>berikut</a:t>
              </a:r>
              <a:r>
                <a:rPr lang="en-US" sz="2700" dirty="0">
                  <a:solidFill>
                    <a:srgbClr val="000000"/>
                  </a:solidFill>
                  <a:latin typeface="Karnchang"/>
                </a:rPr>
                <a:t>:</a:t>
              </a:r>
            </a:p>
            <a:p>
              <a:pPr algn="l">
                <a:lnSpc>
                  <a:spcPts val="3779"/>
                </a:lnSpc>
              </a:pPr>
              <a:r>
                <a:rPr lang="en-US" sz="2700" dirty="0">
                  <a:solidFill>
                    <a:srgbClr val="000000"/>
                  </a:solidFill>
                  <a:latin typeface="Karnchang"/>
                  <a:ea typeface="Karnchang"/>
                </a:rPr>
                <a:t>○ </a:t>
              </a:r>
              <a:r>
                <a:rPr lang="en-US" sz="2700" dirty="0" err="1">
                  <a:solidFill>
                    <a:srgbClr val="000000"/>
                  </a:solidFill>
                  <a:latin typeface="Karnchang"/>
                  <a:ea typeface="Karnchang"/>
                </a:rPr>
                <a:t>Beranda</a:t>
              </a:r>
              <a:r>
                <a:rPr lang="en-US" sz="2700" dirty="0">
                  <a:solidFill>
                    <a:srgbClr val="000000"/>
                  </a:solidFill>
                  <a:latin typeface="Karnchang"/>
                  <a:ea typeface="Karnchang"/>
                </a:rPr>
                <a:t> (Home) </a:t>
              </a:r>
            </a:p>
            <a:p>
              <a:pPr algn="l">
                <a:lnSpc>
                  <a:spcPts val="3779"/>
                </a:lnSpc>
              </a:pPr>
              <a:r>
                <a:rPr lang="en-US" sz="2700" dirty="0">
                  <a:solidFill>
                    <a:srgbClr val="000000"/>
                  </a:solidFill>
                  <a:latin typeface="Karnchang"/>
                  <a:ea typeface="Karnchang"/>
                </a:rPr>
                <a:t>○ </a:t>
              </a:r>
              <a:r>
                <a:rPr lang="en-US" sz="2700" dirty="0" err="1">
                  <a:solidFill>
                    <a:srgbClr val="000000"/>
                  </a:solidFill>
                  <a:latin typeface="Karnchang"/>
                  <a:ea typeface="Karnchang"/>
                </a:rPr>
                <a:t>Tentang</a:t>
              </a:r>
              <a:r>
                <a:rPr lang="en-US" sz="2700" dirty="0">
                  <a:solidFill>
                    <a:srgbClr val="000000"/>
                  </a:solidFill>
                  <a:latin typeface="Karnchang"/>
                  <a:ea typeface="Karnchang"/>
                </a:rPr>
                <a:t> Kami (About Us) </a:t>
              </a:r>
            </a:p>
            <a:p>
              <a:pPr algn="l">
                <a:lnSpc>
                  <a:spcPts val="3779"/>
                </a:lnSpc>
              </a:pPr>
              <a:r>
                <a:rPr lang="en-US" sz="2700" dirty="0">
                  <a:solidFill>
                    <a:srgbClr val="000000"/>
                  </a:solidFill>
                  <a:latin typeface="Karnchang"/>
                  <a:ea typeface="Karnchang"/>
                </a:rPr>
                <a:t>○ </a:t>
              </a:r>
              <a:r>
                <a:rPr lang="en-US" sz="2700" dirty="0" err="1">
                  <a:solidFill>
                    <a:srgbClr val="000000"/>
                  </a:solidFill>
                  <a:latin typeface="Karnchang"/>
                  <a:ea typeface="Karnchang"/>
                </a:rPr>
                <a:t>Kegiatan</a:t>
              </a:r>
              <a:r>
                <a:rPr lang="en-US" sz="2700" dirty="0">
                  <a:solidFill>
                    <a:srgbClr val="000000"/>
                  </a:solidFill>
                  <a:latin typeface="Karnchang"/>
                  <a:ea typeface="Karnchang"/>
                </a:rPr>
                <a:t> (Activities) </a:t>
              </a:r>
            </a:p>
            <a:p>
              <a:pPr algn="l">
                <a:lnSpc>
                  <a:spcPts val="3779"/>
                </a:lnSpc>
              </a:pPr>
              <a:r>
                <a:rPr lang="en-US" sz="2700" dirty="0">
                  <a:solidFill>
                    <a:srgbClr val="000000"/>
                  </a:solidFill>
                  <a:latin typeface="Karnchang"/>
                  <a:ea typeface="Karnchang"/>
                </a:rPr>
                <a:t>○ </a:t>
              </a:r>
              <a:r>
                <a:rPr lang="en-US" sz="2700" dirty="0" err="1">
                  <a:solidFill>
                    <a:srgbClr val="000000"/>
                  </a:solidFill>
                  <a:latin typeface="Karnchang"/>
                  <a:ea typeface="Karnchang"/>
                </a:rPr>
                <a:t>Berita</a:t>
              </a:r>
              <a:r>
                <a:rPr lang="en-US" sz="2700" dirty="0">
                  <a:solidFill>
                    <a:srgbClr val="000000"/>
                  </a:solidFill>
                  <a:latin typeface="Karnchang"/>
                  <a:ea typeface="Karnchang"/>
                </a:rPr>
                <a:t> (News) </a:t>
              </a:r>
            </a:p>
            <a:p>
              <a:pPr algn="l">
                <a:lnSpc>
                  <a:spcPts val="3779"/>
                </a:lnSpc>
              </a:pPr>
              <a:r>
                <a:rPr lang="en-US" sz="2700" dirty="0">
                  <a:solidFill>
                    <a:srgbClr val="000000"/>
                  </a:solidFill>
                  <a:latin typeface="Karnchang"/>
                  <a:ea typeface="Karnchang"/>
                </a:rPr>
                <a:t>○ </a:t>
              </a:r>
              <a:r>
                <a:rPr lang="en-US" sz="2700" dirty="0" err="1">
                  <a:solidFill>
                    <a:srgbClr val="000000"/>
                  </a:solidFill>
                  <a:latin typeface="Karnchang"/>
                  <a:ea typeface="Karnchang"/>
                </a:rPr>
                <a:t>Kontak</a:t>
              </a:r>
              <a:r>
                <a:rPr lang="en-US" sz="2700" dirty="0">
                  <a:solidFill>
                    <a:srgbClr val="000000"/>
                  </a:solidFill>
                  <a:latin typeface="Karnchang"/>
                  <a:ea typeface="Karnchang"/>
                </a:rPr>
                <a:t> (Contact) </a:t>
              </a:r>
            </a:p>
          </p:txBody>
        </p:sp>
        <p:sp>
          <p:nvSpPr>
            <p:cNvPr id="37" name="TextBox 37"/>
            <p:cNvSpPr txBox="1"/>
            <p:nvPr/>
          </p:nvSpPr>
          <p:spPr>
            <a:xfrm>
              <a:off x="1129949" y="-18541"/>
              <a:ext cx="9156781" cy="2142279"/>
            </a:xfrm>
            <a:prstGeom prst="rect">
              <a:avLst/>
            </a:prstGeom>
          </p:spPr>
          <p:txBody>
            <a:bodyPr lIns="0" tIns="0" rIns="0" bIns="0" rtlCol="0" anchor="t">
              <a:spAutoFit/>
            </a:bodyPr>
            <a:lstStyle/>
            <a:p>
              <a:pPr algn="l">
                <a:lnSpc>
                  <a:spcPts val="3680"/>
                </a:lnSpc>
              </a:pPr>
              <a:r>
                <a:rPr lang="en-US" sz="4000">
                  <a:solidFill>
                    <a:srgbClr val="243342"/>
                  </a:solidFill>
                  <a:latin typeface="Karnchang Bold"/>
                </a:rPr>
                <a:t>Point 3</a:t>
              </a:r>
            </a:p>
            <a:p>
              <a:pPr algn="l">
                <a:lnSpc>
                  <a:spcPts val="3680"/>
                </a:lnSpc>
              </a:pPr>
              <a:endParaRPr lang="en-US" sz="4000">
                <a:solidFill>
                  <a:srgbClr val="243342"/>
                </a:solidFill>
                <a:latin typeface="Karnchang Bold"/>
              </a:endParaRPr>
            </a:p>
            <a:p>
              <a:pPr algn="l">
                <a:lnSpc>
                  <a:spcPts val="3680"/>
                </a:lnSpc>
              </a:pPr>
              <a:endParaRPr lang="en-US" sz="4000">
                <a:solidFill>
                  <a:srgbClr val="243342"/>
                </a:solidFill>
                <a:latin typeface="Karnchang Bold"/>
              </a:endParaRPr>
            </a:p>
          </p:txBody>
        </p:sp>
      </p:grpSp>
      <p:grpSp>
        <p:nvGrpSpPr>
          <p:cNvPr id="38" name="Group 38"/>
          <p:cNvGrpSpPr/>
          <p:nvPr/>
        </p:nvGrpSpPr>
        <p:grpSpPr>
          <a:xfrm>
            <a:off x="7772400" y="6746934"/>
            <a:ext cx="7956185" cy="1895653"/>
            <a:chOff x="0" y="0"/>
            <a:chExt cx="10608246" cy="2527537"/>
          </a:xfrm>
        </p:grpSpPr>
        <p:sp>
          <p:nvSpPr>
            <p:cNvPr id="39" name="Freeform 39"/>
            <p:cNvSpPr/>
            <p:nvPr/>
          </p:nvSpPr>
          <p:spPr>
            <a:xfrm>
              <a:off x="0" y="0"/>
              <a:ext cx="879077" cy="879077"/>
            </a:xfrm>
            <a:custGeom>
              <a:avLst/>
              <a:gdLst/>
              <a:ahLst/>
              <a:cxnLst/>
              <a:rect l="l" t="t" r="r" b="b"/>
              <a:pathLst>
                <a:path w="879077" h="879077">
                  <a:moveTo>
                    <a:pt x="0" y="0"/>
                  </a:moveTo>
                  <a:lnTo>
                    <a:pt x="879077" y="0"/>
                  </a:lnTo>
                  <a:lnTo>
                    <a:pt x="879077" y="879077"/>
                  </a:lnTo>
                  <a:lnTo>
                    <a:pt x="0" y="87907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0" name="TextBox 40"/>
            <p:cNvSpPr txBox="1"/>
            <p:nvPr/>
          </p:nvSpPr>
          <p:spPr>
            <a:xfrm>
              <a:off x="404216" y="1168002"/>
              <a:ext cx="10204030" cy="1359535"/>
            </a:xfrm>
            <a:prstGeom prst="rect">
              <a:avLst/>
            </a:prstGeom>
          </p:spPr>
          <p:txBody>
            <a:bodyPr lIns="0" tIns="0" rIns="0" bIns="0" rtlCol="0" anchor="t">
              <a:spAutoFit/>
            </a:bodyPr>
            <a:lstStyle/>
            <a:p>
              <a:pPr algn="l">
                <a:lnSpc>
                  <a:spcPts val="3779"/>
                </a:lnSpc>
              </a:pPr>
              <a:r>
                <a:rPr lang="en-US" sz="2700" dirty="0" err="1">
                  <a:solidFill>
                    <a:srgbClr val="000000"/>
                  </a:solidFill>
                  <a:latin typeface="Karnchang"/>
                </a:rPr>
                <a:t>Tampilkan</a:t>
              </a:r>
              <a:r>
                <a:rPr lang="en-US" sz="2700" dirty="0">
                  <a:solidFill>
                    <a:srgbClr val="000000"/>
                  </a:solidFill>
                  <a:latin typeface="Karnchang"/>
                </a:rPr>
                <a:t> </a:t>
              </a:r>
              <a:r>
                <a:rPr lang="en-US" sz="2700" dirty="0" err="1">
                  <a:solidFill>
                    <a:srgbClr val="000000"/>
                  </a:solidFill>
                  <a:latin typeface="Karnchang"/>
                </a:rPr>
                <a:t>informasi</a:t>
              </a:r>
              <a:r>
                <a:rPr lang="en-US" sz="2700" dirty="0">
                  <a:solidFill>
                    <a:srgbClr val="000000"/>
                  </a:solidFill>
                  <a:latin typeface="Karnchang"/>
                </a:rPr>
                <a:t> </a:t>
              </a:r>
              <a:r>
                <a:rPr lang="en-US" sz="2700" dirty="0" err="1">
                  <a:solidFill>
                    <a:srgbClr val="000000"/>
                  </a:solidFill>
                  <a:latin typeface="Karnchang"/>
                </a:rPr>
                <a:t>sekolah</a:t>
              </a:r>
              <a:r>
                <a:rPr lang="en-US" sz="2700" dirty="0">
                  <a:solidFill>
                    <a:srgbClr val="000000"/>
                  </a:solidFill>
                  <a:latin typeface="Karnchang"/>
                </a:rPr>
                <a:t>, </a:t>
              </a:r>
              <a:r>
                <a:rPr lang="en-US" sz="2700" dirty="0" err="1">
                  <a:solidFill>
                    <a:srgbClr val="000000"/>
                  </a:solidFill>
                  <a:latin typeface="Karnchang"/>
                </a:rPr>
                <a:t>kegiatan</a:t>
              </a:r>
              <a:r>
                <a:rPr lang="en-US" sz="2700" dirty="0">
                  <a:solidFill>
                    <a:srgbClr val="000000"/>
                  </a:solidFill>
                  <a:latin typeface="Karnchang"/>
                </a:rPr>
                <a:t>, </a:t>
              </a:r>
              <a:r>
                <a:rPr lang="en-US" sz="2700" dirty="0" err="1">
                  <a:solidFill>
                    <a:srgbClr val="000000"/>
                  </a:solidFill>
                  <a:latin typeface="Karnchang"/>
                </a:rPr>
                <a:t>dan</a:t>
              </a:r>
              <a:r>
                <a:rPr lang="en-US" sz="2700" dirty="0">
                  <a:solidFill>
                    <a:srgbClr val="000000"/>
                  </a:solidFill>
                  <a:latin typeface="Karnchang"/>
                </a:rPr>
                <a:t> </a:t>
              </a:r>
              <a:r>
                <a:rPr lang="en-US" sz="2700" dirty="0" err="1">
                  <a:solidFill>
                    <a:srgbClr val="000000"/>
                  </a:solidFill>
                  <a:latin typeface="Karnchang"/>
                </a:rPr>
                <a:t>berita</a:t>
              </a:r>
              <a:r>
                <a:rPr lang="en-US" sz="2700" dirty="0">
                  <a:solidFill>
                    <a:srgbClr val="000000"/>
                  </a:solidFill>
                  <a:latin typeface="Karnchang"/>
                </a:rPr>
                <a:t> </a:t>
              </a:r>
              <a:r>
                <a:rPr lang="en-US" sz="2700" dirty="0" err="1">
                  <a:solidFill>
                    <a:srgbClr val="000000"/>
                  </a:solidFill>
                  <a:latin typeface="Karnchang"/>
                </a:rPr>
                <a:t>dalam</a:t>
              </a:r>
              <a:r>
                <a:rPr lang="en-US" sz="2700" dirty="0">
                  <a:solidFill>
                    <a:srgbClr val="000000"/>
                  </a:solidFill>
                  <a:latin typeface="Karnchang"/>
                </a:rPr>
                <a:t> </a:t>
              </a:r>
              <a:r>
                <a:rPr lang="en-US" sz="2700" dirty="0" err="1">
                  <a:solidFill>
                    <a:srgbClr val="000000"/>
                  </a:solidFill>
                  <a:latin typeface="Karnchang"/>
                </a:rPr>
                <a:t>bentuk</a:t>
              </a:r>
              <a:r>
                <a:rPr lang="en-US" sz="2700" dirty="0">
                  <a:solidFill>
                    <a:srgbClr val="000000"/>
                  </a:solidFill>
                  <a:latin typeface="Karnchang"/>
                </a:rPr>
                <a:t> </a:t>
              </a:r>
              <a:r>
                <a:rPr lang="en-US" sz="2700" dirty="0" err="1">
                  <a:solidFill>
                    <a:srgbClr val="000000"/>
                  </a:solidFill>
                  <a:latin typeface="Karnchang"/>
                </a:rPr>
                <a:t>kartu</a:t>
              </a:r>
              <a:r>
                <a:rPr lang="en-US" sz="2700" dirty="0">
                  <a:solidFill>
                    <a:srgbClr val="000000"/>
                  </a:solidFill>
                  <a:latin typeface="Karnchang"/>
                </a:rPr>
                <a:t> </a:t>
              </a:r>
              <a:r>
                <a:rPr lang="en-US" sz="2700" dirty="0" err="1">
                  <a:solidFill>
                    <a:srgbClr val="000000"/>
                  </a:solidFill>
                  <a:latin typeface="Karnchang"/>
                </a:rPr>
                <a:t>atau</a:t>
              </a:r>
              <a:r>
                <a:rPr lang="en-US" sz="2700" dirty="0">
                  <a:solidFill>
                    <a:srgbClr val="000000"/>
                  </a:solidFill>
                  <a:latin typeface="Karnchang"/>
                </a:rPr>
                <a:t> </a:t>
              </a:r>
              <a:r>
                <a:rPr lang="en-US" sz="2700" dirty="0" err="1">
                  <a:solidFill>
                    <a:srgbClr val="000000"/>
                  </a:solidFill>
                  <a:latin typeface="Karnchang"/>
                </a:rPr>
                <a:t>daftar</a:t>
              </a:r>
              <a:endParaRPr lang="en-US" sz="2700" dirty="0">
                <a:solidFill>
                  <a:srgbClr val="000000"/>
                </a:solidFill>
                <a:latin typeface="Karnchang"/>
              </a:endParaRPr>
            </a:p>
          </p:txBody>
        </p:sp>
        <p:sp>
          <p:nvSpPr>
            <p:cNvPr id="41" name="TextBox 41"/>
            <p:cNvSpPr txBox="1"/>
            <p:nvPr/>
          </p:nvSpPr>
          <p:spPr>
            <a:xfrm>
              <a:off x="1129949" y="-18541"/>
              <a:ext cx="9156781" cy="1519979"/>
            </a:xfrm>
            <a:prstGeom prst="rect">
              <a:avLst/>
            </a:prstGeom>
          </p:spPr>
          <p:txBody>
            <a:bodyPr lIns="0" tIns="0" rIns="0" bIns="0" rtlCol="0" anchor="t">
              <a:spAutoFit/>
            </a:bodyPr>
            <a:lstStyle/>
            <a:p>
              <a:pPr algn="l">
                <a:lnSpc>
                  <a:spcPts val="3680"/>
                </a:lnSpc>
              </a:pPr>
              <a:r>
                <a:rPr lang="en-US" sz="4000" dirty="0">
                  <a:solidFill>
                    <a:srgbClr val="243342"/>
                  </a:solidFill>
                  <a:latin typeface="Karnchang Bold"/>
                </a:rPr>
                <a:t>Point 4</a:t>
              </a:r>
            </a:p>
            <a:p>
              <a:pPr algn="l">
                <a:lnSpc>
                  <a:spcPts val="3680"/>
                </a:lnSpc>
              </a:pPr>
              <a:endParaRPr lang="en-US" sz="4000" dirty="0">
                <a:solidFill>
                  <a:srgbClr val="243342"/>
                </a:solidFill>
                <a:latin typeface="Karnchang Bold"/>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1243019" y="683623"/>
            <a:ext cx="6584507" cy="810478"/>
          </a:xfrm>
          <a:prstGeom prst="rect">
            <a:avLst/>
          </a:prstGeom>
        </p:spPr>
        <p:txBody>
          <a:bodyPr lIns="0" tIns="0" rIns="0" bIns="0" rtlCol="0" anchor="t">
            <a:spAutoFit/>
          </a:bodyPr>
          <a:lstStyle/>
          <a:p>
            <a:pPr algn="ctr">
              <a:lnSpc>
                <a:spcPts val="5980"/>
              </a:lnSpc>
            </a:pPr>
            <a:r>
              <a:rPr lang="en-US" sz="6500" dirty="0" smtClean="0">
                <a:solidFill>
                  <a:srgbClr val="243342"/>
                </a:solidFill>
                <a:latin typeface="Karnchang Bold"/>
              </a:rPr>
              <a:t>Mockup </a:t>
            </a:r>
            <a:endParaRPr lang="en-US" sz="6500" dirty="0">
              <a:solidFill>
                <a:srgbClr val="243342"/>
              </a:solidFill>
              <a:latin typeface="Karnchang Bold"/>
            </a:endParaRPr>
          </a:p>
        </p:txBody>
      </p:sp>
      <p:sp>
        <p:nvSpPr>
          <p:cNvPr id="42" name="TextBox 41"/>
          <p:cNvSpPr txBox="1"/>
          <p:nvPr/>
        </p:nvSpPr>
        <p:spPr>
          <a:xfrm>
            <a:off x="4484639" y="8343900"/>
            <a:ext cx="10104754" cy="646331"/>
          </a:xfrm>
          <a:prstGeom prst="rect">
            <a:avLst/>
          </a:prstGeom>
          <a:noFill/>
        </p:spPr>
        <p:txBody>
          <a:bodyPr wrap="none" rtlCol="0">
            <a:spAutoFit/>
          </a:bodyPr>
          <a:lstStyle/>
          <a:p>
            <a:r>
              <a:rPr lang="en-US" dirty="0" err="1" smtClean="0"/>
              <a:t>Atau</a:t>
            </a:r>
            <a:r>
              <a:rPr lang="en-US" dirty="0" smtClean="0"/>
              <a:t> </a:t>
            </a:r>
            <a:r>
              <a:rPr lang="en-US" dirty="0" err="1"/>
              <a:t>b</a:t>
            </a:r>
            <a:r>
              <a:rPr lang="en-US" dirty="0" err="1" smtClean="0"/>
              <a:t>isa</a:t>
            </a:r>
            <a:r>
              <a:rPr lang="en-US" dirty="0" smtClean="0"/>
              <a:t> </a:t>
            </a:r>
            <a:r>
              <a:rPr lang="en-US" dirty="0" err="1"/>
              <a:t>d</a:t>
            </a:r>
            <a:r>
              <a:rPr lang="en-US" dirty="0" err="1" smtClean="0"/>
              <a:t>ilihat</a:t>
            </a:r>
            <a:r>
              <a:rPr lang="en-US" dirty="0" smtClean="0"/>
              <a:t> </a:t>
            </a:r>
            <a:r>
              <a:rPr lang="en-US" dirty="0" err="1"/>
              <a:t>v</a:t>
            </a:r>
            <a:r>
              <a:rPr lang="en-US" dirty="0" err="1" smtClean="0"/>
              <a:t>ersi</a:t>
            </a:r>
            <a:r>
              <a:rPr lang="en-US" dirty="0" smtClean="0"/>
              <a:t> </a:t>
            </a:r>
            <a:r>
              <a:rPr lang="en-US" dirty="0" err="1" smtClean="0"/>
              <a:t>lengkap</a:t>
            </a:r>
            <a:r>
              <a:rPr lang="en-US" dirty="0" smtClean="0"/>
              <a:t> di link </a:t>
            </a:r>
            <a:r>
              <a:rPr lang="en-US" dirty="0" err="1" smtClean="0"/>
              <a:t>berikut</a:t>
            </a:r>
            <a:r>
              <a:rPr lang="en-US" dirty="0" smtClean="0"/>
              <a:t> : </a:t>
            </a:r>
          </a:p>
          <a:p>
            <a:r>
              <a:rPr lang="en-US" dirty="0" smtClean="0">
                <a:solidFill>
                  <a:schemeClr val="accent1"/>
                </a:solidFill>
              </a:rPr>
              <a:t>https</a:t>
            </a:r>
            <a:r>
              <a:rPr lang="en-US" dirty="0">
                <a:solidFill>
                  <a:schemeClr val="accent1"/>
                </a:solidFill>
              </a:rPr>
              <a:t>://www.figma.com/design/uDlrraWj39FhpiZdq1NGpg/Untitled?node-id=1-2&amp;t=zLsS2Z11pqJAwtaK-1</a:t>
            </a:r>
          </a:p>
        </p:txBody>
      </p:sp>
      <p:pic>
        <p:nvPicPr>
          <p:cNvPr id="43" name="Picture 4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6979" y="1458797"/>
            <a:ext cx="7315200" cy="6860450"/>
          </a:xfrm>
          <a:prstGeom prst="rect">
            <a:avLst/>
          </a:prstGeom>
        </p:spPr>
      </p:pic>
    </p:spTree>
    <p:extLst>
      <p:ext uri="{BB962C8B-B14F-4D97-AF65-F5344CB8AC3E}">
        <p14:creationId xmlns:p14="http://schemas.microsoft.com/office/powerpoint/2010/main" val="2110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1490452" y="904875"/>
            <a:ext cx="8259377" cy="769441"/>
          </a:xfrm>
          <a:prstGeom prst="rect">
            <a:avLst/>
          </a:prstGeom>
        </p:spPr>
        <p:txBody>
          <a:bodyPr wrap="square" lIns="0" tIns="0" rIns="0" bIns="0" rtlCol="0" anchor="t">
            <a:spAutoFit/>
          </a:bodyPr>
          <a:lstStyle/>
          <a:p>
            <a:pPr algn="ctr">
              <a:lnSpc>
                <a:spcPts val="5980"/>
              </a:lnSpc>
            </a:pPr>
            <a:r>
              <a:rPr lang="en-US" sz="6500" dirty="0" smtClean="0">
                <a:solidFill>
                  <a:srgbClr val="243342"/>
                </a:solidFill>
                <a:latin typeface="Karnchang Bold"/>
              </a:rPr>
              <a:t>Component </a:t>
            </a:r>
            <a:r>
              <a:rPr lang="en-US" sz="6500" dirty="0" err="1" smtClean="0">
                <a:solidFill>
                  <a:srgbClr val="243342"/>
                </a:solidFill>
                <a:latin typeface="Karnchang Bold"/>
              </a:rPr>
              <a:t>Navbar</a:t>
            </a:r>
            <a:endParaRPr lang="en-US" sz="6500" dirty="0">
              <a:solidFill>
                <a:srgbClr val="243342"/>
              </a:solidFill>
              <a:latin typeface="Karnchang Bold"/>
            </a:endParaRPr>
          </a:p>
        </p:txBody>
      </p:sp>
      <p:pic>
        <p:nvPicPr>
          <p:cNvPr id="42" name="Picture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977458"/>
            <a:ext cx="14625353" cy="1633547"/>
          </a:xfrm>
          <a:prstGeom prst="rect">
            <a:avLst/>
          </a:prstGeom>
        </p:spPr>
      </p:pic>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4053979"/>
            <a:ext cx="5828574" cy="4800589"/>
          </a:xfrm>
          <a:prstGeom prst="rect">
            <a:avLst/>
          </a:prstGeom>
        </p:spPr>
      </p:pic>
      <p:pic>
        <p:nvPicPr>
          <p:cNvPr id="48" name="Picture 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7591" y="4053980"/>
            <a:ext cx="3845778" cy="5862722"/>
          </a:xfrm>
          <a:prstGeom prst="rect">
            <a:avLst/>
          </a:prstGeom>
        </p:spPr>
      </p:pic>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11000" y="4053978"/>
            <a:ext cx="4637913" cy="3409879"/>
          </a:xfrm>
          <a:prstGeom prst="rect">
            <a:avLst/>
          </a:prstGeom>
        </p:spPr>
      </p:pic>
      <p:sp>
        <p:nvSpPr>
          <p:cNvPr id="27" name="Rectangle 26"/>
          <p:cNvSpPr/>
          <p:nvPr/>
        </p:nvSpPr>
        <p:spPr>
          <a:xfrm>
            <a:off x="1652621" y="1901258"/>
            <a:ext cx="14963385" cy="9430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29" name="Straight Arrow Connector 28"/>
          <p:cNvCxnSpPr/>
          <p:nvPr/>
        </p:nvCxnSpPr>
        <p:spPr>
          <a:xfrm>
            <a:off x="4114800" y="2434658"/>
            <a:ext cx="7696200" cy="0"/>
          </a:xfrm>
          <a:prstGeom prst="straightConnector1">
            <a:avLst/>
          </a:prstGeom>
          <a:ln w="381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7771391" y="3901578"/>
            <a:ext cx="3963409" cy="61530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1897488" y="5939858"/>
            <a:ext cx="4405172" cy="144780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057400" y="2129858"/>
            <a:ext cx="1524000" cy="56855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1897488" y="4111058"/>
            <a:ext cx="4028312" cy="1703076"/>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91391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1490452" y="904875"/>
            <a:ext cx="8259377" cy="1538883"/>
          </a:xfrm>
          <a:prstGeom prst="rect">
            <a:avLst/>
          </a:prstGeom>
        </p:spPr>
        <p:txBody>
          <a:bodyPr wrap="square" lIns="0" tIns="0" rIns="0" bIns="0" rtlCol="0" anchor="t">
            <a:spAutoFit/>
          </a:bodyPr>
          <a:lstStyle/>
          <a:p>
            <a:pPr algn="ctr">
              <a:lnSpc>
                <a:spcPts val="5980"/>
              </a:lnSpc>
            </a:pPr>
            <a:r>
              <a:rPr lang="en-US" sz="6500" dirty="0" smtClean="0">
                <a:solidFill>
                  <a:srgbClr val="243342"/>
                </a:solidFill>
                <a:latin typeface="Karnchang Bold"/>
              </a:rPr>
              <a:t>Component </a:t>
            </a:r>
            <a:r>
              <a:rPr lang="en-US" sz="6500" dirty="0" err="1" smtClean="0">
                <a:solidFill>
                  <a:srgbClr val="243342"/>
                </a:solidFill>
                <a:latin typeface="Karnchang Bold"/>
              </a:rPr>
              <a:t>Navbar</a:t>
            </a:r>
            <a:r>
              <a:rPr lang="en-US" sz="6500" dirty="0" smtClean="0">
                <a:solidFill>
                  <a:srgbClr val="243342"/>
                </a:solidFill>
                <a:latin typeface="Karnchang Bold"/>
              </a:rPr>
              <a:t> </a:t>
            </a:r>
            <a:r>
              <a:rPr lang="en-US" sz="6500" dirty="0" err="1" smtClean="0">
                <a:solidFill>
                  <a:srgbClr val="243342"/>
                </a:solidFill>
                <a:latin typeface="Karnchang Bold"/>
              </a:rPr>
              <a:t>Bagian</a:t>
            </a:r>
            <a:r>
              <a:rPr lang="en-US" sz="6500" dirty="0" smtClean="0">
                <a:solidFill>
                  <a:srgbClr val="243342"/>
                </a:solidFill>
                <a:latin typeface="Karnchang Bold"/>
              </a:rPr>
              <a:t> Menu</a:t>
            </a:r>
            <a:endParaRPr lang="en-US" sz="6500" dirty="0">
              <a:solidFill>
                <a:srgbClr val="243342"/>
              </a:solidFill>
              <a:latin typeface="Karnchang Bold"/>
            </a:endParaRPr>
          </a:p>
        </p:txBody>
      </p:sp>
      <p:pic>
        <p:nvPicPr>
          <p:cNvPr id="42" name="Picture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476500"/>
            <a:ext cx="14625353" cy="1633547"/>
          </a:xfrm>
          <a:prstGeom prst="rect">
            <a:avLst/>
          </a:prstGeom>
        </p:spPr>
      </p:pic>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4305300"/>
            <a:ext cx="5828574" cy="4800589"/>
          </a:xfrm>
          <a:prstGeom prst="rect">
            <a:avLst/>
          </a:prstGeom>
        </p:spPr>
      </p:pic>
      <p:sp>
        <p:nvSpPr>
          <p:cNvPr id="50" name="Rectangle 49"/>
          <p:cNvSpPr/>
          <p:nvPr/>
        </p:nvSpPr>
        <p:spPr>
          <a:xfrm>
            <a:off x="11887200" y="2628900"/>
            <a:ext cx="4114800" cy="533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9761" y="4381500"/>
            <a:ext cx="4903440" cy="5481862"/>
          </a:xfrm>
          <a:prstGeom prst="rect">
            <a:avLst/>
          </a:prstGeom>
        </p:spPr>
      </p:pic>
      <p:sp>
        <p:nvSpPr>
          <p:cNvPr id="52" name="Rectangle 51"/>
          <p:cNvSpPr/>
          <p:nvPr/>
        </p:nvSpPr>
        <p:spPr>
          <a:xfrm>
            <a:off x="8989076" y="4172022"/>
            <a:ext cx="5357642" cy="57988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7434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1490452" y="904875"/>
            <a:ext cx="8259377" cy="1579920"/>
          </a:xfrm>
          <a:prstGeom prst="rect">
            <a:avLst/>
          </a:prstGeom>
        </p:spPr>
        <p:txBody>
          <a:bodyPr wrap="square" lIns="0" tIns="0" rIns="0" bIns="0" rtlCol="0" anchor="t">
            <a:spAutoFit/>
          </a:bodyPr>
          <a:lstStyle/>
          <a:p>
            <a:pPr algn="ctr">
              <a:lnSpc>
                <a:spcPts val="5980"/>
              </a:lnSpc>
            </a:pPr>
            <a:r>
              <a:rPr lang="en-US" sz="6500" dirty="0" smtClean="0">
                <a:solidFill>
                  <a:srgbClr val="243342"/>
                </a:solidFill>
                <a:latin typeface="Karnchang Bold"/>
              </a:rPr>
              <a:t>Component </a:t>
            </a:r>
            <a:r>
              <a:rPr lang="en-US" sz="6500" dirty="0" err="1" smtClean="0">
                <a:solidFill>
                  <a:srgbClr val="243342"/>
                </a:solidFill>
                <a:latin typeface="Karnchang Bold"/>
              </a:rPr>
              <a:t>Navbar</a:t>
            </a:r>
            <a:r>
              <a:rPr lang="en-US" sz="6500" dirty="0" smtClean="0">
                <a:solidFill>
                  <a:srgbClr val="243342"/>
                </a:solidFill>
                <a:latin typeface="Karnchang Bold"/>
              </a:rPr>
              <a:t> Responsive Mobile</a:t>
            </a:r>
            <a:endParaRPr lang="en-US" sz="6500" dirty="0">
              <a:solidFill>
                <a:srgbClr val="243342"/>
              </a:solidFill>
              <a:latin typeface="Karnchang Bold"/>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104" y="2561693"/>
            <a:ext cx="5699825" cy="1296643"/>
          </a:xfrm>
          <a:prstGeom prst="rect">
            <a:avLst/>
          </a:prstGeom>
        </p:spPr>
      </p:pic>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7761" y="1638300"/>
            <a:ext cx="5655211" cy="3657600"/>
          </a:xfrm>
          <a:prstGeom prst="rect">
            <a:avLst/>
          </a:prstGeom>
        </p:spPr>
      </p:pic>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8089" y="4663372"/>
            <a:ext cx="4691403" cy="5086931"/>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5705" y="4865362"/>
            <a:ext cx="2874366" cy="1799602"/>
          </a:xfrm>
          <a:prstGeom prst="rect">
            <a:avLst/>
          </a:prstGeom>
        </p:spPr>
      </p:pic>
      <p:sp>
        <p:nvSpPr>
          <p:cNvPr id="30" name="TextBox 29"/>
          <p:cNvSpPr txBox="1"/>
          <p:nvPr/>
        </p:nvSpPr>
        <p:spPr>
          <a:xfrm>
            <a:off x="923642" y="4538007"/>
            <a:ext cx="1856021" cy="369332"/>
          </a:xfrm>
          <a:prstGeom prst="rect">
            <a:avLst/>
          </a:prstGeom>
          <a:noFill/>
        </p:spPr>
        <p:txBody>
          <a:bodyPr wrap="none" rtlCol="0">
            <a:spAutoFit/>
          </a:bodyPr>
          <a:lstStyle/>
          <a:p>
            <a:r>
              <a:rPr lang="en-US" dirty="0" err="1" smtClean="0"/>
              <a:t>Tampilan</a:t>
            </a:r>
            <a:r>
              <a:rPr lang="en-US" dirty="0" smtClean="0"/>
              <a:t> Desktop</a:t>
            </a:r>
            <a:endParaRPr lang="en-US" dirty="0"/>
          </a:p>
        </p:txBody>
      </p:sp>
      <p:sp>
        <p:nvSpPr>
          <p:cNvPr id="36" name="TextBox 35"/>
          <p:cNvSpPr txBox="1"/>
          <p:nvPr/>
        </p:nvSpPr>
        <p:spPr>
          <a:xfrm>
            <a:off x="4656026" y="4264113"/>
            <a:ext cx="1748812" cy="369332"/>
          </a:xfrm>
          <a:prstGeom prst="rect">
            <a:avLst/>
          </a:prstGeom>
          <a:noFill/>
        </p:spPr>
        <p:txBody>
          <a:bodyPr wrap="none" rtlCol="0">
            <a:spAutoFit/>
          </a:bodyPr>
          <a:lstStyle/>
          <a:p>
            <a:r>
              <a:rPr lang="en-US" dirty="0" err="1" smtClean="0"/>
              <a:t>Tampilan</a:t>
            </a:r>
            <a:r>
              <a:rPr lang="en-US" dirty="0" smtClean="0"/>
              <a:t> Mobile</a:t>
            </a:r>
            <a:endParaRPr lang="en-US" dirty="0"/>
          </a:p>
        </p:txBody>
      </p:sp>
      <p:sp>
        <p:nvSpPr>
          <p:cNvPr id="31" name="Rectangle 30"/>
          <p:cNvSpPr/>
          <p:nvPr/>
        </p:nvSpPr>
        <p:spPr>
          <a:xfrm>
            <a:off x="7148739" y="2748608"/>
            <a:ext cx="591889" cy="6522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93305" y="4538007"/>
            <a:ext cx="3276600" cy="23737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325689" y="4264113"/>
            <a:ext cx="5046911" cy="5679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11130567" y="2409191"/>
            <a:ext cx="6014433" cy="2702872"/>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757410" y="5932252"/>
            <a:ext cx="3227520" cy="264171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73306" y="5932253"/>
            <a:ext cx="7443439" cy="2253664"/>
          </a:xfrm>
          <a:prstGeom prst="rect">
            <a:avLst/>
          </a:prstGeom>
        </p:spPr>
      </p:pic>
      <p:sp>
        <p:nvSpPr>
          <p:cNvPr id="40" name="Rectangle 39"/>
          <p:cNvSpPr/>
          <p:nvPr/>
        </p:nvSpPr>
        <p:spPr>
          <a:xfrm>
            <a:off x="9906000" y="5585453"/>
            <a:ext cx="8001000" cy="2834647"/>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56701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1490452" y="904875"/>
            <a:ext cx="8259377" cy="810478"/>
          </a:xfrm>
          <a:prstGeom prst="rect">
            <a:avLst/>
          </a:prstGeom>
        </p:spPr>
        <p:txBody>
          <a:bodyPr wrap="square" lIns="0" tIns="0" rIns="0" bIns="0" rtlCol="0" anchor="t">
            <a:spAutoFit/>
          </a:bodyPr>
          <a:lstStyle/>
          <a:p>
            <a:pPr algn="ctr">
              <a:lnSpc>
                <a:spcPts val="5980"/>
              </a:lnSpc>
            </a:pPr>
            <a:r>
              <a:rPr lang="en-US" sz="6500" dirty="0" smtClean="0">
                <a:solidFill>
                  <a:srgbClr val="243342"/>
                </a:solidFill>
                <a:latin typeface="Karnchang Bold"/>
              </a:rPr>
              <a:t>Component </a:t>
            </a:r>
            <a:r>
              <a:rPr lang="en-US" sz="6500" dirty="0" err="1" smtClean="0">
                <a:solidFill>
                  <a:srgbClr val="243342"/>
                </a:solidFill>
                <a:latin typeface="Karnchang Bold"/>
              </a:rPr>
              <a:t>Beranda</a:t>
            </a:r>
            <a:endParaRPr lang="en-US" sz="6500" dirty="0">
              <a:solidFill>
                <a:srgbClr val="243342"/>
              </a:solidFill>
              <a:latin typeface="Karnchang Bold"/>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5425" y="1872525"/>
            <a:ext cx="8867466" cy="372826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9907" y="5757957"/>
            <a:ext cx="5572903" cy="349616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01950" y="4662429"/>
            <a:ext cx="3048425" cy="5268060"/>
          </a:xfrm>
          <a:prstGeom prst="rect">
            <a:avLst/>
          </a:prstGeom>
        </p:spPr>
      </p:pic>
      <p:pic>
        <p:nvPicPr>
          <p:cNvPr id="34"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65595" y="5757957"/>
            <a:ext cx="3296110" cy="4172532"/>
          </a:xfrm>
          <a:prstGeom prst="rect">
            <a:avLst/>
          </a:prstGeom>
        </p:spPr>
      </p:pic>
      <p:sp>
        <p:nvSpPr>
          <p:cNvPr id="38" name="Rectangle 37"/>
          <p:cNvSpPr/>
          <p:nvPr/>
        </p:nvSpPr>
        <p:spPr>
          <a:xfrm>
            <a:off x="7312810" y="2552700"/>
            <a:ext cx="2593190" cy="2514600"/>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7924800" y="7048500"/>
            <a:ext cx="3048000" cy="16002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362200" y="3009900"/>
            <a:ext cx="4744416" cy="2057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7924800" y="8724900"/>
            <a:ext cx="2721445" cy="1295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21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1395</TotalTime>
  <Words>570</Words>
  <Application>Microsoft Office PowerPoint</Application>
  <PresentationFormat>Custom</PresentationFormat>
  <Paragraphs>91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Karnchang</vt:lpstr>
      <vt:lpstr>Karnchang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Hitam abu-abu minimalis geometris seminar proposal presentasi</dc:title>
  <dc:creator>Thin GF 63-043</dc:creator>
  <cp:lastModifiedBy>Thin GF 63-043</cp:lastModifiedBy>
  <cp:revision>32</cp:revision>
  <dcterms:created xsi:type="dcterms:W3CDTF">2006-08-16T00:00:00Z</dcterms:created>
  <dcterms:modified xsi:type="dcterms:W3CDTF">2024-07-03T00:47:21Z</dcterms:modified>
  <dc:identifier>DAGJSFWjdMw</dc:identifier>
</cp:coreProperties>
</file>