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2" r:id="rId7"/>
    <p:sldId id="261" r:id="rId8"/>
    <p:sldId id="263" r:id="rId9"/>
    <p:sldId id="265" r:id="rId10"/>
    <p:sldId id="266" r:id="rId11"/>
    <p:sldId id="267" r:id="rId12"/>
    <p:sldId id="268" r:id="rId13"/>
    <p:sldId id="269" r:id="rId14"/>
    <p:sldId id="271" r:id="rId15"/>
    <p:sldId id="270" r:id="rId16"/>
    <p:sldId id="272" r:id="rId17"/>
    <p:sldId id="273" r:id="rId18"/>
    <p:sldId id="274" r:id="rId19"/>
    <p:sldId id="275" r:id="rId20"/>
    <p:sldId id="276" r:id="rId21"/>
    <p:sldId id="277" r:id="rId22"/>
    <p:sldId id="296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60" r:id="rId41"/>
  </p:sldIdLst>
  <p:sldSz cx="18288000" cy="10287000"/>
  <p:notesSz cx="6858000" cy="9144000"/>
  <p:embeddedFontLst>
    <p:embeddedFont>
      <p:font typeface="Karnchang Bold" panose="020B0604020202020204" charset="-34"/>
      <p:regular r:id="rId42"/>
    </p:embeddedFont>
    <p:embeddedFont>
      <p:font typeface="Calibri" panose="020F0502020204030204" pitchFamily="34" charset="0"/>
      <p:regular r:id="rId43"/>
      <p:bold r:id="rId44"/>
      <p:italic r:id="rId45"/>
      <p:boldItalic r:id="rId46"/>
    </p:embeddedFont>
    <p:embeddedFont>
      <p:font typeface="Karnchang" panose="020B0604020202020204" charset="-34"/>
      <p:regular r:id="rId4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1" d="100"/>
          <a:sy n="71" d="100"/>
        </p:scale>
        <p:origin x="54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1.fntdata"/><Relationship Id="rId47" Type="http://schemas.openxmlformats.org/officeDocument/2006/relationships/font" Target="fonts/font6.fntdata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2.fntdata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5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A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333375"/>
            <a:ext cx="12069212" cy="2311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4890"/>
              </a:lnSpc>
            </a:pPr>
            <a:r>
              <a:rPr lang="en-US" sz="10635">
                <a:solidFill>
                  <a:srgbClr val="000000"/>
                </a:solidFill>
                <a:latin typeface="Karnchang"/>
              </a:rPr>
              <a:t>Mengingat kembali 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8700" y="2237835"/>
            <a:ext cx="9725747" cy="55255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2509"/>
              </a:lnSpc>
            </a:pPr>
            <a:r>
              <a:rPr lang="en-US" sz="13597">
                <a:solidFill>
                  <a:srgbClr val="000000"/>
                </a:solidFill>
                <a:latin typeface="Karnchang Bold"/>
              </a:rPr>
              <a:t>BASIC JUNIOR WEB DEV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10754447" y="-3093732"/>
            <a:ext cx="18901247" cy="17982775"/>
            <a:chOff x="0" y="0"/>
            <a:chExt cx="25201662" cy="23977033"/>
          </a:xfrm>
        </p:grpSpPr>
        <p:grpSp>
          <p:nvGrpSpPr>
            <p:cNvPr id="5" name="Group 5"/>
            <p:cNvGrpSpPr/>
            <p:nvPr/>
          </p:nvGrpSpPr>
          <p:grpSpPr>
            <a:xfrm rot="2252144">
              <a:off x="2887185" y="2861146"/>
              <a:ext cx="14259267" cy="14323066"/>
              <a:chOff x="0" y="0"/>
              <a:chExt cx="2816645" cy="2829248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</p:sp>
          <p:sp>
            <p:nvSpPr>
              <p:cNvPr id="7" name="TextBox 7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8" name="Group 8"/>
            <p:cNvGrpSpPr/>
            <p:nvPr/>
          </p:nvGrpSpPr>
          <p:grpSpPr>
            <a:xfrm rot="2252144">
              <a:off x="4620058" y="6213209"/>
              <a:ext cx="14259267" cy="14323066"/>
              <a:chOff x="0" y="0"/>
              <a:chExt cx="2816645" cy="2829248"/>
            </a:xfrm>
          </p:grpSpPr>
          <p:sp>
            <p:nvSpPr>
              <p:cNvPr id="9" name="Freeform 9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</p:sp>
          <p:sp>
            <p:nvSpPr>
              <p:cNvPr id="10" name="TextBox 10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11" name="Group 11"/>
            <p:cNvGrpSpPr/>
            <p:nvPr/>
          </p:nvGrpSpPr>
          <p:grpSpPr>
            <a:xfrm rot="2252144">
              <a:off x="8055210" y="6792821"/>
              <a:ext cx="14259267" cy="14323066"/>
              <a:chOff x="0" y="0"/>
              <a:chExt cx="2816645" cy="2829248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</p:sp>
          <p:sp>
            <p:nvSpPr>
              <p:cNvPr id="13" name="TextBox 13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A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5"/>
          <p:cNvGrpSpPr/>
          <p:nvPr/>
        </p:nvGrpSpPr>
        <p:grpSpPr>
          <a:xfrm rot="-7538080">
            <a:off x="-7029811" y="-5584933"/>
            <a:ext cx="9808447" cy="9331824"/>
            <a:chOff x="0" y="0"/>
            <a:chExt cx="13077930" cy="12442432"/>
          </a:xfrm>
        </p:grpSpPr>
        <p:grpSp>
          <p:nvGrpSpPr>
            <p:cNvPr id="6" name="Group 6"/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</p:sp>
          <p:sp>
            <p:nvSpPr>
              <p:cNvPr id="8" name="TextBox 8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9" name="Group 9"/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</p:sp>
          <p:sp>
            <p:nvSpPr>
              <p:cNvPr id="11" name="TextBox 11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12" name="Group 12"/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</p:sp>
          <p:sp>
            <p:nvSpPr>
              <p:cNvPr id="14" name="TextBox 14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</p:grpSp>
      <p:grpSp>
        <p:nvGrpSpPr>
          <p:cNvPr id="15" name="Group 15"/>
          <p:cNvGrpSpPr/>
          <p:nvPr/>
        </p:nvGrpSpPr>
        <p:grpSpPr>
          <a:xfrm rot="2124477">
            <a:off x="15979122" y="5429903"/>
            <a:ext cx="9808447" cy="9331824"/>
            <a:chOff x="0" y="0"/>
            <a:chExt cx="13077930" cy="12442432"/>
          </a:xfrm>
        </p:grpSpPr>
        <p:grpSp>
          <p:nvGrpSpPr>
            <p:cNvPr id="16" name="Group 16"/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id="17" name="Freeform 17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</p:sp>
          <p:sp>
            <p:nvSpPr>
              <p:cNvPr id="18" name="TextBox 18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19" name="Group 19"/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id="20" name="Freeform 20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</p:sp>
          <p:sp>
            <p:nvSpPr>
              <p:cNvPr id="21" name="TextBox 21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22" name="Group 22"/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</p:sp>
          <p:sp>
            <p:nvSpPr>
              <p:cNvPr id="24" name="TextBox 24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</p:grpSp>
      <p:sp>
        <p:nvSpPr>
          <p:cNvPr id="25" name="TextBox 25"/>
          <p:cNvSpPr txBox="1"/>
          <p:nvPr/>
        </p:nvSpPr>
        <p:spPr>
          <a:xfrm>
            <a:off x="1490452" y="904875"/>
            <a:ext cx="10777748" cy="7694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980"/>
              </a:lnSpc>
            </a:pPr>
            <a:r>
              <a:rPr lang="en-US" sz="6500" dirty="0" smtClean="0">
                <a:solidFill>
                  <a:srgbClr val="243342"/>
                </a:solidFill>
                <a:latin typeface="Karnchang Bold"/>
              </a:rPr>
              <a:t>Component </a:t>
            </a:r>
            <a:r>
              <a:rPr lang="en-US" sz="6500" dirty="0" err="1" smtClean="0">
                <a:solidFill>
                  <a:srgbClr val="243342"/>
                </a:solidFill>
                <a:latin typeface="Karnchang Bold"/>
              </a:rPr>
              <a:t>Tentang</a:t>
            </a:r>
            <a:r>
              <a:rPr lang="en-US" sz="6500" dirty="0" smtClean="0">
                <a:solidFill>
                  <a:srgbClr val="243342"/>
                </a:solidFill>
                <a:latin typeface="Karnchang Bold"/>
              </a:rPr>
              <a:t> kami</a:t>
            </a:r>
            <a:endParaRPr lang="en-US" sz="6500" dirty="0">
              <a:solidFill>
                <a:srgbClr val="243342"/>
              </a:solidFill>
              <a:latin typeface="Karnchang Bold"/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837" y="2866992"/>
            <a:ext cx="8484994" cy="4307051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3900" y="1674316"/>
            <a:ext cx="5065018" cy="3621251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87071" y="5611906"/>
            <a:ext cx="3381847" cy="4467849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6569" y="6593117"/>
            <a:ext cx="2934109" cy="2505425"/>
          </a:xfrm>
          <a:prstGeom prst="rect">
            <a:avLst/>
          </a:prstGeom>
        </p:spPr>
      </p:pic>
      <p:sp>
        <p:nvSpPr>
          <p:cNvPr id="30" name="Rectangle 29"/>
          <p:cNvSpPr/>
          <p:nvPr/>
        </p:nvSpPr>
        <p:spPr>
          <a:xfrm>
            <a:off x="561837" y="4610100"/>
            <a:ext cx="4391163" cy="2667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9423224" y="6515100"/>
            <a:ext cx="2404868" cy="760183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5257800" y="6210300"/>
            <a:ext cx="838200" cy="2286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9423224" y="7429500"/>
            <a:ext cx="2987454" cy="17526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457200" y="4076700"/>
            <a:ext cx="8839200" cy="3755070"/>
          </a:xfrm>
          <a:prstGeom prst="rect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12725400" y="5524500"/>
            <a:ext cx="3515588" cy="3341594"/>
          </a:xfrm>
          <a:prstGeom prst="rect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354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A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5"/>
          <p:cNvGrpSpPr/>
          <p:nvPr/>
        </p:nvGrpSpPr>
        <p:grpSpPr>
          <a:xfrm rot="-7538080">
            <a:off x="-7029811" y="-5584933"/>
            <a:ext cx="9808447" cy="9331824"/>
            <a:chOff x="0" y="0"/>
            <a:chExt cx="13077930" cy="12442432"/>
          </a:xfrm>
        </p:grpSpPr>
        <p:grpSp>
          <p:nvGrpSpPr>
            <p:cNvPr id="6" name="Group 6"/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</p:sp>
          <p:sp>
            <p:nvSpPr>
              <p:cNvPr id="8" name="TextBox 8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9" name="Group 9"/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</p:sp>
          <p:sp>
            <p:nvSpPr>
              <p:cNvPr id="11" name="TextBox 11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12" name="Group 12"/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</p:sp>
          <p:sp>
            <p:nvSpPr>
              <p:cNvPr id="14" name="TextBox 14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</p:grpSp>
      <p:grpSp>
        <p:nvGrpSpPr>
          <p:cNvPr id="15" name="Group 15"/>
          <p:cNvGrpSpPr/>
          <p:nvPr/>
        </p:nvGrpSpPr>
        <p:grpSpPr>
          <a:xfrm rot="2124477">
            <a:off x="15979122" y="5429903"/>
            <a:ext cx="9808447" cy="9331824"/>
            <a:chOff x="0" y="0"/>
            <a:chExt cx="13077930" cy="12442432"/>
          </a:xfrm>
        </p:grpSpPr>
        <p:grpSp>
          <p:nvGrpSpPr>
            <p:cNvPr id="16" name="Group 16"/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id="17" name="Freeform 17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</p:sp>
          <p:sp>
            <p:nvSpPr>
              <p:cNvPr id="18" name="TextBox 18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19" name="Group 19"/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id="20" name="Freeform 20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</p:sp>
          <p:sp>
            <p:nvSpPr>
              <p:cNvPr id="21" name="TextBox 21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22" name="Group 22"/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</p:sp>
          <p:sp>
            <p:nvSpPr>
              <p:cNvPr id="24" name="TextBox 24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</p:grpSp>
      <p:sp>
        <p:nvSpPr>
          <p:cNvPr id="25" name="TextBox 25"/>
          <p:cNvSpPr txBox="1"/>
          <p:nvPr/>
        </p:nvSpPr>
        <p:spPr>
          <a:xfrm>
            <a:off x="1490452" y="904875"/>
            <a:ext cx="10777748" cy="81047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980"/>
              </a:lnSpc>
            </a:pPr>
            <a:r>
              <a:rPr lang="en-US" sz="6500" dirty="0" smtClean="0">
                <a:solidFill>
                  <a:srgbClr val="243342"/>
                </a:solidFill>
                <a:latin typeface="Karnchang Bold"/>
              </a:rPr>
              <a:t>Component </a:t>
            </a:r>
            <a:r>
              <a:rPr lang="en-US" sz="6500" dirty="0" err="1" smtClean="0">
                <a:solidFill>
                  <a:srgbClr val="243342"/>
                </a:solidFill>
                <a:latin typeface="Karnchang Bold"/>
              </a:rPr>
              <a:t>Kegiatan</a:t>
            </a:r>
            <a:endParaRPr lang="en-US" sz="6500" dirty="0">
              <a:solidFill>
                <a:srgbClr val="243342"/>
              </a:solidFill>
              <a:latin typeface="Karnchang Bold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772" y="1909753"/>
            <a:ext cx="8164011" cy="413196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7270" y="1901660"/>
            <a:ext cx="5234680" cy="3810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727" y="6409544"/>
            <a:ext cx="5915851" cy="2648320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4827" y="5872567"/>
            <a:ext cx="3286584" cy="4324954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02" y="6157839"/>
            <a:ext cx="3134162" cy="3972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15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A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5"/>
          <p:cNvGrpSpPr/>
          <p:nvPr/>
        </p:nvGrpSpPr>
        <p:grpSpPr>
          <a:xfrm rot="-7538080">
            <a:off x="-7029811" y="-5584933"/>
            <a:ext cx="9808447" cy="9331824"/>
            <a:chOff x="0" y="0"/>
            <a:chExt cx="13077930" cy="12442432"/>
          </a:xfrm>
        </p:grpSpPr>
        <p:grpSp>
          <p:nvGrpSpPr>
            <p:cNvPr id="6" name="Group 6"/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</p:sp>
          <p:sp>
            <p:nvSpPr>
              <p:cNvPr id="8" name="TextBox 8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9" name="Group 9"/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</p:sp>
          <p:sp>
            <p:nvSpPr>
              <p:cNvPr id="11" name="TextBox 11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12" name="Group 12"/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</p:sp>
          <p:sp>
            <p:nvSpPr>
              <p:cNvPr id="14" name="TextBox 14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</p:grpSp>
      <p:grpSp>
        <p:nvGrpSpPr>
          <p:cNvPr id="15" name="Group 15"/>
          <p:cNvGrpSpPr/>
          <p:nvPr/>
        </p:nvGrpSpPr>
        <p:grpSpPr>
          <a:xfrm rot="2124477">
            <a:off x="15979122" y="5429903"/>
            <a:ext cx="9808447" cy="9331824"/>
            <a:chOff x="0" y="0"/>
            <a:chExt cx="13077930" cy="12442432"/>
          </a:xfrm>
        </p:grpSpPr>
        <p:grpSp>
          <p:nvGrpSpPr>
            <p:cNvPr id="16" name="Group 16"/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id="17" name="Freeform 17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</p:sp>
          <p:sp>
            <p:nvSpPr>
              <p:cNvPr id="18" name="TextBox 18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19" name="Group 19"/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id="20" name="Freeform 20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</p:sp>
          <p:sp>
            <p:nvSpPr>
              <p:cNvPr id="21" name="TextBox 21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22" name="Group 22"/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</p:sp>
          <p:sp>
            <p:nvSpPr>
              <p:cNvPr id="24" name="TextBox 24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</p:grpSp>
      <p:sp>
        <p:nvSpPr>
          <p:cNvPr id="25" name="TextBox 25"/>
          <p:cNvSpPr txBox="1"/>
          <p:nvPr/>
        </p:nvSpPr>
        <p:spPr>
          <a:xfrm>
            <a:off x="1490452" y="904875"/>
            <a:ext cx="10777748" cy="81047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980"/>
              </a:lnSpc>
            </a:pPr>
            <a:r>
              <a:rPr lang="en-US" sz="6500" dirty="0" smtClean="0">
                <a:solidFill>
                  <a:srgbClr val="243342"/>
                </a:solidFill>
                <a:latin typeface="Karnchang Bold"/>
              </a:rPr>
              <a:t>Component </a:t>
            </a:r>
            <a:r>
              <a:rPr lang="en-US" sz="6500" dirty="0" err="1" smtClean="0">
                <a:solidFill>
                  <a:srgbClr val="243342"/>
                </a:solidFill>
                <a:latin typeface="Karnchang Bold"/>
              </a:rPr>
              <a:t>Kegiatan</a:t>
            </a:r>
            <a:endParaRPr lang="en-US" sz="6500" dirty="0">
              <a:solidFill>
                <a:srgbClr val="243342"/>
              </a:solidFill>
              <a:latin typeface="Karnchang Bold"/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86" y="1715353"/>
            <a:ext cx="8002096" cy="3481494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232" y="5715368"/>
            <a:ext cx="5074914" cy="3996412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600" y="5449453"/>
            <a:ext cx="3096057" cy="4277322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0268" y="5449453"/>
            <a:ext cx="3048425" cy="3858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329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A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5"/>
          <p:cNvGrpSpPr/>
          <p:nvPr/>
        </p:nvGrpSpPr>
        <p:grpSpPr>
          <a:xfrm rot="-7538080">
            <a:off x="-7029811" y="-5584933"/>
            <a:ext cx="9808447" cy="9331824"/>
            <a:chOff x="0" y="0"/>
            <a:chExt cx="13077930" cy="12442432"/>
          </a:xfrm>
        </p:grpSpPr>
        <p:grpSp>
          <p:nvGrpSpPr>
            <p:cNvPr id="6" name="Group 6"/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</p:sp>
          <p:sp>
            <p:nvSpPr>
              <p:cNvPr id="8" name="TextBox 8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9" name="Group 9"/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</p:sp>
          <p:sp>
            <p:nvSpPr>
              <p:cNvPr id="11" name="TextBox 11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12" name="Group 12"/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</p:sp>
          <p:sp>
            <p:nvSpPr>
              <p:cNvPr id="14" name="TextBox 14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</p:grpSp>
      <p:grpSp>
        <p:nvGrpSpPr>
          <p:cNvPr id="15" name="Group 15"/>
          <p:cNvGrpSpPr/>
          <p:nvPr/>
        </p:nvGrpSpPr>
        <p:grpSpPr>
          <a:xfrm rot="2124477">
            <a:off x="15979122" y="5429903"/>
            <a:ext cx="9808447" cy="9331824"/>
            <a:chOff x="0" y="0"/>
            <a:chExt cx="13077930" cy="12442432"/>
          </a:xfrm>
        </p:grpSpPr>
        <p:grpSp>
          <p:nvGrpSpPr>
            <p:cNvPr id="16" name="Group 16"/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id="17" name="Freeform 17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</p:sp>
          <p:sp>
            <p:nvSpPr>
              <p:cNvPr id="18" name="TextBox 18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19" name="Group 19"/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id="20" name="Freeform 20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</p:sp>
          <p:sp>
            <p:nvSpPr>
              <p:cNvPr id="21" name="TextBox 21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22" name="Group 22"/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</p:sp>
          <p:sp>
            <p:nvSpPr>
              <p:cNvPr id="24" name="TextBox 24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</p:grpSp>
      <p:sp>
        <p:nvSpPr>
          <p:cNvPr id="25" name="TextBox 25"/>
          <p:cNvSpPr txBox="1"/>
          <p:nvPr/>
        </p:nvSpPr>
        <p:spPr>
          <a:xfrm>
            <a:off x="1490452" y="904875"/>
            <a:ext cx="10777748" cy="81047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980"/>
              </a:lnSpc>
            </a:pPr>
            <a:r>
              <a:rPr lang="en-US" sz="6500" dirty="0" smtClean="0">
                <a:solidFill>
                  <a:srgbClr val="243342"/>
                </a:solidFill>
                <a:latin typeface="Karnchang Bold"/>
              </a:rPr>
              <a:t>Component </a:t>
            </a:r>
            <a:r>
              <a:rPr lang="en-US" sz="6500" dirty="0" err="1" smtClean="0">
                <a:solidFill>
                  <a:srgbClr val="243342"/>
                </a:solidFill>
                <a:latin typeface="Karnchang Bold"/>
              </a:rPr>
              <a:t>Kontak</a:t>
            </a:r>
            <a:endParaRPr lang="en-US" sz="6500" dirty="0">
              <a:solidFill>
                <a:srgbClr val="243342"/>
              </a:solidFill>
              <a:latin typeface="Karnchang Bold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908" y="1687291"/>
            <a:ext cx="9089470" cy="393358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5847" y="2069958"/>
            <a:ext cx="5753903" cy="556337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794" y="5728068"/>
            <a:ext cx="3210373" cy="3696216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5728068"/>
            <a:ext cx="2410161" cy="1905266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8340" y="5740768"/>
            <a:ext cx="3496163" cy="4372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511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A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87067" y="592941"/>
            <a:ext cx="16713866" cy="9101117"/>
            <a:chOff x="0" y="0"/>
            <a:chExt cx="4402006" cy="239700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402006" cy="2397002"/>
            </a:xfrm>
            <a:custGeom>
              <a:avLst/>
              <a:gdLst/>
              <a:ahLst/>
              <a:cxnLst/>
              <a:rect l="l" t="t" r="r" b="b"/>
              <a:pathLst>
                <a:path w="4402006" h="2397002">
                  <a:moveTo>
                    <a:pt x="23623" y="0"/>
                  </a:moveTo>
                  <a:lnTo>
                    <a:pt x="4378382" y="0"/>
                  </a:lnTo>
                  <a:cubicBezTo>
                    <a:pt x="4391429" y="0"/>
                    <a:pt x="4402006" y="10577"/>
                    <a:pt x="4402006" y="23623"/>
                  </a:cubicBezTo>
                  <a:lnTo>
                    <a:pt x="4402006" y="2373379"/>
                  </a:lnTo>
                  <a:cubicBezTo>
                    <a:pt x="4402006" y="2379644"/>
                    <a:pt x="4399517" y="2385653"/>
                    <a:pt x="4395087" y="2390083"/>
                  </a:cubicBezTo>
                  <a:cubicBezTo>
                    <a:pt x="4390656" y="2394513"/>
                    <a:pt x="4384647" y="2397002"/>
                    <a:pt x="4378382" y="2397002"/>
                  </a:cubicBezTo>
                  <a:lnTo>
                    <a:pt x="23623" y="2397002"/>
                  </a:lnTo>
                  <a:cubicBezTo>
                    <a:pt x="17358" y="2397002"/>
                    <a:pt x="11349" y="2394513"/>
                    <a:pt x="6919" y="2390083"/>
                  </a:cubicBezTo>
                  <a:cubicBezTo>
                    <a:pt x="2489" y="2385653"/>
                    <a:pt x="0" y="2379644"/>
                    <a:pt x="0" y="2373379"/>
                  </a:cubicBezTo>
                  <a:lnTo>
                    <a:pt x="0" y="23623"/>
                  </a:lnTo>
                  <a:cubicBezTo>
                    <a:pt x="0" y="17358"/>
                    <a:pt x="2489" y="11349"/>
                    <a:pt x="6919" y="6919"/>
                  </a:cubicBezTo>
                  <a:cubicBezTo>
                    <a:pt x="11349" y="2489"/>
                    <a:pt x="17358" y="0"/>
                    <a:pt x="23623" y="0"/>
                  </a:cubicBezTo>
                  <a:close/>
                </a:path>
              </a:pathLst>
            </a:custGeom>
            <a:solidFill>
              <a:srgbClr val="E6EAEF"/>
            </a:solidFill>
            <a:ln w="19050" cap="rnd">
              <a:solidFill>
                <a:srgbClr val="243342"/>
              </a:solidFill>
              <a:prstDash val="solid"/>
              <a:round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402006" cy="24351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2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-7538080">
            <a:off x="-7029811" y="-5584933"/>
            <a:ext cx="9808447" cy="9331824"/>
            <a:chOff x="0" y="0"/>
            <a:chExt cx="13077930" cy="12442432"/>
          </a:xfrm>
        </p:grpSpPr>
        <p:grpSp>
          <p:nvGrpSpPr>
            <p:cNvPr id="6" name="Group 6"/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</p:sp>
          <p:sp>
            <p:nvSpPr>
              <p:cNvPr id="8" name="TextBox 8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9" name="Group 9"/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</p:sp>
          <p:sp>
            <p:nvSpPr>
              <p:cNvPr id="11" name="TextBox 11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12" name="Group 12"/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</p:sp>
          <p:sp>
            <p:nvSpPr>
              <p:cNvPr id="14" name="TextBox 14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</p:grpSp>
      <p:grpSp>
        <p:nvGrpSpPr>
          <p:cNvPr id="15" name="Group 15"/>
          <p:cNvGrpSpPr/>
          <p:nvPr/>
        </p:nvGrpSpPr>
        <p:grpSpPr>
          <a:xfrm rot="2124477">
            <a:off x="15979122" y="5429903"/>
            <a:ext cx="9808447" cy="9331824"/>
            <a:chOff x="0" y="0"/>
            <a:chExt cx="13077930" cy="12442432"/>
          </a:xfrm>
        </p:grpSpPr>
        <p:grpSp>
          <p:nvGrpSpPr>
            <p:cNvPr id="16" name="Group 16"/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id="17" name="Freeform 17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</p:sp>
          <p:sp>
            <p:nvSpPr>
              <p:cNvPr id="18" name="TextBox 18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19" name="Group 19"/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id="20" name="Freeform 20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</p:sp>
          <p:sp>
            <p:nvSpPr>
              <p:cNvPr id="21" name="TextBox 21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22" name="Group 22"/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</p:sp>
          <p:sp>
            <p:nvSpPr>
              <p:cNvPr id="24" name="TextBox 24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</p:grpSp>
      <p:sp>
        <p:nvSpPr>
          <p:cNvPr id="25" name="Freeform 25"/>
          <p:cNvSpPr/>
          <p:nvPr/>
        </p:nvSpPr>
        <p:spPr>
          <a:xfrm>
            <a:off x="1637652" y="1448162"/>
            <a:ext cx="659308" cy="659308"/>
          </a:xfrm>
          <a:custGeom>
            <a:avLst/>
            <a:gdLst/>
            <a:ahLst/>
            <a:cxnLst/>
            <a:rect l="l" t="t" r="r" b="b"/>
            <a:pathLst>
              <a:path w="659308" h="659308">
                <a:moveTo>
                  <a:pt x="0" y="0"/>
                </a:moveTo>
                <a:lnTo>
                  <a:pt x="659307" y="0"/>
                </a:lnTo>
                <a:lnTo>
                  <a:pt x="659307" y="659308"/>
                </a:lnTo>
                <a:lnTo>
                  <a:pt x="0" y="65930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26" name="TextBox 26"/>
          <p:cNvSpPr txBox="1"/>
          <p:nvPr/>
        </p:nvSpPr>
        <p:spPr>
          <a:xfrm>
            <a:off x="2485112" y="1412826"/>
            <a:ext cx="14126487" cy="97398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680"/>
              </a:lnSpc>
            </a:pPr>
            <a:r>
              <a:rPr lang="en-US" sz="4000" dirty="0" err="1">
                <a:latin typeface="Karnchang" panose="020B0604020202020204" charset="-34"/>
                <a:cs typeface="Karnchang" panose="020B0604020202020204" charset="-34"/>
              </a:rPr>
              <a:t>Menerapkan</a:t>
            </a:r>
            <a:r>
              <a:rPr lang="en-US" sz="4000" dirty="0">
                <a:latin typeface="Karnchang" panose="020B0604020202020204" charset="-34"/>
                <a:cs typeface="Karnchang" panose="020B0604020202020204" charset="-34"/>
              </a:rPr>
              <a:t> </a:t>
            </a:r>
            <a:r>
              <a:rPr lang="en-US" sz="4000" dirty="0" err="1">
                <a:latin typeface="Karnchang" panose="020B0604020202020204" charset="-34"/>
                <a:cs typeface="Karnchang" panose="020B0604020202020204" charset="-34"/>
              </a:rPr>
              <a:t>Perintah</a:t>
            </a:r>
            <a:r>
              <a:rPr lang="en-US" sz="4000" dirty="0">
                <a:latin typeface="Karnchang" panose="020B0604020202020204" charset="-34"/>
                <a:cs typeface="Karnchang" panose="020B0604020202020204" charset="-34"/>
              </a:rPr>
              <a:t> </a:t>
            </a:r>
            <a:r>
              <a:rPr lang="en-US" sz="4000" dirty="0" err="1">
                <a:latin typeface="Karnchang" panose="020B0604020202020204" charset="-34"/>
                <a:cs typeface="Karnchang" panose="020B0604020202020204" charset="-34"/>
              </a:rPr>
              <a:t>Eksekusi</a:t>
            </a:r>
            <a:r>
              <a:rPr lang="en-US" sz="4000" dirty="0">
                <a:latin typeface="Karnchang" panose="020B0604020202020204" charset="-34"/>
                <a:cs typeface="Karnchang" panose="020B0604020202020204" charset="-34"/>
              </a:rPr>
              <a:t> Bahasa </a:t>
            </a:r>
            <a:r>
              <a:rPr lang="en-US" sz="4000" dirty="0" err="1">
                <a:latin typeface="Karnchang" panose="020B0604020202020204" charset="-34"/>
                <a:cs typeface="Karnchang" panose="020B0604020202020204" charset="-34"/>
              </a:rPr>
              <a:t>Pemrograman</a:t>
            </a:r>
            <a:r>
              <a:rPr lang="en-US" sz="4000" dirty="0">
                <a:latin typeface="Karnchang" panose="020B0604020202020204" charset="-34"/>
                <a:cs typeface="Karnchang" panose="020B0604020202020204" charset="-34"/>
              </a:rPr>
              <a:t> </a:t>
            </a:r>
            <a:r>
              <a:rPr lang="en-US" sz="4000" dirty="0" err="1">
                <a:latin typeface="Karnchang" panose="020B0604020202020204" charset="-34"/>
                <a:cs typeface="Karnchang" panose="020B0604020202020204" charset="-34"/>
              </a:rPr>
              <a:t>Berbasis</a:t>
            </a:r>
            <a:r>
              <a:rPr lang="en-US" sz="4000" dirty="0">
                <a:latin typeface="Karnchang" panose="020B0604020202020204" charset="-34"/>
                <a:cs typeface="Karnchang" panose="020B0604020202020204" charset="-34"/>
              </a:rPr>
              <a:t> </a:t>
            </a:r>
            <a:r>
              <a:rPr lang="en-US" sz="4000" dirty="0" err="1">
                <a:latin typeface="Karnchang" panose="020B0604020202020204" charset="-34"/>
                <a:cs typeface="Karnchang" panose="020B0604020202020204" charset="-34"/>
              </a:rPr>
              <a:t>Teks</a:t>
            </a:r>
            <a:r>
              <a:rPr lang="en-US" sz="4000" dirty="0">
                <a:latin typeface="Karnchang" panose="020B0604020202020204" charset="-34"/>
                <a:cs typeface="Karnchang" panose="020B0604020202020204" charset="-34"/>
              </a:rPr>
              <a:t>, </a:t>
            </a:r>
            <a:r>
              <a:rPr lang="en-US" sz="4000" dirty="0" err="1">
                <a:latin typeface="Karnchang" panose="020B0604020202020204" charset="-34"/>
                <a:cs typeface="Karnchang" panose="020B0604020202020204" charset="-34"/>
              </a:rPr>
              <a:t>Grafik</a:t>
            </a:r>
            <a:r>
              <a:rPr lang="en-US" sz="4000" dirty="0">
                <a:latin typeface="Karnchang" panose="020B0604020202020204" charset="-34"/>
                <a:cs typeface="Karnchang" panose="020B0604020202020204" charset="-34"/>
              </a:rPr>
              <a:t>, </a:t>
            </a:r>
            <a:r>
              <a:rPr lang="en-US" sz="4000" dirty="0" err="1">
                <a:latin typeface="Karnchang" panose="020B0604020202020204" charset="-34"/>
                <a:cs typeface="Karnchang" panose="020B0604020202020204" charset="-34"/>
              </a:rPr>
              <a:t>dan</a:t>
            </a:r>
            <a:r>
              <a:rPr lang="en-US" sz="4000" dirty="0">
                <a:latin typeface="Karnchang" panose="020B0604020202020204" charset="-34"/>
                <a:cs typeface="Karnchang" panose="020B0604020202020204" charset="-34"/>
              </a:rPr>
              <a:t> Multimedia</a:t>
            </a:r>
            <a:endParaRPr lang="en-US" sz="4000" dirty="0">
              <a:solidFill>
                <a:srgbClr val="000000"/>
              </a:solidFill>
              <a:latin typeface="Karnchang" panose="020B0604020202020204" charset="-34"/>
              <a:cs typeface="Karnchang" panose="020B0604020202020204" charset="-34"/>
            </a:endParaRPr>
          </a:p>
        </p:txBody>
      </p:sp>
      <p:sp>
        <p:nvSpPr>
          <p:cNvPr id="27" name="TextBox 27"/>
          <p:cNvSpPr txBox="1"/>
          <p:nvPr/>
        </p:nvSpPr>
        <p:spPr>
          <a:xfrm>
            <a:off x="2475441" y="2724637"/>
            <a:ext cx="13337117" cy="9746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779"/>
              </a:lnSpc>
            </a:pPr>
            <a:r>
              <a:rPr lang="en-US" sz="2800" dirty="0" err="1"/>
              <a:t>Berikut</a:t>
            </a:r>
            <a:r>
              <a:rPr lang="en-US" sz="2800" dirty="0"/>
              <a:t> </a:t>
            </a:r>
            <a:r>
              <a:rPr lang="en-US" sz="2800" dirty="0" err="1"/>
              <a:t>adalah</a:t>
            </a:r>
            <a:r>
              <a:rPr lang="en-US" sz="2800" dirty="0"/>
              <a:t> </a:t>
            </a:r>
            <a:r>
              <a:rPr lang="en-US" sz="2800" dirty="0" err="1"/>
              <a:t>cara</a:t>
            </a:r>
            <a:r>
              <a:rPr lang="en-US" sz="2800" dirty="0"/>
              <a:t> </a:t>
            </a:r>
            <a:r>
              <a:rPr lang="en-US" sz="2800" dirty="0" err="1"/>
              <a:t>menggunakan</a:t>
            </a:r>
            <a:r>
              <a:rPr lang="en-US" sz="2800" dirty="0"/>
              <a:t> HTML </a:t>
            </a:r>
            <a:r>
              <a:rPr lang="en-US" sz="2800" dirty="0" err="1"/>
              <a:t>bersama</a:t>
            </a:r>
            <a:r>
              <a:rPr lang="en-US" sz="2800" dirty="0"/>
              <a:t> </a:t>
            </a:r>
            <a:r>
              <a:rPr lang="en-US" sz="2800" dirty="0" err="1"/>
              <a:t>dengan</a:t>
            </a:r>
            <a:r>
              <a:rPr lang="en-US" sz="2800" dirty="0"/>
              <a:t> CSS </a:t>
            </a:r>
            <a:r>
              <a:rPr lang="en-US" sz="2800" dirty="0" err="1"/>
              <a:t>dan</a:t>
            </a:r>
            <a:r>
              <a:rPr lang="en-US" sz="2800" dirty="0"/>
              <a:t> JavaScript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menerapkan</a:t>
            </a:r>
            <a:r>
              <a:rPr lang="en-US" sz="2800" dirty="0"/>
              <a:t> </a:t>
            </a:r>
            <a:r>
              <a:rPr lang="en-US" sz="2800" dirty="0" err="1"/>
              <a:t>fungsi</a:t>
            </a:r>
            <a:r>
              <a:rPr lang="en-US" sz="2800" dirty="0"/>
              <a:t> </a:t>
            </a:r>
            <a:r>
              <a:rPr lang="en-US" sz="2800" dirty="0" err="1"/>
              <a:t>teks</a:t>
            </a:r>
            <a:r>
              <a:rPr lang="en-US" sz="2800" dirty="0"/>
              <a:t>, </a:t>
            </a:r>
            <a:r>
              <a:rPr lang="en-US" sz="2800" dirty="0" err="1"/>
              <a:t>grafik</a:t>
            </a:r>
            <a:r>
              <a:rPr lang="en-US" sz="2800" dirty="0"/>
              <a:t>, </a:t>
            </a:r>
            <a:r>
              <a:rPr lang="en-US" sz="2800" dirty="0" err="1"/>
              <a:t>dan</a:t>
            </a:r>
            <a:r>
              <a:rPr lang="en-US" sz="2800" dirty="0"/>
              <a:t> multimedia</a:t>
            </a:r>
            <a:r>
              <a:rPr lang="en-US" sz="2800" dirty="0" smtClean="0"/>
              <a:t>:</a:t>
            </a:r>
            <a:endParaRPr lang="en-US" sz="2700" dirty="0">
              <a:solidFill>
                <a:srgbClr val="000000"/>
              </a:solidFill>
              <a:latin typeface="Karnchang"/>
            </a:endParaRPr>
          </a:p>
        </p:txBody>
      </p:sp>
      <p:sp>
        <p:nvSpPr>
          <p:cNvPr id="28" name="TextBox 28"/>
          <p:cNvSpPr txBox="1"/>
          <p:nvPr/>
        </p:nvSpPr>
        <p:spPr>
          <a:xfrm>
            <a:off x="2485113" y="4037088"/>
            <a:ext cx="7420888" cy="307263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>
              <a:buAutoNum type="arabicPeriod"/>
            </a:pPr>
            <a:r>
              <a:rPr lang="en-US" sz="2400" b="1" dirty="0" smtClean="0">
                <a:latin typeface="Karnchang" panose="020B0604020202020204" charset="-34"/>
                <a:cs typeface="Karnchang" panose="020B0604020202020204" charset="-34"/>
              </a:rPr>
              <a:t>Text</a:t>
            </a:r>
          </a:p>
          <a:p>
            <a:endParaRPr lang="en-US" sz="2400" b="1" dirty="0">
              <a:latin typeface="Karnchang" panose="020B0604020202020204" charset="-34"/>
              <a:cs typeface="Karnchang" panose="020B0604020202020204" charset="-34"/>
            </a:endParaRPr>
          </a:p>
          <a:p>
            <a:pPr algn="just"/>
            <a:r>
              <a:rPr lang="en-US" sz="2400" dirty="0" smtClean="0">
                <a:latin typeface="Karnchang" panose="020B0604020202020204" charset="-34"/>
                <a:cs typeface="Karnchang" panose="020B0604020202020204" charset="-34"/>
              </a:rPr>
              <a:t>	HTML </a:t>
            </a:r>
            <a:r>
              <a:rPr lang="en-US" sz="2400" dirty="0" err="1">
                <a:latin typeface="Karnchang" panose="020B0604020202020204" charset="-34"/>
                <a:cs typeface="Karnchang" panose="020B0604020202020204" charset="-34"/>
              </a:rPr>
              <a:t>digunakan</a:t>
            </a:r>
            <a:r>
              <a:rPr lang="en-US" sz="2400" dirty="0">
                <a:latin typeface="Karnchang" panose="020B0604020202020204" charset="-34"/>
                <a:cs typeface="Karnchang" panose="020B0604020202020204" charset="-34"/>
              </a:rPr>
              <a:t> </a:t>
            </a:r>
            <a:r>
              <a:rPr lang="en-US" sz="2400" dirty="0" err="1">
                <a:latin typeface="Karnchang" panose="020B0604020202020204" charset="-34"/>
                <a:cs typeface="Karnchang" panose="020B0604020202020204" charset="-34"/>
              </a:rPr>
              <a:t>untuk</a:t>
            </a:r>
            <a:r>
              <a:rPr lang="en-US" sz="2400" dirty="0">
                <a:latin typeface="Karnchang" panose="020B0604020202020204" charset="-34"/>
                <a:cs typeface="Karnchang" panose="020B0604020202020204" charset="-34"/>
              </a:rPr>
              <a:t> </a:t>
            </a:r>
            <a:r>
              <a:rPr lang="en-US" sz="2400" dirty="0" err="1">
                <a:latin typeface="Karnchang" panose="020B0604020202020204" charset="-34"/>
                <a:cs typeface="Karnchang" panose="020B0604020202020204" charset="-34"/>
              </a:rPr>
              <a:t>menampilkan</a:t>
            </a:r>
            <a:r>
              <a:rPr lang="en-US" sz="2400" dirty="0">
                <a:latin typeface="Karnchang" panose="020B0604020202020204" charset="-34"/>
                <a:cs typeface="Karnchang" panose="020B0604020202020204" charset="-34"/>
              </a:rPr>
              <a:t> </a:t>
            </a:r>
            <a:r>
              <a:rPr lang="en-US" sz="2400" dirty="0" err="1">
                <a:latin typeface="Karnchang" panose="020B0604020202020204" charset="-34"/>
                <a:cs typeface="Karnchang" panose="020B0604020202020204" charset="-34"/>
              </a:rPr>
              <a:t>teks</a:t>
            </a:r>
            <a:r>
              <a:rPr lang="en-US" sz="2400" dirty="0">
                <a:latin typeface="Karnchang" panose="020B0604020202020204" charset="-34"/>
                <a:cs typeface="Karnchang" panose="020B0604020202020204" charset="-34"/>
              </a:rPr>
              <a:t> </a:t>
            </a:r>
            <a:r>
              <a:rPr lang="en-US" sz="2400" dirty="0" err="1">
                <a:latin typeface="Karnchang" panose="020B0604020202020204" charset="-34"/>
                <a:cs typeface="Karnchang" panose="020B0604020202020204" charset="-34"/>
              </a:rPr>
              <a:t>secara</a:t>
            </a:r>
            <a:r>
              <a:rPr lang="en-US" sz="2400" dirty="0">
                <a:latin typeface="Karnchang" panose="020B0604020202020204" charset="-34"/>
                <a:cs typeface="Karnchang" panose="020B0604020202020204" charset="-34"/>
              </a:rPr>
              <a:t> </a:t>
            </a:r>
            <a:r>
              <a:rPr lang="en-US" sz="2400" dirty="0" err="1">
                <a:latin typeface="Karnchang" panose="020B0604020202020204" charset="-34"/>
                <a:cs typeface="Karnchang" panose="020B0604020202020204" charset="-34"/>
              </a:rPr>
              <a:t>statis</a:t>
            </a:r>
            <a:r>
              <a:rPr lang="en-US" sz="2400" dirty="0">
                <a:latin typeface="Karnchang" panose="020B0604020202020204" charset="-34"/>
                <a:cs typeface="Karnchang" panose="020B0604020202020204" charset="-34"/>
              </a:rPr>
              <a:t>. </a:t>
            </a:r>
            <a:r>
              <a:rPr lang="en-US" sz="2400" dirty="0" err="1">
                <a:latin typeface="Karnchang" panose="020B0604020202020204" charset="-34"/>
                <a:cs typeface="Karnchang" panose="020B0604020202020204" charset="-34"/>
              </a:rPr>
              <a:t>Namun</a:t>
            </a:r>
            <a:r>
              <a:rPr lang="en-US" sz="2400" dirty="0">
                <a:latin typeface="Karnchang" panose="020B0604020202020204" charset="-34"/>
                <a:cs typeface="Karnchang" panose="020B0604020202020204" charset="-34"/>
              </a:rPr>
              <a:t>, </a:t>
            </a:r>
            <a:r>
              <a:rPr lang="en-US" sz="2400" dirty="0" err="1">
                <a:latin typeface="Karnchang" panose="020B0604020202020204" charset="-34"/>
                <a:cs typeface="Karnchang" panose="020B0604020202020204" charset="-34"/>
              </a:rPr>
              <a:t>Anda</a:t>
            </a:r>
            <a:r>
              <a:rPr lang="en-US" sz="2400" dirty="0">
                <a:latin typeface="Karnchang" panose="020B0604020202020204" charset="-34"/>
                <a:cs typeface="Karnchang" panose="020B0604020202020204" charset="-34"/>
              </a:rPr>
              <a:t> </a:t>
            </a:r>
            <a:r>
              <a:rPr lang="en-US" sz="2400" dirty="0" err="1">
                <a:latin typeface="Karnchang" panose="020B0604020202020204" charset="-34"/>
                <a:cs typeface="Karnchang" panose="020B0604020202020204" charset="-34"/>
              </a:rPr>
              <a:t>dapat</a:t>
            </a:r>
            <a:r>
              <a:rPr lang="en-US" sz="2400" dirty="0">
                <a:latin typeface="Karnchang" panose="020B0604020202020204" charset="-34"/>
                <a:cs typeface="Karnchang" panose="020B0604020202020204" charset="-34"/>
              </a:rPr>
              <a:t> </a:t>
            </a:r>
            <a:r>
              <a:rPr lang="en-US" sz="2400" dirty="0" err="1">
                <a:latin typeface="Karnchang" panose="020B0604020202020204" charset="-34"/>
                <a:cs typeface="Karnchang" panose="020B0604020202020204" charset="-34"/>
              </a:rPr>
              <a:t>menggunakan</a:t>
            </a:r>
            <a:r>
              <a:rPr lang="en-US" sz="2400" dirty="0">
                <a:latin typeface="Karnchang" panose="020B0604020202020204" charset="-34"/>
                <a:cs typeface="Karnchang" panose="020B0604020202020204" charset="-34"/>
              </a:rPr>
              <a:t> CSS </a:t>
            </a:r>
            <a:r>
              <a:rPr lang="en-US" sz="2400" dirty="0" err="1">
                <a:latin typeface="Karnchang" panose="020B0604020202020204" charset="-34"/>
                <a:cs typeface="Karnchang" panose="020B0604020202020204" charset="-34"/>
              </a:rPr>
              <a:t>untuk</a:t>
            </a:r>
            <a:r>
              <a:rPr lang="en-US" sz="2400" dirty="0">
                <a:latin typeface="Karnchang" panose="020B0604020202020204" charset="-34"/>
                <a:cs typeface="Karnchang" panose="020B0604020202020204" charset="-34"/>
              </a:rPr>
              <a:t> </a:t>
            </a:r>
            <a:r>
              <a:rPr lang="en-US" sz="2400" dirty="0" err="1">
                <a:latin typeface="Karnchang" panose="020B0604020202020204" charset="-34"/>
                <a:cs typeface="Karnchang" panose="020B0604020202020204" charset="-34"/>
              </a:rPr>
              <a:t>mengatur</a:t>
            </a:r>
            <a:r>
              <a:rPr lang="en-US" sz="2400" dirty="0">
                <a:latin typeface="Karnchang" panose="020B0604020202020204" charset="-34"/>
                <a:cs typeface="Karnchang" panose="020B0604020202020204" charset="-34"/>
              </a:rPr>
              <a:t> </a:t>
            </a:r>
            <a:r>
              <a:rPr lang="en-US" sz="2400" dirty="0" err="1">
                <a:latin typeface="Karnchang" panose="020B0604020202020204" charset="-34"/>
                <a:cs typeface="Karnchang" panose="020B0604020202020204" charset="-34"/>
              </a:rPr>
              <a:t>gaya</a:t>
            </a:r>
            <a:r>
              <a:rPr lang="en-US" sz="2400" dirty="0">
                <a:latin typeface="Karnchang" panose="020B0604020202020204" charset="-34"/>
                <a:cs typeface="Karnchang" panose="020B0604020202020204" charset="-34"/>
              </a:rPr>
              <a:t> </a:t>
            </a:r>
            <a:r>
              <a:rPr lang="en-US" sz="2400" dirty="0" err="1">
                <a:latin typeface="Karnchang" panose="020B0604020202020204" charset="-34"/>
                <a:cs typeface="Karnchang" panose="020B0604020202020204" charset="-34"/>
              </a:rPr>
              <a:t>teks</a:t>
            </a:r>
            <a:r>
              <a:rPr lang="en-US" sz="2400" dirty="0">
                <a:latin typeface="Karnchang" panose="020B0604020202020204" charset="-34"/>
                <a:cs typeface="Karnchang" panose="020B0604020202020204" charset="-34"/>
              </a:rPr>
              <a:t> </a:t>
            </a:r>
            <a:r>
              <a:rPr lang="en-US" sz="2400" dirty="0" err="1">
                <a:latin typeface="Karnchang" panose="020B0604020202020204" charset="-34"/>
                <a:cs typeface="Karnchang" panose="020B0604020202020204" charset="-34"/>
              </a:rPr>
              <a:t>dan</a:t>
            </a:r>
            <a:r>
              <a:rPr lang="en-US" sz="2400" dirty="0">
                <a:latin typeface="Karnchang" panose="020B0604020202020204" charset="-34"/>
                <a:cs typeface="Karnchang" panose="020B0604020202020204" charset="-34"/>
              </a:rPr>
              <a:t> JavaScript </a:t>
            </a:r>
            <a:r>
              <a:rPr lang="en-US" sz="2400" dirty="0" err="1">
                <a:latin typeface="Karnchang" panose="020B0604020202020204" charset="-34"/>
                <a:cs typeface="Karnchang" panose="020B0604020202020204" charset="-34"/>
              </a:rPr>
              <a:t>untuk</a:t>
            </a:r>
            <a:r>
              <a:rPr lang="en-US" sz="2400" dirty="0">
                <a:latin typeface="Karnchang" panose="020B0604020202020204" charset="-34"/>
                <a:cs typeface="Karnchang" panose="020B0604020202020204" charset="-34"/>
              </a:rPr>
              <a:t> </a:t>
            </a:r>
            <a:r>
              <a:rPr lang="en-US" sz="2400" dirty="0" err="1">
                <a:latin typeface="Karnchang" panose="020B0604020202020204" charset="-34"/>
                <a:cs typeface="Karnchang" panose="020B0604020202020204" charset="-34"/>
              </a:rPr>
              <a:t>mengubah</a:t>
            </a:r>
            <a:r>
              <a:rPr lang="en-US" sz="2400" dirty="0">
                <a:latin typeface="Karnchang" panose="020B0604020202020204" charset="-34"/>
                <a:cs typeface="Karnchang" panose="020B0604020202020204" charset="-34"/>
              </a:rPr>
              <a:t> </a:t>
            </a:r>
            <a:r>
              <a:rPr lang="en-US" sz="2400" dirty="0" err="1">
                <a:latin typeface="Karnchang" panose="020B0604020202020204" charset="-34"/>
                <a:cs typeface="Karnchang" panose="020B0604020202020204" charset="-34"/>
              </a:rPr>
              <a:t>teks</a:t>
            </a:r>
            <a:r>
              <a:rPr lang="en-US" sz="2400" dirty="0">
                <a:latin typeface="Karnchang" panose="020B0604020202020204" charset="-34"/>
                <a:cs typeface="Karnchang" panose="020B0604020202020204" charset="-34"/>
              </a:rPr>
              <a:t> </a:t>
            </a:r>
            <a:r>
              <a:rPr lang="en-US" sz="2400" dirty="0" err="1">
                <a:latin typeface="Karnchang" panose="020B0604020202020204" charset="-34"/>
                <a:cs typeface="Karnchang" panose="020B0604020202020204" charset="-34"/>
              </a:rPr>
              <a:t>secara</a:t>
            </a:r>
            <a:r>
              <a:rPr lang="en-US" sz="2400" dirty="0">
                <a:latin typeface="Karnchang" panose="020B0604020202020204" charset="-34"/>
                <a:cs typeface="Karnchang" panose="020B0604020202020204" charset="-34"/>
              </a:rPr>
              <a:t> </a:t>
            </a:r>
            <a:r>
              <a:rPr lang="en-US" sz="2400" dirty="0" err="1">
                <a:latin typeface="Karnchang" panose="020B0604020202020204" charset="-34"/>
                <a:cs typeface="Karnchang" panose="020B0604020202020204" charset="-34"/>
              </a:rPr>
              <a:t>dinamis</a:t>
            </a:r>
            <a:r>
              <a:rPr lang="en-US" sz="2400" dirty="0">
                <a:latin typeface="Karnchang" panose="020B0604020202020204" charset="-34"/>
                <a:cs typeface="Karnchang" panose="020B0604020202020204" charset="-34"/>
              </a:rPr>
              <a:t> </a:t>
            </a:r>
            <a:r>
              <a:rPr lang="en-US" sz="2400" dirty="0" err="1">
                <a:latin typeface="Karnchang" panose="020B0604020202020204" charset="-34"/>
                <a:cs typeface="Karnchang" panose="020B0604020202020204" charset="-34"/>
              </a:rPr>
              <a:t>berdasarkan</a:t>
            </a:r>
            <a:r>
              <a:rPr lang="en-US" sz="2400" dirty="0">
                <a:latin typeface="Karnchang" panose="020B0604020202020204" charset="-34"/>
                <a:cs typeface="Karnchang" panose="020B0604020202020204" charset="-34"/>
              </a:rPr>
              <a:t> </a:t>
            </a:r>
            <a:r>
              <a:rPr lang="en-US" sz="2400" dirty="0" err="1">
                <a:latin typeface="Karnchang" panose="020B0604020202020204" charset="-34"/>
                <a:cs typeface="Karnchang" panose="020B0604020202020204" charset="-34"/>
              </a:rPr>
              <a:t>interaksi</a:t>
            </a:r>
            <a:r>
              <a:rPr lang="en-US" sz="2400" dirty="0">
                <a:latin typeface="Karnchang" panose="020B0604020202020204" charset="-34"/>
                <a:cs typeface="Karnchang" panose="020B0604020202020204" charset="-34"/>
              </a:rPr>
              <a:t> </a:t>
            </a:r>
            <a:r>
              <a:rPr lang="en-US" sz="2400" dirty="0" err="1">
                <a:latin typeface="Karnchang" panose="020B0604020202020204" charset="-34"/>
                <a:cs typeface="Karnchang" panose="020B0604020202020204" charset="-34"/>
              </a:rPr>
              <a:t>pengguna</a:t>
            </a:r>
            <a:r>
              <a:rPr lang="en-US" sz="2400" dirty="0">
                <a:latin typeface="Karnchang" panose="020B0604020202020204" charset="-34"/>
                <a:cs typeface="Karnchang" panose="020B0604020202020204" charset="-34"/>
              </a:rPr>
              <a:t> </a:t>
            </a:r>
            <a:r>
              <a:rPr lang="en-US" sz="2400" dirty="0" err="1">
                <a:latin typeface="Karnchang" panose="020B0604020202020204" charset="-34"/>
                <a:cs typeface="Karnchang" panose="020B0604020202020204" charset="-34"/>
              </a:rPr>
              <a:t>atau</a:t>
            </a:r>
            <a:r>
              <a:rPr lang="en-US" sz="2400" dirty="0">
                <a:latin typeface="Karnchang" panose="020B0604020202020204" charset="-34"/>
                <a:cs typeface="Karnchang" panose="020B0604020202020204" charset="-34"/>
              </a:rPr>
              <a:t> </a:t>
            </a:r>
            <a:r>
              <a:rPr lang="en-US" sz="2400" dirty="0" err="1">
                <a:latin typeface="Karnchang" panose="020B0604020202020204" charset="-34"/>
                <a:cs typeface="Karnchang" panose="020B0604020202020204" charset="-34"/>
              </a:rPr>
              <a:t>logika</a:t>
            </a:r>
            <a:r>
              <a:rPr lang="en-US" sz="2400" dirty="0">
                <a:latin typeface="Karnchang" panose="020B0604020202020204" charset="-34"/>
                <a:cs typeface="Karnchang" panose="020B0604020202020204" charset="-34"/>
              </a:rPr>
              <a:t> </a:t>
            </a:r>
            <a:r>
              <a:rPr lang="en-US" sz="2400" dirty="0" err="1">
                <a:latin typeface="Karnchang" panose="020B0604020202020204" charset="-34"/>
                <a:cs typeface="Karnchang" panose="020B0604020202020204" charset="-34"/>
              </a:rPr>
              <a:t>tertentu</a:t>
            </a:r>
            <a:r>
              <a:rPr lang="en-US" sz="2400" dirty="0">
                <a:latin typeface="Karnchang" panose="020B0604020202020204" charset="-34"/>
                <a:cs typeface="Karnchang" panose="020B0604020202020204" charset="-34"/>
              </a:rPr>
              <a:t>.</a:t>
            </a:r>
          </a:p>
          <a:p>
            <a:pPr marL="291465" lvl="1" algn="l">
              <a:lnSpc>
                <a:spcPts val="3779"/>
              </a:lnSpc>
            </a:pPr>
            <a:endParaRPr lang="en-US" sz="2400" dirty="0">
              <a:solidFill>
                <a:srgbClr val="000000"/>
              </a:solidFill>
              <a:latin typeface="Karnchang" panose="020B0604020202020204" charset="-34"/>
              <a:cs typeface="Karnchang" panose="020B0604020202020204" charset="-34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3815" y="3699263"/>
            <a:ext cx="5915851" cy="5611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491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A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5"/>
          <p:cNvGrpSpPr/>
          <p:nvPr/>
        </p:nvGrpSpPr>
        <p:grpSpPr>
          <a:xfrm rot="-7538080">
            <a:off x="-7029811" y="-5584933"/>
            <a:ext cx="9808447" cy="9331824"/>
            <a:chOff x="0" y="0"/>
            <a:chExt cx="13077930" cy="12442432"/>
          </a:xfrm>
        </p:grpSpPr>
        <p:grpSp>
          <p:nvGrpSpPr>
            <p:cNvPr id="6" name="Group 6"/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</p:sp>
          <p:sp>
            <p:nvSpPr>
              <p:cNvPr id="8" name="TextBox 8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9" name="Group 9"/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</p:sp>
          <p:sp>
            <p:nvSpPr>
              <p:cNvPr id="11" name="TextBox 11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12" name="Group 12"/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</p:sp>
          <p:sp>
            <p:nvSpPr>
              <p:cNvPr id="14" name="TextBox 14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</p:grpSp>
      <p:grpSp>
        <p:nvGrpSpPr>
          <p:cNvPr id="15" name="Group 15"/>
          <p:cNvGrpSpPr/>
          <p:nvPr/>
        </p:nvGrpSpPr>
        <p:grpSpPr>
          <a:xfrm rot="2124477">
            <a:off x="15979122" y="5429903"/>
            <a:ext cx="9808447" cy="9331824"/>
            <a:chOff x="0" y="0"/>
            <a:chExt cx="13077930" cy="12442432"/>
          </a:xfrm>
        </p:grpSpPr>
        <p:grpSp>
          <p:nvGrpSpPr>
            <p:cNvPr id="16" name="Group 16"/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id="17" name="Freeform 17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</p:sp>
          <p:sp>
            <p:nvSpPr>
              <p:cNvPr id="18" name="TextBox 18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19" name="Group 19"/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id="20" name="Freeform 20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</p:sp>
          <p:sp>
            <p:nvSpPr>
              <p:cNvPr id="21" name="TextBox 21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22" name="Group 22"/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</p:sp>
          <p:sp>
            <p:nvSpPr>
              <p:cNvPr id="24" name="TextBox 24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</p:grpSp>
      <p:sp>
        <p:nvSpPr>
          <p:cNvPr id="27" name="Rectangle 1"/>
          <p:cNvSpPr>
            <a:spLocks noChangeArrowheads="1"/>
          </p:cNvSpPr>
          <p:nvPr/>
        </p:nvSpPr>
        <p:spPr bwMode="auto">
          <a:xfrm>
            <a:off x="1735424" y="2128272"/>
            <a:ext cx="6875175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Karnchang" panose="020B0604020202020204" charset="-34"/>
                <a:cs typeface="Karnchang" panose="020B0604020202020204" charset="-34"/>
              </a:rPr>
              <a:t>2. </a:t>
            </a:r>
            <a:r>
              <a:rPr kumimoji="0" lang="en-US" altLang="en-US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Karnchang" panose="020B0604020202020204" charset="-34"/>
                <a:cs typeface="Karnchang" panose="020B0604020202020204" charset="-34"/>
              </a:rPr>
              <a:t>gambar</a:t>
            </a:r>
            <a:endParaRPr kumimoji="0" lang="en-US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Karnchang" panose="020B0604020202020204" charset="-34"/>
              <a:cs typeface="Karnchang" panose="020B0604020202020204" charset="-34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Karnchang" panose="020B0604020202020204" charset="-34"/>
                <a:cs typeface="Karnchang" panose="020B0604020202020204" charset="-34"/>
              </a:rPr>
              <a:t>	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Karnchang" panose="020B0604020202020204" charset="-34"/>
                <a:cs typeface="Karnchang" panose="020B0604020202020204" charset="-34"/>
              </a:rPr>
              <a:t>Untuk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Karnchang" panose="020B0604020202020204" charset="-34"/>
                <a:cs typeface="Karnchang" panose="020B0604020202020204" charset="-34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Karnchang" panose="020B0604020202020204" charset="-34"/>
                <a:cs typeface="Karnchang" panose="020B0604020202020204" charset="-34"/>
              </a:rPr>
              <a:t>menampilkan</a:t>
            </a:r>
            <a:r>
              <a:rPr lang="en-US" altLang="en-US" sz="2400" dirty="0">
                <a:latin typeface="Karnchang" panose="020B0604020202020204" charset="-34"/>
                <a:cs typeface="Karnchang" panose="020B0604020202020204" charset="-34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Karnchang" panose="020B0604020202020204" charset="-34"/>
                <a:cs typeface="Karnchang" panose="020B0604020202020204" charset="-34"/>
              </a:rPr>
              <a:t>gambar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Karnchang" panose="020B0604020202020204" charset="-34"/>
                <a:cs typeface="Karnchang" panose="020B0604020202020204" charset="-34"/>
              </a:rPr>
              <a:t>, HTML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Karnchang" panose="020B0604020202020204" charset="-34"/>
                <a:cs typeface="Karnchang" panose="020B0604020202020204" charset="-34"/>
              </a:rPr>
              <a:t>menggunakan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Karnchang" panose="020B0604020202020204" charset="-34"/>
                <a:cs typeface="Karnchang" panose="020B0604020202020204" charset="-34"/>
              </a:rPr>
              <a:t> tag &lt;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Karnchang" panose="020B0604020202020204" charset="-34"/>
                <a:cs typeface="Karnchang" panose="020B0604020202020204" charset="-34"/>
              </a:rPr>
              <a:t>img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Karnchang" panose="020B0604020202020204" charset="-34"/>
                <a:cs typeface="Karnchang" panose="020B0604020202020204" charset="-34"/>
              </a:rPr>
              <a:t>&gt;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Karnchang" panose="020B0604020202020204" charset="-34"/>
                <a:cs typeface="Karnchang" panose="020B0604020202020204" charset="-34"/>
              </a:rPr>
              <a:t>untuk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Karnchang" panose="020B0604020202020204" charset="-34"/>
                <a:cs typeface="Karnchang" panose="020B0604020202020204" charset="-34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Karnchang" panose="020B0604020202020204" charset="-34"/>
                <a:cs typeface="Karnchang" panose="020B0604020202020204" charset="-34"/>
              </a:rPr>
              <a:t>menunjukkan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Karnchang" panose="020B0604020202020204" charset="-34"/>
                <a:cs typeface="Karnchang" panose="020B0604020202020204" charset="-34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Karnchang" panose="020B0604020202020204" charset="-34"/>
                <a:cs typeface="Karnchang" panose="020B0604020202020204" charset="-34"/>
              </a:rPr>
              <a:t>gambar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Karnchang" panose="020B0604020202020204" charset="-34"/>
                <a:cs typeface="Karnchang" panose="020B0604020202020204" charset="-34"/>
              </a:rPr>
              <a:t> yang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Karnchang" panose="020B0604020202020204" charset="-34"/>
                <a:cs typeface="Karnchang" panose="020B0604020202020204" charset="-34"/>
              </a:rPr>
              <a:t>telah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Karnchang" panose="020B0604020202020204" charset="-34"/>
                <a:cs typeface="Karnchang" panose="020B0604020202020204" charset="-34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Karnchang" panose="020B0604020202020204" charset="-34"/>
                <a:cs typeface="Karnchang" panose="020B0604020202020204" charset="-34"/>
              </a:rPr>
              <a:t>disediakan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Karnchang" panose="020B0604020202020204" charset="-34"/>
                <a:cs typeface="Karnchang" panose="020B0604020202020204" charset="-34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Karnchang" panose="020B0604020202020204" charset="-34"/>
                <a:cs typeface="Karnchang" panose="020B0604020202020204" charset="-34"/>
              </a:rPr>
              <a:t>dalam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Karnchang" panose="020B0604020202020204" charset="-34"/>
                <a:cs typeface="Karnchang" panose="020B0604020202020204" charset="-34"/>
              </a:rPr>
              <a:t> format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Karnchang" panose="020B0604020202020204" charset="-34"/>
                <a:cs typeface="Karnchang" panose="020B0604020202020204" charset="-34"/>
              </a:rPr>
              <a:t>tertentu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Karnchang" panose="020B0604020202020204" charset="-34"/>
                <a:cs typeface="Karnchang" panose="020B0604020202020204" charset="-34"/>
              </a:rPr>
              <a:t>.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Karnchang" panose="020B0604020202020204" charset="-34"/>
                <a:cs typeface="Karnchang" panose="020B0604020202020204" charset="-34"/>
              </a:rPr>
              <a:t>Anda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Karnchang" panose="020B0604020202020204" charset="-34"/>
                <a:cs typeface="Karnchang" panose="020B0604020202020204" charset="-34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Karnchang" panose="020B0604020202020204" charset="-34"/>
                <a:cs typeface="Karnchang" panose="020B0604020202020204" charset="-34"/>
              </a:rPr>
              <a:t>dapat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Karnchang" panose="020B0604020202020204" charset="-34"/>
                <a:cs typeface="Karnchang" panose="020B0604020202020204" charset="-34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Karnchang" panose="020B0604020202020204" charset="-34"/>
                <a:cs typeface="Karnchang" panose="020B0604020202020204" charset="-34"/>
              </a:rPr>
              <a:t>menggunakan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Karnchang" panose="020B0604020202020204" charset="-34"/>
                <a:cs typeface="Karnchang" panose="020B0604020202020204" charset="-34"/>
              </a:rPr>
              <a:t> CSS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Karnchang" panose="020B0604020202020204" charset="-34"/>
                <a:cs typeface="Karnchang" panose="020B0604020202020204" charset="-34"/>
              </a:rPr>
              <a:t>untuk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Karnchang" panose="020B0604020202020204" charset="-34"/>
                <a:cs typeface="Karnchang" panose="020B0604020202020204" charset="-34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Karnchang" panose="020B0604020202020204" charset="-34"/>
                <a:cs typeface="Karnchang" panose="020B0604020202020204" charset="-34"/>
              </a:rPr>
              <a:t>mengatur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Karnchang" panose="020B0604020202020204" charset="-34"/>
                <a:cs typeface="Karnchang" panose="020B0604020202020204" charset="-34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Karnchang" panose="020B0604020202020204" charset="-34"/>
                <a:cs typeface="Karnchang" panose="020B0604020202020204" charset="-34"/>
              </a:rPr>
              <a:t>tata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Karnchang" panose="020B0604020202020204" charset="-34"/>
                <a:cs typeface="Karnchang" panose="020B0604020202020204" charset="-34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Karnchang" panose="020B0604020202020204" charset="-34"/>
                <a:cs typeface="Karnchang" panose="020B0604020202020204" charset="-34"/>
              </a:rPr>
              <a:t>letak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Karnchang" panose="020B0604020202020204" charset="-34"/>
                <a:cs typeface="Karnchang" panose="020B0604020202020204" charset="-34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Karnchang" panose="020B0604020202020204" charset="-34"/>
                <a:cs typeface="Karnchang" panose="020B0604020202020204" charset="-34"/>
              </a:rPr>
              <a:t>gambar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Karnchang" panose="020B0604020202020204" charset="-34"/>
                <a:cs typeface="Karnchang" panose="020B0604020202020204" charset="-34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Karnchang" panose="020B0604020202020204" charset="-34"/>
                <a:cs typeface="Karnchang" panose="020B0604020202020204" charset="-34"/>
              </a:rPr>
              <a:t>dan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Karnchang" panose="020B0604020202020204" charset="-34"/>
                <a:cs typeface="Karnchang" panose="020B0604020202020204" charset="-34"/>
              </a:rPr>
              <a:t> JavaScript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Karnchang" panose="020B0604020202020204" charset="-34"/>
                <a:cs typeface="Karnchang" panose="020B0604020202020204" charset="-34"/>
              </a:rPr>
              <a:t>untuk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Karnchang" panose="020B0604020202020204" charset="-34"/>
                <a:cs typeface="Karnchang" panose="020B0604020202020204" charset="-34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Karnchang" panose="020B0604020202020204" charset="-34"/>
                <a:cs typeface="Karnchang" panose="020B0604020202020204" charset="-34"/>
              </a:rPr>
              <a:t>menambahkan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Karnchang" panose="020B0604020202020204" charset="-34"/>
                <a:cs typeface="Karnchang" panose="020B0604020202020204" charset="-34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Karnchang" panose="020B0604020202020204" charset="-34"/>
                <a:cs typeface="Karnchang" panose="020B0604020202020204" charset="-34"/>
              </a:rPr>
              <a:t>efek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Karnchang" panose="020B0604020202020204" charset="-34"/>
                <a:cs typeface="Karnchang" panose="020B0604020202020204" charset="-34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Karnchang" panose="020B0604020202020204" charset="-34"/>
                <a:cs typeface="Karnchang" panose="020B0604020202020204" charset="-34"/>
              </a:rPr>
              <a:t>interaktif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Karnchang" panose="020B0604020202020204" charset="-34"/>
                <a:cs typeface="Karnchang" panose="020B0604020202020204" charset="-34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Karnchang" panose="020B0604020202020204" charset="-34"/>
                <a:cs typeface="Karnchang" panose="020B0604020202020204" charset="-34"/>
              </a:rPr>
              <a:t>pada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Karnchang" panose="020B0604020202020204" charset="-34"/>
                <a:cs typeface="Karnchang" panose="020B0604020202020204" charset="-34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Karnchang" panose="020B0604020202020204" charset="-34"/>
                <a:cs typeface="Karnchang" panose="020B0604020202020204" charset="-34"/>
              </a:rPr>
              <a:t>gambar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Karnchang" panose="020B0604020202020204" charset="-34"/>
                <a:cs typeface="Karnchang" panose="020B0604020202020204" charset="-34"/>
              </a:rPr>
              <a:t>.</a:t>
            </a: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6831" y="2304087"/>
            <a:ext cx="5973009" cy="6230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110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A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5"/>
          <p:cNvGrpSpPr/>
          <p:nvPr/>
        </p:nvGrpSpPr>
        <p:grpSpPr>
          <a:xfrm rot="-7538080">
            <a:off x="-7029811" y="-5584933"/>
            <a:ext cx="9808447" cy="9331824"/>
            <a:chOff x="0" y="0"/>
            <a:chExt cx="13077930" cy="12442432"/>
          </a:xfrm>
        </p:grpSpPr>
        <p:grpSp>
          <p:nvGrpSpPr>
            <p:cNvPr id="6" name="Group 6"/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</p:sp>
          <p:sp>
            <p:nvSpPr>
              <p:cNvPr id="8" name="TextBox 8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9" name="Group 9"/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</p:sp>
          <p:sp>
            <p:nvSpPr>
              <p:cNvPr id="11" name="TextBox 11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12" name="Group 12"/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</p:sp>
          <p:sp>
            <p:nvSpPr>
              <p:cNvPr id="14" name="TextBox 14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</p:grpSp>
      <p:grpSp>
        <p:nvGrpSpPr>
          <p:cNvPr id="15" name="Group 15"/>
          <p:cNvGrpSpPr/>
          <p:nvPr/>
        </p:nvGrpSpPr>
        <p:grpSpPr>
          <a:xfrm rot="2124477">
            <a:off x="15979122" y="5429903"/>
            <a:ext cx="9808447" cy="9331824"/>
            <a:chOff x="0" y="0"/>
            <a:chExt cx="13077930" cy="12442432"/>
          </a:xfrm>
        </p:grpSpPr>
        <p:grpSp>
          <p:nvGrpSpPr>
            <p:cNvPr id="16" name="Group 16"/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id="17" name="Freeform 17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</p:sp>
          <p:sp>
            <p:nvSpPr>
              <p:cNvPr id="18" name="TextBox 18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19" name="Group 19"/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id="20" name="Freeform 20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</p:sp>
          <p:sp>
            <p:nvSpPr>
              <p:cNvPr id="21" name="TextBox 21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22" name="Group 22"/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</p:sp>
          <p:sp>
            <p:nvSpPr>
              <p:cNvPr id="24" name="TextBox 24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</p:grpSp>
      <p:sp>
        <p:nvSpPr>
          <p:cNvPr id="27" name="Rectangle 1"/>
          <p:cNvSpPr>
            <a:spLocks noChangeArrowheads="1"/>
          </p:cNvSpPr>
          <p:nvPr/>
        </p:nvSpPr>
        <p:spPr bwMode="auto">
          <a:xfrm>
            <a:off x="1735424" y="1943606"/>
            <a:ext cx="6875175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latin typeface="Karnchang" panose="020B0604020202020204" charset="-34"/>
                <a:cs typeface="Karnchang" panose="020B0604020202020204" charset="-34"/>
              </a:rPr>
              <a:t>3. </a:t>
            </a:r>
            <a:r>
              <a:rPr lang="en-US" altLang="en-US" sz="2400" b="1" dirty="0" smtClean="0">
                <a:latin typeface="Karnchang" panose="020B0604020202020204" charset="-34"/>
                <a:cs typeface="Karnchang" panose="020B0604020202020204" charset="-34"/>
              </a:rPr>
              <a:t>Multimedia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latin typeface="Karnchang" panose="020B0604020202020204" charset="-34"/>
                <a:cs typeface="Karnchang" panose="020B0604020202020204" charset="-34"/>
              </a:rPr>
              <a:t>	</a:t>
            </a:r>
            <a:endParaRPr lang="en-US" altLang="en-US" sz="2400" b="1" dirty="0" smtClean="0">
              <a:latin typeface="Karnchang" panose="020B0604020202020204" charset="-34"/>
              <a:cs typeface="Karnchang" panose="020B0604020202020204" charset="-34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latin typeface="Karnchang" panose="020B0604020202020204" charset="-34"/>
                <a:cs typeface="Karnchang" panose="020B0604020202020204" charset="-34"/>
              </a:rPr>
              <a:t>	</a:t>
            </a:r>
            <a:r>
              <a:rPr lang="en-US" altLang="en-US" sz="2400" b="1" dirty="0" err="1" smtClean="0">
                <a:latin typeface="Karnchang" panose="020B0604020202020204" charset="-34"/>
                <a:cs typeface="Karnchang" panose="020B0604020202020204" charset="-34"/>
              </a:rPr>
              <a:t>Untuk</a:t>
            </a:r>
            <a:r>
              <a:rPr lang="en-US" altLang="en-US" sz="2400" b="1" dirty="0" smtClean="0">
                <a:latin typeface="Karnchang" panose="020B0604020202020204" charset="-34"/>
                <a:cs typeface="Karnchang" panose="020B0604020202020204" charset="-34"/>
              </a:rPr>
              <a:t> </a:t>
            </a:r>
            <a:r>
              <a:rPr lang="en-US" altLang="en-US" sz="2400" b="1" dirty="0">
                <a:latin typeface="Karnchang" panose="020B0604020202020204" charset="-34"/>
                <a:cs typeface="Karnchang" panose="020B0604020202020204" charset="-34"/>
              </a:rPr>
              <a:t>multimedia </a:t>
            </a:r>
            <a:r>
              <a:rPr lang="en-US" altLang="en-US" sz="2400" b="1" dirty="0" err="1">
                <a:latin typeface="Karnchang" panose="020B0604020202020204" charset="-34"/>
                <a:cs typeface="Karnchang" panose="020B0604020202020204" charset="-34"/>
              </a:rPr>
              <a:t>seperti</a:t>
            </a:r>
            <a:r>
              <a:rPr lang="en-US" altLang="en-US" sz="2400" b="1" dirty="0">
                <a:latin typeface="Karnchang" panose="020B0604020202020204" charset="-34"/>
                <a:cs typeface="Karnchang" panose="020B0604020202020204" charset="-34"/>
              </a:rPr>
              <a:t> audio </a:t>
            </a:r>
            <a:r>
              <a:rPr lang="en-US" altLang="en-US" sz="2400" b="1" dirty="0" err="1">
                <a:latin typeface="Karnchang" panose="020B0604020202020204" charset="-34"/>
                <a:cs typeface="Karnchang" panose="020B0604020202020204" charset="-34"/>
              </a:rPr>
              <a:t>dan</a:t>
            </a:r>
            <a:r>
              <a:rPr lang="en-US" altLang="en-US" sz="2400" b="1" dirty="0">
                <a:latin typeface="Karnchang" panose="020B0604020202020204" charset="-34"/>
                <a:cs typeface="Karnchang" panose="020B0604020202020204" charset="-34"/>
              </a:rPr>
              <a:t> video, HTML </a:t>
            </a:r>
            <a:r>
              <a:rPr lang="en-US" altLang="en-US" sz="2400" b="1" dirty="0" err="1">
                <a:latin typeface="Karnchang" panose="020B0604020202020204" charset="-34"/>
                <a:cs typeface="Karnchang" panose="020B0604020202020204" charset="-34"/>
              </a:rPr>
              <a:t>menyediakan</a:t>
            </a:r>
            <a:r>
              <a:rPr lang="en-US" altLang="en-US" sz="2400" b="1" dirty="0">
                <a:latin typeface="Karnchang" panose="020B0604020202020204" charset="-34"/>
                <a:cs typeface="Karnchang" panose="020B0604020202020204" charset="-34"/>
              </a:rPr>
              <a:t> tag &lt;audio&gt; </a:t>
            </a:r>
            <a:r>
              <a:rPr lang="en-US" altLang="en-US" sz="2400" b="1" dirty="0" err="1">
                <a:latin typeface="Karnchang" panose="020B0604020202020204" charset="-34"/>
                <a:cs typeface="Karnchang" panose="020B0604020202020204" charset="-34"/>
              </a:rPr>
              <a:t>dan</a:t>
            </a:r>
            <a:r>
              <a:rPr lang="en-US" altLang="en-US" sz="2400" b="1" dirty="0">
                <a:latin typeface="Karnchang" panose="020B0604020202020204" charset="-34"/>
                <a:cs typeface="Karnchang" panose="020B0604020202020204" charset="-34"/>
              </a:rPr>
              <a:t> &lt;video&gt; </a:t>
            </a:r>
            <a:r>
              <a:rPr lang="en-US" altLang="en-US" sz="2400" b="1" dirty="0" err="1">
                <a:latin typeface="Karnchang" panose="020B0604020202020204" charset="-34"/>
                <a:cs typeface="Karnchang" panose="020B0604020202020204" charset="-34"/>
              </a:rPr>
              <a:t>untuk</a:t>
            </a:r>
            <a:r>
              <a:rPr lang="en-US" altLang="en-US" sz="2400" b="1" dirty="0">
                <a:latin typeface="Karnchang" panose="020B0604020202020204" charset="-34"/>
                <a:cs typeface="Karnchang" panose="020B0604020202020204" charset="-34"/>
              </a:rPr>
              <a:t> </a:t>
            </a:r>
            <a:r>
              <a:rPr lang="en-US" altLang="en-US" sz="2400" b="1" dirty="0" err="1">
                <a:latin typeface="Karnchang" panose="020B0604020202020204" charset="-34"/>
                <a:cs typeface="Karnchang" panose="020B0604020202020204" charset="-34"/>
              </a:rPr>
              <a:t>menampilkan</a:t>
            </a:r>
            <a:r>
              <a:rPr lang="en-US" altLang="en-US" sz="2400" b="1" dirty="0">
                <a:latin typeface="Karnchang" panose="020B0604020202020204" charset="-34"/>
                <a:cs typeface="Karnchang" panose="020B0604020202020204" charset="-34"/>
              </a:rPr>
              <a:t> </a:t>
            </a:r>
            <a:r>
              <a:rPr lang="en-US" altLang="en-US" sz="2400" b="1" dirty="0" err="1">
                <a:latin typeface="Karnchang" panose="020B0604020202020204" charset="-34"/>
                <a:cs typeface="Karnchang" panose="020B0604020202020204" charset="-34"/>
              </a:rPr>
              <a:t>dan</a:t>
            </a:r>
            <a:r>
              <a:rPr lang="en-US" altLang="en-US" sz="2400" b="1" dirty="0">
                <a:latin typeface="Karnchang" panose="020B0604020202020204" charset="-34"/>
                <a:cs typeface="Karnchang" panose="020B0604020202020204" charset="-34"/>
              </a:rPr>
              <a:t> </a:t>
            </a:r>
            <a:r>
              <a:rPr lang="en-US" altLang="en-US" sz="2400" b="1" dirty="0" err="1">
                <a:latin typeface="Karnchang" panose="020B0604020202020204" charset="-34"/>
                <a:cs typeface="Karnchang" panose="020B0604020202020204" charset="-34"/>
              </a:rPr>
              <a:t>memutar</a:t>
            </a:r>
            <a:r>
              <a:rPr lang="en-US" altLang="en-US" sz="2400" b="1" dirty="0">
                <a:latin typeface="Karnchang" panose="020B0604020202020204" charset="-34"/>
                <a:cs typeface="Karnchang" panose="020B0604020202020204" charset="-34"/>
              </a:rPr>
              <a:t> </a:t>
            </a:r>
            <a:r>
              <a:rPr lang="en-US" altLang="en-US" sz="2400" b="1" dirty="0" err="1">
                <a:latin typeface="Karnchang" panose="020B0604020202020204" charset="-34"/>
                <a:cs typeface="Karnchang" panose="020B0604020202020204" charset="-34"/>
              </a:rPr>
              <a:t>konten</a:t>
            </a:r>
            <a:r>
              <a:rPr lang="en-US" altLang="en-US" sz="2400" b="1" dirty="0">
                <a:latin typeface="Karnchang" panose="020B0604020202020204" charset="-34"/>
                <a:cs typeface="Karnchang" panose="020B0604020202020204" charset="-34"/>
              </a:rPr>
              <a:t> multimedia. </a:t>
            </a:r>
            <a:r>
              <a:rPr lang="en-US" altLang="en-US" sz="2400" b="1" dirty="0" err="1">
                <a:latin typeface="Karnchang" panose="020B0604020202020204" charset="-34"/>
                <a:cs typeface="Karnchang" panose="020B0604020202020204" charset="-34"/>
              </a:rPr>
              <a:t>Anda</a:t>
            </a:r>
            <a:r>
              <a:rPr lang="en-US" altLang="en-US" sz="2400" b="1" dirty="0">
                <a:latin typeface="Karnchang" panose="020B0604020202020204" charset="-34"/>
                <a:cs typeface="Karnchang" panose="020B0604020202020204" charset="-34"/>
              </a:rPr>
              <a:t> </a:t>
            </a:r>
            <a:r>
              <a:rPr lang="en-US" altLang="en-US" sz="2400" b="1" dirty="0" err="1">
                <a:latin typeface="Karnchang" panose="020B0604020202020204" charset="-34"/>
                <a:cs typeface="Karnchang" panose="020B0604020202020204" charset="-34"/>
              </a:rPr>
              <a:t>dapat</a:t>
            </a:r>
            <a:r>
              <a:rPr lang="en-US" altLang="en-US" sz="2400" b="1" dirty="0">
                <a:latin typeface="Karnchang" panose="020B0604020202020204" charset="-34"/>
                <a:cs typeface="Karnchang" panose="020B0604020202020204" charset="-34"/>
              </a:rPr>
              <a:t> </a:t>
            </a:r>
            <a:r>
              <a:rPr lang="en-US" altLang="en-US" sz="2400" b="1" dirty="0" err="1">
                <a:latin typeface="Karnchang" panose="020B0604020202020204" charset="-34"/>
                <a:cs typeface="Karnchang" panose="020B0604020202020204" charset="-34"/>
              </a:rPr>
              <a:t>menggunakan</a:t>
            </a:r>
            <a:r>
              <a:rPr lang="en-US" altLang="en-US" sz="2400" b="1" dirty="0">
                <a:latin typeface="Karnchang" panose="020B0604020202020204" charset="-34"/>
                <a:cs typeface="Karnchang" panose="020B0604020202020204" charset="-34"/>
              </a:rPr>
              <a:t> </a:t>
            </a:r>
            <a:r>
              <a:rPr lang="en-US" altLang="en-US" sz="2400" b="1" dirty="0" err="1">
                <a:latin typeface="Karnchang" panose="020B0604020202020204" charset="-34"/>
                <a:cs typeface="Karnchang" panose="020B0604020202020204" charset="-34"/>
              </a:rPr>
              <a:t>atribut</a:t>
            </a:r>
            <a:r>
              <a:rPr lang="en-US" altLang="en-US" sz="2400" b="1" dirty="0">
                <a:latin typeface="Karnchang" panose="020B0604020202020204" charset="-34"/>
                <a:cs typeface="Karnchang" panose="020B0604020202020204" charset="-34"/>
              </a:rPr>
              <a:t> </a:t>
            </a:r>
            <a:r>
              <a:rPr lang="en-US" altLang="en-US" sz="2400" b="1" dirty="0" err="1">
                <a:latin typeface="Karnchang" panose="020B0604020202020204" charset="-34"/>
                <a:cs typeface="Karnchang" panose="020B0604020202020204" charset="-34"/>
              </a:rPr>
              <a:t>dan</a:t>
            </a:r>
            <a:r>
              <a:rPr lang="en-US" altLang="en-US" sz="2400" b="1" dirty="0">
                <a:latin typeface="Karnchang" panose="020B0604020202020204" charset="-34"/>
                <a:cs typeface="Karnchang" panose="020B0604020202020204" charset="-34"/>
              </a:rPr>
              <a:t> JavaScript </a:t>
            </a:r>
            <a:r>
              <a:rPr lang="en-US" altLang="en-US" sz="2400" b="1" dirty="0" err="1">
                <a:latin typeface="Karnchang" panose="020B0604020202020204" charset="-34"/>
                <a:cs typeface="Karnchang" panose="020B0604020202020204" charset="-34"/>
              </a:rPr>
              <a:t>untuk</a:t>
            </a:r>
            <a:r>
              <a:rPr lang="en-US" altLang="en-US" sz="2400" b="1" dirty="0">
                <a:latin typeface="Karnchang" panose="020B0604020202020204" charset="-34"/>
                <a:cs typeface="Karnchang" panose="020B0604020202020204" charset="-34"/>
              </a:rPr>
              <a:t> </a:t>
            </a:r>
            <a:r>
              <a:rPr lang="en-US" altLang="en-US" sz="2400" b="1" dirty="0" err="1">
                <a:latin typeface="Karnchang" panose="020B0604020202020204" charset="-34"/>
                <a:cs typeface="Karnchang" panose="020B0604020202020204" charset="-34"/>
              </a:rPr>
              <a:t>mengontrol</a:t>
            </a:r>
            <a:r>
              <a:rPr lang="en-US" altLang="en-US" sz="2400" b="1" dirty="0">
                <a:latin typeface="Karnchang" panose="020B0604020202020204" charset="-34"/>
                <a:cs typeface="Karnchang" panose="020B0604020202020204" charset="-34"/>
              </a:rPr>
              <a:t> </a:t>
            </a:r>
            <a:r>
              <a:rPr lang="en-US" altLang="en-US" sz="2400" b="1" dirty="0" err="1">
                <a:latin typeface="Karnchang" panose="020B0604020202020204" charset="-34"/>
                <a:cs typeface="Karnchang" panose="020B0604020202020204" charset="-34"/>
              </a:rPr>
              <a:t>pemutaran</a:t>
            </a:r>
            <a:r>
              <a:rPr lang="en-US" altLang="en-US" sz="2400" b="1" dirty="0">
                <a:latin typeface="Karnchang" panose="020B0604020202020204" charset="-34"/>
                <a:cs typeface="Karnchang" panose="020B0604020202020204" charset="-34"/>
              </a:rPr>
              <a:t> </a:t>
            </a:r>
            <a:r>
              <a:rPr lang="en-US" altLang="en-US" sz="2400" b="1" dirty="0" err="1">
                <a:latin typeface="Karnchang" panose="020B0604020202020204" charset="-34"/>
                <a:cs typeface="Karnchang" panose="020B0604020202020204" charset="-34"/>
              </a:rPr>
              <a:t>dan</a:t>
            </a:r>
            <a:r>
              <a:rPr lang="en-US" altLang="en-US" sz="2400" b="1" dirty="0">
                <a:latin typeface="Karnchang" panose="020B0604020202020204" charset="-34"/>
                <a:cs typeface="Karnchang" panose="020B0604020202020204" charset="-34"/>
              </a:rPr>
              <a:t> </a:t>
            </a:r>
            <a:r>
              <a:rPr lang="en-US" altLang="en-US" sz="2400" b="1" dirty="0" err="1">
                <a:latin typeface="Karnchang" panose="020B0604020202020204" charset="-34"/>
                <a:cs typeface="Karnchang" panose="020B0604020202020204" charset="-34"/>
              </a:rPr>
              <a:t>interaksi</a:t>
            </a:r>
            <a:r>
              <a:rPr lang="en-US" altLang="en-US" sz="2400" b="1" dirty="0">
                <a:latin typeface="Karnchang" panose="020B0604020202020204" charset="-34"/>
                <a:cs typeface="Karnchang" panose="020B0604020202020204" charset="-34"/>
              </a:rPr>
              <a:t> multimedia.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Karnchang" panose="020B0604020202020204" charset="-34"/>
              <a:cs typeface="Karnchang" panose="020B0604020202020204" charset="-34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0200" y="2705100"/>
            <a:ext cx="7727763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360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A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33400" y="683623"/>
            <a:ext cx="16713866" cy="9101117"/>
            <a:chOff x="0" y="0"/>
            <a:chExt cx="4402006" cy="239700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402006" cy="2397002"/>
            </a:xfrm>
            <a:custGeom>
              <a:avLst/>
              <a:gdLst/>
              <a:ahLst/>
              <a:cxnLst/>
              <a:rect l="l" t="t" r="r" b="b"/>
              <a:pathLst>
                <a:path w="4402006" h="2397002">
                  <a:moveTo>
                    <a:pt x="23623" y="0"/>
                  </a:moveTo>
                  <a:lnTo>
                    <a:pt x="4378382" y="0"/>
                  </a:lnTo>
                  <a:cubicBezTo>
                    <a:pt x="4391429" y="0"/>
                    <a:pt x="4402006" y="10577"/>
                    <a:pt x="4402006" y="23623"/>
                  </a:cubicBezTo>
                  <a:lnTo>
                    <a:pt x="4402006" y="2373379"/>
                  </a:lnTo>
                  <a:cubicBezTo>
                    <a:pt x="4402006" y="2379644"/>
                    <a:pt x="4399517" y="2385653"/>
                    <a:pt x="4395087" y="2390083"/>
                  </a:cubicBezTo>
                  <a:cubicBezTo>
                    <a:pt x="4390656" y="2394513"/>
                    <a:pt x="4384647" y="2397002"/>
                    <a:pt x="4378382" y="2397002"/>
                  </a:cubicBezTo>
                  <a:lnTo>
                    <a:pt x="23623" y="2397002"/>
                  </a:lnTo>
                  <a:cubicBezTo>
                    <a:pt x="17358" y="2397002"/>
                    <a:pt x="11349" y="2394513"/>
                    <a:pt x="6919" y="2390083"/>
                  </a:cubicBezTo>
                  <a:cubicBezTo>
                    <a:pt x="2489" y="2385653"/>
                    <a:pt x="0" y="2379644"/>
                    <a:pt x="0" y="2373379"/>
                  </a:cubicBezTo>
                  <a:lnTo>
                    <a:pt x="0" y="23623"/>
                  </a:lnTo>
                  <a:cubicBezTo>
                    <a:pt x="0" y="17358"/>
                    <a:pt x="2489" y="11349"/>
                    <a:pt x="6919" y="6919"/>
                  </a:cubicBezTo>
                  <a:cubicBezTo>
                    <a:pt x="11349" y="2489"/>
                    <a:pt x="17358" y="0"/>
                    <a:pt x="23623" y="0"/>
                  </a:cubicBezTo>
                  <a:close/>
                </a:path>
              </a:pathLst>
            </a:custGeom>
            <a:solidFill>
              <a:srgbClr val="E6EAEF"/>
            </a:solidFill>
            <a:ln w="19050" cap="rnd">
              <a:solidFill>
                <a:srgbClr val="243342"/>
              </a:solidFill>
              <a:prstDash val="solid"/>
              <a:round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402006" cy="24351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2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-7538080">
            <a:off x="-7029811" y="-5584933"/>
            <a:ext cx="9808447" cy="9331824"/>
            <a:chOff x="0" y="0"/>
            <a:chExt cx="13077930" cy="12442432"/>
          </a:xfrm>
        </p:grpSpPr>
        <p:grpSp>
          <p:nvGrpSpPr>
            <p:cNvPr id="6" name="Group 6"/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</p:sp>
          <p:sp>
            <p:nvSpPr>
              <p:cNvPr id="8" name="TextBox 8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9" name="Group 9"/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</p:sp>
          <p:sp>
            <p:nvSpPr>
              <p:cNvPr id="11" name="TextBox 11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12" name="Group 12"/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</p:sp>
          <p:sp>
            <p:nvSpPr>
              <p:cNvPr id="14" name="TextBox 14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</p:grpSp>
      <p:grpSp>
        <p:nvGrpSpPr>
          <p:cNvPr id="15" name="Group 15"/>
          <p:cNvGrpSpPr/>
          <p:nvPr/>
        </p:nvGrpSpPr>
        <p:grpSpPr>
          <a:xfrm rot="2124477">
            <a:off x="15979122" y="5429903"/>
            <a:ext cx="9808447" cy="9331824"/>
            <a:chOff x="0" y="0"/>
            <a:chExt cx="13077930" cy="12442432"/>
          </a:xfrm>
        </p:grpSpPr>
        <p:grpSp>
          <p:nvGrpSpPr>
            <p:cNvPr id="16" name="Group 16"/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id="17" name="Freeform 17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</p:sp>
          <p:sp>
            <p:nvSpPr>
              <p:cNvPr id="18" name="TextBox 18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19" name="Group 19"/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id="20" name="Freeform 20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</p:sp>
          <p:sp>
            <p:nvSpPr>
              <p:cNvPr id="21" name="TextBox 21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22" name="Group 22"/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</p:sp>
          <p:sp>
            <p:nvSpPr>
              <p:cNvPr id="24" name="TextBox 24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</p:grpSp>
      <p:sp>
        <p:nvSpPr>
          <p:cNvPr id="25" name="TextBox 25"/>
          <p:cNvSpPr txBox="1"/>
          <p:nvPr/>
        </p:nvSpPr>
        <p:spPr>
          <a:xfrm>
            <a:off x="1490452" y="904875"/>
            <a:ext cx="6584507" cy="11074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980"/>
              </a:lnSpc>
            </a:pPr>
            <a:r>
              <a:rPr lang="en-US" sz="6500">
                <a:solidFill>
                  <a:srgbClr val="243342"/>
                </a:solidFill>
                <a:latin typeface="Karnchang Bold"/>
              </a:rPr>
              <a:t>Tahapan Tugas</a:t>
            </a:r>
          </a:p>
        </p:txBody>
      </p:sp>
      <p:grpSp>
        <p:nvGrpSpPr>
          <p:cNvPr id="26" name="Group 26"/>
          <p:cNvGrpSpPr/>
          <p:nvPr/>
        </p:nvGrpSpPr>
        <p:grpSpPr>
          <a:xfrm>
            <a:off x="1763497" y="2127356"/>
            <a:ext cx="7956185" cy="2329213"/>
            <a:chOff x="0" y="-18541"/>
            <a:chExt cx="10608246" cy="3105618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879077" cy="879077"/>
            </a:xfrm>
            <a:custGeom>
              <a:avLst/>
              <a:gdLst/>
              <a:ahLst/>
              <a:cxnLst/>
              <a:rect l="l" t="t" r="r" b="b"/>
              <a:pathLst>
                <a:path w="879077" h="879077">
                  <a:moveTo>
                    <a:pt x="0" y="0"/>
                  </a:moveTo>
                  <a:lnTo>
                    <a:pt x="879077" y="0"/>
                  </a:lnTo>
                  <a:lnTo>
                    <a:pt x="879077" y="879077"/>
                  </a:lnTo>
                  <a:lnTo>
                    <a:pt x="0" y="87907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=""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8" name="TextBox 28"/>
            <p:cNvSpPr txBox="1"/>
            <p:nvPr/>
          </p:nvSpPr>
          <p:spPr>
            <a:xfrm>
              <a:off x="404216" y="1168003"/>
              <a:ext cx="10204030" cy="191907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779"/>
                </a:lnSpc>
              </a:pPr>
              <a:r>
                <a:rPr lang="en-US" sz="2800" dirty="0"/>
                <a:t>Gunakan JavaScript </a:t>
              </a:r>
              <a:r>
                <a:rPr lang="en-US" sz="2800" dirty="0" err="1"/>
                <a:t>untuk</a:t>
              </a:r>
              <a:r>
                <a:rPr lang="en-US" sz="2800" dirty="0"/>
                <a:t> </a:t>
              </a:r>
              <a:r>
                <a:rPr lang="en-US" sz="2800" dirty="0" err="1"/>
                <a:t>menangani</a:t>
              </a:r>
              <a:r>
                <a:rPr lang="en-US" sz="2800" dirty="0"/>
                <a:t> event </a:t>
              </a:r>
              <a:r>
                <a:rPr lang="en-US" sz="2800" dirty="0" err="1"/>
                <a:t>seperti</a:t>
              </a:r>
              <a:r>
                <a:rPr lang="en-US" sz="2800" dirty="0"/>
                <a:t> </a:t>
              </a:r>
              <a:r>
                <a:rPr lang="en-US" sz="2800" dirty="0" err="1"/>
                <a:t>klik</a:t>
              </a:r>
              <a:r>
                <a:rPr lang="en-US" sz="2800" dirty="0"/>
                <a:t> </a:t>
              </a:r>
              <a:r>
                <a:rPr lang="en-US" sz="2800" dirty="0" err="1"/>
                <a:t>pada</a:t>
              </a:r>
              <a:r>
                <a:rPr lang="en-US" sz="2800" dirty="0"/>
                <a:t> menu </a:t>
              </a:r>
              <a:r>
                <a:rPr lang="en-US" sz="2800" dirty="0" err="1"/>
                <a:t>navigasi</a:t>
              </a:r>
              <a:r>
                <a:rPr lang="en-US" sz="2800" dirty="0"/>
                <a:t> </a:t>
              </a:r>
              <a:r>
                <a:rPr lang="en-US" sz="2800" dirty="0" err="1"/>
                <a:t>dan</a:t>
              </a:r>
              <a:r>
                <a:rPr lang="en-US" sz="2800" dirty="0"/>
                <a:t> </a:t>
              </a:r>
              <a:r>
                <a:rPr lang="en-US" sz="2800" dirty="0" err="1"/>
                <a:t>pengiriman</a:t>
              </a:r>
              <a:r>
                <a:rPr lang="en-US" sz="2800" dirty="0"/>
                <a:t> </a:t>
              </a:r>
              <a:r>
                <a:rPr lang="en-US" sz="2800" dirty="0" err="1"/>
                <a:t>formulir</a:t>
              </a:r>
              <a:r>
                <a:rPr lang="en-US" sz="2800" dirty="0"/>
                <a:t> </a:t>
              </a:r>
              <a:r>
                <a:rPr lang="en-US" sz="2800" dirty="0" err="1"/>
                <a:t>kontak</a:t>
              </a:r>
              <a:r>
                <a:rPr lang="en-US" sz="2800" dirty="0"/>
                <a:t>.</a:t>
              </a:r>
              <a:endParaRPr lang="en-US" sz="2700" dirty="0">
                <a:solidFill>
                  <a:srgbClr val="000000"/>
                </a:solidFill>
                <a:latin typeface="Karnchang"/>
              </a:endParaRPr>
            </a:p>
          </p:txBody>
        </p:sp>
        <p:sp>
          <p:nvSpPr>
            <p:cNvPr id="29" name="TextBox 29"/>
            <p:cNvSpPr txBox="1"/>
            <p:nvPr/>
          </p:nvSpPr>
          <p:spPr>
            <a:xfrm>
              <a:off x="1129949" y="-18541"/>
              <a:ext cx="9156781" cy="89767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680"/>
                </a:lnSpc>
              </a:pPr>
              <a:r>
                <a:rPr lang="en-US" sz="4000">
                  <a:solidFill>
                    <a:srgbClr val="243342"/>
                  </a:solidFill>
                  <a:latin typeface="Karnchang Bold"/>
                </a:rPr>
                <a:t>Point 1</a:t>
              </a:r>
            </a:p>
          </p:txBody>
        </p:sp>
      </p:grpSp>
      <p:grpSp>
        <p:nvGrpSpPr>
          <p:cNvPr id="30" name="Group 30"/>
          <p:cNvGrpSpPr/>
          <p:nvPr/>
        </p:nvGrpSpPr>
        <p:grpSpPr>
          <a:xfrm>
            <a:off x="1724628" y="4636603"/>
            <a:ext cx="7956185" cy="1841900"/>
            <a:chOff x="0" y="-18541"/>
            <a:chExt cx="10608246" cy="2455867"/>
          </a:xfrm>
        </p:grpSpPr>
        <p:sp>
          <p:nvSpPr>
            <p:cNvPr id="31" name="Freeform 31"/>
            <p:cNvSpPr/>
            <p:nvPr/>
          </p:nvSpPr>
          <p:spPr>
            <a:xfrm>
              <a:off x="0" y="0"/>
              <a:ext cx="879077" cy="879077"/>
            </a:xfrm>
            <a:custGeom>
              <a:avLst/>
              <a:gdLst/>
              <a:ahLst/>
              <a:cxnLst/>
              <a:rect l="l" t="t" r="r" b="b"/>
              <a:pathLst>
                <a:path w="879077" h="879077">
                  <a:moveTo>
                    <a:pt x="0" y="0"/>
                  </a:moveTo>
                  <a:lnTo>
                    <a:pt x="879077" y="0"/>
                  </a:lnTo>
                  <a:lnTo>
                    <a:pt x="879077" y="879077"/>
                  </a:lnTo>
                  <a:lnTo>
                    <a:pt x="0" y="87907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=""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32" name="TextBox 32"/>
            <p:cNvSpPr txBox="1"/>
            <p:nvPr/>
          </p:nvSpPr>
          <p:spPr>
            <a:xfrm>
              <a:off x="404216" y="1168003"/>
              <a:ext cx="10204030" cy="126932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779"/>
                </a:lnSpc>
              </a:pPr>
              <a:r>
                <a:rPr lang="en-US" sz="2800" dirty="0" err="1"/>
                <a:t>Buat</a:t>
              </a:r>
              <a:r>
                <a:rPr lang="en-US" sz="2800" dirty="0"/>
                <a:t> </a:t>
              </a:r>
              <a:r>
                <a:rPr lang="en-US" sz="2800" dirty="0" err="1"/>
                <a:t>animasi</a:t>
              </a:r>
              <a:r>
                <a:rPr lang="en-US" sz="2800" dirty="0"/>
                <a:t> </a:t>
              </a:r>
              <a:r>
                <a:rPr lang="en-US" sz="2800" dirty="0" err="1"/>
                <a:t>sederhana</a:t>
              </a:r>
              <a:r>
                <a:rPr lang="en-US" sz="2800" dirty="0"/>
                <a:t> </a:t>
              </a:r>
              <a:r>
                <a:rPr lang="en-US" sz="2800" dirty="0" err="1"/>
                <a:t>menggunakan</a:t>
              </a:r>
              <a:r>
                <a:rPr lang="en-US" sz="2800" dirty="0"/>
                <a:t> CSS </a:t>
              </a:r>
              <a:r>
                <a:rPr lang="en-US" sz="2800" dirty="0" err="1"/>
                <a:t>atau</a:t>
              </a:r>
              <a:r>
                <a:rPr lang="en-US" sz="2800" dirty="0"/>
                <a:t> JavaScript </a:t>
              </a:r>
              <a:r>
                <a:rPr lang="en-US" sz="2800" dirty="0" err="1"/>
                <a:t>untuk</a:t>
              </a:r>
              <a:r>
                <a:rPr lang="en-US" sz="2800" dirty="0"/>
                <a:t> </a:t>
              </a:r>
              <a:r>
                <a:rPr lang="en-US" sz="2800" dirty="0" err="1"/>
                <a:t>mempercantik</a:t>
              </a:r>
              <a:r>
                <a:rPr lang="en-US" sz="2800" dirty="0"/>
                <a:t> </a:t>
              </a:r>
              <a:r>
                <a:rPr lang="en-US" sz="2800" dirty="0" err="1"/>
                <a:t>interaksi</a:t>
              </a:r>
              <a:r>
                <a:rPr lang="en-US" sz="2800" dirty="0"/>
                <a:t> </a:t>
              </a:r>
              <a:r>
                <a:rPr lang="en-US" sz="2800" dirty="0" err="1"/>
                <a:t>pengguna</a:t>
              </a:r>
              <a:r>
                <a:rPr lang="en-US" sz="2800" dirty="0"/>
                <a:t>.</a:t>
              </a:r>
              <a:endParaRPr lang="en-US" sz="2700" dirty="0">
                <a:solidFill>
                  <a:srgbClr val="000000"/>
                </a:solidFill>
                <a:latin typeface="Karnchang"/>
              </a:endParaRPr>
            </a:p>
          </p:txBody>
        </p:sp>
        <p:sp>
          <p:nvSpPr>
            <p:cNvPr id="33" name="TextBox 33"/>
            <p:cNvSpPr txBox="1"/>
            <p:nvPr/>
          </p:nvSpPr>
          <p:spPr>
            <a:xfrm>
              <a:off x="1129949" y="-18541"/>
              <a:ext cx="9156781" cy="151997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680"/>
                </a:lnSpc>
              </a:pPr>
              <a:r>
                <a:rPr lang="en-US" sz="4000" dirty="0">
                  <a:solidFill>
                    <a:srgbClr val="243342"/>
                  </a:solidFill>
                  <a:latin typeface="Karnchang Bold"/>
                </a:rPr>
                <a:t>Point 2</a:t>
              </a:r>
            </a:p>
            <a:p>
              <a:pPr algn="l">
                <a:lnSpc>
                  <a:spcPts val="3680"/>
                </a:lnSpc>
              </a:pPr>
              <a:endParaRPr lang="en-US" sz="4000" dirty="0">
                <a:solidFill>
                  <a:srgbClr val="243342"/>
                </a:solidFill>
                <a:latin typeface="Karnchang Bold"/>
              </a:endParaRPr>
            </a:p>
          </p:txBody>
        </p:sp>
      </p:grpSp>
      <p:grpSp>
        <p:nvGrpSpPr>
          <p:cNvPr id="34" name="Group 34"/>
          <p:cNvGrpSpPr/>
          <p:nvPr/>
        </p:nvGrpSpPr>
        <p:grpSpPr>
          <a:xfrm>
            <a:off x="10204676" y="2127356"/>
            <a:ext cx="7715048" cy="1864534"/>
            <a:chOff x="0" y="-18541"/>
            <a:chExt cx="10286730" cy="2486045"/>
          </a:xfrm>
        </p:grpSpPr>
        <p:sp>
          <p:nvSpPr>
            <p:cNvPr id="35" name="Freeform 35"/>
            <p:cNvSpPr/>
            <p:nvPr/>
          </p:nvSpPr>
          <p:spPr>
            <a:xfrm>
              <a:off x="0" y="0"/>
              <a:ext cx="879077" cy="879077"/>
            </a:xfrm>
            <a:custGeom>
              <a:avLst/>
              <a:gdLst/>
              <a:ahLst/>
              <a:cxnLst/>
              <a:rect l="l" t="t" r="r" b="b"/>
              <a:pathLst>
                <a:path w="879077" h="879077">
                  <a:moveTo>
                    <a:pt x="0" y="0"/>
                  </a:moveTo>
                  <a:lnTo>
                    <a:pt x="879077" y="0"/>
                  </a:lnTo>
                  <a:lnTo>
                    <a:pt x="879077" y="879077"/>
                  </a:lnTo>
                  <a:lnTo>
                    <a:pt x="0" y="87907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=""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36" name="TextBox 36"/>
            <p:cNvSpPr txBox="1"/>
            <p:nvPr/>
          </p:nvSpPr>
          <p:spPr>
            <a:xfrm>
              <a:off x="404217" y="1168003"/>
              <a:ext cx="7630349" cy="1299501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3779"/>
                </a:lnSpc>
              </a:pPr>
              <a:r>
                <a:rPr lang="en-US" sz="2800" dirty="0" err="1"/>
                <a:t>Tambahkan</a:t>
              </a:r>
              <a:r>
                <a:rPr lang="en-US" sz="2800" dirty="0"/>
                <a:t> </a:t>
              </a:r>
              <a:r>
                <a:rPr lang="en-US" sz="2800" dirty="0" err="1"/>
                <a:t>validasi</a:t>
              </a:r>
              <a:r>
                <a:rPr lang="en-US" sz="2800" dirty="0"/>
                <a:t> form </a:t>
              </a:r>
              <a:r>
                <a:rPr lang="en-US" sz="2800" dirty="0" err="1"/>
                <a:t>menggunakan</a:t>
              </a:r>
              <a:r>
                <a:rPr lang="en-US" sz="2800" dirty="0"/>
                <a:t> JavaScript</a:t>
              </a:r>
              <a:endParaRPr lang="en-US" sz="2700" dirty="0">
                <a:solidFill>
                  <a:srgbClr val="000000"/>
                </a:solidFill>
                <a:latin typeface="Karnchang"/>
                <a:ea typeface="Karnchang"/>
              </a:endParaRPr>
            </a:p>
          </p:txBody>
        </p:sp>
        <p:sp>
          <p:nvSpPr>
            <p:cNvPr id="37" name="TextBox 37"/>
            <p:cNvSpPr txBox="1"/>
            <p:nvPr/>
          </p:nvSpPr>
          <p:spPr>
            <a:xfrm>
              <a:off x="1129949" y="-18541"/>
              <a:ext cx="9156781" cy="214227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680"/>
                </a:lnSpc>
              </a:pPr>
              <a:r>
                <a:rPr lang="en-US" sz="4000">
                  <a:solidFill>
                    <a:srgbClr val="243342"/>
                  </a:solidFill>
                  <a:latin typeface="Karnchang Bold"/>
                </a:rPr>
                <a:t>Point 3</a:t>
              </a:r>
            </a:p>
            <a:p>
              <a:pPr algn="l">
                <a:lnSpc>
                  <a:spcPts val="3680"/>
                </a:lnSpc>
              </a:pPr>
              <a:endParaRPr lang="en-US" sz="4000">
                <a:solidFill>
                  <a:srgbClr val="243342"/>
                </a:solidFill>
                <a:latin typeface="Karnchang Bold"/>
              </a:endParaRPr>
            </a:p>
            <a:p>
              <a:pPr algn="l">
                <a:lnSpc>
                  <a:spcPts val="3680"/>
                </a:lnSpc>
              </a:pPr>
              <a:endParaRPr lang="en-US" sz="4000">
                <a:solidFill>
                  <a:srgbClr val="243342"/>
                </a:solidFill>
                <a:latin typeface="Karnchang Bold"/>
              </a:endParaRPr>
            </a:p>
          </p:txBody>
        </p:sp>
      </p:grpSp>
      <p:grpSp>
        <p:nvGrpSpPr>
          <p:cNvPr id="38" name="Group 38"/>
          <p:cNvGrpSpPr/>
          <p:nvPr/>
        </p:nvGrpSpPr>
        <p:grpSpPr>
          <a:xfrm>
            <a:off x="10204676" y="4421684"/>
            <a:ext cx="7715048" cy="2329213"/>
            <a:chOff x="0" y="-18541"/>
            <a:chExt cx="10286730" cy="3105618"/>
          </a:xfrm>
        </p:grpSpPr>
        <p:sp>
          <p:nvSpPr>
            <p:cNvPr id="39" name="Freeform 39"/>
            <p:cNvSpPr/>
            <p:nvPr/>
          </p:nvSpPr>
          <p:spPr>
            <a:xfrm>
              <a:off x="0" y="0"/>
              <a:ext cx="879077" cy="879077"/>
            </a:xfrm>
            <a:custGeom>
              <a:avLst/>
              <a:gdLst/>
              <a:ahLst/>
              <a:cxnLst/>
              <a:rect l="l" t="t" r="r" b="b"/>
              <a:pathLst>
                <a:path w="879077" h="879077">
                  <a:moveTo>
                    <a:pt x="0" y="0"/>
                  </a:moveTo>
                  <a:lnTo>
                    <a:pt x="879077" y="0"/>
                  </a:lnTo>
                  <a:lnTo>
                    <a:pt x="879077" y="879077"/>
                  </a:lnTo>
                  <a:lnTo>
                    <a:pt x="0" y="87907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=""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0" name="TextBox 40"/>
            <p:cNvSpPr txBox="1"/>
            <p:nvPr/>
          </p:nvSpPr>
          <p:spPr>
            <a:xfrm>
              <a:off x="404217" y="1168003"/>
              <a:ext cx="8239949" cy="1919074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3779"/>
                </a:lnSpc>
              </a:pPr>
              <a:r>
                <a:rPr lang="es-ES" sz="2800" dirty="0" err="1"/>
                <a:t>Tambahkan</a:t>
              </a:r>
              <a:r>
                <a:rPr lang="es-ES" sz="2800" dirty="0"/>
                <a:t> </a:t>
              </a:r>
              <a:r>
                <a:rPr lang="es-ES" sz="2800" dirty="0" err="1"/>
                <a:t>elemen</a:t>
              </a:r>
              <a:r>
                <a:rPr lang="es-ES" sz="2800" dirty="0"/>
                <a:t> multimedia (</a:t>
              </a:r>
              <a:r>
                <a:rPr lang="es-ES" sz="2800" dirty="0" err="1"/>
                <a:t>misalnya</a:t>
              </a:r>
              <a:r>
                <a:rPr lang="es-ES" sz="2800" dirty="0"/>
                <a:t> </a:t>
              </a:r>
              <a:r>
                <a:rPr lang="es-ES" sz="2800" dirty="0" err="1"/>
                <a:t>ikon</a:t>
              </a:r>
              <a:r>
                <a:rPr lang="es-ES" sz="2800" dirty="0"/>
                <a:t>, gambar, video) </a:t>
              </a:r>
              <a:r>
                <a:rPr lang="es-ES" sz="2800" dirty="0" err="1"/>
                <a:t>untuk</a:t>
              </a:r>
              <a:r>
                <a:rPr lang="es-ES" sz="2800" dirty="0"/>
                <a:t> </a:t>
              </a:r>
              <a:r>
                <a:rPr lang="es-ES" sz="2800" dirty="0" err="1"/>
                <a:t>memperkaya</a:t>
              </a:r>
              <a:r>
                <a:rPr lang="es-ES" sz="2800" dirty="0"/>
                <a:t> </a:t>
              </a:r>
              <a:r>
                <a:rPr lang="es-ES" sz="2800" dirty="0" err="1"/>
                <a:t>antarmuka</a:t>
              </a:r>
              <a:r>
                <a:rPr lang="es-ES" sz="2800" dirty="0"/>
                <a:t>.</a:t>
              </a:r>
              <a:endParaRPr lang="en-US" sz="2700" dirty="0">
                <a:solidFill>
                  <a:srgbClr val="000000"/>
                </a:solidFill>
                <a:latin typeface="Karnchang"/>
              </a:endParaRPr>
            </a:p>
          </p:txBody>
        </p:sp>
        <p:sp>
          <p:nvSpPr>
            <p:cNvPr id="41" name="TextBox 41"/>
            <p:cNvSpPr txBox="1"/>
            <p:nvPr/>
          </p:nvSpPr>
          <p:spPr>
            <a:xfrm>
              <a:off x="1129949" y="-18541"/>
              <a:ext cx="9156781" cy="151997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680"/>
                </a:lnSpc>
              </a:pPr>
              <a:r>
                <a:rPr lang="en-US" sz="4000" dirty="0">
                  <a:solidFill>
                    <a:srgbClr val="243342"/>
                  </a:solidFill>
                  <a:latin typeface="Karnchang Bold"/>
                </a:rPr>
                <a:t>Point 4</a:t>
              </a:r>
            </a:p>
            <a:p>
              <a:pPr algn="l">
                <a:lnSpc>
                  <a:spcPts val="3680"/>
                </a:lnSpc>
              </a:pPr>
              <a:endParaRPr lang="en-US" sz="4000" dirty="0">
                <a:solidFill>
                  <a:srgbClr val="243342"/>
                </a:solidFill>
                <a:latin typeface="Karnchang Bold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76390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A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87067" y="592941"/>
            <a:ext cx="16713866" cy="9101117"/>
            <a:chOff x="0" y="0"/>
            <a:chExt cx="4402006" cy="239700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402006" cy="2397002"/>
            </a:xfrm>
            <a:custGeom>
              <a:avLst/>
              <a:gdLst/>
              <a:ahLst/>
              <a:cxnLst/>
              <a:rect l="l" t="t" r="r" b="b"/>
              <a:pathLst>
                <a:path w="4402006" h="2397002">
                  <a:moveTo>
                    <a:pt x="23623" y="0"/>
                  </a:moveTo>
                  <a:lnTo>
                    <a:pt x="4378382" y="0"/>
                  </a:lnTo>
                  <a:cubicBezTo>
                    <a:pt x="4391429" y="0"/>
                    <a:pt x="4402006" y="10577"/>
                    <a:pt x="4402006" y="23623"/>
                  </a:cubicBezTo>
                  <a:lnTo>
                    <a:pt x="4402006" y="2373379"/>
                  </a:lnTo>
                  <a:cubicBezTo>
                    <a:pt x="4402006" y="2379644"/>
                    <a:pt x="4399517" y="2385653"/>
                    <a:pt x="4395087" y="2390083"/>
                  </a:cubicBezTo>
                  <a:cubicBezTo>
                    <a:pt x="4390656" y="2394513"/>
                    <a:pt x="4384647" y="2397002"/>
                    <a:pt x="4378382" y="2397002"/>
                  </a:cubicBezTo>
                  <a:lnTo>
                    <a:pt x="23623" y="2397002"/>
                  </a:lnTo>
                  <a:cubicBezTo>
                    <a:pt x="17358" y="2397002"/>
                    <a:pt x="11349" y="2394513"/>
                    <a:pt x="6919" y="2390083"/>
                  </a:cubicBezTo>
                  <a:cubicBezTo>
                    <a:pt x="2489" y="2385653"/>
                    <a:pt x="0" y="2379644"/>
                    <a:pt x="0" y="2373379"/>
                  </a:cubicBezTo>
                  <a:lnTo>
                    <a:pt x="0" y="23623"/>
                  </a:lnTo>
                  <a:cubicBezTo>
                    <a:pt x="0" y="17358"/>
                    <a:pt x="2489" y="11349"/>
                    <a:pt x="6919" y="6919"/>
                  </a:cubicBezTo>
                  <a:cubicBezTo>
                    <a:pt x="11349" y="2489"/>
                    <a:pt x="17358" y="0"/>
                    <a:pt x="23623" y="0"/>
                  </a:cubicBezTo>
                  <a:close/>
                </a:path>
              </a:pathLst>
            </a:custGeom>
            <a:solidFill>
              <a:srgbClr val="E6EAEF"/>
            </a:solidFill>
            <a:ln w="19050" cap="rnd">
              <a:solidFill>
                <a:srgbClr val="243342"/>
              </a:solidFill>
              <a:prstDash val="solid"/>
              <a:round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402006" cy="24351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2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-7538080">
            <a:off x="-7029811" y="-5584933"/>
            <a:ext cx="9808447" cy="9331824"/>
            <a:chOff x="0" y="0"/>
            <a:chExt cx="13077930" cy="12442432"/>
          </a:xfrm>
        </p:grpSpPr>
        <p:grpSp>
          <p:nvGrpSpPr>
            <p:cNvPr id="6" name="Group 6"/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</p:sp>
          <p:sp>
            <p:nvSpPr>
              <p:cNvPr id="8" name="TextBox 8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9" name="Group 9"/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</p:sp>
          <p:sp>
            <p:nvSpPr>
              <p:cNvPr id="11" name="TextBox 11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12" name="Group 12"/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</p:sp>
          <p:sp>
            <p:nvSpPr>
              <p:cNvPr id="14" name="TextBox 14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</p:grpSp>
      <p:grpSp>
        <p:nvGrpSpPr>
          <p:cNvPr id="15" name="Group 15"/>
          <p:cNvGrpSpPr/>
          <p:nvPr/>
        </p:nvGrpSpPr>
        <p:grpSpPr>
          <a:xfrm rot="2124477">
            <a:off x="15979122" y="5429903"/>
            <a:ext cx="9808447" cy="9331824"/>
            <a:chOff x="0" y="0"/>
            <a:chExt cx="13077930" cy="12442432"/>
          </a:xfrm>
        </p:grpSpPr>
        <p:grpSp>
          <p:nvGrpSpPr>
            <p:cNvPr id="16" name="Group 16"/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id="17" name="Freeform 17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</p:sp>
          <p:sp>
            <p:nvSpPr>
              <p:cNvPr id="18" name="TextBox 18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19" name="Group 19"/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id="20" name="Freeform 20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</p:sp>
          <p:sp>
            <p:nvSpPr>
              <p:cNvPr id="21" name="TextBox 21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22" name="Group 22"/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</p:sp>
          <p:sp>
            <p:nvSpPr>
              <p:cNvPr id="24" name="TextBox 24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</p:grpSp>
      <p:sp>
        <p:nvSpPr>
          <p:cNvPr id="25" name="Freeform 25"/>
          <p:cNvSpPr/>
          <p:nvPr/>
        </p:nvSpPr>
        <p:spPr>
          <a:xfrm>
            <a:off x="1637652" y="1448162"/>
            <a:ext cx="659308" cy="659308"/>
          </a:xfrm>
          <a:custGeom>
            <a:avLst/>
            <a:gdLst/>
            <a:ahLst/>
            <a:cxnLst/>
            <a:rect l="l" t="t" r="r" b="b"/>
            <a:pathLst>
              <a:path w="659308" h="659308">
                <a:moveTo>
                  <a:pt x="0" y="0"/>
                </a:moveTo>
                <a:lnTo>
                  <a:pt x="659307" y="0"/>
                </a:lnTo>
                <a:lnTo>
                  <a:pt x="659307" y="659308"/>
                </a:lnTo>
                <a:lnTo>
                  <a:pt x="0" y="65930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26" name="TextBox 26"/>
          <p:cNvSpPr txBox="1"/>
          <p:nvPr/>
        </p:nvSpPr>
        <p:spPr>
          <a:xfrm>
            <a:off x="2485112" y="1412826"/>
            <a:ext cx="14126487" cy="49763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680"/>
              </a:lnSpc>
            </a:pPr>
            <a:r>
              <a:rPr lang="en-US" sz="4000" dirty="0" err="1"/>
              <a:t>Menulis</a:t>
            </a:r>
            <a:r>
              <a:rPr lang="en-US" sz="4000" dirty="0"/>
              <a:t> </a:t>
            </a:r>
            <a:r>
              <a:rPr lang="en-US" sz="4000" dirty="0" err="1"/>
              <a:t>Kode</a:t>
            </a:r>
            <a:r>
              <a:rPr lang="en-US" sz="4000" dirty="0"/>
              <a:t> </a:t>
            </a:r>
            <a:r>
              <a:rPr lang="en-US" sz="4000" dirty="0" err="1"/>
              <a:t>dengan</a:t>
            </a:r>
            <a:r>
              <a:rPr lang="en-US" sz="4000" dirty="0"/>
              <a:t> </a:t>
            </a:r>
            <a:r>
              <a:rPr lang="en-US" sz="4000" dirty="0" err="1"/>
              <a:t>Prinsip</a:t>
            </a:r>
            <a:r>
              <a:rPr lang="en-US" sz="4000" dirty="0"/>
              <a:t> </a:t>
            </a:r>
            <a:r>
              <a:rPr lang="en-US" sz="4000" dirty="0" err="1"/>
              <a:t>Sesuai</a:t>
            </a:r>
            <a:r>
              <a:rPr lang="en-US" sz="4000" dirty="0"/>
              <a:t> Guidelines </a:t>
            </a:r>
            <a:r>
              <a:rPr lang="en-US" sz="4000" dirty="0" err="1"/>
              <a:t>dan</a:t>
            </a:r>
            <a:r>
              <a:rPr lang="en-US" sz="4000" dirty="0"/>
              <a:t> Best Practices</a:t>
            </a:r>
            <a:endParaRPr lang="en-US" sz="4000" dirty="0">
              <a:solidFill>
                <a:srgbClr val="000000"/>
              </a:solidFill>
              <a:latin typeface="Karnchang" panose="020B0604020202020204" charset="-34"/>
              <a:cs typeface="Karnchang" panose="020B0604020202020204" charset="-34"/>
            </a:endParaRPr>
          </a:p>
        </p:txBody>
      </p:sp>
      <p:sp>
        <p:nvSpPr>
          <p:cNvPr id="27" name="TextBox 27"/>
          <p:cNvSpPr txBox="1"/>
          <p:nvPr/>
        </p:nvSpPr>
        <p:spPr>
          <a:xfrm>
            <a:off x="2471665" y="2123310"/>
            <a:ext cx="13337117" cy="19492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779"/>
              </a:lnSpc>
            </a:pPr>
            <a:r>
              <a:rPr lang="en-US" sz="2800" dirty="0" smtClean="0"/>
              <a:t>	</a:t>
            </a:r>
            <a:r>
              <a:rPr lang="en-US" sz="2800" dirty="0" err="1" smtClean="0"/>
              <a:t>Menulis</a:t>
            </a:r>
            <a:r>
              <a:rPr lang="en-US" sz="2800" dirty="0" smtClean="0"/>
              <a:t> </a:t>
            </a:r>
            <a:r>
              <a:rPr lang="en-US" sz="2800" dirty="0" err="1"/>
              <a:t>kode</a:t>
            </a:r>
            <a:r>
              <a:rPr lang="en-US" sz="2800" dirty="0"/>
              <a:t> </a:t>
            </a:r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en-US" sz="2800" dirty="0" err="1"/>
              <a:t>prinsip</a:t>
            </a:r>
            <a:r>
              <a:rPr lang="en-US" sz="2800" dirty="0"/>
              <a:t> guidelines </a:t>
            </a:r>
            <a:r>
              <a:rPr lang="en-US" sz="2800" dirty="0" err="1"/>
              <a:t>dan</a:t>
            </a:r>
            <a:r>
              <a:rPr lang="en-US" sz="2800" dirty="0"/>
              <a:t> best practices </a:t>
            </a:r>
            <a:r>
              <a:rPr lang="en-US" sz="2800" dirty="0" err="1"/>
              <a:t>adalah</a:t>
            </a:r>
            <a:r>
              <a:rPr lang="en-US" sz="2800" dirty="0"/>
              <a:t> </a:t>
            </a:r>
            <a:r>
              <a:rPr lang="en-US" sz="2800" dirty="0" err="1"/>
              <a:t>kunci</a:t>
            </a:r>
            <a:r>
              <a:rPr lang="en-US" sz="2800" dirty="0"/>
              <a:t>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menghasilkan</a:t>
            </a:r>
            <a:r>
              <a:rPr lang="en-US" sz="2800" dirty="0"/>
              <a:t> </a:t>
            </a:r>
            <a:r>
              <a:rPr lang="en-US" sz="2800" dirty="0" err="1"/>
              <a:t>kode</a:t>
            </a:r>
            <a:r>
              <a:rPr lang="en-US" sz="2800" dirty="0"/>
              <a:t> yang </a:t>
            </a:r>
            <a:r>
              <a:rPr lang="en-US" sz="2800" dirty="0" err="1"/>
              <a:t>mudah</a:t>
            </a:r>
            <a:r>
              <a:rPr lang="en-US" sz="2800" dirty="0"/>
              <a:t> </a:t>
            </a:r>
            <a:r>
              <a:rPr lang="en-US" sz="2800" dirty="0" err="1"/>
              <a:t>dipahami</a:t>
            </a:r>
            <a:r>
              <a:rPr lang="en-US" sz="2800" dirty="0"/>
              <a:t>, </a:t>
            </a:r>
            <a:r>
              <a:rPr lang="en-US" sz="2800" dirty="0" err="1"/>
              <a:t>dapat</a:t>
            </a:r>
            <a:r>
              <a:rPr lang="en-US" sz="2800" dirty="0"/>
              <a:t> di-maintain, </a:t>
            </a:r>
            <a:r>
              <a:rPr lang="en-US" sz="2800" dirty="0" err="1"/>
              <a:t>aman</a:t>
            </a:r>
            <a:r>
              <a:rPr lang="en-US" sz="2800" dirty="0"/>
              <a:t>,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efisien</a:t>
            </a:r>
            <a:r>
              <a:rPr lang="en-US" sz="2800" dirty="0"/>
              <a:t>. </a:t>
            </a:r>
            <a:endParaRPr lang="en-US" sz="2800" dirty="0" smtClean="0"/>
          </a:p>
          <a:p>
            <a:pPr>
              <a:lnSpc>
                <a:spcPts val="3779"/>
              </a:lnSpc>
            </a:pPr>
            <a:r>
              <a:rPr lang="en-US" sz="2800" dirty="0"/>
              <a:t>	</a:t>
            </a:r>
            <a:r>
              <a:rPr lang="en-US" sz="2800" dirty="0" err="1" smtClean="0"/>
              <a:t>Berikut</a:t>
            </a:r>
            <a:r>
              <a:rPr lang="en-US" sz="2800" dirty="0" smtClean="0"/>
              <a:t> </a:t>
            </a:r>
            <a:r>
              <a:rPr lang="en-US" sz="2800" dirty="0" err="1"/>
              <a:t>adalah</a:t>
            </a:r>
            <a:r>
              <a:rPr lang="en-US" sz="2800" dirty="0"/>
              <a:t> </a:t>
            </a:r>
            <a:r>
              <a:rPr lang="en-US" sz="2800" dirty="0" err="1"/>
              <a:t>beberapa</a:t>
            </a:r>
            <a:r>
              <a:rPr lang="en-US" sz="2800" dirty="0"/>
              <a:t> </a:t>
            </a:r>
            <a:r>
              <a:rPr lang="en-US" sz="2800" dirty="0" err="1"/>
              <a:t>prinsip</a:t>
            </a:r>
            <a:r>
              <a:rPr lang="en-US" sz="2800" dirty="0"/>
              <a:t>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praktik</a:t>
            </a:r>
            <a:r>
              <a:rPr lang="en-US" sz="2800" dirty="0"/>
              <a:t> </a:t>
            </a:r>
            <a:r>
              <a:rPr lang="en-US" sz="2800" dirty="0" err="1"/>
              <a:t>terbaik</a:t>
            </a:r>
            <a:r>
              <a:rPr lang="en-US" sz="2800" dirty="0"/>
              <a:t> yang </a:t>
            </a:r>
            <a:r>
              <a:rPr lang="en-US" sz="2800" dirty="0" err="1"/>
              <a:t>dapat</a:t>
            </a:r>
            <a:r>
              <a:rPr lang="en-US" sz="2800" dirty="0"/>
              <a:t> </a:t>
            </a:r>
            <a:r>
              <a:rPr lang="en-US" sz="2800" dirty="0" err="1"/>
              <a:t>Anda</a:t>
            </a:r>
            <a:r>
              <a:rPr lang="en-US" sz="2800" dirty="0"/>
              <a:t> </a:t>
            </a:r>
            <a:r>
              <a:rPr lang="en-US" sz="2800" dirty="0" err="1"/>
              <a:t>terapkan</a:t>
            </a:r>
            <a:r>
              <a:rPr lang="en-US" sz="2800" dirty="0"/>
              <a:t> </a:t>
            </a:r>
            <a:r>
              <a:rPr lang="en-US" sz="2800" dirty="0" err="1"/>
              <a:t>dalam</a:t>
            </a:r>
            <a:r>
              <a:rPr lang="en-US" sz="2800" dirty="0"/>
              <a:t> proses </a:t>
            </a:r>
            <a:r>
              <a:rPr lang="en-US" sz="2800" dirty="0" err="1"/>
              <a:t>menulis</a:t>
            </a:r>
            <a:r>
              <a:rPr lang="en-US" sz="2800" dirty="0"/>
              <a:t> </a:t>
            </a:r>
            <a:r>
              <a:rPr lang="en-US" sz="2800" dirty="0" err="1"/>
              <a:t>kode</a:t>
            </a:r>
            <a:r>
              <a:rPr lang="en-US" sz="2800" dirty="0"/>
              <a:t>:</a:t>
            </a:r>
            <a:endParaRPr lang="en-US" sz="2700" dirty="0">
              <a:solidFill>
                <a:srgbClr val="000000"/>
              </a:solidFill>
              <a:latin typeface="Karnchang"/>
            </a:endParaRPr>
          </a:p>
        </p:txBody>
      </p:sp>
      <p:sp>
        <p:nvSpPr>
          <p:cNvPr id="28" name="TextBox 28"/>
          <p:cNvSpPr txBox="1"/>
          <p:nvPr/>
        </p:nvSpPr>
        <p:spPr>
          <a:xfrm>
            <a:off x="2296960" y="4349890"/>
            <a:ext cx="7420888" cy="480131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2400" b="1" dirty="0" smtClean="0">
                <a:latin typeface="+mj-lt"/>
                <a:cs typeface="Karnchang" panose="020B0604020202020204" charset="-34"/>
              </a:rPr>
              <a:t>1. HTML</a:t>
            </a:r>
          </a:p>
          <a:p>
            <a:pPr marL="457200" indent="-457200">
              <a:buAutoNum type="arabicPeriod"/>
            </a:pPr>
            <a:endParaRPr lang="en-US" sz="2400" b="1" dirty="0">
              <a:latin typeface="+mj-lt"/>
              <a:cs typeface="Karnchang" panose="020B0604020202020204" charset="-34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err="1" smtClean="0">
                <a:latin typeface="+mj-lt"/>
                <a:cs typeface="Karnchang" panose="020B0604020202020204" charset="-34"/>
              </a:rPr>
              <a:t>Validasi</a:t>
            </a:r>
            <a:r>
              <a:rPr lang="en-US" sz="2400" b="1" dirty="0" smtClean="0">
                <a:latin typeface="+mj-lt"/>
                <a:cs typeface="Karnchang" panose="020B0604020202020204" charset="-34"/>
              </a:rPr>
              <a:t> </a:t>
            </a:r>
            <a:r>
              <a:rPr lang="en-US" sz="2400" b="1" dirty="0">
                <a:latin typeface="+mj-lt"/>
                <a:cs typeface="Karnchang" panose="020B0604020202020204" charset="-34"/>
              </a:rPr>
              <a:t>Markup</a:t>
            </a:r>
            <a:r>
              <a:rPr lang="en-US" sz="2400" dirty="0">
                <a:latin typeface="+mj-lt"/>
                <a:cs typeface="Karnchang" panose="020B0604020202020204" charset="-34"/>
              </a:rPr>
              <a:t>: </a:t>
            </a:r>
            <a:r>
              <a:rPr lang="en-US" sz="2400" dirty="0" err="1">
                <a:latin typeface="+mj-lt"/>
                <a:cs typeface="Karnchang" panose="020B0604020202020204" charset="-34"/>
              </a:rPr>
              <a:t>Pastikan</a:t>
            </a:r>
            <a:r>
              <a:rPr lang="en-US" sz="2400" dirty="0">
                <a:latin typeface="+mj-lt"/>
                <a:cs typeface="Karnchang" panose="020B0604020202020204" charset="-34"/>
              </a:rPr>
              <a:t> HTML </a:t>
            </a:r>
            <a:r>
              <a:rPr lang="en-US" sz="2400" dirty="0" err="1">
                <a:latin typeface="+mj-lt"/>
                <a:cs typeface="Karnchang" panose="020B0604020202020204" charset="-34"/>
              </a:rPr>
              <a:t>Anda</a:t>
            </a:r>
            <a:r>
              <a:rPr lang="en-US" sz="2400" dirty="0">
                <a:latin typeface="+mj-lt"/>
                <a:cs typeface="Karnchang" panose="020B0604020202020204" charset="-34"/>
              </a:rPr>
              <a:t> valid </a:t>
            </a:r>
            <a:r>
              <a:rPr lang="en-US" sz="2400" dirty="0" err="1">
                <a:latin typeface="+mj-lt"/>
                <a:cs typeface="Karnchang" panose="020B0604020202020204" charset="-34"/>
              </a:rPr>
              <a:t>sesuai</a:t>
            </a:r>
            <a:r>
              <a:rPr lang="en-US" sz="2400" dirty="0">
                <a:latin typeface="+mj-lt"/>
                <a:cs typeface="Karnchang" panose="020B0604020202020204" charset="-34"/>
              </a:rPr>
              <a:t> </a:t>
            </a:r>
            <a:r>
              <a:rPr lang="en-US" sz="2400" dirty="0" err="1">
                <a:latin typeface="+mj-lt"/>
                <a:cs typeface="Karnchang" panose="020B0604020202020204" charset="-34"/>
              </a:rPr>
              <a:t>dengan</a:t>
            </a:r>
            <a:r>
              <a:rPr lang="en-US" sz="2400" dirty="0">
                <a:latin typeface="+mj-lt"/>
                <a:cs typeface="Karnchang" panose="020B0604020202020204" charset="-34"/>
              </a:rPr>
              <a:t> </a:t>
            </a:r>
            <a:r>
              <a:rPr lang="en-US" sz="2400" dirty="0" err="1">
                <a:latin typeface="+mj-lt"/>
                <a:cs typeface="Karnchang" panose="020B0604020202020204" charset="-34"/>
              </a:rPr>
              <a:t>standar</a:t>
            </a:r>
            <a:r>
              <a:rPr lang="en-US" sz="2400" dirty="0">
                <a:latin typeface="+mj-lt"/>
                <a:cs typeface="Karnchang" panose="020B0604020202020204" charset="-34"/>
              </a:rPr>
              <a:t> W3C </a:t>
            </a:r>
            <a:r>
              <a:rPr lang="en-US" sz="2400" dirty="0" err="1">
                <a:latin typeface="+mj-lt"/>
                <a:cs typeface="Karnchang" panose="020B0604020202020204" charset="-34"/>
              </a:rPr>
              <a:t>untuk</a:t>
            </a:r>
            <a:r>
              <a:rPr lang="en-US" sz="2400" dirty="0">
                <a:latin typeface="+mj-lt"/>
                <a:cs typeface="Karnchang" panose="020B0604020202020204" charset="-34"/>
              </a:rPr>
              <a:t> </a:t>
            </a:r>
            <a:r>
              <a:rPr lang="en-US" sz="2400" dirty="0" err="1">
                <a:latin typeface="+mj-lt"/>
                <a:cs typeface="Karnchang" panose="020B0604020202020204" charset="-34"/>
              </a:rPr>
              <a:t>menghindari</a:t>
            </a:r>
            <a:r>
              <a:rPr lang="en-US" sz="2400" dirty="0">
                <a:latin typeface="+mj-lt"/>
                <a:cs typeface="Karnchang" panose="020B0604020202020204" charset="-34"/>
              </a:rPr>
              <a:t> </a:t>
            </a:r>
            <a:r>
              <a:rPr lang="en-US" sz="2400" dirty="0" err="1">
                <a:latin typeface="+mj-lt"/>
                <a:cs typeface="Karnchang" panose="020B0604020202020204" charset="-34"/>
              </a:rPr>
              <a:t>masalah</a:t>
            </a:r>
            <a:r>
              <a:rPr lang="en-US" sz="2400" dirty="0">
                <a:latin typeface="+mj-lt"/>
                <a:cs typeface="Karnchang" panose="020B0604020202020204" charset="-34"/>
              </a:rPr>
              <a:t> rendering di </a:t>
            </a:r>
            <a:r>
              <a:rPr lang="en-US" sz="2400" dirty="0" err="1">
                <a:latin typeface="+mj-lt"/>
                <a:cs typeface="Karnchang" panose="020B0604020202020204" charset="-34"/>
              </a:rPr>
              <a:t>berbagai</a:t>
            </a:r>
            <a:r>
              <a:rPr lang="en-US" sz="2400" dirty="0">
                <a:latin typeface="+mj-lt"/>
                <a:cs typeface="Karnchang" panose="020B0604020202020204" charset="-34"/>
              </a:rPr>
              <a:t> browser</a:t>
            </a:r>
            <a:r>
              <a:rPr lang="en-US" sz="2400" dirty="0" smtClean="0">
                <a:latin typeface="+mj-lt"/>
                <a:cs typeface="Karnchang" panose="020B0604020202020204" charset="-34"/>
              </a:rPr>
              <a:t>.</a:t>
            </a:r>
          </a:p>
          <a:p>
            <a:endParaRPr lang="en-US" sz="2400" dirty="0" smtClean="0">
              <a:latin typeface="+mj-lt"/>
              <a:cs typeface="Karnchang" panose="020B0604020202020204" charset="-34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err="1" smtClean="0">
                <a:latin typeface="+mj-lt"/>
                <a:cs typeface="Karnchang" panose="020B0604020202020204" charset="-34"/>
              </a:rPr>
              <a:t>Semantik</a:t>
            </a:r>
            <a:r>
              <a:rPr lang="en-US" sz="2400" dirty="0">
                <a:latin typeface="+mj-lt"/>
                <a:cs typeface="Karnchang" panose="020B0604020202020204" charset="-34"/>
              </a:rPr>
              <a:t>: Gunakan </a:t>
            </a:r>
            <a:r>
              <a:rPr lang="en-US" sz="2400" dirty="0" err="1">
                <a:latin typeface="+mj-lt"/>
                <a:cs typeface="Karnchang" panose="020B0604020202020204" charset="-34"/>
              </a:rPr>
              <a:t>elemen</a:t>
            </a:r>
            <a:r>
              <a:rPr lang="en-US" sz="2400" dirty="0">
                <a:latin typeface="+mj-lt"/>
                <a:cs typeface="Karnchang" panose="020B0604020202020204" charset="-34"/>
              </a:rPr>
              <a:t> HTML </a:t>
            </a:r>
            <a:r>
              <a:rPr lang="en-US" sz="2400" dirty="0" err="1">
                <a:latin typeface="+mj-lt"/>
                <a:cs typeface="Karnchang" panose="020B0604020202020204" charset="-34"/>
              </a:rPr>
              <a:t>sesuai</a:t>
            </a:r>
            <a:r>
              <a:rPr lang="en-US" sz="2400" dirty="0">
                <a:latin typeface="+mj-lt"/>
                <a:cs typeface="Karnchang" panose="020B0604020202020204" charset="-34"/>
              </a:rPr>
              <a:t> </a:t>
            </a:r>
            <a:r>
              <a:rPr lang="en-US" sz="2400" dirty="0" err="1">
                <a:latin typeface="+mj-lt"/>
                <a:cs typeface="Karnchang" panose="020B0604020202020204" charset="-34"/>
              </a:rPr>
              <a:t>dengan</a:t>
            </a:r>
            <a:r>
              <a:rPr lang="en-US" sz="2400" dirty="0">
                <a:latin typeface="+mj-lt"/>
                <a:cs typeface="Karnchang" panose="020B0604020202020204" charset="-34"/>
              </a:rPr>
              <a:t> </a:t>
            </a:r>
            <a:r>
              <a:rPr lang="en-US" sz="2400" dirty="0" err="1">
                <a:latin typeface="+mj-lt"/>
                <a:cs typeface="Karnchang" panose="020B0604020202020204" charset="-34"/>
              </a:rPr>
              <a:t>tujuan</a:t>
            </a:r>
            <a:r>
              <a:rPr lang="en-US" sz="2400" dirty="0">
                <a:latin typeface="+mj-lt"/>
                <a:cs typeface="Karnchang" panose="020B0604020202020204" charset="-34"/>
              </a:rPr>
              <a:t> </a:t>
            </a:r>
            <a:r>
              <a:rPr lang="en-US" sz="2400" dirty="0" err="1">
                <a:latin typeface="+mj-lt"/>
                <a:cs typeface="Karnchang" panose="020B0604020202020204" charset="-34"/>
              </a:rPr>
              <a:t>mereka</a:t>
            </a:r>
            <a:r>
              <a:rPr lang="en-US" sz="2400" dirty="0">
                <a:latin typeface="+mj-lt"/>
                <a:cs typeface="Karnchang" panose="020B0604020202020204" charset="-34"/>
              </a:rPr>
              <a:t> (</a:t>
            </a:r>
            <a:r>
              <a:rPr lang="en-US" sz="2400" dirty="0" err="1">
                <a:latin typeface="+mj-lt"/>
                <a:cs typeface="Karnchang" panose="020B0604020202020204" charset="-34"/>
              </a:rPr>
              <a:t>misalnya</a:t>
            </a:r>
            <a:r>
              <a:rPr lang="en-US" sz="2400" dirty="0">
                <a:latin typeface="+mj-lt"/>
                <a:cs typeface="Karnchang" panose="020B0604020202020204" charset="-34"/>
              </a:rPr>
              <a:t> &lt;header&gt;, &lt;</a:t>
            </a:r>
            <a:r>
              <a:rPr lang="en-US" sz="2400" dirty="0" err="1">
                <a:latin typeface="+mj-lt"/>
                <a:cs typeface="Karnchang" panose="020B0604020202020204" charset="-34"/>
              </a:rPr>
              <a:t>nav</a:t>
            </a:r>
            <a:r>
              <a:rPr lang="en-US" sz="2400" dirty="0">
                <a:latin typeface="+mj-lt"/>
                <a:cs typeface="Karnchang" panose="020B0604020202020204" charset="-34"/>
              </a:rPr>
              <a:t>&gt;, &lt;section&gt;, &lt;footer&gt;) </a:t>
            </a:r>
            <a:r>
              <a:rPr lang="en-US" sz="2400" dirty="0" err="1">
                <a:latin typeface="+mj-lt"/>
                <a:cs typeface="Karnchang" panose="020B0604020202020204" charset="-34"/>
              </a:rPr>
              <a:t>untuk</a:t>
            </a:r>
            <a:r>
              <a:rPr lang="en-US" sz="2400" dirty="0">
                <a:latin typeface="+mj-lt"/>
                <a:cs typeface="Karnchang" panose="020B0604020202020204" charset="-34"/>
              </a:rPr>
              <a:t> </a:t>
            </a:r>
            <a:r>
              <a:rPr lang="en-US" sz="2400" dirty="0" err="1">
                <a:latin typeface="+mj-lt"/>
                <a:cs typeface="Karnchang" panose="020B0604020202020204" charset="-34"/>
              </a:rPr>
              <a:t>meningkatkan</a:t>
            </a:r>
            <a:r>
              <a:rPr lang="en-US" sz="2400" dirty="0">
                <a:latin typeface="+mj-lt"/>
                <a:cs typeface="Karnchang" panose="020B0604020202020204" charset="-34"/>
              </a:rPr>
              <a:t> </a:t>
            </a:r>
            <a:r>
              <a:rPr lang="en-US" sz="2400" dirty="0" err="1">
                <a:latin typeface="+mj-lt"/>
                <a:cs typeface="Karnchang" panose="020B0604020202020204" charset="-34"/>
              </a:rPr>
              <a:t>aksesibilitas</a:t>
            </a:r>
            <a:r>
              <a:rPr lang="en-US" sz="2400" dirty="0">
                <a:latin typeface="+mj-lt"/>
                <a:cs typeface="Karnchang" panose="020B0604020202020204" charset="-34"/>
              </a:rPr>
              <a:t> </a:t>
            </a:r>
            <a:r>
              <a:rPr lang="en-US" sz="2400" dirty="0" err="1">
                <a:latin typeface="+mj-lt"/>
                <a:cs typeface="Karnchang" panose="020B0604020202020204" charset="-34"/>
              </a:rPr>
              <a:t>dan</a:t>
            </a:r>
            <a:r>
              <a:rPr lang="en-US" sz="2400" dirty="0">
                <a:latin typeface="+mj-lt"/>
                <a:cs typeface="Karnchang" panose="020B0604020202020204" charset="-34"/>
              </a:rPr>
              <a:t> SEO</a:t>
            </a:r>
            <a:r>
              <a:rPr lang="en-US" sz="2400" dirty="0" smtClean="0">
                <a:latin typeface="+mj-lt"/>
                <a:cs typeface="Karnchang" panose="020B0604020202020204" charset="-34"/>
              </a:rPr>
              <a:t>.</a:t>
            </a:r>
          </a:p>
          <a:p>
            <a:endParaRPr lang="en-US" sz="2400" dirty="0" smtClean="0">
              <a:latin typeface="+mj-lt"/>
              <a:cs typeface="Karnchang" panose="020B0604020202020204" charset="-34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err="1" smtClean="0">
                <a:latin typeface="+mj-lt"/>
                <a:cs typeface="Karnchang" panose="020B0604020202020204" charset="-34"/>
              </a:rPr>
              <a:t>Pemisahan</a:t>
            </a:r>
            <a:r>
              <a:rPr lang="en-US" sz="2400" b="1" dirty="0" smtClean="0">
                <a:latin typeface="+mj-lt"/>
                <a:cs typeface="Karnchang" panose="020B0604020202020204" charset="-34"/>
              </a:rPr>
              <a:t> </a:t>
            </a:r>
            <a:r>
              <a:rPr lang="en-US" sz="2400" b="1" dirty="0" err="1">
                <a:latin typeface="+mj-lt"/>
                <a:cs typeface="Karnchang" panose="020B0604020202020204" charset="-34"/>
              </a:rPr>
              <a:t>Struktur</a:t>
            </a:r>
            <a:r>
              <a:rPr lang="en-US" sz="2400" b="1" dirty="0">
                <a:latin typeface="+mj-lt"/>
                <a:cs typeface="Karnchang" panose="020B0604020202020204" charset="-34"/>
              </a:rPr>
              <a:t> </a:t>
            </a:r>
            <a:r>
              <a:rPr lang="en-US" sz="2400" b="1" dirty="0" err="1">
                <a:latin typeface="+mj-lt"/>
                <a:cs typeface="Karnchang" panose="020B0604020202020204" charset="-34"/>
              </a:rPr>
              <a:t>dan</a:t>
            </a:r>
            <a:r>
              <a:rPr lang="en-US" sz="2400" b="1" dirty="0">
                <a:latin typeface="+mj-lt"/>
                <a:cs typeface="Karnchang" panose="020B0604020202020204" charset="-34"/>
              </a:rPr>
              <a:t> Gaya</a:t>
            </a:r>
            <a:r>
              <a:rPr lang="en-US" sz="2400" dirty="0">
                <a:latin typeface="+mj-lt"/>
                <a:cs typeface="Karnchang" panose="020B0604020202020204" charset="-34"/>
              </a:rPr>
              <a:t>: </a:t>
            </a:r>
            <a:r>
              <a:rPr lang="en-US" sz="2400" dirty="0" err="1">
                <a:latin typeface="+mj-lt"/>
                <a:cs typeface="Karnchang" panose="020B0604020202020204" charset="-34"/>
              </a:rPr>
              <a:t>Pisahkan</a:t>
            </a:r>
            <a:r>
              <a:rPr lang="en-US" sz="2400" dirty="0">
                <a:latin typeface="+mj-lt"/>
                <a:cs typeface="Karnchang" panose="020B0604020202020204" charset="-34"/>
              </a:rPr>
              <a:t> </a:t>
            </a:r>
            <a:r>
              <a:rPr lang="en-US" sz="2400" dirty="0" err="1">
                <a:latin typeface="+mj-lt"/>
                <a:cs typeface="Karnchang" panose="020B0604020202020204" charset="-34"/>
              </a:rPr>
              <a:t>struktur</a:t>
            </a:r>
            <a:r>
              <a:rPr lang="en-US" sz="2400" dirty="0">
                <a:latin typeface="+mj-lt"/>
                <a:cs typeface="Karnchang" panose="020B0604020202020204" charset="-34"/>
              </a:rPr>
              <a:t> (HTML) </a:t>
            </a:r>
            <a:r>
              <a:rPr lang="en-US" sz="2400" dirty="0" err="1">
                <a:latin typeface="+mj-lt"/>
                <a:cs typeface="Karnchang" panose="020B0604020202020204" charset="-34"/>
              </a:rPr>
              <a:t>dan</a:t>
            </a:r>
            <a:r>
              <a:rPr lang="en-US" sz="2400" dirty="0">
                <a:latin typeface="+mj-lt"/>
                <a:cs typeface="Karnchang" panose="020B0604020202020204" charset="-34"/>
              </a:rPr>
              <a:t> </a:t>
            </a:r>
            <a:r>
              <a:rPr lang="en-US" sz="2400" dirty="0" err="1">
                <a:latin typeface="+mj-lt"/>
                <a:cs typeface="Karnchang" panose="020B0604020202020204" charset="-34"/>
              </a:rPr>
              <a:t>gaya</a:t>
            </a:r>
            <a:r>
              <a:rPr lang="en-US" sz="2400" dirty="0">
                <a:latin typeface="+mj-lt"/>
                <a:cs typeface="Karnchang" panose="020B0604020202020204" charset="-34"/>
              </a:rPr>
              <a:t> (CSS), </a:t>
            </a:r>
            <a:r>
              <a:rPr lang="en-US" sz="2400" dirty="0" err="1">
                <a:latin typeface="+mj-lt"/>
                <a:cs typeface="Karnchang" panose="020B0604020202020204" charset="-34"/>
              </a:rPr>
              <a:t>hindari</a:t>
            </a:r>
            <a:r>
              <a:rPr lang="en-US" sz="2400" dirty="0">
                <a:latin typeface="+mj-lt"/>
                <a:cs typeface="Karnchang" panose="020B0604020202020204" charset="-34"/>
              </a:rPr>
              <a:t> </a:t>
            </a:r>
            <a:r>
              <a:rPr lang="en-US" sz="2400" dirty="0" err="1">
                <a:latin typeface="+mj-lt"/>
                <a:cs typeface="Karnchang" panose="020B0604020202020204" charset="-34"/>
              </a:rPr>
              <a:t>menggunakan</a:t>
            </a:r>
            <a:r>
              <a:rPr lang="en-US" sz="2400" dirty="0">
                <a:latin typeface="+mj-lt"/>
                <a:cs typeface="Karnchang" panose="020B0604020202020204" charset="-34"/>
              </a:rPr>
              <a:t> </a:t>
            </a:r>
            <a:r>
              <a:rPr lang="en-US" sz="2400" dirty="0" err="1">
                <a:latin typeface="+mj-lt"/>
                <a:cs typeface="Karnchang" panose="020B0604020202020204" charset="-34"/>
              </a:rPr>
              <a:t>atribut</a:t>
            </a:r>
            <a:r>
              <a:rPr lang="en-US" sz="2400" dirty="0">
                <a:latin typeface="+mj-lt"/>
                <a:cs typeface="Karnchang" panose="020B0604020202020204" charset="-34"/>
              </a:rPr>
              <a:t> style </a:t>
            </a:r>
            <a:r>
              <a:rPr lang="en-US" sz="2400" dirty="0" err="1">
                <a:latin typeface="+mj-lt"/>
                <a:cs typeface="Karnchang" panose="020B0604020202020204" charset="-34"/>
              </a:rPr>
              <a:t>secara</a:t>
            </a:r>
            <a:r>
              <a:rPr lang="en-US" sz="2400" dirty="0">
                <a:latin typeface="+mj-lt"/>
                <a:cs typeface="Karnchang" panose="020B0604020202020204" charset="-34"/>
              </a:rPr>
              <a:t> </a:t>
            </a:r>
            <a:r>
              <a:rPr lang="en-US" sz="2400" dirty="0" err="1">
                <a:latin typeface="+mj-lt"/>
                <a:cs typeface="Karnchang" panose="020B0604020202020204" charset="-34"/>
              </a:rPr>
              <a:t>langsung</a:t>
            </a:r>
            <a:r>
              <a:rPr lang="en-US" sz="2400" dirty="0">
                <a:latin typeface="+mj-lt"/>
                <a:cs typeface="Karnchang" panose="020B0604020202020204" charset="-34"/>
              </a:rPr>
              <a:t> di </a:t>
            </a:r>
            <a:r>
              <a:rPr lang="en-US" sz="2400" dirty="0" err="1">
                <a:latin typeface="+mj-lt"/>
                <a:cs typeface="Karnchang" panose="020B0604020202020204" charset="-34"/>
              </a:rPr>
              <a:t>dalam</a:t>
            </a:r>
            <a:r>
              <a:rPr lang="en-US" sz="2400" dirty="0">
                <a:latin typeface="+mj-lt"/>
                <a:cs typeface="Karnchang" panose="020B0604020202020204" charset="-34"/>
              </a:rPr>
              <a:t> </a:t>
            </a:r>
            <a:r>
              <a:rPr lang="en-US" sz="2400" dirty="0" err="1">
                <a:latin typeface="+mj-lt"/>
                <a:cs typeface="Karnchang" panose="020B0604020202020204" charset="-34"/>
              </a:rPr>
              <a:t>elemen</a:t>
            </a:r>
            <a:r>
              <a:rPr lang="en-US" sz="2400" dirty="0">
                <a:latin typeface="+mj-lt"/>
                <a:cs typeface="Karnchang" panose="020B0604020202020204" charset="-34"/>
              </a:rPr>
              <a:t> HTML.</a:t>
            </a:r>
            <a:endParaRPr lang="en-US" sz="2400" dirty="0">
              <a:solidFill>
                <a:srgbClr val="000000"/>
              </a:solidFill>
              <a:latin typeface="+mj-lt"/>
              <a:cs typeface="Karnchang" panose="020B0604020202020204" charset="-34"/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9192" y="3619500"/>
            <a:ext cx="4214576" cy="5798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166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A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87067" y="592941"/>
            <a:ext cx="16713866" cy="9101117"/>
            <a:chOff x="0" y="0"/>
            <a:chExt cx="4402006" cy="239700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402006" cy="2397002"/>
            </a:xfrm>
            <a:custGeom>
              <a:avLst/>
              <a:gdLst/>
              <a:ahLst/>
              <a:cxnLst/>
              <a:rect l="l" t="t" r="r" b="b"/>
              <a:pathLst>
                <a:path w="4402006" h="2397002">
                  <a:moveTo>
                    <a:pt x="23623" y="0"/>
                  </a:moveTo>
                  <a:lnTo>
                    <a:pt x="4378382" y="0"/>
                  </a:lnTo>
                  <a:cubicBezTo>
                    <a:pt x="4391429" y="0"/>
                    <a:pt x="4402006" y="10577"/>
                    <a:pt x="4402006" y="23623"/>
                  </a:cubicBezTo>
                  <a:lnTo>
                    <a:pt x="4402006" y="2373379"/>
                  </a:lnTo>
                  <a:cubicBezTo>
                    <a:pt x="4402006" y="2379644"/>
                    <a:pt x="4399517" y="2385653"/>
                    <a:pt x="4395087" y="2390083"/>
                  </a:cubicBezTo>
                  <a:cubicBezTo>
                    <a:pt x="4390656" y="2394513"/>
                    <a:pt x="4384647" y="2397002"/>
                    <a:pt x="4378382" y="2397002"/>
                  </a:cubicBezTo>
                  <a:lnTo>
                    <a:pt x="23623" y="2397002"/>
                  </a:lnTo>
                  <a:cubicBezTo>
                    <a:pt x="17358" y="2397002"/>
                    <a:pt x="11349" y="2394513"/>
                    <a:pt x="6919" y="2390083"/>
                  </a:cubicBezTo>
                  <a:cubicBezTo>
                    <a:pt x="2489" y="2385653"/>
                    <a:pt x="0" y="2379644"/>
                    <a:pt x="0" y="2373379"/>
                  </a:cubicBezTo>
                  <a:lnTo>
                    <a:pt x="0" y="23623"/>
                  </a:lnTo>
                  <a:cubicBezTo>
                    <a:pt x="0" y="17358"/>
                    <a:pt x="2489" y="11349"/>
                    <a:pt x="6919" y="6919"/>
                  </a:cubicBezTo>
                  <a:cubicBezTo>
                    <a:pt x="11349" y="2489"/>
                    <a:pt x="17358" y="0"/>
                    <a:pt x="23623" y="0"/>
                  </a:cubicBezTo>
                  <a:close/>
                </a:path>
              </a:pathLst>
            </a:custGeom>
            <a:solidFill>
              <a:srgbClr val="E6EAEF"/>
            </a:solidFill>
            <a:ln w="19050" cap="rnd">
              <a:solidFill>
                <a:srgbClr val="243342"/>
              </a:solidFill>
              <a:prstDash val="solid"/>
              <a:round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402006" cy="24351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2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-7538080">
            <a:off x="-7029811" y="-5584933"/>
            <a:ext cx="9808447" cy="9331824"/>
            <a:chOff x="0" y="0"/>
            <a:chExt cx="13077930" cy="12442432"/>
          </a:xfrm>
        </p:grpSpPr>
        <p:grpSp>
          <p:nvGrpSpPr>
            <p:cNvPr id="6" name="Group 6"/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</p:sp>
          <p:sp>
            <p:nvSpPr>
              <p:cNvPr id="8" name="TextBox 8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9" name="Group 9"/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</p:sp>
          <p:sp>
            <p:nvSpPr>
              <p:cNvPr id="11" name="TextBox 11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12" name="Group 12"/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</p:sp>
          <p:sp>
            <p:nvSpPr>
              <p:cNvPr id="14" name="TextBox 14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</p:grpSp>
      <p:grpSp>
        <p:nvGrpSpPr>
          <p:cNvPr id="15" name="Group 15"/>
          <p:cNvGrpSpPr/>
          <p:nvPr/>
        </p:nvGrpSpPr>
        <p:grpSpPr>
          <a:xfrm rot="2124477">
            <a:off x="15979122" y="5429903"/>
            <a:ext cx="9808447" cy="9331824"/>
            <a:chOff x="0" y="0"/>
            <a:chExt cx="13077930" cy="12442432"/>
          </a:xfrm>
        </p:grpSpPr>
        <p:grpSp>
          <p:nvGrpSpPr>
            <p:cNvPr id="16" name="Group 16"/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id="17" name="Freeform 17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</p:sp>
          <p:sp>
            <p:nvSpPr>
              <p:cNvPr id="18" name="TextBox 18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19" name="Group 19"/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id="20" name="Freeform 20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</p:sp>
          <p:sp>
            <p:nvSpPr>
              <p:cNvPr id="21" name="TextBox 21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22" name="Group 22"/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</p:sp>
          <p:sp>
            <p:nvSpPr>
              <p:cNvPr id="24" name="TextBox 24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</p:grpSp>
      <p:sp>
        <p:nvSpPr>
          <p:cNvPr id="28" name="TextBox 28"/>
          <p:cNvSpPr txBox="1"/>
          <p:nvPr/>
        </p:nvSpPr>
        <p:spPr>
          <a:xfrm>
            <a:off x="2197465" y="2171700"/>
            <a:ext cx="7420888" cy="406265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2400" b="1" dirty="0">
                <a:latin typeface="+mj-lt"/>
                <a:cs typeface="Karnchang" panose="020B0604020202020204" charset="-34"/>
              </a:rPr>
              <a:t>2</a:t>
            </a:r>
            <a:r>
              <a:rPr lang="en-US" sz="2400" b="1" dirty="0" smtClean="0">
                <a:latin typeface="+mj-lt"/>
                <a:cs typeface="Karnchang" panose="020B0604020202020204" charset="-34"/>
              </a:rPr>
              <a:t>. CSS</a:t>
            </a:r>
          </a:p>
          <a:p>
            <a:pPr marL="457200" indent="-457200">
              <a:buAutoNum type="arabicPeriod"/>
            </a:pPr>
            <a:endParaRPr lang="en-US" sz="2400" b="1" dirty="0">
              <a:latin typeface="+mj-lt"/>
              <a:cs typeface="Karnchang" panose="020B0604020202020204" charset="-34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Nama </a:t>
            </a:r>
            <a:r>
              <a:rPr lang="en-US" sz="2400" b="1" dirty="0" err="1"/>
              <a:t>Kelas</a:t>
            </a:r>
            <a:r>
              <a:rPr lang="en-US" sz="2400" b="1" dirty="0"/>
              <a:t> yang </a:t>
            </a:r>
            <a:r>
              <a:rPr lang="en-US" sz="2400" b="1" dirty="0" err="1"/>
              <a:t>Deskriptif</a:t>
            </a:r>
            <a:r>
              <a:rPr lang="en-US" sz="2400" dirty="0"/>
              <a:t>: Gunakan </a:t>
            </a:r>
            <a:r>
              <a:rPr lang="en-US" sz="2400" dirty="0" err="1"/>
              <a:t>nama</a:t>
            </a:r>
            <a:r>
              <a:rPr lang="en-US" sz="2400" dirty="0"/>
              <a:t> </a:t>
            </a:r>
            <a:r>
              <a:rPr lang="en-US" sz="2400" dirty="0" err="1"/>
              <a:t>kelas</a:t>
            </a:r>
            <a:r>
              <a:rPr lang="en-US" sz="2400" dirty="0"/>
              <a:t> yang </a:t>
            </a:r>
            <a:r>
              <a:rPr lang="en-US" sz="2400" dirty="0" err="1"/>
              <a:t>deskriptif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gaya</a:t>
            </a:r>
            <a:r>
              <a:rPr lang="en-US" sz="2400" dirty="0"/>
              <a:t> CSS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hindari</a:t>
            </a:r>
            <a:r>
              <a:rPr lang="en-US" sz="2400" dirty="0"/>
              <a:t> </a:t>
            </a:r>
            <a:r>
              <a:rPr lang="en-US" sz="2400" dirty="0" err="1"/>
              <a:t>gaya</a:t>
            </a:r>
            <a:r>
              <a:rPr lang="en-US" sz="2400" dirty="0"/>
              <a:t> inline</a:t>
            </a:r>
            <a:r>
              <a:rPr lang="en-US" sz="2400" dirty="0" smtClean="0"/>
              <a:t>.</a:t>
            </a:r>
          </a:p>
          <a:p>
            <a:endParaRPr lang="en-US" sz="2400" dirty="0" smtClean="0">
              <a:latin typeface="+mj-lt"/>
              <a:cs typeface="Karnchang" panose="020B0604020202020204" charset="-34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Pemilihan </a:t>
            </a:r>
            <a:r>
              <a:rPr lang="en-US" sz="2400" b="1" dirty="0" err="1"/>
              <a:t>Selektif</a:t>
            </a:r>
            <a:r>
              <a:rPr lang="en-US" sz="2400" dirty="0"/>
              <a:t>: Gunakan </a:t>
            </a:r>
            <a:r>
              <a:rPr lang="en-US" sz="2400" dirty="0" err="1"/>
              <a:t>selektor</a:t>
            </a:r>
            <a:r>
              <a:rPr lang="en-US" sz="2400" dirty="0"/>
              <a:t> </a:t>
            </a:r>
            <a:r>
              <a:rPr lang="en-US" sz="2400" dirty="0" err="1"/>
              <a:t>spesifik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menerapkan</a:t>
            </a:r>
            <a:r>
              <a:rPr lang="en-US" sz="2400" dirty="0"/>
              <a:t> </a:t>
            </a:r>
            <a:r>
              <a:rPr lang="en-US" sz="2400" dirty="0" err="1"/>
              <a:t>gaya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hindari</a:t>
            </a:r>
            <a:r>
              <a:rPr lang="en-US" sz="2400" dirty="0"/>
              <a:t> </a:t>
            </a:r>
            <a:r>
              <a:rPr lang="en-US" sz="2400" dirty="0" err="1"/>
              <a:t>menggunakan</a:t>
            </a:r>
            <a:r>
              <a:rPr lang="en-US" sz="2400" dirty="0"/>
              <a:t> </a:t>
            </a:r>
            <a:r>
              <a:rPr lang="en-US" sz="2400" dirty="0" err="1"/>
              <a:t>selektor</a:t>
            </a:r>
            <a:r>
              <a:rPr lang="en-US" sz="2400" dirty="0"/>
              <a:t> global yang </a:t>
            </a:r>
            <a:r>
              <a:rPr lang="en-US" sz="2400" dirty="0" err="1"/>
              <a:t>berpotensi</a:t>
            </a:r>
            <a:r>
              <a:rPr lang="en-US" sz="2400" dirty="0"/>
              <a:t> </a:t>
            </a:r>
            <a:r>
              <a:rPr lang="en-US" sz="2400" dirty="0" err="1"/>
              <a:t>mengganggu</a:t>
            </a:r>
            <a:r>
              <a:rPr lang="en-US" sz="2400" dirty="0"/>
              <a:t> </a:t>
            </a:r>
            <a:r>
              <a:rPr lang="en-US" sz="2400" dirty="0" err="1"/>
              <a:t>elemen</a:t>
            </a:r>
            <a:r>
              <a:rPr lang="en-US" sz="2400" dirty="0"/>
              <a:t> lain</a:t>
            </a:r>
            <a:r>
              <a:rPr lang="en-US" sz="2400" dirty="0" smtClean="0"/>
              <a:t>.</a:t>
            </a:r>
          </a:p>
          <a:p>
            <a:endParaRPr lang="en-US" sz="2400" dirty="0" smtClean="0">
              <a:latin typeface="+mj-lt"/>
              <a:cs typeface="Karnchang" panose="020B0604020202020204" charset="-34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Optimalkan </a:t>
            </a:r>
            <a:r>
              <a:rPr lang="en-US" sz="2400" b="1" dirty="0" err="1"/>
              <a:t>Kinerja</a:t>
            </a:r>
            <a:r>
              <a:rPr lang="en-US" sz="2400" dirty="0"/>
              <a:t>: </a:t>
            </a:r>
            <a:r>
              <a:rPr lang="en-US" sz="2400" dirty="0" err="1"/>
              <a:t>Gabungkan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minimalkan</a:t>
            </a:r>
            <a:r>
              <a:rPr lang="en-US" sz="2400" dirty="0"/>
              <a:t> file CSS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mengurangi</a:t>
            </a:r>
            <a:r>
              <a:rPr lang="en-US" sz="2400" dirty="0"/>
              <a:t> </a:t>
            </a:r>
            <a:r>
              <a:rPr lang="en-US" sz="2400" dirty="0" err="1"/>
              <a:t>waktu</a:t>
            </a:r>
            <a:r>
              <a:rPr lang="en-US" sz="2400" dirty="0"/>
              <a:t> </a:t>
            </a:r>
            <a:r>
              <a:rPr lang="en-US" sz="2400" dirty="0" err="1"/>
              <a:t>pemuatan</a:t>
            </a:r>
            <a:r>
              <a:rPr lang="en-US" sz="2400" dirty="0"/>
              <a:t> </a:t>
            </a:r>
            <a:r>
              <a:rPr lang="en-US" sz="2400" dirty="0" err="1"/>
              <a:t>halaman</a:t>
            </a:r>
            <a:r>
              <a:rPr lang="en-US" sz="2400" dirty="0"/>
              <a:t>.</a:t>
            </a:r>
            <a:endParaRPr lang="en-US" sz="2400" dirty="0">
              <a:solidFill>
                <a:srgbClr val="000000"/>
              </a:solidFill>
              <a:latin typeface="+mj-lt"/>
              <a:cs typeface="Karnchang" panose="020B0604020202020204" charset="-34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2664523"/>
            <a:ext cx="6957268" cy="5095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618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A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20398" y="592941"/>
            <a:ext cx="16713866" cy="9101117"/>
            <a:chOff x="0" y="0"/>
            <a:chExt cx="4402006" cy="239700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402006" cy="2397002"/>
            </a:xfrm>
            <a:custGeom>
              <a:avLst/>
              <a:gdLst/>
              <a:ahLst/>
              <a:cxnLst/>
              <a:rect l="l" t="t" r="r" b="b"/>
              <a:pathLst>
                <a:path w="4402006" h="2397002">
                  <a:moveTo>
                    <a:pt x="23623" y="0"/>
                  </a:moveTo>
                  <a:lnTo>
                    <a:pt x="4378382" y="0"/>
                  </a:lnTo>
                  <a:cubicBezTo>
                    <a:pt x="4391429" y="0"/>
                    <a:pt x="4402006" y="10577"/>
                    <a:pt x="4402006" y="23623"/>
                  </a:cubicBezTo>
                  <a:lnTo>
                    <a:pt x="4402006" y="2373379"/>
                  </a:lnTo>
                  <a:cubicBezTo>
                    <a:pt x="4402006" y="2379644"/>
                    <a:pt x="4399517" y="2385653"/>
                    <a:pt x="4395087" y="2390083"/>
                  </a:cubicBezTo>
                  <a:cubicBezTo>
                    <a:pt x="4390656" y="2394513"/>
                    <a:pt x="4384647" y="2397002"/>
                    <a:pt x="4378382" y="2397002"/>
                  </a:cubicBezTo>
                  <a:lnTo>
                    <a:pt x="23623" y="2397002"/>
                  </a:lnTo>
                  <a:cubicBezTo>
                    <a:pt x="17358" y="2397002"/>
                    <a:pt x="11349" y="2394513"/>
                    <a:pt x="6919" y="2390083"/>
                  </a:cubicBezTo>
                  <a:cubicBezTo>
                    <a:pt x="2489" y="2385653"/>
                    <a:pt x="0" y="2379644"/>
                    <a:pt x="0" y="2373379"/>
                  </a:cubicBezTo>
                  <a:lnTo>
                    <a:pt x="0" y="23623"/>
                  </a:lnTo>
                  <a:cubicBezTo>
                    <a:pt x="0" y="17358"/>
                    <a:pt x="2489" y="11349"/>
                    <a:pt x="6919" y="6919"/>
                  </a:cubicBezTo>
                  <a:cubicBezTo>
                    <a:pt x="11349" y="2489"/>
                    <a:pt x="17358" y="0"/>
                    <a:pt x="23623" y="0"/>
                  </a:cubicBezTo>
                  <a:close/>
                </a:path>
              </a:pathLst>
            </a:custGeom>
            <a:solidFill>
              <a:srgbClr val="E6EAEF"/>
            </a:solidFill>
            <a:ln w="19050" cap="rnd">
              <a:solidFill>
                <a:srgbClr val="243342"/>
              </a:solidFill>
              <a:prstDash val="solid"/>
              <a:round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402006" cy="24351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2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-7538080">
            <a:off x="-7029811" y="-5584933"/>
            <a:ext cx="9808447" cy="9331824"/>
            <a:chOff x="0" y="0"/>
            <a:chExt cx="13077930" cy="12442432"/>
          </a:xfrm>
        </p:grpSpPr>
        <p:grpSp>
          <p:nvGrpSpPr>
            <p:cNvPr id="6" name="Group 6"/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</p:sp>
          <p:sp>
            <p:nvSpPr>
              <p:cNvPr id="8" name="TextBox 8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9" name="Group 9"/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</p:sp>
          <p:sp>
            <p:nvSpPr>
              <p:cNvPr id="11" name="TextBox 11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12" name="Group 12"/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</p:sp>
          <p:sp>
            <p:nvSpPr>
              <p:cNvPr id="14" name="TextBox 14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</p:grpSp>
      <p:grpSp>
        <p:nvGrpSpPr>
          <p:cNvPr id="15" name="Group 15"/>
          <p:cNvGrpSpPr/>
          <p:nvPr/>
        </p:nvGrpSpPr>
        <p:grpSpPr>
          <a:xfrm rot="2124477">
            <a:off x="15979122" y="5429903"/>
            <a:ext cx="9808447" cy="9331824"/>
            <a:chOff x="0" y="0"/>
            <a:chExt cx="13077930" cy="12442432"/>
          </a:xfrm>
        </p:grpSpPr>
        <p:grpSp>
          <p:nvGrpSpPr>
            <p:cNvPr id="16" name="Group 16"/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id="17" name="Freeform 17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</p:sp>
          <p:sp>
            <p:nvSpPr>
              <p:cNvPr id="18" name="TextBox 18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19" name="Group 19"/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id="20" name="Freeform 20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</p:sp>
          <p:sp>
            <p:nvSpPr>
              <p:cNvPr id="21" name="TextBox 21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22" name="Group 22"/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</p:sp>
          <p:sp>
            <p:nvSpPr>
              <p:cNvPr id="24" name="TextBox 24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</p:grpSp>
      <p:sp>
        <p:nvSpPr>
          <p:cNvPr id="25" name="TextBox 25"/>
          <p:cNvSpPr txBox="1"/>
          <p:nvPr/>
        </p:nvSpPr>
        <p:spPr>
          <a:xfrm>
            <a:off x="2559493" y="1002004"/>
            <a:ext cx="13169015" cy="19056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120"/>
              </a:lnSpc>
            </a:pPr>
            <a:r>
              <a:rPr lang="en-US" sz="11000" dirty="0">
                <a:solidFill>
                  <a:srgbClr val="000000"/>
                </a:solidFill>
                <a:latin typeface="Karnchang Bold"/>
              </a:rPr>
              <a:t>PEMBAHASAN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1028700" y="3455133"/>
            <a:ext cx="16230600" cy="5803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63599" lvl="1" indent="-431800" algn="l">
              <a:lnSpc>
                <a:spcPts val="5599"/>
              </a:lnSpc>
              <a:buFont typeface="Arial"/>
              <a:buChar char="•"/>
            </a:pPr>
            <a:r>
              <a:rPr lang="en-US" sz="3999" dirty="0">
                <a:solidFill>
                  <a:srgbClr val="000000"/>
                </a:solidFill>
                <a:latin typeface="Karnchang"/>
              </a:rPr>
              <a:t>Mengimplementasikan User Interface</a:t>
            </a:r>
          </a:p>
          <a:p>
            <a:pPr marL="863599" lvl="1" indent="-431800" algn="l">
              <a:lnSpc>
                <a:spcPts val="5599"/>
              </a:lnSpc>
              <a:buFont typeface="Arial"/>
              <a:buChar char="•"/>
            </a:pPr>
            <a:r>
              <a:rPr lang="en-US" sz="3999" dirty="0" err="1">
                <a:solidFill>
                  <a:srgbClr val="000000"/>
                </a:solidFill>
                <a:latin typeface="Karnchang"/>
              </a:rPr>
              <a:t>Menerapkan</a:t>
            </a:r>
            <a:r>
              <a:rPr lang="en-US" sz="3999" dirty="0">
                <a:solidFill>
                  <a:srgbClr val="000000"/>
                </a:solidFill>
                <a:latin typeface="Karnchang"/>
              </a:rPr>
              <a:t> </a:t>
            </a:r>
            <a:r>
              <a:rPr lang="en-US" sz="3999" dirty="0" err="1">
                <a:solidFill>
                  <a:srgbClr val="000000"/>
                </a:solidFill>
                <a:latin typeface="Karnchang"/>
              </a:rPr>
              <a:t>Perintah</a:t>
            </a:r>
            <a:r>
              <a:rPr lang="en-US" sz="3999" dirty="0">
                <a:solidFill>
                  <a:srgbClr val="000000"/>
                </a:solidFill>
                <a:latin typeface="Karnchang"/>
              </a:rPr>
              <a:t> </a:t>
            </a:r>
            <a:r>
              <a:rPr lang="en-US" sz="3999" dirty="0" err="1">
                <a:solidFill>
                  <a:srgbClr val="000000"/>
                </a:solidFill>
                <a:latin typeface="Karnchang"/>
              </a:rPr>
              <a:t>Eksekusi</a:t>
            </a:r>
            <a:r>
              <a:rPr lang="en-US" sz="3999" dirty="0">
                <a:solidFill>
                  <a:srgbClr val="000000"/>
                </a:solidFill>
                <a:latin typeface="Karnchang"/>
              </a:rPr>
              <a:t> Bahasa </a:t>
            </a:r>
            <a:r>
              <a:rPr lang="en-US" sz="3999" dirty="0" err="1">
                <a:solidFill>
                  <a:srgbClr val="000000"/>
                </a:solidFill>
                <a:latin typeface="Karnchang"/>
              </a:rPr>
              <a:t>Pemrograman</a:t>
            </a:r>
            <a:r>
              <a:rPr lang="en-US" sz="3999" dirty="0">
                <a:solidFill>
                  <a:srgbClr val="000000"/>
                </a:solidFill>
                <a:latin typeface="Karnchang"/>
              </a:rPr>
              <a:t> </a:t>
            </a:r>
            <a:r>
              <a:rPr lang="en-US" sz="3999" dirty="0" err="1">
                <a:solidFill>
                  <a:srgbClr val="000000"/>
                </a:solidFill>
                <a:latin typeface="Karnchang"/>
              </a:rPr>
              <a:t>Berbasis</a:t>
            </a:r>
            <a:r>
              <a:rPr lang="en-US" sz="3999" dirty="0">
                <a:solidFill>
                  <a:srgbClr val="000000"/>
                </a:solidFill>
                <a:latin typeface="Karnchang"/>
              </a:rPr>
              <a:t> </a:t>
            </a:r>
            <a:r>
              <a:rPr lang="en-US" sz="3999" dirty="0" err="1">
                <a:solidFill>
                  <a:srgbClr val="000000"/>
                </a:solidFill>
                <a:latin typeface="Karnchang"/>
              </a:rPr>
              <a:t>Teks</a:t>
            </a:r>
            <a:r>
              <a:rPr lang="en-US" sz="3999" dirty="0">
                <a:solidFill>
                  <a:srgbClr val="000000"/>
                </a:solidFill>
                <a:latin typeface="Karnchang"/>
              </a:rPr>
              <a:t>, </a:t>
            </a:r>
            <a:r>
              <a:rPr lang="en-US" sz="3999" dirty="0" err="1">
                <a:solidFill>
                  <a:srgbClr val="000000"/>
                </a:solidFill>
                <a:latin typeface="Karnchang"/>
              </a:rPr>
              <a:t>Grafik</a:t>
            </a:r>
            <a:r>
              <a:rPr lang="en-US" sz="3999" dirty="0">
                <a:solidFill>
                  <a:srgbClr val="000000"/>
                </a:solidFill>
                <a:latin typeface="Karnchang"/>
              </a:rPr>
              <a:t>, </a:t>
            </a:r>
            <a:r>
              <a:rPr lang="en-US" sz="3999" dirty="0" err="1">
                <a:solidFill>
                  <a:srgbClr val="000000"/>
                </a:solidFill>
                <a:latin typeface="Karnchang"/>
              </a:rPr>
              <a:t>dan</a:t>
            </a:r>
            <a:r>
              <a:rPr lang="en-US" sz="3999" dirty="0">
                <a:solidFill>
                  <a:srgbClr val="000000"/>
                </a:solidFill>
                <a:latin typeface="Karnchang"/>
              </a:rPr>
              <a:t> Multimedia</a:t>
            </a:r>
          </a:p>
          <a:p>
            <a:pPr marL="863599" lvl="1" indent="-431800" algn="l">
              <a:lnSpc>
                <a:spcPts val="5599"/>
              </a:lnSpc>
              <a:buFont typeface="Arial"/>
              <a:buChar char="•"/>
            </a:pPr>
            <a:r>
              <a:rPr lang="en-US" sz="3999" dirty="0" err="1">
                <a:solidFill>
                  <a:srgbClr val="000000"/>
                </a:solidFill>
                <a:latin typeface="Karnchang"/>
              </a:rPr>
              <a:t>Menulis</a:t>
            </a:r>
            <a:r>
              <a:rPr lang="en-US" sz="3999" dirty="0">
                <a:solidFill>
                  <a:srgbClr val="000000"/>
                </a:solidFill>
                <a:latin typeface="Karnchang"/>
              </a:rPr>
              <a:t> </a:t>
            </a:r>
            <a:r>
              <a:rPr lang="en-US" sz="3999" dirty="0" err="1">
                <a:solidFill>
                  <a:srgbClr val="000000"/>
                </a:solidFill>
                <a:latin typeface="Karnchang"/>
              </a:rPr>
              <a:t>Kode</a:t>
            </a:r>
            <a:r>
              <a:rPr lang="en-US" sz="3999" dirty="0">
                <a:solidFill>
                  <a:srgbClr val="000000"/>
                </a:solidFill>
                <a:latin typeface="Karnchang"/>
              </a:rPr>
              <a:t> </a:t>
            </a:r>
            <a:r>
              <a:rPr lang="en-US" sz="3999" dirty="0" err="1">
                <a:solidFill>
                  <a:srgbClr val="000000"/>
                </a:solidFill>
                <a:latin typeface="Karnchang"/>
              </a:rPr>
              <a:t>dengan</a:t>
            </a:r>
            <a:r>
              <a:rPr lang="en-US" sz="3999" dirty="0">
                <a:solidFill>
                  <a:srgbClr val="000000"/>
                </a:solidFill>
                <a:latin typeface="Karnchang"/>
              </a:rPr>
              <a:t> </a:t>
            </a:r>
            <a:r>
              <a:rPr lang="en-US" sz="3999" dirty="0" err="1">
                <a:solidFill>
                  <a:srgbClr val="000000"/>
                </a:solidFill>
                <a:latin typeface="Karnchang"/>
              </a:rPr>
              <a:t>Prinsip</a:t>
            </a:r>
            <a:r>
              <a:rPr lang="en-US" sz="3999" dirty="0">
                <a:solidFill>
                  <a:srgbClr val="000000"/>
                </a:solidFill>
                <a:latin typeface="Karnchang"/>
              </a:rPr>
              <a:t> </a:t>
            </a:r>
            <a:r>
              <a:rPr lang="en-US" sz="3999" dirty="0" err="1">
                <a:solidFill>
                  <a:srgbClr val="000000"/>
                </a:solidFill>
                <a:latin typeface="Karnchang"/>
              </a:rPr>
              <a:t>Sesuai</a:t>
            </a:r>
            <a:r>
              <a:rPr lang="en-US" sz="3999" dirty="0">
                <a:solidFill>
                  <a:srgbClr val="000000"/>
                </a:solidFill>
                <a:latin typeface="Karnchang"/>
              </a:rPr>
              <a:t> Guidelines </a:t>
            </a:r>
            <a:r>
              <a:rPr lang="en-US" sz="3999" dirty="0" err="1">
                <a:solidFill>
                  <a:srgbClr val="000000"/>
                </a:solidFill>
                <a:latin typeface="Karnchang"/>
              </a:rPr>
              <a:t>dan</a:t>
            </a:r>
            <a:r>
              <a:rPr lang="en-US" sz="3999" dirty="0">
                <a:solidFill>
                  <a:srgbClr val="000000"/>
                </a:solidFill>
                <a:latin typeface="Karnchang"/>
              </a:rPr>
              <a:t> Best Practices</a:t>
            </a:r>
          </a:p>
          <a:p>
            <a:pPr marL="863599" lvl="1" indent="-431800" algn="l">
              <a:lnSpc>
                <a:spcPts val="5599"/>
              </a:lnSpc>
              <a:buFont typeface="Arial"/>
              <a:buChar char="•"/>
            </a:pPr>
            <a:r>
              <a:rPr lang="en-US" sz="3999" dirty="0">
                <a:solidFill>
                  <a:srgbClr val="000000"/>
                </a:solidFill>
                <a:latin typeface="Karnchang"/>
              </a:rPr>
              <a:t>Mengimplementasikan </a:t>
            </a:r>
            <a:r>
              <a:rPr lang="en-US" sz="3999" dirty="0" err="1">
                <a:solidFill>
                  <a:srgbClr val="000000"/>
                </a:solidFill>
                <a:latin typeface="Karnchang"/>
              </a:rPr>
              <a:t>Pemrograman</a:t>
            </a:r>
            <a:r>
              <a:rPr lang="en-US" sz="3999" dirty="0">
                <a:solidFill>
                  <a:srgbClr val="000000"/>
                </a:solidFill>
                <a:latin typeface="Karnchang"/>
              </a:rPr>
              <a:t> </a:t>
            </a:r>
            <a:r>
              <a:rPr lang="en-US" sz="3999" dirty="0" err="1">
                <a:solidFill>
                  <a:srgbClr val="000000"/>
                </a:solidFill>
                <a:latin typeface="Karnchang"/>
              </a:rPr>
              <a:t>Terstruktur</a:t>
            </a:r>
            <a:endParaRPr lang="en-US" sz="3999" dirty="0">
              <a:solidFill>
                <a:srgbClr val="000000"/>
              </a:solidFill>
              <a:latin typeface="Karnchang"/>
            </a:endParaRPr>
          </a:p>
          <a:p>
            <a:pPr marL="863599" lvl="1" indent="-431800" algn="l">
              <a:lnSpc>
                <a:spcPts val="5599"/>
              </a:lnSpc>
              <a:buFont typeface="Arial"/>
              <a:buChar char="•"/>
            </a:pPr>
            <a:r>
              <a:rPr lang="en-US" sz="3999" dirty="0" err="1">
                <a:solidFill>
                  <a:srgbClr val="000000"/>
                </a:solidFill>
                <a:latin typeface="Karnchang"/>
              </a:rPr>
              <a:t>Menggunakan</a:t>
            </a:r>
            <a:r>
              <a:rPr lang="en-US" sz="3999" dirty="0">
                <a:solidFill>
                  <a:srgbClr val="000000"/>
                </a:solidFill>
                <a:latin typeface="Karnchang"/>
              </a:rPr>
              <a:t> Library </a:t>
            </a:r>
            <a:r>
              <a:rPr lang="en-US" sz="3999" dirty="0" err="1">
                <a:solidFill>
                  <a:srgbClr val="000000"/>
                </a:solidFill>
                <a:latin typeface="Karnchang"/>
              </a:rPr>
              <a:t>atau</a:t>
            </a:r>
            <a:r>
              <a:rPr lang="en-US" sz="3999" dirty="0">
                <a:solidFill>
                  <a:srgbClr val="000000"/>
                </a:solidFill>
                <a:latin typeface="Karnchang"/>
              </a:rPr>
              <a:t> </a:t>
            </a:r>
            <a:r>
              <a:rPr lang="en-US" sz="3999" dirty="0" err="1">
                <a:solidFill>
                  <a:srgbClr val="000000"/>
                </a:solidFill>
                <a:latin typeface="Karnchang"/>
              </a:rPr>
              <a:t>Komponen</a:t>
            </a:r>
            <a:r>
              <a:rPr lang="en-US" sz="3999" dirty="0">
                <a:solidFill>
                  <a:srgbClr val="000000"/>
                </a:solidFill>
                <a:latin typeface="Karnchang"/>
              </a:rPr>
              <a:t> Pre-existing</a:t>
            </a:r>
          </a:p>
          <a:p>
            <a:pPr algn="l">
              <a:lnSpc>
                <a:spcPts val="5599"/>
              </a:lnSpc>
            </a:pPr>
            <a:endParaRPr lang="en-US" sz="3999" dirty="0">
              <a:solidFill>
                <a:srgbClr val="000000"/>
              </a:solidFill>
              <a:latin typeface="Karnchang"/>
            </a:endParaRPr>
          </a:p>
          <a:p>
            <a:pPr algn="l">
              <a:lnSpc>
                <a:spcPts val="5599"/>
              </a:lnSpc>
            </a:pPr>
            <a:endParaRPr lang="en-US" sz="3999" dirty="0">
              <a:solidFill>
                <a:srgbClr val="000000"/>
              </a:solidFill>
              <a:latin typeface="Karnchang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A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87067" y="592941"/>
            <a:ext cx="16713866" cy="9101117"/>
            <a:chOff x="0" y="0"/>
            <a:chExt cx="4402006" cy="239700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402006" cy="2397002"/>
            </a:xfrm>
            <a:custGeom>
              <a:avLst/>
              <a:gdLst/>
              <a:ahLst/>
              <a:cxnLst/>
              <a:rect l="l" t="t" r="r" b="b"/>
              <a:pathLst>
                <a:path w="4402006" h="2397002">
                  <a:moveTo>
                    <a:pt x="23623" y="0"/>
                  </a:moveTo>
                  <a:lnTo>
                    <a:pt x="4378382" y="0"/>
                  </a:lnTo>
                  <a:cubicBezTo>
                    <a:pt x="4391429" y="0"/>
                    <a:pt x="4402006" y="10577"/>
                    <a:pt x="4402006" y="23623"/>
                  </a:cubicBezTo>
                  <a:lnTo>
                    <a:pt x="4402006" y="2373379"/>
                  </a:lnTo>
                  <a:cubicBezTo>
                    <a:pt x="4402006" y="2379644"/>
                    <a:pt x="4399517" y="2385653"/>
                    <a:pt x="4395087" y="2390083"/>
                  </a:cubicBezTo>
                  <a:cubicBezTo>
                    <a:pt x="4390656" y="2394513"/>
                    <a:pt x="4384647" y="2397002"/>
                    <a:pt x="4378382" y="2397002"/>
                  </a:cubicBezTo>
                  <a:lnTo>
                    <a:pt x="23623" y="2397002"/>
                  </a:lnTo>
                  <a:cubicBezTo>
                    <a:pt x="17358" y="2397002"/>
                    <a:pt x="11349" y="2394513"/>
                    <a:pt x="6919" y="2390083"/>
                  </a:cubicBezTo>
                  <a:cubicBezTo>
                    <a:pt x="2489" y="2385653"/>
                    <a:pt x="0" y="2379644"/>
                    <a:pt x="0" y="2373379"/>
                  </a:cubicBezTo>
                  <a:lnTo>
                    <a:pt x="0" y="23623"/>
                  </a:lnTo>
                  <a:cubicBezTo>
                    <a:pt x="0" y="17358"/>
                    <a:pt x="2489" y="11349"/>
                    <a:pt x="6919" y="6919"/>
                  </a:cubicBezTo>
                  <a:cubicBezTo>
                    <a:pt x="11349" y="2489"/>
                    <a:pt x="17358" y="0"/>
                    <a:pt x="23623" y="0"/>
                  </a:cubicBezTo>
                  <a:close/>
                </a:path>
              </a:pathLst>
            </a:custGeom>
            <a:solidFill>
              <a:srgbClr val="E6EAEF"/>
            </a:solidFill>
            <a:ln w="19050" cap="rnd">
              <a:solidFill>
                <a:srgbClr val="243342"/>
              </a:solidFill>
              <a:prstDash val="solid"/>
              <a:round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402006" cy="24351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2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-7538080">
            <a:off x="-7029811" y="-5584933"/>
            <a:ext cx="9808447" cy="9331824"/>
            <a:chOff x="0" y="0"/>
            <a:chExt cx="13077930" cy="12442432"/>
          </a:xfrm>
        </p:grpSpPr>
        <p:grpSp>
          <p:nvGrpSpPr>
            <p:cNvPr id="6" name="Group 6"/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</p:sp>
          <p:sp>
            <p:nvSpPr>
              <p:cNvPr id="8" name="TextBox 8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9" name="Group 9"/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</p:sp>
          <p:sp>
            <p:nvSpPr>
              <p:cNvPr id="11" name="TextBox 11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12" name="Group 12"/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</p:sp>
          <p:sp>
            <p:nvSpPr>
              <p:cNvPr id="14" name="TextBox 14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</p:grpSp>
      <p:grpSp>
        <p:nvGrpSpPr>
          <p:cNvPr id="15" name="Group 15"/>
          <p:cNvGrpSpPr/>
          <p:nvPr/>
        </p:nvGrpSpPr>
        <p:grpSpPr>
          <a:xfrm rot="2124477">
            <a:off x="15979122" y="5429903"/>
            <a:ext cx="9808447" cy="9331824"/>
            <a:chOff x="0" y="0"/>
            <a:chExt cx="13077930" cy="12442432"/>
          </a:xfrm>
        </p:grpSpPr>
        <p:grpSp>
          <p:nvGrpSpPr>
            <p:cNvPr id="16" name="Group 16"/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id="17" name="Freeform 17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</p:sp>
          <p:sp>
            <p:nvSpPr>
              <p:cNvPr id="18" name="TextBox 18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19" name="Group 19"/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id="20" name="Freeform 20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</p:sp>
          <p:sp>
            <p:nvSpPr>
              <p:cNvPr id="21" name="TextBox 21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22" name="Group 22"/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</p:sp>
          <p:sp>
            <p:nvSpPr>
              <p:cNvPr id="24" name="TextBox 24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</p:grpSp>
      <p:sp>
        <p:nvSpPr>
          <p:cNvPr id="28" name="TextBox 28"/>
          <p:cNvSpPr txBox="1"/>
          <p:nvPr/>
        </p:nvSpPr>
        <p:spPr>
          <a:xfrm>
            <a:off x="2197465" y="2171700"/>
            <a:ext cx="7420888" cy="480131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2400" b="1" dirty="0">
                <a:latin typeface="+mj-lt"/>
                <a:cs typeface="Karnchang" panose="020B0604020202020204" charset="-34"/>
              </a:rPr>
              <a:t>3</a:t>
            </a:r>
            <a:r>
              <a:rPr lang="en-US" sz="2400" b="1" dirty="0" smtClean="0">
                <a:latin typeface="+mj-lt"/>
                <a:cs typeface="Karnchang" panose="020B0604020202020204" charset="-34"/>
              </a:rPr>
              <a:t>. </a:t>
            </a:r>
            <a:r>
              <a:rPr lang="en-US" sz="2400" b="1" dirty="0" smtClean="0"/>
              <a:t>JavaScript</a:t>
            </a:r>
          </a:p>
          <a:p>
            <a:endParaRPr lang="en-US" sz="2400" b="1" dirty="0">
              <a:latin typeface="+mj-lt"/>
              <a:cs typeface="Karnchang" panose="020B0604020202020204" charset="-34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Gunakan Asynchronous Loading: </a:t>
            </a:r>
            <a:r>
              <a:rPr lang="en-US" sz="2400" dirty="0"/>
              <a:t>Gunakan </a:t>
            </a:r>
            <a:r>
              <a:rPr lang="en-US" sz="2400" dirty="0" err="1"/>
              <a:t>async</a:t>
            </a:r>
            <a:r>
              <a:rPr lang="en-US" sz="2400" dirty="0"/>
              <a:t> </a:t>
            </a:r>
            <a:r>
              <a:rPr lang="en-US" sz="2400" dirty="0" err="1"/>
              <a:t>atau</a:t>
            </a:r>
            <a:r>
              <a:rPr lang="en-US" sz="2400" dirty="0"/>
              <a:t> defer </a:t>
            </a:r>
            <a:r>
              <a:rPr lang="en-US" sz="2400" dirty="0" err="1"/>
              <a:t>saat</a:t>
            </a:r>
            <a:r>
              <a:rPr lang="en-US" sz="2400" dirty="0"/>
              <a:t> </a:t>
            </a:r>
            <a:r>
              <a:rPr lang="en-US" sz="2400" dirty="0" err="1"/>
              <a:t>memuat</a:t>
            </a:r>
            <a:r>
              <a:rPr lang="en-US" sz="2400" dirty="0"/>
              <a:t> </a:t>
            </a:r>
            <a:r>
              <a:rPr lang="en-US" sz="2400" dirty="0" err="1"/>
              <a:t>skrip</a:t>
            </a:r>
            <a:r>
              <a:rPr lang="en-US" sz="2400" dirty="0"/>
              <a:t> JavaScript </a:t>
            </a:r>
            <a:r>
              <a:rPr lang="en-US" sz="2400" dirty="0" err="1"/>
              <a:t>eksternal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menghindari</a:t>
            </a:r>
            <a:r>
              <a:rPr lang="en-US" sz="2400" dirty="0"/>
              <a:t> </a:t>
            </a:r>
            <a:r>
              <a:rPr lang="en-US" sz="2400" dirty="0" err="1"/>
              <a:t>memblokir</a:t>
            </a:r>
            <a:r>
              <a:rPr lang="en-US" sz="2400" dirty="0"/>
              <a:t> </a:t>
            </a:r>
            <a:r>
              <a:rPr lang="en-US" sz="2400" dirty="0" err="1"/>
              <a:t>pemuatan</a:t>
            </a:r>
            <a:r>
              <a:rPr lang="en-US" sz="2400" dirty="0"/>
              <a:t> </a:t>
            </a:r>
            <a:r>
              <a:rPr lang="en-US" sz="2400" dirty="0" err="1"/>
              <a:t>halaman</a:t>
            </a:r>
            <a:r>
              <a:rPr lang="en-US" sz="2400" dirty="0" smtClean="0"/>
              <a:t>.</a:t>
            </a:r>
          </a:p>
          <a:p>
            <a:endParaRPr lang="en-US" sz="2400" dirty="0" smtClean="0">
              <a:latin typeface="+mj-lt"/>
              <a:cs typeface="Karnchang" panose="020B0604020202020204" charset="-34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Gunakan Strict Mode: </a:t>
            </a:r>
            <a:r>
              <a:rPr lang="en-US" sz="2400" dirty="0" err="1"/>
              <a:t>Aktifkan</a:t>
            </a:r>
            <a:r>
              <a:rPr lang="en-US" sz="2400" dirty="0"/>
              <a:t> "use strict"; di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fungsi</a:t>
            </a:r>
            <a:r>
              <a:rPr lang="en-US" sz="2400" dirty="0"/>
              <a:t> JavaScript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menghindari</a:t>
            </a:r>
            <a:r>
              <a:rPr lang="en-US" sz="2400" dirty="0"/>
              <a:t> </a:t>
            </a:r>
            <a:r>
              <a:rPr lang="en-US" sz="2400" dirty="0" err="1"/>
              <a:t>kesalahan</a:t>
            </a:r>
            <a:r>
              <a:rPr lang="en-US" sz="2400" dirty="0"/>
              <a:t> </a:t>
            </a:r>
            <a:r>
              <a:rPr lang="en-US" sz="2400" dirty="0" err="1"/>
              <a:t>umum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meningkatkan</a:t>
            </a:r>
            <a:r>
              <a:rPr lang="en-US" sz="2400" dirty="0"/>
              <a:t> </a:t>
            </a:r>
            <a:r>
              <a:rPr lang="en-US" sz="2400" dirty="0" err="1"/>
              <a:t>keamanan</a:t>
            </a:r>
            <a:r>
              <a:rPr lang="en-US" sz="2400" dirty="0" smtClean="0"/>
              <a:t>.</a:t>
            </a:r>
          </a:p>
          <a:p>
            <a:endParaRPr lang="en-US" sz="2400" dirty="0" smtClean="0">
              <a:latin typeface="+mj-lt"/>
              <a:cs typeface="Karnchang" panose="020B0604020202020204" charset="-34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err="1"/>
              <a:t>Penanganan</a:t>
            </a:r>
            <a:r>
              <a:rPr lang="en-US" sz="2400" b="1" dirty="0"/>
              <a:t> </a:t>
            </a:r>
            <a:r>
              <a:rPr lang="en-US" sz="2400" b="1" dirty="0" err="1"/>
              <a:t>Kesalahan</a:t>
            </a:r>
            <a:r>
              <a:rPr lang="en-US" sz="2400" b="1" dirty="0"/>
              <a:t> (Error Handling): </a:t>
            </a:r>
            <a:r>
              <a:rPr lang="en-US" sz="2400" dirty="0"/>
              <a:t>Gunakan </a:t>
            </a:r>
            <a:r>
              <a:rPr lang="en-US" sz="2400" dirty="0" err="1"/>
              <a:t>blok</a:t>
            </a:r>
            <a:r>
              <a:rPr lang="en-US" sz="2400" dirty="0"/>
              <a:t> try-catch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menangani</a:t>
            </a:r>
            <a:r>
              <a:rPr lang="en-US" sz="2400" dirty="0"/>
              <a:t> </a:t>
            </a:r>
            <a:r>
              <a:rPr lang="en-US" sz="2400" dirty="0" err="1"/>
              <a:t>kesalahan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elegan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memberikan</a:t>
            </a:r>
            <a:r>
              <a:rPr lang="en-US" sz="2400" dirty="0"/>
              <a:t> </a:t>
            </a:r>
            <a:r>
              <a:rPr lang="en-US" sz="2400" dirty="0" err="1"/>
              <a:t>pesan</a:t>
            </a:r>
            <a:r>
              <a:rPr lang="en-US" sz="2400" dirty="0"/>
              <a:t> </a:t>
            </a:r>
            <a:r>
              <a:rPr lang="en-US" sz="2400" dirty="0" err="1"/>
              <a:t>kesalahan</a:t>
            </a:r>
            <a:r>
              <a:rPr lang="en-US" sz="2400" dirty="0"/>
              <a:t> yang </a:t>
            </a:r>
            <a:r>
              <a:rPr lang="en-US" sz="2400" dirty="0" err="1"/>
              <a:t>informatif</a:t>
            </a:r>
            <a:r>
              <a:rPr lang="en-US" sz="2400" dirty="0"/>
              <a:t>.</a:t>
            </a:r>
            <a:endParaRPr lang="en-US" sz="2400" dirty="0">
              <a:solidFill>
                <a:srgbClr val="000000"/>
              </a:solidFill>
              <a:latin typeface="+mj-lt"/>
              <a:cs typeface="Karnchang" panose="020B0604020202020204" charset="-34"/>
            </a:endParaRP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5600" y="1028700"/>
            <a:ext cx="6019800" cy="3664227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0571" y="5053429"/>
            <a:ext cx="6690773" cy="448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579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A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87067" y="592941"/>
            <a:ext cx="16713866" cy="9101117"/>
            <a:chOff x="0" y="0"/>
            <a:chExt cx="4402006" cy="239700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402006" cy="2397002"/>
            </a:xfrm>
            <a:custGeom>
              <a:avLst/>
              <a:gdLst/>
              <a:ahLst/>
              <a:cxnLst/>
              <a:rect l="l" t="t" r="r" b="b"/>
              <a:pathLst>
                <a:path w="4402006" h="2397002">
                  <a:moveTo>
                    <a:pt x="23623" y="0"/>
                  </a:moveTo>
                  <a:lnTo>
                    <a:pt x="4378382" y="0"/>
                  </a:lnTo>
                  <a:cubicBezTo>
                    <a:pt x="4391429" y="0"/>
                    <a:pt x="4402006" y="10577"/>
                    <a:pt x="4402006" y="23623"/>
                  </a:cubicBezTo>
                  <a:lnTo>
                    <a:pt x="4402006" y="2373379"/>
                  </a:lnTo>
                  <a:cubicBezTo>
                    <a:pt x="4402006" y="2379644"/>
                    <a:pt x="4399517" y="2385653"/>
                    <a:pt x="4395087" y="2390083"/>
                  </a:cubicBezTo>
                  <a:cubicBezTo>
                    <a:pt x="4390656" y="2394513"/>
                    <a:pt x="4384647" y="2397002"/>
                    <a:pt x="4378382" y="2397002"/>
                  </a:cubicBezTo>
                  <a:lnTo>
                    <a:pt x="23623" y="2397002"/>
                  </a:lnTo>
                  <a:cubicBezTo>
                    <a:pt x="17358" y="2397002"/>
                    <a:pt x="11349" y="2394513"/>
                    <a:pt x="6919" y="2390083"/>
                  </a:cubicBezTo>
                  <a:cubicBezTo>
                    <a:pt x="2489" y="2385653"/>
                    <a:pt x="0" y="2379644"/>
                    <a:pt x="0" y="2373379"/>
                  </a:cubicBezTo>
                  <a:lnTo>
                    <a:pt x="0" y="23623"/>
                  </a:lnTo>
                  <a:cubicBezTo>
                    <a:pt x="0" y="17358"/>
                    <a:pt x="2489" y="11349"/>
                    <a:pt x="6919" y="6919"/>
                  </a:cubicBezTo>
                  <a:cubicBezTo>
                    <a:pt x="11349" y="2489"/>
                    <a:pt x="17358" y="0"/>
                    <a:pt x="23623" y="0"/>
                  </a:cubicBezTo>
                  <a:close/>
                </a:path>
              </a:pathLst>
            </a:custGeom>
            <a:solidFill>
              <a:srgbClr val="E6EAEF"/>
            </a:solidFill>
            <a:ln w="19050" cap="rnd">
              <a:solidFill>
                <a:srgbClr val="243342"/>
              </a:solidFill>
              <a:prstDash val="solid"/>
              <a:round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402006" cy="24351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2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-7538080">
            <a:off x="-7029811" y="-5584933"/>
            <a:ext cx="9808447" cy="9331824"/>
            <a:chOff x="0" y="0"/>
            <a:chExt cx="13077930" cy="12442432"/>
          </a:xfrm>
        </p:grpSpPr>
        <p:grpSp>
          <p:nvGrpSpPr>
            <p:cNvPr id="6" name="Group 6"/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</p:sp>
          <p:sp>
            <p:nvSpPr>
              <p:cNvPr id="8" name="TextBox 8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9" name="Group 9"/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</p:sp>
          <p:sp>
            <p:nvSpPr>
              <p:cNvPr id="11" name="TextBox 11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12" name="Group 12"/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</p:sp>
          <p:sp>
            <p:nvSpPr>
              <p:cNvPr id="14" name="TextBox 14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</p:grpSp>
      <p:grpSp>
        <p:nvGrpSpPr>
          <p:cNvPr id="15" name="Group 15"/>
          <p:cNvGrpSpPr/>
          <p:nvPr/>
        </p:nvGrpSpPr>
        <p:grpSpPr>
          <a:xfrm rot="2124477">
            <a:off x="15979122" y="5429903"/>
            <a:ext cx="9808447" cy="9331824"/>
            <a:chOff x="0" y="0"/>
            <a:chExt cx="13077930" cy="12442432"/>
          </a:xfrm>
        </p:grpSpPr>
        <p:grpSp>
          <p:nvGrpSpPr>
            <p:cNvPr id="16" name="Group 16"/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id="17" name="Freeform 17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</p:sp>
          <p:sp>
            <p:nvSpPr>
              <p:cNvPr id="18" name="TextBox 18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19" name="Group 19"/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id="20" name="Freeform 20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</p:sp>
          <p:sp>
            <p:nvSpPr>
              <p:cNvPr id="21" name="TextBox 21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22" name="Group 22"/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</p:sp>
          <p:sp>
            <p:nvSpPr>
              <p:cNvPr id="24" name="TextBox 24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</p:grpSp>
      <p:sp>
        <p:nvSpPr>
          <p:cNvPr id="28" name="TextBox 28"/>
          <p:cNvSpPr txBox="1"/>
          <p:nvPr/>
        </p:nvSpPr>
        <p:spPr>
          <a:xfrm>
            <a:off x="2197465" y="2171700"/>
            <a:ext cx="7420888" cy="443198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2400" b="1" dirty="0" smtClean="0">
                <a:latin typeface="+mj-lt"/>
                <a:cs typeface="Karnchang" panose="020B0604020202020204" charset="-34"/>
              </a:rPr>
              <a:t>4. </a:t>
            </a:r>
            <a:r>
              <a:rPr lang="en-US" sz="2400" b="1" dirty="0" smtClean="0"/>
              <a:t>PHP</a:t>
            </a:r>
          </a:p>
          <a:p>
            <a:endParaRPr lang="en-US" sz="2400" b="1" dirty="0">
              <a:latin typeface="+mj-lt"/>
              <a:cs typeface="Karnchang" panose="020B0604020202020204" charset="-34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Keamanan: </a:t>
            </a:r>
            <a:r>
              <a:rPr lang="en-US" sz="2400" dirty="0" err="1"/>
              <a:t>Lindungi</a:t>
            </a:r>
            <a:r>
              <a:rPr lang="en-US" sz="2400" dirty="0"/>
              <a:t> </a:t>
            </a:r>
            <a:r>
              <a:rPr lang="en-US" sz="2400" dirty="0" err="1"/>
              <a:t>aplikasi</a:t>
            </a:r>
            <a:r>
              <a:rPr lang="en-US" sz="2400" dirty="0"/>
              <a:t> </a:t>
            </a:r>
            <a:r>
              <a:rPr lang="en-US" sz="2400" dirty="0" err="1"/>
              <a:t>Anda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serangan</a:t>
            </a:r>
            <a:r>
              <a:rPr lang="en-US" sz="2400" dirty="0"/>
              <a:t> SQL Injection </a:t>
            </a:r>
            <a:r>
              <a:rPr lang="en-US" sz="2400" dirty="0" err="1"/>
              <a:t>dan</a:t>
            </a:r>
            <a:r>
              <a:rPr lang="en-US" sz="2400" dirty="0"/>
              <a:t> Cross-Site Scripting (XSS)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menggunakan</a:t>
            </a:r>
            <a:r>
              <a:rPr lang="en-US" sz="2400" dirty="0"/>
              <a:t> </a:t>
            </a:r>
            <a:r>
              <a:rPr lang="en-US" sz="2400" dirty="0" err="1"/>
              <a:t>parameterisasi</a:t>
            </a:r>
            <a:r>
              <a:rPr lang="en-US" sz="2400" dirty="0"/>
              <a:t> query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fungsi</a:t>
            </a:r>
            <a:r>
              <a:rPr lang="en-US" sz="2400" dirty="0"/>
              <a:t> </a:t>
            </a:r>
            <a:r>
              <a:rPr lang="en-US" sz="2400" dirty="0" err="1"/>
              <a:t>keamanan</a:t>
            </a:r>
            <a:r>
              <a:rPr lang="en-US" sz="2400" dirty="0"/>
              <a:t> PHP </a:t>
            </a:r>
            <a:r>
              <a:rPr lang="en-US" sz="2400" dirty="0" err="1"/>
              <a:t>seperti</a:t>
            </a:r>
            <a:r>
              <a:rPr lang="en-US" sz="2400" dirty="0"/>
              <a:t> </a:t>
            </a:r>
            <a:r>
              <a:rPr lang="en-US" sz="2400" dirty="0" err="1"/>
              <a:t>htmlspecialchars</a:t>
            </a:r>
            <a:r>
              <a:rPr lang="en-US" sz="2400" dirty="0"/>
              <a:t>()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menghindari</a:t>
            </a:r>
            <a:r>
              <a:rPr lang="en-US" sz="2400" dirty="0"/>
              <a:t> injection</a:t>
            </a:r>
            <a:r>
              <a:rPr lang="en-US" sz="2400" dirty="0" smtClean="0"/>
              <a:t>.</a:t>
            </a:r>
          </a:p>
          <a:p>
            <a:endParaRPr lang="en-US" sz="2400" dirty="0" smtClean="0">
              <a:latin typeface="+mj-lt"/>
              <a:cs typeface="Karnchang" panose="020B0604020202020204" charset="-34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err="1"/>
              <a:t>Pemisahan</a:t>
            </a:r>
            <a:r>
              <a:rPr lang="en-US" sz="2400" b="1" dirty="0"/>
              <a:t> </a:t>
            </a:r>
            <a:r>
              <a:rPr lang="en-US" sz="2400" b="1" dirty="0" err="1"/>
              <a:t>Kode</a:t>
            </a:r>
            <a:r>
              <a:rPr lang="en-US" sz="2400" b="1" dirty="0"/>
              <a:t>: </a:t>
            </a:r>
            <a:r>
              <a:rPr lang="en-US" sz="2400" dirty="0" err="1"/>
              <a:t>Pisahkan</a:t>
            </a:r>
            <a:r>
              <a:rPr lang="en-US" sz="2400" dirty="0"/>
              <a:t> </a:t>
            </a:r>
            <a:r>
              <a:rPr lang="en-US" sz="2400" dirty="0" err="1"/>
              <a:t>logika</a:t>
            </a:r>
            <a:r>
              <a:rPr lang="en-US" sz="2400" dirty="0"/>
              <a:t> </a:t>
            </a:r>
            <a:r>
              <a:rPr lang="en-US" sz="2400" dirty="0" err="1"/>
              <a:t>bisnis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tampilan</a:t>
            </a:r>
            <a:r>
              <a:rPr lang="en-US" sz="2400" dirty="0"/>
              <a:t> </a:t>
            </a:r>
            <a:r>
              <a:rPr lang="en-US" sz="2400" dirty="0" err="1"/>
              <a:t>menggunakan</a:t>
            </a:r>
            <a:r>
              <a:rPr lang="en-US" sz="2400" dirty="0"/>
              <a:t> </a:t>
            </a:r>
            <a:r>
              <a:rPr lang="en-US" sz="2400" dirty="0" err="1"/>
              <a:t>pola</a:t>
            </a:r>
            <a:r>
              <a:rPr lang="en-US" sz="2400" dirty="0"/>
              <a:t> MVC (Model-View-Controller) </a:t>
            </a:r>
            <a:r>
              <a:rPr lang="en-US" sz="2400" dirty="0" err="1"/>
              <a:t>atau</a:t>
            </a:r>
            <a:r>
              <a:rPr lang="en-US" sz="2400" dirty="0"/>
              <a:t> </a:t>
            </a:r>
            <a:r>
              <a:rPr lang="en-US" sz="2400" dirty="0" err="1"/>
              <a:t>pola</a:t>
            </a:r>
            <a:r>
              <a:rPr lang="en-US" sz="2400" dirty="0"/>
              <a:t> </a:t>
            </a:r>
            <a:r>
              <a:rPr lang="en-US" sz="2400" dirty="0" err="1"/>
              <a:t>lainnya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meningkatkan</a:t>
            </a:r>
            <a:r>
              <a:rPr lang="en-US" sz="2400" dirty="0"/>
              <a:t> </a:t>
            </a:r>
            <a:r>
              <a:rPr lang="en-US" sz="2400" dirty="0" err="1"/>
              <a:t>keterbacaan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pemeliharaan</a:t>
            </a:r>
            <a:r>
              <a:rPr lang="en-US" sz="2400" dirty="0"/>
              <a:t> </a:t>
            </a:r>
            <a:r>
              <a:rPr lang="en-US" sz="2400" dirty="0" err="1"/>
              <a:t>kode</a:t>
            </a:r>
            <a:r>
              <a:rPr lang="en-US" sz="2400" dirty="0" smtClean="0"/>
              <a:t>.</a:t>
            </a:r>
            <a:endParaRPr lang="en-US" sz="2400" dirty="0">
              <a:solidFill>
                <a:srgbClr val="000000"/>
              </a:solidFill>
              <a:latin typeface="+mj-lt"/>
              <a:cs typeface="Karnchang" panose="020B0604020202020204" charset="-34"/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8800" y="2176133"/>
            <a:ext cx="7891225" cy="5558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276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A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87067" y="592941"/>
            <a:ext cx="16713866" cy="9101117"/>
            <a:chOff x="0" y="0"/>
            <a:chExt cx="4402006" cy="239700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402006" cy="2397002"/>
            </a:xfrm>
            <a:custGeom>
              <a:avLst/>
              <a:gdLst/>
              <a:ahLst/>
              <a:cxnLst/>
              <a:rect l="l" t="t" r="r" b="b"/>
              <a:pathLst>
                <a:path w="4402006" h="2397002">
                  <a:moveTo>
                    <a:pt x="23623" y="0"/>
                  </a:moveTo>
                  <a:lnTo>
                    <a:pt x="4378382" y="0"/>
                  </a:lnTo>
                  <a:cubicBezTo>
                    <a:pt x="4391429" y="0"/>
                    <a:pt x="4402006" y="10577"/>
                    <a:pt x="4402006" y="23623"/>
                  </a:cubicBezTo>
                  <a:lnTo>
                    <a:pt x="4402006" y="2373379"/>
                  </a:lnTo>
                  <a:cubicBezTo>
                    <a:pt x="4402006" y="2379644"/>
                    <a:pt x="4399517" y="2385653"/>
                    <a:pt x="4395087" y="2390083"/>
                  </a:cubicBezTo>
                  <a:cubicBezTo>
                    <a:pt x="4390656" y="2394513"/>
                    <a:pt x="4384647" y="2397002"/>
                    <a:pt x="4378382" y="2397002"/>
                  </a:cubicBezTo>
                  <a:lnTo>
                    <a:pt x="23623" y="2397002"/>
                  </a:lnTo>
                  <a:cubicBezTo>
                    <a:pt x="17358" y="2397002"/>
                    <a:pt x="11349" y="2394513"/>
                    <a:pt x="6919" y="2390083"/>
                  </a:cubicBezTo>
                  <a:cubicBezTo>
                    <a:pt x="2489" y="2385653"/>
                    <a:pt x="0" y="2379644"/>
                    <a:pt x="0" y="2373379"/>
                  </a:cubicBezTo>
                  <a:lnTo>
                    <a:pt x="0" y="23623"/>
                  </a:lnTo>
                  <a:cubicBezTo>
                    <a:pt x="0" y="17358"/>
                    <a:pt x="2489" y="11349"/>
                    <a:pt x="6919" y="6919"/>
                  </a:cubicBezTo>
                  <a:cubicBezTo>
                    <a:pt x="11349" y="2489"/>
                    <a:pt x="17358" y="0"/>
                    <a:pt x="23623" y="0"/>
                  </a:cubicBezTo>
                  <a:close/>
                </a:path>
              </a:pathLst>
            </a:custGeom>
            <a:solidFill>
              <a:srgbClr val="E6EAEF"/>
            </a:solidFill>
            <a:ln w="19050" cap="rnd">
              <a:solidFill>
                <a:srgbClr val="243342"/>
              </a:solidFill>
              <a:prstDash val="solid"/>
              <a:round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402006" cy="24351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2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-7538080">
            <a:off x="-7029811" y="-5584933"/>
            <a:ext cx="9808447" cy="9331824"/>
            <a:chOff x="0" y="0"/>
            <a:chExt cx="13077930" cy="12442432"/>
          </a:xfrm>
        </p:grpSpPr>
        <p:grpSp>
          <p:nvGrpSpPr>
            <p:cNvPr id="6" name="Group 6"/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</p:sp>
          <p:sp>
            <p:nvSpPr>
              <p:cNvPr id="8" name="TextBox 8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9" name="Group 9"/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</p:sp>
          <p:sp>
            <p:nvSpPr>
              <p:cNvPr id="11" name="TextBox 11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12" name="Group 12"/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</p:sp>
          <p:sp>
            <p:nvSpPr>
              <p:cNvPr id="14" name="TextBox 14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</p:grpSp>
      <p:grpSp>
        <p:nvGrpSpPr>
          <p:cNvPr id="15" name="Group 15"/>
          <p:cNvGrpSpPr/>
          <p:nvPr/>
        </p:nvGrpSpPr>
        <p:grpSpPr>
          <a:xfrm rot="2124477">
            <a:off x="15979122" y="5429903"/>
            <a:ext cx="9808447" cy="9331824"/>
            <a:chOff x="0" y="0"/>
            <a:chExt cx="13077930" cy="12442432"/>
          </a:xfrm>
        </p:grpSpPr>
        <p:grpSp>
          <p:nvGrpSpPr>
            <p:cNvPr id="16" name="Group 16"/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id="17" name="Freeform 17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</p:sp>
          <p:sp>
            <p:nvSpPr>
              <p:cNvPr id="18" name="TextBox 18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19" name="Group 19"/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id="20" name="Freeform 20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</p:sp>
          <p:sp>
            <p:nvSpPr>
              <p:cNvPr id="21" name="TextBox 21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22" name="Group 22"/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</p:sp>
          <p:sp>
            <p:nvSpPr>
              <p:cNvPr id="24" name="TextBox 24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13984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A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87067" y="592941"/>
            <a:ext cx="16713866" cy="9101117"/>
            <a:chOff x="0" y="0"/>
            <a:chExt cx="4402006" cy="239700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402006" cy="2397002"/>
            </a:xfrm>
            <a:custGeom>
              <a:avLst/>
              <a:gdLst/>
              <a:ahLst/>
              <a:cxnLst/>
              <a:rect l="l" t="t" r="r" b="b"/>
              <a:pathLst>
                <a:path w="4402006" h="2397002">
                  <a:moveTo>
                    <a:pt x="23623" y="0"/>
                  </a:moveTo>
                  <a:lnTo>
                    <a:pt x="4378382" y="0"/>
                  </a:lnTo>
                  <a:cubicBezTo>
                    <a:pt x="4391429" y="0"/>
                    <a:pt x="4402006" y="10577"/>
                    <a:pt x="4402006" y="23623"/>
                  </a:cubicBezTo>
                  <a:lnTo>
                    <a:pt x="4402006" y="2373379"/>
                  </a:lnTo>
                  <a:cubicBezTo>
                    <a:pt x="4402006" y="2379644"/>
                    <a:pt x="4399517" y="2385653"/>
                    <a:pt x="4395087" y="2390083"/>
                  </a:cubicBezTo>
                  <a:cubicBezTo>
                    <a:pt x="4390656" y="2394513"/>
                    <a:pt x="4384647" y="2397002"/>
                    <a:pt x="4378382" y="2397002"/>
                  </a:cubicBezTo>
                  <a:lnTo>
                    <a:pt x="23623" y="2397002"/>
                  </a:lnTo>
                  <a:cubicBezTo>
                    <a:pt x="17358" y="2397002"/>
                    <a:pt x="11349" y="2394513"/>
                    <a:pt x="6919" y="2390083"/>
                  </a:cubicBezTo>
                  <a:cubicBezTo>
                    <a:pt x="2489" y="2385653"/>
                    <a:pt x="0" y="2379644"/>
                    <a:pt x="0" y="2373379"/>
                  </a:cubicBezTo>
                  <a:lnTo>
                    <a:pt x="0" y="23623"/>
                  </a:lnTo>
                  <a:cubicBezTo>
                    <a:pt x="0" y="17358"/>
                    <a:pt x="2489" y="11349"/>
                    <a:pt x="6919" y="6919"/>
                  </a:cubicBezTo>
                  <a:cubicBezTo>
                    <a:pt x="11349" y="2489"/>
                    <a:pt x="17358" y="0"/>
                    <a:pt x="23623" y="0"/>
                  </a:cubicBezTo>
                  <a:close/>
                </a:path>
              </a:pathLst>
            </a:custGeom>
            <a:solidFill>
              <a:srgbClr val="E6EAEF"/>
            </a:solidFill>
            <a:ln w="19050" cap="rnd">
              <a:solidFill>
                <a:srgbClr val="243342"/>
              </a:solidFill>
              <a:prstDash val="solid"/>
              <a:round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402006" cy="24351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2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-7538080">
            <a:off x="-7029811" y="-5584933"/>
            <a:ext cx="9808447" cy="9331824"/>
            <a:chOff x="0" y="0"/>
            <a:chExt cx="13077930" cy="12442432"/>
          </a:xfrm>
        </p:grpSpPr>
        <p:grpSp>
          <p:nvGrpSpPr>
            <p:cNvPr id="6" name="Group 6"/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</p:sp>
          <p:sp>
            <p:nvSpPr>
              <p:cNvPr id="8" name="TextBox 8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9" name="Group 9"/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</p:sp>
          <p:sp>
            <p:nvSpPr>
              <p:cNvPr id="11" name="TextBox 11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12" name="Group 12"/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</p:sp>
          <p:sp>
            <p:nvSpPr>
              <p:cNvPr id="14" name="TextBox 14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</p:grpSp>
      <p:grpSp>
        <p:nvGrpSpPr>
          <p:cNvPr id="15" name="Group 15"/>
          <p:cNvGrpSpPr/>
          <p:nvPr/>
        </p:nvGrpSpPr>
        <p:grpSpPr>
          <a:xfrm rot="2124477">
            <a:off x="15979122" y="5429903"/>
            <a:ext cx="9808447" cy="9331824"/>
            <a:chOff x="0" y="0"/>
            <a:chExt cx="13077930" cy="12442432"/>
          </a:xfrm>
        </p:grpSpPr>
        <p:grpSp>
          <p:nvGrpSpPr>
            <p:cNvPr id="16" name="Group 16"/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id="17" name="Freeform 17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</p:sp>
          <p:sp>
            <p:nvSpPr>
              <p:cNvPr id="18" name="TextBox 18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19" name="Group 19"/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id="20" name="Freeform 20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</p:sp>
          <p:sp>
            <p:nvSpPr>
              <p:cNvPr id="21" name="TextBox 21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22" name="Group 22"/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</p:sp>
          <p:sp>
            <p:nvSpPr>
              <p:cNvPr id="24" name="TextBox 24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</p:grpSp>
      <p:sp>
        <p:nvSpPr>
          <p:cNvPr id="25" name="Freeform 25"/>
          <p:cNvSpPr/>
          <p:nvPr/>
        </p:nvSpPr>
        <p:spPr>
          <a:xfrm>
            <a:off x="1637652" y="1448162"/>
            <a:ext cx="659308" cy="659308"/>
          </a:xfrm>
          <a:custGeom>
            <a:avLst/>
            <a:gdLst/>
            <a:ahLst/>
            <a:cxnLst/>
            <a:rect l="l" t="t" r="r" b="b"/>
            <a:pathLst>
              <a:path w="659308" h="659308">
                <a:moveTo>
                  <a:pt x="0" y="0"/>
                </a:moveTo>
                <a:lnTo>
                  <a:pt x="659307" y="0"/>
                </a:lnTo>
                <a:lnTo>
                  <a:pt x="659307" y="659308"/>
                </a:lnTo>
                <a:lnTo>
                  <a:pt x="0" y="65930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26" name="TextBox 26"/>
          <p:cNvSpPr txBox="1"/>
          <p:nvPr/>
        </p:nvSpPr>
        <p:spPr>
          <a:xfrm>
            <a:off x="2485112" y="1632981"/>
            <a:ext cx="12221487" cy="47448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680"/>
              </a:lnSpc>
            </a:pPr>
            <a:r>
              <a:rPr lang="en-US" sz="4000" dirty="0">
                <a:solidFill>
                  <a:srgbClr val="000000"/>
                </a:solidFill>
                <a:latin typeface="Karnchang Bold"/>
              </a:rPr>
              <a:t>Mengimplementasikan </a:t>
            </a:r>
            <a:r>
              <a:rPr lang="en-US" sz="4000" dirty="0" err="1">
                <a:solidFill>
                  <a:srgbClr val="000000"/>
                </a:solidFill>
                <a:latin typeface="Karnchang Bold"/>
              </a:rPr>
              <a:t>Pemrograman</a:t>
            </a:r>
            <a:r>
              <a:rPr lang="en-US" sz="4000" dirty="0">
                <a:solidFill>
                  <a:srgbClr val="000000"/>
                </a:solidFill>
                <a:latin typeface="Karnchang Bold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Karnchang Bold"/>
              </a:rPr>
              <a:t>Terstruktur</a:t>
            </a:r>
            <a:endParaRPr lang="en-US" sz="4000" dirty="0">
              <a:solidFill>
                <a:srgbClr val="000000"/>
              </a:solidFill>
              <a:latin typeface="Karnchang Bold"/>
            </a:endParaRPr>
          </a:p>
        </p:txBody>
      </p:sp>
      <p:sp>
        <p:nvSpPr>
          <p:cNvPr id="27" name="TextBox 27"/>
          <p:cNvSpPr txBox="1"/>
          <p:nvPr/>
        </p:nvSpPr>
        <p:spPr>
          <a:xfrm>
            <a:off x="2485112" y="3864068"/>
            <a:ext cx="13337117" cy="19266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779"/>
              </a:lnSpc>
            </a:pPr>
            <a:r>
              <a:rPr lang="en-US" sz="2800" dirty="0" err="1"/>
              <a:t>Pemrograman</a:t>
            </a:r>
            <a:r>
              <a:rPr lang="en-US" sz="2800" dirty="0"/>
              <a:t> </a:t>
            </a:r>
            <a:r>
              <a:rPr lang="en-US" sz="2800" dirty="0" err="1"/>
              <a:t>terstruktur</a:t>
            </a:r>
            <a:r>
              <a:rPr lang="en-US" sz="2800" dirty="0"/>
              <a:t> </a:t>
            </a:r>
            <a:r>
              <a:rPr lang="en-US" sz="2800" dirty="0" err="1"/>
              <a:t>adalah</a:t>
            </a:r>
            <a:r>
              <a:rPr lang="en-US" sz="2800" dirty="0"/>
              <a:t> </a:t>
            </a:r>
            <a:r>
              <a:rPr lang="en-US" sz="2800" dirty="0" err="1"/>
              <a:t>konsep</a:t>
            </a:r>
            <a:r>
              <a:rPr lang="en-US" sz="2800" dirty="0"/>
              <a:t> yang </a:t>
            </a:r>
            <a:r>
              <a:rPr lang="en-US" sz="2800" dirty="0" err="1"/>
              <a:t>penting</a:t>
            </a:r>
            <a:r>
              <a:rPr lang="en-US" sz="2800" dirty="0"/>
              <a:t> </a:t>
            </a:r>
            <a:r>
              <a:rPr lang="en-US" sz="2800" dirty="0" err="1"/>
              <a:t>dalam</a:t>
            </a:r>
            <a:r>
              <a:rPr lang="en-US" sz="2800" dirty="0"/>
              <a:t> </a:t>
            </a:r>
            <a:r>
              <a:rPr lang="en-US" sz="2800" dirty="0" err="1"/>
              <a:t>pengembangan</a:t>
            </a:r>
            <a:r>
              <a:rPr lang="en-US" sz="2800" dirty="0"/>
              <a:t> </a:t>
            </a:r>
            <a:r>
              <a:rPr lang="en-US" sz="2800" dirty="0" err="1"/>
              <a:t>perangkat</a:t>
            </a:r>
            <a:r>
              <a:rPr lang="en-US" sz="2800" dirty="0"/>
              <a:t> </a:t>
            </a:r>
            <a:r>
              <a:rPr lang="en-US" sz="2800" dirty="0" err="1"/>
              <a:t>lunak</a:t>
            </a:r>
            <a:r>
              <a:rPr lang="en-US" sz="2800" dirty="0"/>
              <a:t>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memastikan</a:t>
            </a:r>
            <a:r>
              <a:rPr lang="en-US" sz="2800" dirty="0"/>
              <a:t> </a:t>
            </a:r>
            <a:r>
              <a:rPr lang="en-US" sz="2800" dirty="0" err="1"/>
              <a:t>kode</a:t>
            </a:r>
            <a:r>
              <a:rPr lang="en-US" sz="2800" dirty="0"/>
              <a:t> </a:t>
            </a:r>
            <a:r>
              <a:rPr lang="en-US" sz="2800" dirty="0" err="1"/>
              <a:t>kita</a:t>
            </a:r>
            <a:r>
              <a:rPr lang="en-US" sz="2800" dirty="0"/>
              <a:t> </a:t>
            </a:r>
            <a:r>
              <a:rPr lang="en-US" sz="2800" dirty="0" err="1"/>
              <a:t>mudah</a:t>
            </a:r>
            <a:r>
              <a:rPr lang="en-US" sz="2800" dirty="0"/>
              <a:t> </a:t>
            </a:r>
            <a:r>
              <a:rPr lang="en-US" sz="2800" dirty="0" err="1"/>
              <a:t>dimengerti</a:t>
            </a:r>
            <a:r>
              <a:rPr lang="en-US" sz="2800" dirty="0"/>
              <a:t>, </a:t>
            </a:r>
            <a:r>
              <a:rPr lang="en-US" sz="2800" dirty="0" err="1"/>
              <a:t>dipelihara</a:t>
            </a:r>
            <a:r>
              <a:rPr lang="en-US" sz="2800" dirty="0"/>
              <a:t>,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diperluas</a:t>
            </a:r>
            <a:r>
              <a:rPr lang="en-US" sz="2800" dirty="0"/>
              <a:t>. Mari </a:t>
            </a:r>
            <a:r>
              <a:rPr lang="en-US" sz="2800" dirty="0" err="1"/>
              <a:t>kita</a:t>
            </a:r>
            <a:r>
              <a:rPr lang="en-US" sz="2800" dirty="0"/>
              <a:t> </a:t>
            </a:r>
            <a:r>
              <a:rPr lang="en-US" sz="2800" dirty="0" err="1"/>
              <a:t>lihat</a:t>
            </a:r>
            <a:r>
              <a:rPr lang="en-US" sz="2800" dirty="0"/>
              <a:t> </a:t>
            </a:r>
            <a:r>
              <a:rPr lang="en-US" sz="2800" dirty="0" err="1"/>
              <a:t>bagaimana</a:t>
            </a:r>
            <a:r>
              <a:rPr lang="en-US" sz="2800" dirty="0"/>
              <a:t> </a:t>
            </a:r>
            <a:r>
              <a:rPr lang="en-US" sz="2800" dirty="0" err="1"/>
              <a:t>cara</a:t>
            </a:r>
            <a:r>
              <a:rPr lang="en-US" sz="2800" dirty="0"/>
              <a:t> </a:t>
            </a:r>
            <a:r>
              <a:rPr lang="en-US" sz="2800" dirty="0" err="1"/>
              <a:t>mengimplementasikan</a:t>
            </a:r>
            <a:r>
              <a:rPr lang="en-US" sz="2800" dirty="0"/>
              <a:t> </a:t>
            </a:r>
            <a:r>
              <a:rPr lang="en-US" sz="2800" dirty="0" err="1"/>
              <a:t>pemrograman</a:t>
            </a:r>
            <a:r>
              <a:rPr lang="en-US" sz="2800" dirty="0"/>
              <a:t> </a:t>
            </a:r>
            <a:r>
              <a:rPr lang="en-US" sz="2800" dirty="0" err="1"/>
              <a:t>terstruktur</a:t>
            </a:r>
            <a:r>
              <a:rPr lang="en-US" sz="2800" dirty="0"/>
              <a:t> </a:t>
            </a:r>
            <a:r>
              <a:rPr lang="en-US" sz="2800" dirty="0" err="1"/>
              <a:t>menggunakan</a:t>
            </a:r>
            <a:r>
              <a:rPr lang="en-US" sz="2800" dirty="0"/>
              <a:t> PHP, HTML, </a:t>
            </a:r>
            <a:r>
              <a:rPr lang="en-US" sz="2800" dirty="0" err="1"/>
              <a:t>dan</a:t>
            </a:r>
            <a:r>
              <a:rPr lang="en-US" sz="2800" dirty="0"/>
              <a:t> JavaScript.</a:t>
            </a:r>
            <a:endParaRPr lang="en-US" sz="2700" dirty="0">
              <a:solidFill>
                <a:srgbClr val="000000"/>
              </a:solidFill>
              <a:latin typeface="Karnchang"/>
            </a:endParaRPr>
          </a:p>
        </p:txBody>
      </p:sp>
    </p:spTree>
    <p:extLst>
      <p:ext uri="{BB962C8B-B14F-4D97-AF65-F5344CB8AC3E}">
        <p14:creationId xmlns:p14="http://schemas.microsoft.com/office/powerpoint/2010/main" val="4195019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A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87067" y="592941"/>
            <a:ext cx="16713866" cy="9101117"/>
            <a:chOff x="0" y="0"/>
            <a:chExt cx="4402006" cy="239700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402006" cy="2397002"/>
            </a:xfrm>
            <a:custGeom>
              <a:avLst/>
              <a:gdLst/>
              <a:ahLst/>
              <a:cxnLst/>
              <a:rect l="l" t="t" r="r" b="b"/>
              <a:pathLst>
                <a:path w="4402006" h="2397002">
                  <a:moveTo>
                    <a:pt x="23623" y="0"/>
                  </a:moveTo>
                  <a:lnTo>
                    <a:pt x="4378382" y="0"/>
                  </a:lnTo>
                  <a:cubicBezTo>
                    <a:pt x="4391429" y="0"/>
                    <a:pt x="4402006" y="10577"/>
                    <a:pt x="4402006" y="23623"/>
                  </a:cubicBezTo>
                  <a:lnTo>
                    <a:pt x="4402006" y="2373379"/>
                  </a:lnTo>
                  <a:cubicBezTo>
                    <a:pt x="4402006" y="2379644"/>
                    <a:pt x="4399517" y="2385653"/>
                    <a:pt x="4395087" y="2390083"/>
                  </a:cubicBezTo>
                  <a:cubicBezTo>
                    <a:pt x="4390656" y="2394513"/>
                    <a:pt x="4384647" y="2397002"/>
                    <a:pt x="4378382" y="2397002"/>
                  </a:cubicBezTo>
                  <a:lnTo>
                    <a:pt x="23623" y="2397002"/>
                  </a:lnTo>
                  <a:cubicBezTo>
                    <a:pt x="17358" y="2397002"/>
                    <a:pt x="11349" y="2394513"/>
                    <a:pt x="6919" y="2390083"/>
                  </a:cubicBezTo>
                  <a:cubicBezTo>
                    <a:pt x="2489" y="2385653"/>
                    <a:pt x="0" y="2379644"/>
                    <a:pt x="0" y="2373379"/>
                  </a:cubicBezTo>
                  <a:lnTo>
                    <a:pt x="0" y="23623"/>
                  </a:lnTo>
                  <a:cubicBezTo>
                    <a:pt x="0" y="17358"/>
                    <a:pt x="2489" y="11349"/>
                    <a:pt x="6919" y="6919"/>
                  </a:cubicBezTo>
                  <a:cubicBezTo>
                    <a:pt x="11349" y="2489"/>
                    <a:pt x="17358" y="0"/>
                    <a:pt x="23623" y="0"/>
                  </a:cubicBezTo>
                  <a:close/>
                </a:path>
              </a:pathLst>
            </a:custGeom>
            <a:solidFill>
              <a:srgbClr val="E6EAEF"/>
            </a:solidFill>
            <a:ln w="19050" cap="rnd">
              <a:solidFill>
                <a:srgbClr val="243342"/>
              </a:solidFill>
              <a:prstDash val="solid"/>
              <a:round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402006" cy="24351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2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-7538080">
            <a:off x="-7029811" y="-5584933"/>
            <a:ext cx="9808447" cy="9331824"/>
            <a:chOff x="0" y="0"/>
            <a:chExt cx="13077930" cy="12442432"/>
          </a:xfrm>
        </p:grpSpPr>
        <p:grpSp>
          <p:nvGrpSpPr>
            <p:cNvPr id="6" name="Group 6"/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</p:sp>
          <p:sp>
            <p:nvSpPr>
              <p:cNvPr id="8" name="TextBox 8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9" name="Group 9"/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</p:sp>
          <p:sp>
            <p:nvSpPr>
              <p:cNvPr id="11" name="TextBox 11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12" name="Group 12"/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</p:sp>
          <p:sp>
            <p:nvSpPr>
              <p:cNvPr id="14" name="TextBox 14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</p:grpSp>
      <p:grpSp>
        <p:nvGrpSpPr>
          <p:cNvPr id="15" name="Group 15"/>
          <p:cNvGrpSpPr/>
          <p:nvPr/>
        </p:nvGrpSpPr>
        <p:grpSpPr>
          <a:xfrm rot="2124477">
            <a:off x="15979122" y="5429903"/>
            <a:ext cx="9808447" cy="9331824"/>
            <a:chOff x="0" y="0"/>
            <a:chExt cx="13077930" cy="12442432"/>
          </a:xfrm>
        </p:grpSpPr>
        <p:grpSp>
          <p:nvGrpSpPr>
            <p:cNvPr id="16" name="Group 16"/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id="17" name="Freeform 17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</p:sp>
          <p:sp>
            <p:nvSpPr>
              <p:cNvPr id="18" name="TextBox 18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19" name="Group 19"/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id="20" name="Freeform 20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</p:sp>
          <p:sp>
            <p:nvSpPr>
              <p:cNvPr id="21" name="TextBox 21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22" name="Group 22"/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</p:sp>
          <p:sp>
            <p:nvSpPr>
              <p:cNvPr id="24" name="TextBox 24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</p:grpSp>
      <p:sp>
        <p:nvSpPr>
          <p:cNvPr id="28" name="TextBox 28"/>
          <p:cNvSpPr txBox="1"/>
          <p:nvPr/>
        </p:nvSpPr>
        <p:spPr>
          <a:xfrm>
            <a:off x="2051070" y="1716994"/>
            <a:ext cx="14490335" cy="36933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2400" b="1" dirty="0" err="1"/>
              <a:t>Pisahkan</a:t>
            </a:r>
            <a:r>
              <a:rPr lang="en-US" sz="2400" b="1" dirty="0"/>
              <a:t> </a:t>
            </a:r>
            <a:r>
              <a:rPr lang="en-US" sz="2400" b="1" dirty="0" err="1"/>
              <a:t>logika</a:t>
            </a:r>
            <a:r>
              <a:rPr lang="en-US" sz="2400" b="1" dirty="0"/>
              <a:t> </a:t>
            </a:r>
            <a:r>
              <a:rPr lang="en-US" sz="2400" b="1" dirty="0" err="1"/>
              <a:t>bisnis</a:t>
            </a:r>
            <a:r>
              <a:rPr lang="en-US" sz="2400" b="1" dirty="0"/>
              <a:t> </a:t>
            </a:r>
            <a:r>
              <a:rPr lang="en-US" sz="2400" b="1" dirty="0" err="1"/>
              <a:t>dari</a:t>
            </a:r>
            <a:r>
              <a:rPr lang="en-US" sz="2400" b="1" dirty="0"/>
              <a:t> </a:t>
            </a:r>
            <a:r>
              <a:rPr lang="en-US" sz="2400" b="1" dirty="0" err="1"/>
              <a:t>presentasi</a:t>
            </a:r>
            <a:r>
              <a:rPr lang="en-US" sz="2400" b="1" dirty="0"/>
              <a:t> (HTML).</a:t>
            </a:r>
            <a:endParaRPr lang="en-US" sz="2400" b="1" dirty="0" smtClean="0"/>
          </a:p>
        </p:txBody>
      </p:sp>
      <p:sp>
        <p:nvSpPr>
          <p:cNvPr id="29" name="TextBox 28"/>
          <p:cNvSpPr txBox="1"/>
          <p:nvPr/>
        </p:nvSpPr>
        <p:spPr>
          <a:xfrm>
            <a:off x="2051070" y="2400300"/>
            <a:ext cx="14490335" cy="184665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2400" dirty="0" smtClean="0"/>
              <a:t>	</a:t>
            </a:r>
            <a:r>
              <a:rPr lang="en-US" sz="2400" dirty="0" err="1" smtClean="0"/>
              <a:t>Memisahkan</a:t>
            </a:r>
            <a:r>
              <a:rPr lang="en-US" sz="2400" dirty="0" smtClean="0"/>
              <a:t> </a:t>
            </a:r>
            <a:r>
              <a:rPr lang="en-US" sz="2400" dirty="0" err="1"/>
              <a:t>logika</a:t>
            </a:r>
            <a:r>
              <a:rPr lang="en-US" sz="2400" dirty="0"/>
              <a:t> </a:t>
            </a:r>
            <a:r>
              <a:rPr lang="en-US" sz="2400" dirty="0" err="1"/>
              <a:t>bisnis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presentasi</a:t>
            </a:r>
            <a:r>
              <a:rPr lang="en-US" sz="2400" dirty="0"/>
              <a:t> (HTML) </a:t>
            </a:r>
            <a:r>
              <a:rPr lang="en-US" sz="2400" dirty="0" err="1"/>
              <a:t>adalah</a:t>
            </a:r>
            <a:r>
              <a:rPr lang="en-US" sz="2400" dirty="0"/>
              <a:t> </a:t>
            </a:r>
            <a:r>
              <a:rPr lang="en-US" sz="2400" dirty="0" err="1"/>
              <a:t>praktik</a:t>
            </a:r>
            <a:r>
              <a:rPr lang="en-US" sz="2400" dirty="0"/>
              <a:t> yang </a:t>
            </a:r>
            <a:r>
              <a:rPr lang="en-US" sz="2400" dirty="0" err="1"/>
              <a:t>penting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pengembangan</a:t>
            </a:r>
            <a:r>
              <a:rPr lang="en-US" sz="2400" dirty="0"/>
              <a:t> web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memastikan</a:t>
            </a:r>
            <a:r>
              <a:rPr lang="en-US" sz="2400" dirty="0"/>
              <a:t> </a:t>
            </a:r>
            <a:r>
              <a:rPr lang="en-US" sz="2400" dirty="0" err="1"/>
              <a:t>kode</a:t>
            </a:r>
            <a:r>
              <a:rPr lang="en-US" sz="2400" dirty="0"/>
              <a:t> yang </a:t>
            </a:r>
            <a:r>
              <a:rPr lang="en-US" sz="2400" dirty="0" err="1"/>
              <a:t>lebih</a:t>
            </a:r>
            <a:r>
              <a:rPr lang="en-US" sz="2400" dirty="0"/>
              <a:t> </a:t>
            </a:r>
            <a:r>
              <a:rPr lang="en-US" sz="2400" dirty="0" err="1"/>
              <a:t>bersih</a:t>
            </a:r>
            <a:r>
              <a:rPr lang="en-US" sz="2400" dirty="0"/>
              <a:t>, </a:t>
            </a:r>
            <a:r>
              <a:rPr lang="en-US" sz="2400" dirty="0" err="1"/>
              <a:t>terstruktur</a:t>
            </a:r>
            <a:r>
              <a:rPr lang="en-US" sz="2400" dirty="0"/>
              <a:t>,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mudah</a:t>
            </a:r>
            <a:r>
              <a:rPr lang="en-US" sz="2400" dirty="0"/>
              <a:t> </a:t>
            </a:r>
            <a:r>
              <a:rPr lang="en-US" sz="2400" dirty="0" err="1"/>
              <a:t>dipelihara</a:t>
            </a:r>
            <a:r>
              <a:rPr lang="en-US" sz="2400" dirty="0"/>
              <a:t>. </a:t>
            </a:r>
            <a:r>
              <a:rPr lang="en-US" sz="2400" dirty="0" err="1"/>
              <a:t>Ini</a:t>
            </a:r>
            <a:r>
              <a:rPr lang="en-US" sz="2400" dirty="0"/>
              <a:t> </a:t>
            </a:r>
            <a:r>
              <a:rPr lang="en-US" sz="2400" dirty="0" err="1"/>
              <a:t>biasanya</a:t>
            </a:r>
            <a:r>
              <a:rPr lang="en-US" sz="2400" dirty="0"/>
              <a:t> </a:t>
            </a:r>
            <a:r>
              <a:rPr lang="en-US" sz="2400" dirty="0" err="1"/>
              <a:t>dicapai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menerapkan</a:t>
            </a:r>
            <a:r>
              <a:rPr lang="en-US" sz="2400" dirty="0"/>
              <a:t> </a:t>
            </a:r>
            <a:r>
              <a:rPr lang="en-US" sz="2400" dirty="0" err="1"/>
              <a:t>pola</a:t>
            </a:r>
            <a:r>
              <a:rPr lang="en-US" sz="2400" dirty="0"/>
              <a:t> </a:t>
            </a:r>
            <a:r>
              <a:rPr lang="en-US" sz="2400" dirty="0" err="1"/>
              <a:t>arsitektur</a:t>
            </a:r>
            <a:r>
              <a:rPr lang="en-US" sz="2400" dirty="0"/>
              <a:t> </a:t>
            </a:r>
            <a:r>
              <a:rPr lang="en-US" sz="2400" dirty="0" err="1"/>
              <a:t>seperti</a:t>
            </a:r>
            <a:r>
              <a:rPr lang="en-US" sz="2400" dirty="0"/>
              <a:t> MVC (Model-View-Controller) </a:t>
            </a:r>
            <a:r>
              <a:rPr lang="en-US" sz="2400" dirty="0" err="1"/>
              <a:t>atau</a:t>
            </a:r>
            <a:r>
              <a:rPr lang="en-US" sz="2400" dirty="0"/>
              <a:t> </a:t>
            </a:r>
            <a:r>
              <a:rPr lang="en-US" sz="2400" dirty="0" err="1"/>
              <a:t>menggunakan</a:t>
            </a:r>
            <a:r>
              <a:rPr lang="en-US" sz="2400" dirty="0"/>
              <a:t> </a:t>
            </a:r>
            <a:r>
              <a:rPr lang="en-US" sz="2400" dirty="0" err="1"/>
              <a:t>prinsip</a:t>
            </a:r>
            <a:r>
              <a:rPr lang="en-US" sz="2400" dirty="0"/>
              <a:t> </a:t>
            </a:r>
            <a:r>
              <a:rPr lang="en-US" sz="2400" dirty="0" err="1"/>
              <a:t>pemisahan</a:t>
            </a:r>
            <a:r>
              <a:rPr lang="en-US" sz="2400" dirty="0"/>
              <a:t> </a:t>
            </a:r>
            <a:r>
              <a:rPr lang="en-US" sz="2400" dirty="0" err="1"/>
              <a:t>tanggung</a:t>
            </a:r>
            <a:r>
              <a:rPr lang="en-US" sz="2400" dirty="0"/>
              <a:t> </a:t>
            </a:r>
            <a:r>
              <a:rPr lang="en-US" sz="2400" dirty="0" err="1"/>
              <a:t>jawab</a:t>
            </a:r>
            <a:r>
              <a:rPr lang="en-US" sz="2400" dirty="0"/>
              <a:t> </a:t>
            </a:r>
            <a:r>
              <a:rPr lang="en-US" sz="2400" dirty="0" err="1"/>
              <a:t>secara</a:t>
            </a:r>
            <a:r>
              <a:rPr lang="en-US" sz="2400" dirty="0"/>
              <a:t> </a:t>
            </a:r>
            <a:r>
              <a:rPr lang="en-US" sz="2400" dirty="0" err="1"/>
              <a:t>umum</a:t>
            </a:r>
            <a:r>
              <a:rPr lang="en-US" sz="2400" dirty="0"/>
              <a:t>. </a:t>
            </a:r>
            <a:r>
              <a:rPr lang="en-US" sz="2400" dirty="0" err="1"/>
              <a:t>Berikut</a:t>
            </a:r>
            <a:r>
              <a:rPr lang="en-US" sz="2400" dirty="0"/>
              <a:t> </a:t>
            </a:r>
            <a:r>
              <a:rPr lang="en-US" sz="2400" dirty="0" err="1"/>
              <a:t>adalah</a:t>
            </a:r>
            <a:r>
              <a:rPr lang="en-US" sz="2400" dirty="0"/>
              <a:t> </a:t>
            </a:r>
            <a:r>
              <a:rPr lang="en-US" sz="2400" dirty="0" err="1"/>
              <a:t>cara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memisahkan</a:t>
            </a:r>
            <a:r>
              <a:rPr lang="en-US" sz="2400" dirty="0"/>
              <a:t> </a:t>
            </a:r>
            <a:r>
              <a:rPr lang="en-US" sz="2400" dirty="0" err="1"/>
              <a:t>logika</a:t>
            </a:r>
            <a:r>
              <a:rPr lang="en-US" sz="2400" dirty="0"/>
              <a:t> </a:t>
            </a:r>
            <a:r>
              <a:rPr lang="en-US" sz="2400" dirty="0" err="1"/>
              <a:t>bisnis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presentasi</a:t>
            </a:r>
            <a:r>
              <a:rPr lang="en-US" sz="2400" dirty="0"/>
              <a:t> </a:t>
            </a:r>
            <a:r>
              <a:rPr lang="en-US" sz="2400" dirty="0" err="1"/>
              <a:t>menggunakan</a:t>
            </a:r>
            <a:r>
              <a:rPr lang="en-US" sz="2400" dirty="0"/>
              <a:t> </a:t>
            </a:r>
            <a:r>
              <a:rPr lang="en-US" sz="2400" dirty="0" err="1"/>
              <a:t>contoh</a:t>
            </a:r>
            <a:r>
              <a:rPr lang="en-US" sz="2400" dirty="0"/>
              <a:t> </a:t>
            </a:r>
            <a:r>
              <a:rPr lang="en-US" sz="2400" dirty="0" err="1"/>
              <a:t>sederhana</a:t>
            </a:r>
            <a:r>
              <a:rPr lang="en-US" sz="2400" dirty="0"/>
              <a:t>:</a:t>
            </a:r>
            <a:endParaRPr lang="en-US" sz="2400" b="1" dirty="0" smtClean="0"/>
          </a:p>
        </p:txBody>
      </p:sp>
      <p:sp>
        <p:nvSpPr>
          <p:cNvPr id="27" name="TextBox 26"/>
          <p:cNvSpPr txBox="1"/>
          <p:nvPr/>
        </p:nvSpPr>
        <p:spPr>
          <a:xfrm>
            <a:off x="2051070" y="4506408"/>
            <a:ext cx="602612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1. Gunakan </a:t>
            </a:r>
            <a:r>
              <a:rPr lang="en-US" sz="2400" b="1" dirty="0" err="1"/>
              <a:t>Pemisahan</a:t>
            </a:r>
            <a:r>
              <a:rPr lang="en-US" sz="2400" b="1" dirty="0"/>
              <a:t> File</a:t>
            </a:r>
          </a:p>
          <a:p>
            <a:r>
              <a:rPr lang="en-US" sz="2400" dirty="0" smtClean="0"/>
              <a:t>	</a:t>
            </a:r>
            <a:r>
              <a:rPr lang="en-US" sz="2400" dirty="0" err="1" smtClean="0"/>
              <a:t>Pemisahan</a:t>
            </a:r>
            <a:r>
              <a:rPr lang="en-US" sz="2400" dirty="0" smtClean="0"/>
              <a:t> </a:t>
            </a:r>
            <a:r>
              <a:rPr lang="en-US" sz="2400" dirty="0" err="1"/>
              <a:t>logika</a:t>
            </a:r>
            <a:r>
              <a:rPr lang="en-US" sz="2400" dirty="0"/>
              <a:t> </a:t>
            </a:r>
            <a:r>
              <a:rPr lang="en-US" sz="2400" dirty="0" err="1"/>
              <a:t>bisnis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presentasi</a:t>
            </a:r>
            <a:r>
              <a:rPr lang="en-US" sz="2400" dirty="0"/>
              <a:t> </a:t>
            </a:r>
            <a:r>
              <a:rPr lang="en-US" sz="2400" dirty="0" err="1"/>
              <a:t>bisa</a:t>
            </a:r>
            <a:r>
              <a:rPr lang="en-US" sz="2400" dirty="0"/>
              <a:t> </a:t>
            </a:r>
            <a:r>
              <a:rPr lang="en-US" sz="2400" dirty="0" err="1"/>
              <a:t>dimulai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memisahkan</a:t>
            </a:r>
            <a:r>
              <a:rPr lang="en-US" sz="2400" dirty="0"/>
              <a:t> file PHP yang </a:t>
            </a:r>
            <a:r>
              <a:rPr lang="en-US" sz="2400" dirty="0" err="1"/>
              <a:t>mengandung</a:t>
            </a:r>
            <a:r>
              <a:rPr lang="en-US" sz="2400" dirty="0"/>
              <a:t> </a:t>
            </a:r>
            <a:r>
              <a:rPr lang="en-US" sz="2400" dirty="0" err="1"/>
              <a:t>logika</a:t>
            </a:r>
            <a:r>
              <a:rPr lang="en-US" sz="2400" dirty="0"/>
              <a:t> </a:t>
            </a:r>
            <a:r>
              <a:rPr lang="en-US" sz="2400" dirty="0" err="1"/>
              <a:t>bisnis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file HTML yang </a:t>
            </a:r>
            <a:r>
              <a:rPr lang="en-US" sz="2400" dirty="0" err="1"/>
              <a:t>berisi</a:t>
            </a:r>
            <a:r>
              <a:rPr lang="en-US" sz="2400" dirty="0"/>
              <a:t> </a:t>
            </a:r>
            <a:r>
              <a:rPr lang="en-US" sz="2400" dirty="0" err="1"/>
              <a:t>tampilan</a:t>
            </a:r>
            <a:r>
              <a:rPr lang="en-US" sz="2400" dirty="0"/>
              <a:t>. </a:t>
            </a:r>
            <a:r>
              <a:rPr lang="en-US" sz="2400" dirty="0" err="1"/>
              <a:t>Berikut</a:t>
            </a:r>
            <a:r>
              <a:rPr lang="en-US" sz="2400" dirty="0"/>
              <a:t> </a:t>
            </a:r>
            <a:r>
              <a:rPr lang="en-US" sz="2400" dirty="0" err="1"/>
              <a:t>contoh</a:t>
            </a:r>
            <a:r>
              <a:rPr lang="en-US" sz="2400" dirty="0"/>
              <a:t> </a:t>
            </a:r>
            <a:r>
              <a:rPr lang="en-US" sz="2400" dirty="0" err="1"/>
              <a:t>struktur</a:t>
            </a:r>
            <a:r>
              <a:rPr lang="en-US" sz="2400" dirty="0"/>
              <a:t> </a:t>
            </a:r>
            <a:r>
              <a:rPr lang="en-US" sz="2400" dirty="0" err="1"/>
              <a:t>direktori</a:t>
            </a:r>
            <a:r>
              <a:rPr lang="en-US" sz="2400" dirty="0"/>
              <a:t> yang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digunakan</a:t>
            </a:r>
            <a:r>
              <a:rPr lang="en-US" sz="2400" dirty="0"/>
              <a:t>:</a:t>
            </a:r>
          </a:p>
          <a:p>
            <a:endParaRPr lang="en-US" sz="2400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4377" y="4506408"/>
            <a:ext cx="4892241" cy="4436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206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A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87067" y="592941"/>
            <a:ext cx="16713866" cy="9101117"/>
            <a:chOff x="0" y="0"/>
            <a:chExt cx="4402006" cy="239700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402006" cy="2397002"/>
            </a:xfrm>
            <a:custGeom>
              <a:avLst/>
              <a:gdLst/>
              <a:ahLst/>
              <a:cxnLst/>
              <a:rect l="l" t="t" r="r" b="b"/>
              <a:pathLst>
                <a:path w="4402006" h="2397002">
                  <a:moveTo>
                    <a:pt x="23623" y="0"/>
                  </a:moveTo>
                  <a:lnTo>
                    <a:pt x="4378382" y="0"/>
                  </a:lnTo>
                  <a:cubicBezTo>
                    <a:pt x="4391429" y="0"/>
                    <a:pt x="4402006" y="10577"/>
                    <a:pt x="4402006" y="23623"/>
                  </a:cubicBezTo>
                  <a:lnTo>
                    <a:pt x="4402006" y="2373379"/>
                  </a:lnTo>
                  <a:cubicBezTo>
                    <a:pt x="4402006" y="2379644"/>
                    <a:pt x="4399517" y="2385653"/>
                    <a:pt x="4395087" y="2390083"/>
                  </a:cubicBezTo>
                  <a:cubicBezTo>
                    <a:pt x="4390656" y="2394513"/>
                    <a:pt x="4384647" y="2397002"/>
                    <a:pt x="4378382" y="2397002"/>
                  </a:cubicBezTo>
                  <a:lnTo>
                    <a:pt x="23623" y="2397002"/>
                  </a:lnTo>
                  <a:cubicBezTo>
                    <a:pt x="17358" y="2397002"/>
                    <a:pt x="11349" y="2394513"/>
                    <a:pt x="6919" y="2390083"/>
                  </a:cubicBezTo>
                  <a:cubicBezTo>
                    <a:pt x="2489" y="2385653"/>
                    <a:pt x="0" y="2379644"/>
                    <a:pt x="0" y="2373379"/>
                  </a:cubicBezTo>
                  <a:lnTo>
                    <a:pt x="0" y="23623"/>
                  </a:lnTo>
                  <a:cubicBezTo>
                    <a:pt x="0" y="17358"/>
                    <a:pt x="2489" y="11349"/>
                    <a:pt x="6919" y="6919"/>
                  </a:cubicBezTo>
                  <a:cubicBezTo>
                    <a:pt x="11349" y="2489"/>
                    <a:pt x="17358" y="0"/>
                    <a:pt x="23623" y="0"/>
                  </a:cubicBezTo>
                  <a:close/>
                </a:path>
              </a:pathLst>
            </a:custGeom>
            <a:solidFill>
              <a:srgbClr val="E6EAEF"/>
            </a:solidFill>
            <a:ln w="19050" cap="rnd">
              <a:solidFill>
                <a:srgbClr val="243342"/>
              </a:solidFill>
              <a:prstDash val="solid"/>
              <a:round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402006" cy="24351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2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-7538080">
            <a:off x="-7029811" y="-5584933"/>
            <a:ext cx="9808447" cy="9331824"/>
            <a:chOff x="0" y="0"/>
            <a:chExt cx="13077930" cy="12442432"/>
          </a:xfrm>
        </p:grpSpPr>
        <p:grpSp>
          <p:nvGrpSpPr>
            <p:cNvPr id="6" name="Group 6"/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</p:sp>
          <p:sp>
            <p:nvSpPr>
              <p:cNvPr id="8" name="TextBox 8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9" name="Group 9"/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</p:sp>
          <p:sp>
            <p:nvSpPr>
              <p:cNvPr id="11" name="TextBox 11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12" name="Group 12"/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</p:sp>
          <p:sp>
            <p:nvSpPr>
              <p:cNvPr id="14" name="TextBox 14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</p:grpSp>
      <p:grpSp>
        <p:nvGrpSpPr>
          <p:cNvPr id="15" name="Group 15"/>
          <p:cNvGrpSpPr/>
          <p:nvPr/>
        </p:nvGrpSpPr>
        <p:grpSpPr>
          <a:xfrm rot="2124477">
            <a:off x="15979122" y="5429903"/>
            <a:ext cx="9808447" cy="9331824"/>
            <a:chOff x="0" y="0"/>
            <a:chExt cx="13077930" cy="12442432"/>
          </a:xfrm>
        </p:grpSpPr>
        <p:grpSp>
          <p:nvGrpSpPr>
            <p:cNvPr id="16" name="Group 16"/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id="17" name="Freeform 17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</p:sp>
          <p:sp>
            <p:nvSpPr>
              <p:cNvPr id="18" name="TextBox 18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19" name="Group 19"/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id="20" name="Freeform 20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</p:sp>
          <p:sp>
            <p:nvSpPr>
              <p:cNvPr id="21" name="TextBox 21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22" name="Group 22"/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</p:sp>
          <p:sp>
            <p:nvSpPr>
              <p:cNvPr id="24" name="TextBox 24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</p:grpSp>
      <p:sp>
        <p:nvSpPr>
          <p:cNvPr id="29" name="TextBox 28"/>
          <p:cNvSpPr txBox="1"/>
          <p:nvPr/>
        </p:nvSpPr>
        <p:spPr>
          <a:xfrm>
            <a:off x="2051070" y="2400300"/>
            <a:ext cx="14490335" cy="36933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2400" dirty="0" smtClean="0"/>
              <a:t>	</a:t>
            </a:r>
            <a:endParaRPr lang="en-US" sz="2400" b="1" dirty="0" smtClean="0"/>
          </a:p>
        </p:txBody>
      </p:sp>
      <p:sp>
        <p:nvSpPr>
          <p:cNvPr id="27" name="TextBox 26"/>
          <p:cNvSpPr txBox="1"/>
          <p:nvPr/>
        </p:nvSpPr>
        <p:spPr>
          <a:xfrm>
            <a:off x="2051070" y="4506408"/>
            <a:ext cx="602612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1. </a:t>
            </a:r>
            <a:r>
              <a:rPr lang="en-US" sz="2400" b="1" dirty="0" smtClean="0"/>
              <a:t>controller</a:t>
            </a:r>
            <a:endParaRPr lang="en-US" sz="2400" b="1" dirty="0"/>
          </a:p>
          <a:p>
            <a:r>
              <a:rPr lang="en-US" sz="2400" dirty="0" smtClean="0"/>
              <a:t>	Folder controller </a:t>
            </a:r>
            <a:r>
              <a:rPr lang="en-US" sz="2400" dirty="0" err="1" smtClean="0"/>
              <a:t>berfungsi</a:t>
            </a:r>
            <a:r>
              <a:rPr lang="en-US" sz="2400" dirty="0" smtClean="0"/>
              <a:t>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menyimpan</a:t>
            </a:r>
            <a:r>
              <a:rPr lang="en-US" sz="2400" dirty="0" smtClean="0"/>
              <a:t> </a:t>
            </a:r>
            <a:r>
              <a:rPr lang="en-US" sz="2400" dirty="0" err="1" smtClean="0"/>
              <a:t>semua</a:t>
            </a:r>
            <a:r>
              <a:rPr lang="en-US" sz="2400" dirty="0" smtClean="0"/>
              <a:t> file </a:t>
            </a:r>
            <a:r>
              <a:rPr lang="en-US" sz="2400" dirty="0" err="1" smtClean="0"/>
              <a:t>atau</a:t>
            </a:r>
            <a:r>
              <a:rPr lang="en-US" sz="2400" dirty="0" smtClean="0"/>
              <a:t> source code yang </a:t>
            </a:r>
            <a:r>
              <a:rPr lang="en-US" sz="2400" dirty="0" err="1" smtClean="0"/>
              <a:t>mengarah</a:t>
            </a:r>
            <a:r>
              <a:rPr lang="en-US" sz="2400" dirty="0" smtClean="0"/>
              <a:t> </a:t>
            </a:r>
            <a:r>
              <a:rPr lang="en-US" sz="2400" dirty="0" err="1" smtClean="0"/>
              <a:t>kepada</a:t>
            </a:r>
            <a:r>
              <a:rPr lang="en-US" sz="2400" dirty="0" smtClean="0"/>
              <a:t> </a:t>
            </a:r>
            <a:r>
              <a:rPr lang="en-US" sz="2400" dirty="0" err="1" smtClean="0"/>
              <a:t>bisnis</a:t>
            </a:r>
            <a:r>
              <a:rPr lang="en-US" sz="2400" dirty="0" smtClean="0"/>
              <a:t> logic </a:t>
            </a:r>
            <a:r>
              <a:rPr lang="en-US" sz="2400" dirty="0" err="1" smtClean="0"/>
              <a:t>dari</a:t>
            </a:r>
            <a:r>
              <a:rPr lang="en-US" sz="2400" dirty="0" smtClean="0"/>
              <a:t> </a:t>
            </a:r>
            <a:r>
              <a:rPr lang="en-US" sz="2400" dirty="0" err="1" smtClean="0"/>
              <a:t>sebuah</a:t>
            </a:r>
            <a:r>
              <a:rPr lang="en-US" sz="2400" dirty="0" smtClean="0"/>
              <a:t> </a:t>
            </a:r>
            <a:r>
              <a:rPr lang="en-US" sz="2400" dirty="0" err="1" smtClean="0"/>
              <a:t>aplikasi</a:t>
            </a:r>
            <a:r>
              <a:rPr lang="en-US" sz="2400" dirty="0" smtClean="0"/>
              <a:t> yang </a:t>
            </a:r>
            <a:r>
              <a:rPr lang="en-US" sz="2400" dirty="0" err="1" smtClean="0"/>
              <a:t>akan</a:t>
            </a:r>
            <a:r>
              <a:rPr lang="en-US" sz="2400" dirty="0" smtClean="0"/>
              <a:t> </a:t>
            </a:r>
            <a:r>
              <a:rPr lang="en-US" sz="2400" dirty="0" err="1" smtClean="0"/>
              <a:t>dibuat</a:t>
            </a:r>
            <a:r>
              <a:rPr lang="en-US" sz="2400" dirty="0" smtClean="0"/>
              <a:t>. </a:t>
            </a:r>
            <a:endParaRPr lang="en-US" sz="2400" dirty="0"/>
          </a:p>
          <a:p>
            <a:endParaRPr lang="en-US" sz="2400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0571" y="3848100"/>
            <a:ext cx="5029200" cy="4560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837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A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87067" y="592941"/>
            <a:ext cx="16713866" cy="9101117"/>
            <a:chOff x="0" y="0"/>
            <a:chExt cx="4402006" cy="239700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402006" cy="2397002"/>
            </a:xfrm>
            <a:custGeom>
              <a:avLst/>
              <a:gdLst/>
              <a:ahLst/>
              <a:cxnLst/>
              <a:rect l="l" t="t" r="r" b="b"/>
              <a:pathLst>
                <a:path w="4402006" h="2397002">
                  <a:moveTo>
                    <a:pt x="23623" y="0"/>
                  </a:moveTo>
                  <a:lnTo>
                    <a:pt x="4378382" y="0"/>
                  </a:lnTo>
                  <a:cubicBezTo>
                    <a:pt x="4391429" y="0"/>
                    <a:pt x="4402006" y="10577"/>
                    <a:pt x="4402006" y="23623"/>
                  </a:cubicBezTo>
                  <a:lnTo>
                    <a:pt x="4402006" y="2373379"/>
                  </a:lnTo>
                  <a:cubicBezTo>
                    <a:pt x="4402006" y="2379644"/>
                    <a:pt x="4399517" y="2385653"/>
                    <a:pt x="4395087" y="2390083"/>
                  </a:cubicBezTo>
                  <a:cubicBezTo>
                    <a:pt x="4390656" y="2394513"/>
                    <a:pt x="4384647" y="2397002"/>
                    <a:pt x="4378382" y="2397002"/>
                  </a:cubicBezTo>
                  <a:lnTo>
                    <a:pt x="23623" y="2397002"/>
                  </a:lnTo>
                  <a:cubicBezTo>
                    <a:pt x="17358" y="2397002"/>
                    <a:pt x="11349" y="2394513"/>
                    <a:pt x="6919" y="2390083"/>
                  </a:cubicBezTo>
                  <a:cubicBezTo>
                    <a:pt x="2489" y="2385653"/>
                    <a:pt x="0" y="2379644"/>
                    <a:pt x="0" y="2373379"/>
                  </a:cubicBezTo>
                  <a:lnTo>
                    <a:pt x="0" y="23623"/>
                  </a:lnTo>
                  <a:cubicBezTo>
                    <a:pt x="0" y="17358"/>
                    <a:pt x="2489" y="11349"/>
                    <a:pt x="6919" y="6919"/>
                  </a:cubicBezTo>
                  <a:cubicBezTo>
                    <a:pt x="11349" y="2489"/>
                    <a:pt x="17358" y="0"/>
                    <a:pt x="23623" y="0"/>
                  </a:cubicBezTo>
                  <a:close/>
                </a:path>
              </a:pathLst>
            </a:custGeom>
            <a:solidFill>
              <a:srgbClr val="E6EAEF"/>
            </a:solidFill>
            <a:ln w="19050" cap="rnd">
              <a:solidFill>
                <a:srgbClr val="243342"/>
              </a:solidFill>
              <a:prstDash val="solid"/>
              <a:round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402006" cy="24351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2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-7538080">
            <a:off x="-7029811" y="-5584933"/>
            <a:ext cx="9808447" cy="9331824"/>
            <a:chOff x="0" y="0"/>
            <a:chExt cx="13077930" cy="12442432"/>
          </a:xfrm>
        </p:grpSpPr>
        <p:grpSp>
          <p:nvGrpSpPr>
            <p:cNvPr id="6" name="Group 6"/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</p:sp>
          <p:sp>
            <p:nvSpPr>
              <p:cNvPr id="8" name="TextBox 8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9" name="Group 9"/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</p:sp>
          <p:sp>
            <p:nvSpPr>
              <p:cNvPr id="11" name="TextBox 11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12" name="Group 12"/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</p:sp>
          <p:sp>
            <p:nvSpPr>
              <p:cNvPr id="14" name="TextBox 14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</p:grpSp>
      <p:grpSp>
        <p:nvGrpSpPr>
          <p:cNvPr id="15" name="Group 15"/>
          <p:cNvGrpSpPr/>
          <p:nvPr/>
        </p:nvGrpSpPr>
        <p:grpSpPr>
          <a:xfrm rot="2124477">
            <a:off x="15979122" y="5429903"/>
            <a:ext cx="9808447" cy="9331824"/>
            <a:chOff x="0" y="0"/>
            <a:chExt cx="13077930" cy="12442432"/>
          </a:xfrm>
        </p:grpSpPr>
        <p:grpSp>
          <p:nvGrpSpPr>
            <p:cNvPr id="16" name="Group 16"/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id="17" name="Freeform 17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</p:sp>
          <p:sp>
            <p:nvSpPr>
              <p:cNvPr id="18" name="TextBox 18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19" name="Group 19"/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id="20" name="Freeform 20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</p:sp>
          <p:sp>
            <p:nvSpPr>
              <p:cNvPr id="21" name="TextBox 21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22" name="Group 22"/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</p:sp>
          <p:sp>
            <p:nvSpPr>
              <p:cNvPr id="24" name="TextBox 24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</p:grpSp>
      <p:sp>
        <p:nvSpPr>
          <p:cNvPr id="29" name="TextBox 28"/>
          <p:cNvSpPr txBox="1"/>
          <p:nvPr/>
        </p:nvSpPr>
        <p:spPr>
          <a:xfrm>
            <a:off x="2051070" y="2400300"/>
            <a:ext cx="14490335" cy="36933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2400" dirty="0" smtClean="0"/>
              <a:t>	</a:t>
            </a:r>
            <a:endParaRPr lang="en-US" sz="2400" b="1" dirty="0" smtClean="0"/>
          </a:p>
        </p:txBody>
      </p:sp>
      <p:sp>
        <p:nvSpPr>
          <p:cNvPr id="27" name="TextBox 26"/>
          <p:cNvSpPr txBox="1"/>
          <p:nvPr/>
        </p:nvSpPr>
        <p:spPr>
          <a:xfrm>
            <a:off x="2051070" y="4506408"/>
            <a:ext cx="60261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2</a:t>
            </a:r>
            <a:r>
              <a:rPr lang="en-US" sz="2400" b="1" dirty="0" smtClean="0"/>
              <a:t>. public</a:t>
            </a:r>
            <a:endParaRPr lang="en-US" sz="2400" b="1" dirty="0"/>
          </a:p>
          <a:p>
            <a:r>
              <a:rPr lang="en-US" sz="2400" dirty="0" smtClean="0"/>
              <a:t>	Folder public </a:t>
            </a:r>
            <a:r>
              <a:rPr lang="en-US" sz="2400" dirty="0" err="1" smtClean="0"/>
              <a:t>berfungsi</a:t>
            </a:r>
            <a:r>
              <a:rPr lang="en-US" sz="2400" dirty="0" smtClean="0"/>
              <a:t>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menyimpan</a:t>
            </a:r>
            <a:r>
              <a:rPr lang="en-US" sz="2400" dirty="0" smtClean="0"/>
              <a:t> </a:t>
            </a:r>
            <a:r>
              <a:rPr lang="en-US" sz="2400" dirty="0" err="1" smtClean="0"/>
              <a:t>semua</a:t>
            </a:r>
            <a:r>
              <a:rPr lang="en-US" sz="2400" dirty="0" smtClean="0"/>
              <a:t> file </a:t>
            </a:r>
            <a:r>
              <a:rPr lang="en-US" sz="2400" dirty="0" err="1" smtClean="0"/>
              <a:t>berupa</a:t>
            </a:r>
            <a:r>
              <a:rPr lang="en-US" sz="2400" dirty="0" smtClean="0"/>
              <a:t> </a:t>
            </a:r>
            <a:r>
              <a:rPr lang="en-US" sz="2400" dirty="0" err="1" smtClean="0"/>
              <a:t>foto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file-file </a:t>
            </a:r>
            <a:r>
              <a:rPr lang="en-US" sz="2400" dirty="0" err="1" smtClean="0"/>
              <a:t>lainya</a:t>
            </a:r>
            <a:r>
              <a:rPr lang="en-US" sz="2400" dirty="0" smtClean="0"/>
              <a:t>. </a:t>
            </a:r>
            <a:endParaRPr lang="en-US" sz="2400" dirty="0"/>
          </a:p>
          <a:p>
            <a:endParaRPr lang="en-US" sz="2400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0" y="3836261"/>
            <a:ext cx="4406262" cy="3995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57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A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87067" y="592941"/>
            <a:ext cx="16713866" cy="9101117"/>
            <a:chOff x="0" y="0"/>
            <a:chExt cx="4402006" cy="239700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402006" cy="2397002"/>
            </a:xfrm>
            <a:custGeom>
              <a:avLst/>
              <a:gdLst/>
              <a:ahLst/>
              <a:cxnLst/>
              <a:rect l="l" t="t" r="r" b="b"/>
              <a:pathLst>
                <a:path w="4402006" h="2397002">
                  <a:moveTo>
                    <a:pt x="23623" y="0"/>
                  </a:moveTo>
                  <a:lnTo>
                    <a:pt x="4378382" y="0"/>
                  </a:lnTo>
                  <a:cubicBezTo>
                    <a:pt x="4391429" y="0"/>
                    <a:pt x="4402006" y="10577"/>
                    <a:pt x="4402006" y="23623"/>
                  </a:cubicBezTo>
                  <a:lnTo>
                    <a:pt x="4402006" y="2373379"/>
                  </a:lnTo>
                  <a:cubicBezTo>
                    <a:pt x="4402006" y="2379644"/>
                    <a:pt x="4399517" y="2385653"/>
                    <a:pt x="4395087" y="2390083"/>
                  </a:cubicBezTo>
                  <a:cubicBezTo>
                    <a:pt x="4390656" y="2394513"/>
                    <a:pt x="4384647" y="2397002"/>
                    <a:pt x="4378382" y="2397002"/>
                  </a:cubicBezTo>
                  <a:lnTo>
                    <a:pt x="23623" y="2397002"/>
                  </a:lnTo>
                  <a:cubicBezTo>
                    <a:pt x="17358" y="2397002"/>
                    <a:pt x="11349" y="2394513"/>
                    <a:pt x="6919" y="2390083"/>
                  </a:cubicBezTo>
                  <a:cubicBezTo>
                    <a:pt x="2489" y="2385653"/>
                    <a:pt x="0" y="2379644"/>
                    <a:pt x="0" y="2373379"/>
                  </a:cubicBezTo>
                  <a:lnTo>
                    <a:pt x="0" y="23623"/>
                  </a:lnTo>
                  <a:cubicBezTo>
                    <a:pt x="0" y="17358"/>
                    <a:pt x="2489" y="11349"/>
                    <a:pt x="6919" y="6919"/>
                  </a:cubicBezTo>
                  <a:cubicBezTo>
                    <a:pt x="11349" y="2489"/>
                    <a:pt x="17358" y="0"/>
                    <a:pt x="23623" y="0"/>
                  </a:cubicBezTo>
                  <a:close/>
                </a:path>
              </a:pathLst>
            </a:custGeom>
            <a:solidFill>
              <a:srgbClr val="E6EAEF"/>
            </a:solidFill>
            <a:ln w="19050" cap="rnd">
              <a:solidFill>
                <a:srgbClr val="243342"/>
              </a:solidFill>
              <a:prstDash val="solid"/>
              <a:round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402006" cy="24351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2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-7538080">
            <a:off x="-7029811" y="-5584933"/>
            <a:ext cx="9808447" cy="9331824"/>
            <a:chOff x="0" y="0"/>
            <a:chExt cx="13077930" cy="12442432"/>
          </a:xfrm>
        </p:grpSpPr>
        <p:grpSp>
          <p:nvGrpSpPr>
            <p:cNvPr id="6" name="Group 6"/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</p:sp>
          <p:sp>
            <p:nvSpPr>
              <p:cNvPr id="8" name="TextBox 8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9" name="Group 9"/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</p:sp>
          <p:sp>
            <p:nvSpPr>
              <p:cNvPr id="11" name="TextBox 11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12" name="Group 12"/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</p:sp>
          <p:sp>
            <p:nvSpPr>
              <p:cNvPr id="14" name="TextBox 14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</p:grpSp>
      <p:grpSp>
        <p:nvGrpSpPr>
          <p:cNvPr id="15" name="Group 15"/>
          <p:cNvGrpSpPr/>
          <p:nvPr/>
        </p:nvGrpSpPr>
        <p:grpSpPr>
          <a:xfrm rot="2124477">
            <a:off x="15979122" y="5429903"/>
            <a:ext cx="9808447" cy="9331824"/>
            <a:chOff x="0" y="0"/>
            <a:chExt cx="13077930" cy="12442432"/>
          </a:xfrm>
        </p:grpSpPr>
        <p:grpSp>
          <p:nvGrpSpPr>
            <p:cNvPr id="16" name="Group 16"/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id="17" name="Freeform 17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</p:sp>
          <p:sp>
            <p:nvSpPr>
              <p:cNvPr id="18" name="TextBox 18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19" name="Group 19"/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id="20" name="Freeform 20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</p:sp>
          <p:sp>
            <p:nvSpPr>
              <p:cNvPr id="21" name="TextBox 21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22" name="Group 22"/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</p:sp>
          <p:sp>
            <p:nvSpPr>
              <p:cNvPr id="24" name="TextBox 24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</p:grpSp>
      <p:sp>
        <p:nvSpPr>
          <p:cNvPr id="29" name="TextBox 28"/>
          <p:cNvSpPr txBox="1"/>
          <p:nvPr/>
        </p:nvSpPr>
        <p:spPr>
          <a:xfrm>
            <a:off x="2051070" y="2400300"/>
            <a:ext cx="14490335" cy="36933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2400" dirty="0" smtClean="0"/>
              <a:t>	</a:t>
            </a:r>
            <a:endParaRPr lang="en-US" sz="2400" b="1" dirty="0" smtClean="0"/>
          </a:p>
        </p:txBody>
      </p:sp>
      <p:sp>
        <p:nvSpPr>
          <p:cNvPr id="27" name="TextBox 26"/>
          <p:cNvSpPr txBox="1"/>
          <p:nvPr/>
        </p:nvSpPr>
        <p:spPr>
          <a:xfrm>
            <a:off x="2051070" y="4506408"/>
            <a:ext cx="602612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3</a:t>
            </a:r>
            <a:r>
              <a:rPr lang="en-US" sz="2400" b="1" dirty="0" smtClean="0"/>
              <a:t>. vendor</a:t>
            </a:r>
            <a:endParaRPr lang="en-US" sz="2400" b="1" dirty="0"/>
          </a:p>
          <a:p>
            <a:r>
              <a:rPr lang="en-US" sz="2400" dirty="0" smtClean="0"/>
              <a:t>	Folder vendor </a:t>
            </a:r>
            <a:r>
              <a:rPr lang="en-US" sz="2400" dirty="0" err="1" smtClean="0"/>
              <a:t>berfungsi</a:t>
            </a:r>
            <a:r>
              <a:rPr lang="en-US" sz="2400" dirty="0" smtClean="0"/>
              <a:t>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menyimpan</a:t>
            </a:r>
            <a:r>
              <a:rPr lang="en-US" sz="2400" dirty="0" smtClean="0"/>
              <a:t> </a:t>
            </a:r>
            <a:r>
              <a:rPr lang="en-US" sz="2400" dirty="0" err="1" smtClean="0"/>
              <a:t>semua</a:t>
            </a:r>
            <a:r>
              <a:rPr lang="en-US" sz="2400" dirty="0" smtClean="0"/>
              <a:t> file </a:t>
            </a:r>
            <a:r>
              <a:rPr lang="en-US" sz="2400" dirty="0" err="1" smtClean="0"/>
              <a:t>pihak</a:t>
            </a:r>
            <a:r>
              <a:rPr lang="en-US" sz="2400" dirty="0" smtClean="0"/>
              <a:t> </a:t>
            </a:r>
            <a:r>
              <a:rPr lang="en-US" sz="2400" dirty="0" err="1" smtClean="0"/>
              <a:t>ke</a:t>
            </a:r>
            <a:r>
              <a:rPr lang="en-US" sz="2400" dirty="0" smtClean="0"/>
              <a:t> 3 </a:t>
            </a:r>
            <a:r>
              <a:rPr lang="en-US" sz="2400" dirty="0" err="1" smtClean="0"/>
              <a:t>atau</a:t>
            </a:r>
            <a:r>
              <a:rPr lang="en-US" sz="2400" dirty="0" smtClean="0"/>
              <a:t> plugin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pengembangan</a:t>
            </a:r>
            <a:r>
              <a:rPr lang="en-US" sz="2400" dirty="0" smtClean="0"/>
              <a:t> </a:t>
            </a:r>
            <a:r>
              <a:rPr lang="en-US" sz="2400" dirty="0" err="1" smtClean="0"/>
              <a:t>aplikasi</a:t>
            </a:r>
            <a:r>
              <a:rPr lang="en-US" sz="2400" dirty="0" smtClean="0"/>
              <a:t> yang </a:t>
            </a:r>
            <a:r>
              <a:rPr lang="en-US" sz="2400" dirty="0" err="1" smtClean="0"/>
              <a:t>akan</a:t>
            </a:r>
            <a:r>
              <a:rPr lang="en-US" sz="2400" dirty="0" smtClean="0"/>
              <a:t> di </a:t>
            </a:r>
            <a:r>
              <a:rPr lang="en-US" sz="2400" dirty="0" err="1" smtClean="0"/>
              <a:t>bangun</a:t>
            </a:r>
            <a:r>
              <a:rPr lang="en-US" sz="2400" dirty="0" smtClean="0"/>
              <a:t>. </a:t>
            </a:r>
            <a:r>
              <a:rPr lang="en-US" sz="2400" dirty="0" err="1" smtClean="0"/>
              <a:t>Seperti</a:t>
            </a:r>
            <a:r>
              <a:rPr lang="en-US" sz="2400" dirty="0" smtClean="0"/>
              <a:t> </a:t>
            </a:r>
            <a:r>
              <a:rPr lang="en-US" sz="2400" dirty="0" err="1" smtClean="0"/>
              <a:t>css</a:t>
            </a:r>
            <a:r>
              <a:rPr lang="en-US" sz="2400" dirty="0" smtClean="0"/>
              <a:t>, bootstrap, </a:t>
            </a:r>
            <a:r>
              <a:rPr lang="en-US" sz="2400" dirty="0" err="1" smtClean="0"/>
              <a:t>javascript</a:t>
            </a:r>
            <a:r>
              <a:rPr lang="en-US" sz="2400" dirty="0" smtClean="0"/>
              <a:t>.</a:t>
            </a:r>
            <a:endParaRPr lang="en-US" sz="2400" dirty="0"/>
          </a:p>
          <a:p>
            <a:endParaRPr lang="en-US" sz="2400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4377" y="3619500"/>
            <a:ext cx="5086507" cy="4612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544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A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87067" y="592941"/>
            <a:ext cx="16713866" cy="9101117"/>
            <a:chOff x="0" y="0"/>
            <a:chExt cx="4402006" cy="239700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402006" cy="2397002"/>
            </a:xfrm>
            <a:custGeom>
              <a:avLst/>
              <a:gdLst/>
              <a:ahLst/>
              <a:cxnLst/>
              <a:rect l="l" t="t" r="r" b="b"/>
              <a:pathLst>
                <a:path w="4402006" h="2397002">
                  <a:moveTo>
                    <a:pt x="23623" y="0"/>
                  </a:moveTo>
                  <a:lnTo>
                    <a:pt x="4378382" y="0"/>
                  </a:lnTo>
                  <a:cubicBezTo>
                    <a:pt x="4391429" y="0"/>
                    <a:pt x="4402006" y="10577"/>
                    <a:pt x="4402006" y="23623"/>
                  </a:cubicBezTo>
                  <a:lnTo>
                    <a:pt x="4402006" y="2373379"/>
                  </a:lnTo>
                  <a:cubicBezTo>
                    <a:pt x="4402006" y="2379644"/>
                    <a:pt x="4399517" y="2385653"/>
                    <a:pt x="4395087" y="2390083"/>
                  </a:cubicBezTo>
                  <a:cubicBezTo>
                    <a:pt x="4390656" y="2394513"/>
                    <a:pt x="4384647" y="2397002"/>
                    <a:pt x="4378382" y="2397002"/>
                  </a:cubicBezTo>
                  <a:lnTo>
                    <a:pt x="23623" y="2397002"/>
                  </a:lnTo>
                  <a:cubicBezTo>
                    <a:pt x="17358" y="2397002"/>
                    <a:pt x="11349" y="2394513"/>
                    <a:pt x="6919" y="2390083"/>
                  </a:cubicBezTo>
                  <a:cubicBezTo>
                    <a:pt x="2489" y="2385653"/>
                    <a:pt x="0" y="2379644"/>
                    <a:pt x="0" y="2373379"/>
                  </a:cubicBezTo>
                  <a:lnTo>
                    <a:pt x="0" y="23623"/>
                  </a:lnTo>
                  <a:cubicBezTo>
                    <a:pt x="0" y="17358"/>
                    <a:pt x="2489" y="11349"/>
                    <a:pt x="6919" y="6919"/>
                  </a:cubicBezTo>
                  <a:cubicBezTo>
                    <a:pt x="11349" y="2489"/>
                    <a:pt x="17358" y="0"/>
                    <a:pt x="23623" y="0"/>
                  </a:cubicBezTo>
                  <a:close/>
                </a:path>
              </a:pathLst>
            </a:custGeom>
            <a:solidFill>
              <a:srgbClr val="E6EAEF"/>
            </a:solidFill>
            <a:ln w="19050" cap="rnd">
              <a:solidFill>
                <a:srgbClr val="243342"/>
              </a:solidFill>
              <a:prstDash val="solid"/>
              <a:round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402006" cy="24351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2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-7538080">
            <a:off x="-7029811" y="-5584933"/>
            <a:ext cx="9808447" cy="9331824"/>
            <a:chOff x="0" y="0"/>
            <a:chExt cx="13077930" cy="12442432"/>
          </a:xfrm>
        </p:grpSpPr>
        <p:grpSp>
          <p:nvGrpSpPr>
            <p:cNvPr id="6" name="Group 6"/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</p:sp>
          <p:sp>
            <p:nvSpPr>
              <p:cNvPr id="8" name="TextBox 8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9" name="Group 9"/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</p:sp>
          <p:sp>
            <p:nvSpPr>
              <p:cNvPr id="11" name="TextBox 11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12" name="Group 12"/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</p:sp>
          <p:sp>
            <p:nvSpPr>
              <p:cNvPr id="14" name="TextBox 14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</p:grpSp>
      <p:grpSp>
        <p:nvGrpSpPr>
          <p:cNvPr id="15" name="Group 15"/>
          <p:cNvGrpSpPr/>
          <p:nvPr/>
        </p:nvGrpSpPr>
        <p:grpSpPr>
          <a:xfrm rot="2124477">
            <a:off x="15979122" y="5429903"/>
            <a:ext cx="9808447" cy="9331824"/>
            <a:chOff x="0" y="0"/>
            <a:chExt cx="13077930" cy="12442432"/>
          </a:xfrm>
        </p:grpSpPr>
        <p:grpSp>
          <p:nvGrpSpPr>
            <p:cNvPr id="16" name="Group 16"/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id="17" name="Freeform 17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</p:sp>
          <p:sp>
            <p:nvSpPr>
              <p:cNvPr id="18" name="TextBox 18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19" name="Group 19"/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id="20" name="Freeform 20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</p:sp>
          <p:sp>
            <p:nvSpPr>
              <p:cNvPr id="21" name="TextBox 21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22" name="Group 22"/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</p:sp>
          <p:sp>
            <p:nvSpPr>
              <p:cNvPr id="24" name="TextBox 24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</p:grpSp>
      <p:sp>
        <p:nvSpPr>
          <p:cNvPr id="29" name="TextBox 28"/>
          <p:cNvSpPr txBox="1"/>
          <p:nvPr/>
        </p:nvSpPr>
        <p:spPr>
          <a:xfrm>
            <a:off x="2051070" y="2400300"/>
            <a:ext cx="14490335" cy="36933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2400" dirty="0" smtClean="0"/>
              <a:t>	</a:t>
            </a:r>
            <a:endParaRPr lang="en-US" sz="2400" b="1" dirty="0" smtClean="0"/>
          </a:p>
        </p:txBody>
      </p:sp>
      <p:sp>
        <p:nvSpPr>
          <p:cNvPr id="27" name="TextBox 26"/>
          <p:cNvSpPr txBox="1"/>
          <p:nvPr/>
        </p:nvSpPr>
        <p:spPr>
          <a:xfrm>
            <a:off x="2051070" y="4506408"/>
            <a:ext cx="60261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4</a:t>
            </a:r>
            <a:r>
              <a:rPr lang="en-US" sz="2400" b="1" dirty="0" smtClean="0"/>
              <a:t>. view</a:t>
            </a:r>
            <a:endParaRPr lang="en-US" sz="2400" b="1" dirty="0"/>
          </a:p>
          <a:p>
            <a:r>
              <a:rPr lang="en-US" sz="2400" dirty="0" smtClean="0"/>
              <a:t>	Folder view </a:t>
            </a:r>
            <a:r>
              <a:rPr lang="en-US" sz="2400" dirty="0" err="1" smtClean="0"/>
              <a:t>digunakna</a:t>
            </a:r>
            <a:r>
              <a:rPr lang="en-US" sz="2400" dirty="0" smtClean="0"/>
              <a:t>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menyimpan</a:t>
            </a:r>
            <a:r>
              <a:rPr lang="en-US" sz="2400" dirty="0" smtClean="0"/>
              <a:t> </a:t>
            </a:r>
            <a:r>
              <a:rPr lang="en-US" sz="2400" dirty="0" err="1" smtClean="0"/>
              <a:t>semua</a:t>
            </a:r>
            <a:r>
              <a:rPr lang="en-US" sz="2400" dirty="0" smtClean="0"/>
              <a:t> file user interface </a:t>
            </a:r>
            <a:r>
              <a:rPr lang="en-US" sz="2400" dirty="0" err="1" smtClean="0"/>
              <a:t>atau</a:t>
            </a:r>
            <a:r>
              <a:rPr lang="en-US" sz="2400" dirty="0" smtClean="0"/>
              <a:t> </a:t>
            </a:r>
            <a:r>
              <a:rPr lang="en-US" sz="2400" dirty="0" err="1" smtClean="0"/>
              <a:t>halaman</a:t>
            </a:r>
            <a:r>
              <a:rPr lang="en-US" sz="2400" dirty="0" smtClean="0"/>
              <a:t> yang </a:t>
            </a:r>
            <a:r>
              <a:rPr lang="en-US" sz="2400" dirty="0" err="1" smtClean="0"/>
              <a:t>nantinya</a:t>
            </a:r>
            <a:r>
              <a:rPr lang="en-US" sz="2400" dirty="0" smtClean="0"/>
              <a:t> </a:t>
            </a:r>
            <a:r>
              <a:rPr lang="en-US" sz="2400" dirty="0" err="1" smtClean="0"/>
              <a:t>akan</a:t>
            </a:r>
            <a:r>
              <a:rPr lang="en-US" sz="2400" dirty="0" smtClean="0"/>
              <a:t> di </a:t>
            </a:r>
            <a:r>
              <a:rPr lang="en-US" sz="2400" dirty="0" err="1" smtClean="0"/>
              <a:t>tampilkan</a:t>
            </a:r>
            <a:r>
              <a:rPr lang="en-US" sz="2400" dirty="0" smtClean="0"/>
              <a:t> </a:t>
            </a:r>
            <a:r>
              <a:rPr lang="en-US" sz="2400" dirty="0" err="1" smtClean="0"/>
              <a:t>kedalam</a:t>
            </a:r>
            <a:r>
              <a:rPr lang="en-US" sz="2400" dirty="0" smtClean="0"/>
              <a:t> </a:t>
            </a:r>
            <a:r>
              <a:rPr lang="en-US" sz="2400" dirty="0" err="1" smtClean="0"/>
              <a:t>jendela</a:t>
            </a:r>
            <a:r>
              <a:rPr lang="en-US" sz="2400" dirty="0" smtClean="0"/>
              <a:t> browser </a:t>
            </a:r>
            <a:endParaRPr lang="en-US" sz="2400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4377" y="3619500"/>
            <a:ext cx="5086507" cy="4612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972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A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88091" y="683623"/>
            <a:ext cx="16713866" cy="9101117"/>
            <a:chOff x="0" y="0"/>
            <a:chExt cx="4402006" cy="239700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402006" cy="2397002"/>
            </a:xfrm>
            <a:custGeom>
              <a:avLst/>
              <a:gdLst/>
              <a:ahLst/>
              <a:cxnLst/>
              <a:rect l="l" t="t" r="r" b="b"/>
              <a:pathLst>
                <a:path w="4402006" h="2397002">
                  <a:moveTo>
                    <a:pt x="23623" y="0"/>
                  </a:moveTo>
                  <a:lnTo>
                    <a:pt x="4378382" y="0"/>
                  </a:lnTo>
                  <a:cubicBezTo>
                    <a:pt x="4391429" y="0"/>
                    <a:pt x="4402006" y="10577"/>
                    <a:pt x="4402006" y="23623"/>
                  </a:cubicBezTo>
                  <a:lnTo>
                    <a:pt x="4402006" y="2373379"/>
                  </a:lnTo>
                  <a:cubicBezTo>
                    <a:pt x="4402006" y="2379644"/>
                    <a:pt x="4399517" y="2385653"/>
                    <a:pt x="4395087" y="2390083"/>
                  </a:cubicBezTo>
                  <a:cubicBezTo>
                    <a:pt x="4390656" y="2394513"/>
                    <a:pt x="4384647" y="2397002"/>
                    <a:pt x="4378382" y="2397002"/>
                  </a:cubicBezTo>
                  <a:lnTo>
                    <a:pt x="23623" y="2397002"/>
                  </a:lnTo>
                  <a:cubicBezTo>
                    <a:pt x="17358" y="2397002"/>
                    <a:pt x="11349" y="2394513"/>
                    <a:pt x="6919" y="2390083"/>
                  </a:cubicBezTo>
                  <a:cubicBezTo>
                    <a:pt x="2489" y="2385653"/>
                    <a:pt x="0" y="2379644"/>
                    <a:pt x="0" y="2373379"/>
                  </a:cubicBezTo>
                  <a:lnTo>
                    <a:pt x="0" y="23623"/>
                  </a:lnTo>
                  <a:cubicBezTo>
                    <a:pt x="0" y="17358"/>
                    <a:pt x="2489" y="11349"/>
                    <a:pt x="6919" y="6919"/>
                  </a:cubicBezTo>
                  <a:cubicBezTo>
                    <a:pt x="11349" y="2489"/>
                    <a:pt x="17358" y="0"/>
                    <a:pt x="23623" y="0"/>
                  </a:cubicBezTo>
                  <a:close/>
                </a:path>
              </a:pathLst>
            </a:custGeom>
            <a:solidFill>
              <a:srgbClr val="E6EAEF"/>
            </a:solidFill>
            <a:ln w="19050" cap="rnd">
              <a:solidFill>
                <a:srgbClr val="243342"/>
              </a:solidFill>
              <a:prstDash val="solid"/>
              <a:round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402006" cy="24351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2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-7538080">
            <a:off x="-7029811" y="-5584933"/>
            <a:ext cx="9808447" cy="9331824"/>
            <a:chOff x="0" y="0"/>
            <a:chExt cx="13077930" cy="12442432"/>
          </a:xfrm>
        </p:grpSpPr>
        <p:grpSp>
          <p:nvGrpSpPr>
            <p:cNvPr id="6" name="Group 6"/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</p:sp>
          <p:sp>
            <p:nvSpPr>
              <p:cNvPr id="8" name="TextBox 8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9" name="Group 9"/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</p:sp>
          <p:sp>
            <p:nvSpPr>
              <p:cNvPr id="11" name="TextBox 11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12" name="Group 12"/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</p:sp>
          <p:sp>
            <p:nvSpPr>
              <p:cNvPr id="14" name="TextBox 14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</p:grpSp>
      <p:grpSp>
        <p:nvGrpSpPr>
          <p:cNvPr id="15" name="Group 15"/>
          <p:cNvGrpSpPr/>
          <p:nvPr/>
        </p:nvGrpSpPr>
        <p:grpSpPr>
          <a:xfrm rot="2124477">
            <a:off x="15979122" y="5429903"/>
            <a:ext cx="9808447" cy="9331824"/>
            <a:chOff x="0" y="0"/>
            <a:chExt cx="13077930" cy="12442432"/>
          </a:xfrm>
        </p:grpSpPr>
        <p:grpSp>
          <p:nvGrpSpPr>
            <p:cNvPr id="16" name="Group 16"/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id="17" name="Freeform 17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</p:sp>
          <p:sp>
            <p:nvSpPr>
              <p:cNvPr id="18" name="TextBox 18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19" name="Group 19"/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id="20" name="Freeform 20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</p:sp>
          <p:sp>
            <p:nvSpPr>
              <p:cNvPr id="21" name="TextBox 21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22" name="Group 22"/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</p:sp>
          <p:sp>
            <p:nvSpPr>
              <p:cNvPr id="24" name="TextBox 24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</p:grpSp>
      <p:sp>
        <p:nvSpPr>
          <p:cNvPr id="25" name="Freeform 25"/>
          <p:cNvSpPr/>
          <p:nvPr/>
        </p:nvSpPr>
        <p:spPr>
          <a:xfrm>
            <a:off x="1637652" y="1448162"/>
            <a:ext cx="659308" cy="659308"/>
          </a:xfrm>
          <a:custGeom>
            <a:avLst/>
            <a:gdLst/>
            <a:ahLst/>
            <a:cxnLst/>
            <a:rect l="l" t="t" r="r" b="b"/>
            <a:pathLst>
              <a:path w="659308" h="659308">
                <a:moveTo>
                  <a:pt x="0" y="0"/>
                </a:moveTo>
                <a:lnTo>
                  <a:pt x="659307" y="0"/>
                </a:lnTo>
                <a:lnTo>
                  <a:pt x="659307" y="659308"/>
                </a:lnTo>
                <a:lnTo>
                  <a:pt x="0" y="65930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26" name="TextBox 26"/>
          <p:cNvSpPr txBox="1"/>
          <p:nvPr/>
        </p:nvSpPr>
        <p:spPr>
          <a:xfrm>
            <a:off x="2485112" y="1632981"/>
            <a:ext cx="12221487" cy="49763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680"/>
              </a:lnSpc>
            </a:pPr>
            <a:r>
              <a:rPr lang="en-US" sz="4000" b="1" dirty="0" err="1"/>
              <a:t>Menggunakan</a:t>
            </a:r>
            <a:r>
              <a:rPr lang="en-US" sz="4000" b="1" dirty="0"/>
              <a:t> Library </a:t>
            </a:r>
            <a:r>
              <a:rPr lang="en-US" sz="4000" b="1" dirty="0" err="1"/>
              <a:t>atau</a:t>
            </a:r>
            <a:r>
              <a:rPr lang="en-US" sz="4000" b="1" dirty="0"/>
              <a:t> </a:t>
            </a:r>
            <a:r>
              <a:rPr lang="en-US" sz="4000" b="1" dirty="0" err="1"/>
              <a:t>Komponen</a:t>
            </a:r>
            <a:r>
              <a:rPr lang="en-US" sz="4000" b="1" dirty="0"/>
              <a:t> Pre-existing</a:t>
            </a:r>
            <a:endParaRPr lang="en-US" sz="4000" b="1" dirty="0">
              <a:solidFill>
                <a:srgbClr val="000000"/>
              </a:solidFill>
              <a:latin typeface="Karnchang Bold"/>
            </a:endParaRPr>
          </a:p>
        </p:txBody>
      </p:sp>
      <p:sp>
        <p:nvSpPr>
          <p:cNvPr id="27" name="TextBox 27"/>
          <p:cNvSpPr txBox="1"/>
          <p:nvPr/>
        </p:nvSpPr>
        <p:spPr>
          <a:xfrm>
            <a:off x="2485112" y="3864068"/>
            <a:ext cx="13337117" cy="14393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779"/>
              </a:lnSpc>
            </a:pPr>
            <a:r>
              <a:rPr lang="en-US" sz="2800" dirty="0" err="1"/>
              <a:t>Menggunakan</a:t>
            </a:r>
            <a:r>
              <a:rPr lang="en-US" sz="2800" dirty="0"/>
              <a:t> library </a:t>
            </a:r>
            <a:r>
              <a:rPr lang="en-US" sz="2800" dirty="0" err="1"/>
              <a:t>atau</a:t>
            </a:r>
            <a:r>
              <a:rPr lang="en-US" sz="2800" dirty="0"/>
              <a:t> </a:t>
            </a:r>
            <a:r>
              <a:rPr lang="en-US" sz="2800" dirty="0" err="1"/>
              <a:t>komponen</a:t>
            </a:r>
            <a:r>
              <a:rPr lang="en-US" sz="2800" dirty="0"/>
              <a:t> pre-existing </a:t>
            </a:r>
            <a:r>
              <a:rPr lang="en-US" sz="2800" dirty="0" err="1"/>
              <a:t>adalah</a:t>
            </a:r>
            <a:r>
              <a:rPr lang="en-US" sz="2800" dirty="0"/>
              <a:t> </a:t>
            </a:r>
            <a:r>
              <a:rPr lang="en-US" sz="2800" dirty="0" err="1"/>
              <a:t>praktik</a:t>
            </a:r>
            <a:r>
              <a:rPr lang="en-US" sz="2800" dirty="0"/>
              <a:t> </a:t>
            </a:r>
            <a:r>
              <a:rPr lang="en-US" sz="2800" dirty="0" err="1"/>
              <a:t>umum</a:t>
            </a:r>
            <a:r>
              <a:rPr lang="en-US" sz="2800" dirty="0"/>
              <a:t> </a:t>
            </a:r>
            <a:r>
              <a:rPr lang="en-US" sz="2800" dirty="0" err="1"/>
              <a:t>dalam</a:t>
            </a:r>
            <a:r>
              <a:rPr lang="en-US" sz="2800" dirty="0"/>
              <a:t> </a:t>
            </a:r>
            <a:r>
              <a:rPr lang="en-US" sz="2800" dirty="0" err="1"/>
              <a:t>pengembangan</a:t>
            </a:r>
            <a:r>
              <a:rPr lang="en-US" sz="2800" dirty="0"/>
              <a:t> </a:t>
            </a:r>
            <a:r>
              <a:rPr lang="en-US" sz="2800" dirty="0" err="1"/>
              <a:t>perangkat</a:t>
            </a:r>
            <a:r>
              <a:rPr lang="en-US" sz="2800" dirty="0"/>
              <a:t> </a:t>
            </a:r>
            <a:r>
              <a:rPr lang="en-US" sz="2800" dirty="0" err="1"/>
              <a:t>lunak</a:t>
            </a:r>
            <a:r>
              <a:rPr lang="en-US" sz="2800" dirty="0"/>
              <a:t>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menghemat</a:t>
            </a:r>
            <a:r>
              <a:rPr lang="en-US" sz="2800" dirty="0"/>
              <a:t> </a:t>
            </a:r>
            <a:r>
              <a:rPr lang="en-US" sz="2800" dirty="0" err="1"/>
              <a:t>waktu</a:t>
            </a:r>
            <a:r>
              <a:rPr lang="en-US" sz="2800" dirty="0"/>
              <a:t>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memastikan</a:t>
            </a:r>
            <a:r>
              <a:rPr lang="en-US" sz="2800" dirty="0"/>
              <a:t> </a:t>
            </a:r>
            <a:r>
              <a:rPr lang="en-US" sz="2800" dirty="0" err="1"/>
              <a:t>keandalan</a:t>
            </a:r>
            <a:r>
              <a:rPr lang="en-US" sz="2800" dirty="0"/>
              <a:t>. Ada </a:t>
            </a:r>
            <a:r>
              <a:rPr lang="en-US" sz="2800" dirty="0" err="1"/>
              <a:t>beberapa</a:t>
            </a:r>
            <a:r>
              <a:rPr lang="en-US" sz="2800" dirty="0"/>
              <a:t> </a:t>
            </a:r>
            <a:r>
              <a:rPr lang="en-US" sz="2800" dirty="0" err="1"/>
              <a:t>keuntungan</a:t>
            </a:r>
            <a:r>
              <a:rPr lang="en-US" sz="2800" dirty="0"/>
              <a:t> </a:t>
            </a:r>
            <a:r>
              <a:rPr lang="en-US" sz="2800" dirty="0" err="1"/>
              <a:t>dalam</a:t>
            </a:r>
            <a:r>
              <a:rPr lang="en-US" sz="2800" dirty="0"/>
              <a:t> </a:t>
            </a:r>
            <a:r>
              <a:rPr lang="en-US" sz="2800" dirty="0" err="1"/>
              <a:t>menggunakan</a:t>
            </a:r>
            <a:r>
              <a:rPr lang="en-US" sz="2800" dirty="0"/>
              <a:t> library </a:t>
            </a:r>
            <a:r>
              <a:rPr lang="en-US" sz="2800" dirty="0" err="1"/>
              <a:t>atau</a:t>
            </a:r>
            <a:r>
              <a:rPr lang="en-US" sz="2800" dirty="0"/>
              <a:t> </a:t>
            </a:r>
            <a:r>
              <a:rPr lang="en-US" sz="2800" dirty="0" err="1"/>
              <a:t>komponen</a:t>
            </a:r>
            <a:r>
              <a:rPr lang="en-US" sz="2800" dirty="0"/>
              <a:t> yang </a:t>
            </a:r>
            <a:r>
              <a:rPr lang="en-US" sz="2800" dirty="0" err="1"/>
              <a:t>sudah</a:t>
            </a:r>
            <a:r>
              <a:rPr lang="en-US" sz="2800" dirty="0"/>
              <a:t> </a:t>
            </a:r>
            <a:r>
              <a:rPr lang="en-US" sz="2800" dirty="0" err="1"/>
              <a:t>ada</a:t>
            </a:r>
            <a:r>
              <a:rPr lang="en-US" sz="2800" dirty="0"/>
              <a:t>:</a:t>
            </a:r>
            <a:endParaRPr lang="en-US" sz="2700" dirty="0">
              <a:solidFill>
                <a:srgbClr val="000000"/>
              </a:solidFill>
              <a:latin typeface="Karnchang"/>
            </a:endParaRPr>
          </a:p>
        </p:txBody>
      </p:sp>
    </p:spTree>
    <p:extLst>
      <p:ext uri="{BB962C8B-B14F-4D97-AF65-F5344CB8AC3E}">
        <p14:creationId xmlns:p14="http://schemas.microsoft.com/office/powerpoint/2010/main" val="2560365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A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87067" y="592941"/>
            <a:ext cx="16713866" cy="9101117"/>
            <a:chOff x="0" y="0"/>
            <a:chExt cx="4402006" cy="239700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402006" cy="2397002"/>
            </a:xfrm>
            <a:custGeom>
              <a:avLst/>
              <a:gdLst/>
              <a:ahLst/>
              <a:cxnLst/>
              <a:rect l="l" t="t" r="r" b="b"/>
              <a:pathLst>
                <a:path w="4402006" h="2397002">
                  <a:moveTo>
                    <a:pt x="23623" y="0"/>
                  </a:moveTo>
                  <a:lnTo>
                    <a:pt x="4378382" y="0"/>
                  </a:lnTo>
                  <a:cubicBezTo>
                    <a:pt x="4391429" y="0"/>
                    <a:pt x="4402006" y="10577"/>
                    <a:pt x="4402006" y="23623"/>
                  </a:cubicBezTo>
                  <a:lnTo>
                    <a:pt x="4402006" y="2373379"/>
                  </a:lnTo>
                  <a:cubicBezTo>
                    <a:pt x="4402006" y="2379644"/>
                    <a:pt x="4399517" y="2385653"/>
                    <a:pt x="4395087" y="2390083"/>
                  </a:cubicBezTo>
                  <a:cubicBezTo>
                    <a:pt x="4390656" y="2394513"/>
                    <a:pt x="4384647" y="2397002"/>
                    <a:pt x="4378382" y="2397002"/>
                  </a:cubicBezTo>
                  <a:lnTo>
                    <a:pt x="23623" y="2397002"/>
                  </a:lnTo>
                  <a:cubicBezTo>
                    <a:pt x="17358" y="2397002"/>
                    <a:pt x="11349" y="2394513"/>
                    <a:pt x="6919" y="2390083"/>
                  </a:cubicBezTo>
                  <a:cubicBezTo>
                    <a:pt x="2489" y="2385653"/>
                    <a:pt x="0" y="2379644"/>
                    <a:pt x="0" y="2373379"/>
                  </a:cubicBezTo>
                  <a:lnTo>
                    <a:pt x="0" y="23623"/>
                  </a:lnTo>
                  <a:cubicBezTo>
                    <a:pt x="0" y="17358"/>
                    <a:pt x="2489" y="11349"/>
                    <a:pt x="6919" y="6919"/>
                  </a:cubicBezTo>
                  <a:cubicBezTo>
                    <a:pt x="11349" y="2489"/>
                    <a:pt x="17358" y="0"/>
                    <a:pt x="23623" y="0"/>
                  </a:cubicBezTo>
                  <a:close/>
                </a:path>
              </a:pathLst>
            </a:custGeom>
            <a:solidFill>
              <a:srgbClr val="E6EAEF"/>
            </a:solidFill>
            <a:ln w="19050" cap="rnd">
              <a:solidFill>
                <a:srgbClr val="243342"/>
              </a:solidFill>
              <a:prstDash val="solid"/>
              <a:round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402006" cy="24351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2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-7538080">
            <a:off x="-7029811" y="-5584933"/>
            <a:ext cx="9808447" cy="9331824"/>
            <a:chOff x="0" y="0"/>
            <a:chExt cx="13077930" cy="12442432"/>
          </a:xfrm>
        </p:grpSpPr>
        <p:grpSp>
          <p:nvGrpSpPr>
            <p:cNvPr id="6" name="Group 6"/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</p:sp>
          <p:sp>
            <p:nvSpPr>
              <p:cNvPr id="8" name="TextBox 8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9" name="Group 9"/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</p:sp>
          <p:sp>
            <p:nvSpPr>
              <p:cNvPr id="11" name="TextBox 11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12" name="Group 12"/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</p:sp>
          <p:sp>
            <p:nvSpPr>
              <p:cNvPr id="14" name="TextBox 14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</p:grpSp>
      <p:grpSp>
        <p:nvGrpSpPr>
          <p:cNvPr id="15" name="Group 15"/>
          <p:cNvGrpSpPr/>
          <p:nvPr/>
        </p:nvGrpSpPr>
        <p:grpSpPr>
          <a:xfrm rot="2124477">
            <a:off x="15979122" y="5429903"/>
            <a:ext cx="9808447" cy="9331824"/>
            <a:chOff x="0" y="0"/>
            <a:chExt cx="13077930" cy="12442432"/>
          </a:xfrm>
        </p:grpSpPr>
        <p:grpSp>
          <p:nvGrpSpPr>
            <p:cNvPr id="16" name="Group 16"/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id="17" name="Freeform 17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</p:sp>
          <p:sp>
            <p:nvSpPr>
              <p:cNvPr id="18" name="TextBox 18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19" name="Group 19"/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id="20" name="Freeform 20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</p:sp>
          <p:sp>
            <p:nvSpPr>
              <p:cNvPr id="21" name="TextBox 21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22" name="Group 22"/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</p:sp>
          <p:sp>
            <p:nvSpPr>
              <p:cNvPr id="24" name="TextBox 24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</p:grpSp>
      <p:sp>
        <p:nvSpPr>
          <p:cNvPr id="25" name="Freeform 25"/>
          <p:cNvSpPr/>
          <p:nvPr/>
        </p:nvSpPr>
        <p:spPr>
          <a:xfrm>
            <a:off x="1637652" y="1448162"/>
            <a:ext cx="659308" cy="659308"/>
          </a:xfrm>
          <a:custGeom>
            <a:avLst/>
            <a:gdLst/>
            <a:ahLst/>
            <a:cxnLst/>
            <a:rect l="l" t="t" r="r" b="b"/>
            <a:pathLst>
              <a:path w="659308" h="659308">
                <a:moveTo>
                  <a:pt x="0" y="0"/>
                </a:moveTo>
                <a:lnTo>
                  <a:pt x="659307" y="0"/>
                </a:lnTo>
                <a:lnTo>
                  <a:pt x="659307" y="659308"/>
                </a:lnTo>
                <a:lnTo>
                  <a:pt x="0" y="65930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26" name="TextBox 26"/>
          <p:cNvSpPr txBox="1"/>
          <p:nvPr/>
        </p:nvSpPr>
        <p:spPr>
          <a:xfrm>
            <a:off x="2485113" y="1412826"/>
            <a:ext cx="9083264" cy="6946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80"/>
              </a:lnSpc>
            </a:pPr>
            <a:r>
              <a:rPr lang="en-US" sz="4000" dirty="0">
                <a:solidFill>
                  <a:srgbClr val="000000"/>
                </a:solidFill>
                <a:latin typeface="Karnchang Bold"/>
              </a:rPr>
              <a:t>Mengimplementasikan User Interface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2485113" y="2352211"/>
            <a:ext cx="13337117" cy="20173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79"/>
              </a:lnSpc>
            </a:pPr>
            <a:r>
              <a:rPr lang="en-US" sz="2700" dirty="0">
                <a:solidFill>
                  <a:srgbClr val="000000"/>
                </a:solidFill>
                <a:latin typeface="Karnchang"/>
              </a:rPr>
              <a:t>Mengimplementasikan user interface (UI) </a:t>
            </a:r>
            <a:r>
              <a:rPr lang="en-US" sz="2700" dirty="0" err="1">
                <a:solidFill>
                  <a:srgbClr val="000000"/>
                </a:solidFill>
                <a:latin typeface="Karnchang"/>
              </a:rPr>
              <a:t>merujuk</a:t>
            </a:r>
            <a:r>
              <a:rPr lang="en-US" sz="2700" dirty="0">
                <a:solidFill>
                  <a:srgbClr val="000000"/>
                </a:solidFill>
                <a:latin typeface="Karnchang"/>
              </a:rPr>
              <a:t> </a:t>
            </a:r>
            <a:r>
              <a:rPr lang="en-US" sz="2700" dirty="0" err="1">
                <a:solidFill>
                  <a:srgbClr val="000000"/>
                </a:solidFill>
                <a:latin typeface="Karnchang"/>
              </a:rPr>
              <a:t>pada</a:t>
            </a:r>
            <a:r>
              <a:rPr lang="en-US" sz="2700" dirty="0">
                <a:solidFill>
                  <a:srgbClr val="000000"/>
                </a:solidFill>
                <a:latin typeface="Karnchang"/>
              </a:rPr>
              <a:t> proses </a:t>
            </a:r>
            <a:r>
              <a:rPr lang="en-US" sz="2700" dirty="0" err="1">
                <a:solidFill>
                  <a:srgbClr val="000000"/>
                </a:solidFill>
                <a:latin typeface="Karnchang"/>
              </a:rPr>
              <a:t>menerapkan</a:t>
            </a:r>
            <a:r>
              <a:rPr lang="en-US" sz="2700" dirty="0">
                <a:solidFill>
                  <a:srgbClr val="000000"/>
                </a:solidFill>
                <a:latin typeface="Karnchang"/>
              </a:rPr>
              <a:t> </a:t>
            </a:r>
            <a:r>
              <a:rPr lang="en-US" sz="2700" dirty="0" err="1">
                <a:solidFill>
                  <a:srgbClr val="000000"/>
                </a:solidFill>
                <a:latin typeface="Karnchang"/>
              </a:rPr>
              <a:t>desain</a:t>
            </a:r>
            <a:r>
              <a:rPr lang="en-US" sz="2700" dirty="0">
                <a:solidFill>
                  <a:srgbClr val="000000"/>
                </a:solidFill>
                <a:latin typeface="Karnchang"/>
              </a:rPr>
              <a:t> </a:t>
            </a:r>
            <a:r>
              <a:rPr lang="en-US" sz="2700" dirty="0" err="1">
                <a:solidFill>
                  <a:srgbClr val="000000"/>
                </a:solidFill>
                <a:latin typeface="Karnchang"/>
              </a:rPr>
              <a:t>antarmuka</a:t>
            </a:r>
            <a:r>
              <a:rPr lang="en-US" sz="2700" dirty="0">
                <a:solidFill>
                  <a:srgbClr val="000000"/>
                </a:solidFill>
                <a:latin typeface="Karnchang"/>
              </a:rPr>
              <a:t> </a:t>
            </a:r>
            <a:r>
              <a:rPr lang="en-US" sz="2700" dirty="0" err="1">
                <a:solidFill>
                  <a:srgbClr val="000000"/>
                </a:solidFill>
                <a:latin typeface="Karnchang"/>
              </a:rPr>
              <a:t>pengguna</a:t>
            </a:r>
            <a:r>
              <a:rPr lang="en-US" sz="2700" dirty="0">
                <a:solidFill>
                  <a:srgbClr val="000000"/>
                </a:solidFill>
                <a:latin typeface="Karnchang"/>
              </a:rPr>
              <a:t> </a:t>
            </a:r>
            <a:r>
              <a:rPr lang="en-US" sz="2700" dirty="0" err="1">
                <a:solidFill>
                  <a:srgbClr val="000000"/>
                </a:solidFill>
                <a:latin typeface="Karnchang"/>
              </a:rPr>
              <a:t>ke</a:t>
            </a:r>
            <a:r>
              <a:rPr lang="en-US" sz="2700" dirty="0">
                <a:solidFill>
                  <a:srgbClr val="000000"/>
                </a:solidFill>
                <a:latin typeface="Karnchang"/>
              </a:rPr>
              <a:t> </a:t>
            </a:r>
            <a:r>
              <a:rPr lang="en-US" sz="2700" dirty="0" err="1">
                <a:solidFill>
                  <a:srgbClr val="000000"/>
                </a:solidFill>
                <a:latin typeface="Karnchang"/>
              </a:rPr>
              <a:t>dalam</a:t>
            </a:r>
            <a:r>
              <a:rPr lang="en-US" sz="2700" dirty="0">
                <a:solidFill>
                  <a:srgbClr val="000000"/>
                </a:solidFill>
                <a:latin typeface="Karnchang"/>
              </a:rPr>
              <a:t> </a:t>
            </a:r>
            <a:r>
              <a:rPr lang="en-US" sz="2700" dirty="0" err="1">
                <a:solidFill>
                  <a:srgbClr val="000000"/>
                </a:solidFill>
                <a:latin typeface="Karnchang"/>
              </a:rPr>
              <a:t>sebuah</a:t>
            </a:r>
            <a:r>
              <a:rPr lang="en-US" sz="2700" dirty="0">
                <a:solidFill>
                  <a:srgbClr val="000000"/>
                </a:solidFill>
                <a:latin typeface="Karnchang"/>
              </a:rPr>
              <a:t> </a:t>
            </a:r>
            <a:r>
              <a:rPr lang="en-US" sz="2700" dirty="0" err="1">
                <a:solidFill>
                  <a:srgbClr val="000000"/>
                </a:solidFill>
                <a:latin typeface="Karnchang"/>
              </a:rPr>
              <a:t>aplikasi</a:t>
            </a:r>
            <a:r>
              <a:rPr lang="en-US" sz="2700" dirty="0">
                <a:solidFill>
                  <a:srgbClr val="000000"/>
                </a:solidFill>
                <a:latin typeface="Karnchang"/>
              </a:rPr>
              <a:t> </a:t>
            </a:r>
            <a:r>
              <a:rPr lang="en-US" sz="2700" dirty="0" err="1">
                <a:solidFill>
                  <a:srgbClr val="000000"/>
                </a:solidFill>
                <a:latin typeface="Karnchang"/>
              </a:rPr>
              <a:t>atau</a:t>
            </a:r>
            <a:r>
              <a:rPr lang="en-US" sz="2700" dirty="0">
                <a:solidFill>
                  <a:srgbClr val="000000"/>
                </a:solidFill>
                <a:latin typeface="Karnchang"/>
              </a:rPr>
              <a:t> </a:t>
            </a:r>
            <a:r>
              <a:rPr lang="en-US" sz="2700" dirty="0" err="1">
                <a:solidFill>
                  <a:srgbClr val="000000"/>
                </a:solidFill>
                <a:latin typeface="Karnchang"/>
              </a:rPr>
              <a:t>sistem</a:t>
            </a:r>
            <a:r>
              <a:rPr lang="en-US" sz="2700" dirty="0">
                <a:solidFill>
                  <a:srgbClr val="000000"/>
                </a:solidFill>
                <a:latin typeface="Karnchang"/>
              </a:rPr>
              <a:t>. </a:t>
            </a:r>
            <a:r>
              <a:rPr lang="en-US" sz="2700" dirty="0" err="1">
                <a:solidFill>
                  <a:srgbClr val="000000"/>
                </a:solidFill>
                <a:latin typeface="Karnchang"/>
              </a:rPr>
              <a:t>Ini</a:t>
            </a:r>
            <a:r>
              <a:rPr lang="en-US" sz="2700" dirty="0">
                <a:solidFill>
                  <a:srgbClr val="000000"/>
                </a:solidFill>
                <a:latin typeface="Karnchang"/>
              </a:rPr>
              <a:t> </a:t>
            </a:r>
            <a:r>
              <a:rPr lang="en-US" sz="2700" dirty="0" err="1">
                <a:solidFill>
                  <a:srgbClr val="000000"/>
                </a:solidFill>
                <a:latin typeface="Karnchang"/>
              </a:rPr>
              <a:t>melibatkan</a:t>
            </a:r>
            <a:r>
              <a:rPr lang="en-US" sz="2700" dirty="0">
                <a:solidFill>
                  <a:srgbClr val="000000"/>
                </a:solidFill>
                <a:latin typeface="Karnchang"/>
              </a:rPr>
              <a:t> </a:t>
            </a:r>
            <a:r>
              <a:rPr lang="en-US" sz="2700" dirty="0" err="1">
                <a:solidFill>
                  <a:srgbClr val="000000"/>
                </a:solidFill>
                <a:latin typeface="Karnchang"/>
              </a:rPr>
              <a:t>mengubah</a:t>
            </a:r>
            <a:r>
              <a:rPr lang="en-US" sz="2700" dirty="0">
                <a:solidFill>
                  <a:srgbClr val="000000"/>
                </a:solidFill>
                <a:latin typeface="Karnchang"/>
              </a:rPr>
              <a:t> </a:t>
            </a:r>
            <a:r>
              <a:rPr lang="en-US" sz="2700" dirty="0" err="1">
                <a:solidFill>
                  <a:srgbClr val="000000"/>
                </a:solidFill>
                <a:latin typeface="Karnchang"/>
              </a:rPr>
              <a:t>desain</a:t>
            </a:r>
            <a:r>
              <a:rPr lang="en-US" sz="2700" dirty="0">
                <a:solidFill>
                  <a:srgbClr val="000000"/>
                </a:solidFill>
                <a:latin typeface="Karnchang"/>
              </a:rPr>
              <a:t> yang </a:t>
            </a:r>
            <a:r>
              <a:rPr lang="en-US" sz="2700" dirty="0" err="1">
                <a:solidFill>
                  <a:srgbClr val="000000"/>
                </a:solidFill>
                <a:latin typeface="Karnchang"/>
              </a:rPr>
              <a:t>telah</a:t>
            </a:r>
            <a:r>
              <a:rPr lang="en-US" sz="2700" dirty="0">
                <a:solidFill>
                  <a:srgbClr val="000000"/>
                </a:solidFill>
                <a:latin typeface="Karnchang"/>
              </a:rPr>
              <a:t> </a:t>
            </a:r>
            <a:r>
              <a:rPr lang="en-US" sz="2700" dirty="0" err="1">
                <a:solidFill>
                  <a:srgbClr val="000000"/>
                </a:solidFill>
                <a:latin typeface="Karnchang"/>
              </a:rPr>
              <a:t>dibuat</a:t>
            </a:r>
            <a:r>
              <a:rPr lang="en-US" sz="2700" dirty="0">
                <a:solidFill>
                  <a:srgbClr val="000000"/>
                </a:solidFill>
                <a:latin typeface="Karnchang"/>
              </a:rPr>
              <a:t> </a:t>
            </a:r>
            <a:r>
              <a:rPr lang="en-US" sz="2700" dirty="0" err="1">
                <a:solidFill>
                  <a:srgbClr val="000000"/>
                </a:solidFill>
                <a:latin typeface="Karnchang"/>
              </a:rPr>
              <a:t>menjadi</a:t>
            </a:r>
            <a:r>
              <a:rPr lang="en-US" sz="2700" dirty="0">
                <a:solidFill>
                  <a:srgbClr val="000000"/>
                </a:solidFill>
                <a:latin typeface="Karnchang"/>
              </a:rPr>
              <a:t> </a:t>
            </a:r>
            <a:r>
              <a:rPr lang="en-US" sz="2700" dirty="0" err="1">
                <a:solidFill>
                  <a:srgbClr val="000000"/>
                </a:solidFill>
                <a:latin typeface="Karnchang"/>
              </a:rPr>
              <a:t>sebuah</a:t>
            </a:r>
            <a:r>
              <a:rPr lang="en-US" sz="2700" dirty="0">
                <a:solidFill>
                  <a:srgbClr val="000000"/>
                </a:solidFill>
                <a:latin typeface="Karnchang"/>
              </a:rPr>
              <a:t> </a:t>
            </a:r>
            <a:r>
              <a:rPr lang="en-US" sz="2700" dirty="0" err="1">
                <a:solidFill>
                  <a:srgbClr val="000000"/>
                </a:solidFill>
                <a:latin typeface="Karnchang"/>
              </a:rPr>
              <a:t>produk</a:t>
            </a:r>
            <a:r>
              <a:rPr lang="en-US" sz="2700" dirty="0">
                <a:solidFill>
                  <a:srgbClr val="000000"/>
                </a:solidFill>
                <a:latin typeface="Karnchang"/>
              </a:rPr>
              <a:t> yang </a:t>
            </a:r>
            <a:r>
              <a:rPr lang="en-US" sz="2700" dirty="0" err="1">
                <a:solidFill>
                  <a:srgbClr val="000000"/>
                </a:solidFill>
                <a:latin typeface="Karnchang"/>
              </a:rPr>
              <a:t>dapat</a:t>
            </a:r>
            <a:r>
              <a:rPr lang="en-US" sz="2700" dirty="0">
                <a:solidFill>
                  <a:srgbClr val="000000"/>
                </a:solidFill>
                <a:latin typeface="Karnchang"/>
              </a:rPr>
              <a:t> </a:t>
            </a:r>
            <a:r>
              <a:rPr lang="en-US" sz="2700" dirty="0" err="1">
                <a:solidFill>
                  <a:srgbClr val="000000"/>
                </a:solidFill>
                <a:latin typeface="Karnchang"/>
              </a:rPr>
              <a:t>digunakan</a:t>
            </a:r>
            <a:r>
              <a:rPr lang="en-US" sz="2700" dirty="0">
                <a:solidFill>
                  <a:srgbClr val="000000"/>
                </a:solidFill>
                <a:latin typeface="Karnchang"/>
              </a:rPr>
              <a:t> </a:t>
            </a:r>
            <a:r>
              <a:rPr lang="en-US" sz="2700" dirty="0" err="1">
                <a:solidFill>
                  <a:srgbClr val="000000"/>
                </a:solidFill>
                <a:latin typeface="Karnchang"/>
              </a:rPr>
              <a:t>secara</a:t>
            </a:r>
            <a:r>
              <a:rPr lang="en-US" sz="2700" dirty="0">
                <a:solidFill>
                  <a:srgbClr val="000000"/>
                </a:solidFill>
                <a:latin typeface="Karnchang"/>
              </a:rPr>
              <a:t> </a:t>
            </a:r>
            <a:r>
              <a:rPr lang="en-US" sz="2700" dirty="0" err="1">
                <a:solidFill>
                  <a:srgbClr val="000000"/>
                </a:solidFill>
                <a:latin typeface="Karnchang"/>
              </a:rPr>
              <a:t>nyata</a:t>
            </a:r>
            <a:r>
              <a:rPr lang="en-US" sz="2700" dirty="0">
                <a:solidFill>
                  <a:srgbClr val="000000"/>
                </a:solidFill>
                <a:latin typeface="Karnchang"/>
              </a:rPr>
              <a:t> </a:t>
            </a:r>
            <a:r>
              <a:rPr lang="en-US" sz="2700" dirty="0" err="1">
                <a:solidFill>
                  <a:srgbClr val="000000"/>
                </a:solidFill>
                <a:latin typeface="Karnchang"/>
              </a:rPr>
              <a:t>oleh</a:t>
            </a:r>
            <a:r>
              <a:rPr lang="en-US" sz="2700" dirty="0">
                <a:solidFill>
                  <a:srgbClr val="000000"/>
                </a:solidFill>
                <a:latin typeface="Karnchang"/>
              </a:rPr>
              <a:t> </a:t>
            </a:r>
            <a:r>
              <a:rPr lang="en-US" sz="2700" dirty="0" err="1">
                <a:solidFill>
                  <a:srgbClr val="000000"/>
                </a:solidFill>
                <a:latin typeface="Karnchang"/>
              </a:rPr>
              <a:t>pengguna</a:t>
            </a:r>
            <a:r>
              <a:rPr lang="en-US" sz="2700" dirty="0">
                <a:solidFill>
                  <a:srgbClr val="000000"/>
                </a:solidFill>
                <a:latin typeface="Karnchang"/>
              </a:rPr>
              <a:t>. </a:t>
            </a:r>
            <a:r>
              <a:rPr lang="en-US" sz="2700" dirty="0" err="1">
                <a:solidFill>
                  <a:srgbClr val="000000"/>
                </a:solidFill>
                <a:latin typeface="Karnchang"/>
              </a:rPr>
              <a:t>Beberapa</a:t>
            </a:r>
            <a:r>
              <a:rPr lang="en-US" sz="2700" dirty="0">
                <a:solidFill>
                  <a:srgbClr val="000000"/>
                </a:solidFill>
                <a:latin typeface="Karnchang"/>
              </a:rPr>
              <a:t> </a:t>
            </a:r>
            <a:r>
              <a:rPr lang="en-US" sz="2700" dirty="0" err="1">
                <a:solidFill>
                  <a:srgbClr val="000000"/>
                </a:solidFill>
                <a:latin typeface="Karnchang"/>
              </a:rPr>
              <a:t>langkah</a:t>
            </a:r>
            <a:r>
              <a:rPr lang="en-US" sz="2700" dirty="0">
                <a:solidFill>
                  <a:srgbClr val="000000"/>
                </a:solidFill>
                <a:latin typeface="Karnchang"/>
              </a:rPr>
              <a:t> </a:t>
            </a:r>
            <a:r>
              <a:rPr lang="en-US" sz="2700" dirty="0" err="1">
                <a:solidFill>
                  <a:srgbClr val="000000"/>
                </a:solidFill>
                <a:latin typeface="Karnchang"/>
              </a:rPr>
              <a:t>umum</a:t>
            </a:r>
            <a:r>
              <a:rPr lang="en-US" sz="2700" dirty="0">
                <a:solidFill>
                  <a:srgbClr val="000000"/>
                </a:solidFill>
                <a:latin typeface="Karnchang"/>
              </a:rPr>
              <a:t> </a:t>
            </a:r>
            <a:r>
              <a:rPr lang="en-US" sz="2700" dirty="0" err="1">
                <a:solidFill>
                  <a:srgbClr val="000000"/>
                </a:solidFill>
                <a:latin typeface="Karnchang"/>
              </a:rPr>
              <a:t>dalam</a:t>
            </a:r>
            <a:r>
              <a:rPr lang="en-US" sz="2700" dirty="0">
                <a:solidFill>
                  <a:srgbClr val="000000"/>
                </a:solidFill>
                <a:latin typeface="Karnchang"/>
              </a:rPr>
              <a:t> </a:t>
            </a:r>
            <a:r>
              <a:rPr lang="en-US" sz="2700" dirty="0" err="1">
                <a:solidFill>
                  <a:srgbClr val="000000"/>
                </a:solidFill>
                <a:latin typeface="Karnchang"/>
              </a:rPr>
              <a:t>mengimplementasikan</a:t>
            </a:r>
            <a:r>
              <a:rPr lang="en-US" sz="2700" dirty="0">
                <a:solidFill>
                  <a:srgbClr val="000000"/>
                </a:solidFill>
                <a:latin typeface="Karnchang"/>
              </a:rPr>
              <a:t> UI </a:t>
            </a:r>
            <a:r>
              <a:rPr lang="en-US" sz="2700" dirty="0" err="1">
                <a:solidFill>
                  <a:srgbClr val="000000"/>
                </a:solidFill>
                <a:latin typeface="Karnchang"/>
              </a:rPr>
              <a:t>meliputi</a:t>
            </a:r>
            <a:r>
              <a:rPr lang="en-US" sz="2700" dirty="0">
                <a:solidFill>
                  <a:srgbClr val="000000"/>
                </a:solidFill>
                <a:latin typeface="Karnchang"/>
              </a:rPr>
              <a:t> :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2485113" y="4962525"/>
            <a:ext cx="11190496" cy="24936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82930" lvl="1" indent="-291465" algn="l">
              <a:lnSpc>
                <a:spcPts val="3779"/>
              </a:lnSpc>
              <a:buFont typeface="Arial"/>
              <a:buChar char="•"/>
            </a:pPr>
            <a:r>
              <a:rPr lang="en-US" sz="2700">
                <a:solidFill>
                  <a:srgbClr val="000000"/>
                </a:solidFill>
                <a:latin typeface="Karnchang"/>
              </a:rPr>
              <a:t>Memahami Desain UI</a:t>
            </a:r>
          </a:p>
          <a:p>
            <a:pPr marL="582930" lvl="1" indent="-291465" algn="l">
              <a:lnSpc>
                <a:spcPts val="3779"/>
              </a:lnSpc>
              <a:buFont typeface="Arial"/>
              <a:buChar char="•"/>
            </a:pPr>
            <a:r>
              <a:rPr lang="en-US" sz="2700">
                <a:solidFill>
                  <a:srgbClr val="000000"/>
                </a:solidFill>
                <a:latin typeface="Karnchang"/>
              </a:rPr>
              <a:t>Pemrograman</a:t>
            </a:r>
          </a:p>
          <a:p>
            <a:pPr marL="582930" lvl="1" indent="-291465" algn="l">
              <a:lnSpc>
                <a:spcPts val="3779"/>
              </a:lnSpc>
              <a:buFont typeface="Arial"/>
              <a:buChar char="•"/>
            </a:pPr>
            <a:r>
              <a:rPr lang="en-US" sz="2700">
                <a:solidFill>
                  <a:srgbClr val="000000"/>
                </a:solidFill>
                <a:latin typeface="Karnchang"/>
              </a:rPr>
              <a:t>Responsif dan Interaktif</a:t>
            </a:r>
          </a:p>
          <a:p>
            <a:pPr marL="582930" lvl="1" indent="-291465" algn="l">
              <a:lnSpc>
                <a:spcPts val="3779"/>
              </a:lnSpc>
              <a:buFont typeface="Arial"/>
              <a:buChar char="•"/>
            </a:pPr>
            <a:r>
              <a:rPr lang="en-US" sz="2700">
                <a:solidFill>
                  <a:srgbClr val="000000"/>
                </a:solidFill>
                <a:latin typeface="Karnchang"/>
              </a:rPr>
              <a:t>Testing</a:t>
            </a:r>
          </a:p>
          <a:p>
            <a:pPr marL="582930" lvl="1" indent="-291465" algn="l">
              <a:lnSpc>
                <a:spcPts val="3779"/>
              </a:lnSpc>
              <a:buFont typeface="Arial"/>
              <a:buChar char="•"/>
            </a:pPr>
            <a:r>
              <a:rPr lang="en-US" sz="2700">
                <a:solidFill>
                  <a:srgbClr val="000000"/>
                </a:solidFill>
                <a:latin typeface="Karnchang"/>
              </a:rPr>
              <a:t>Iterasi dan Perbaikan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A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2254" y="419100"/>
            <a:ext cx="16713866" cy="9101117"/>
            <a:chOff x="0" y="0"/>
            <a:chExt cx="4402006" cy="239700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402006" cy="2397002"/>
            </a:xfrm>
            <a:custGeom>
              <a:avLst/>
              <a:gdLst/>
              <a:ahLst/>
              <a:cxnLst/>
              <a:rect l="l" t="t" r="r" b="b"/>
              <a:pathLst>
                <a:path w="4402006" h="2397002">
                  <a:moveTo>
                    <a:pt x="23623" y="0"/>
                  </a:moveTo>
                  <a:lnTo>
                    <a:pt x="4378382" y="0"/>
                  </a:lnTo>
                  <a:cubicBezTo>
                    <a:pt x="4391429" y="0"/>
                    <a:pt x="4402006" y="10577"/>
                    <a:pt x="4402006" y="23623"/>
                  </a:cubicBezTo>
                  <a:lnTo>
                    <a:pt x="4402006" y="2373379"/>
                  </a:lnTo>
                  <a:cubicBezTo>
                    <a:pt x="4402006" y="2379644"/>
                    <a:pt x="4399517" y="2385653"/>
                    <a:pt x="4395087" y="2390083"/>
                  </a:cubicBezTo>
                  <a:cubicBezTo>
                    <a:pt x="4390656" y="2394513"/>
                    <a:pt x="4384647" y="2397002"/>
                    <a:pt x="4378382" y="2397002"/>
                  </a:cubicBezTo>
                  <a:lnTo>
                    <a:pt x="23623" y="2397002"/>
                  </a:lnTo>
                  <a:cubicBezTo>
                    <a:pt x="17358" y="2397002"/>
                    <a:pt x="11349" y="2394513"/>
                    <a:pt x="6919" y="2390083"/>
                  </a:cubicBezTo>
                  <a:cubicBezTo>
                    <a:pt x="2489" y="2385653"/>
                    <a:pt x="0" y="2379644"/>
                    <a:pt x="0" y="2373379"/>
                  </a:cubicBezTo>
                  <a:lnTo>
                    <a:pt x="0" y="23623"/>
                  </a:lnTo>
                  <a:cubicBezTo>
                    <a:pt x="0" y="17358"/>
                    <a:pt x="2489" y="11349"/>
                    <a:pt x="6919" y="6919"/>
                  </a:cubicBezTo>
                  <a:cubicBezTo>
                    <a:pt x="11349" y="2489"/>
                    <a:pt x="17358" y="0"/>
                    <a:pt x="23623" y="0"/>
                  </a:cubicBezTo>
                  <a:close/>
                </a:path>
              </a:pathLst>
            </a:custGeom>
            <a:solidFill>
              <a:srgbClr val="E6EAEF"/>
            </a:solidFill>
            <a:ln w="19050" cap="rnd">
              <a:solidFill>
                <a:srgbClr val="243342"/>
              </a:solidFill>
              <a:prstDash val="solid"/>
              <a:round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402006" cy="24351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2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-7538080">
            <a:off x="-7029811" y="-5584933"/>
            <a:ext cx="9808447" cy="9331824"/>
            <a:chOff x="0" y="0"/>
            <a:chExt cx="13077930" cy="12442432"/>
          </a:xfrm>
        </p:grpSpPr>
        <p:grpSp>
          <p:nvGrpSpPr>
            <p:cNvPr id="6" name="Group 6"/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</p:sp>
          <p:sp>
            <p:nvSpPr>
              <p:cNvPr id="8" name="TextBox 8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9" name="Group 9"/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</p:sp>
          <p:sp>
            <p:nvSpPr>
              <p:cNvPr id="11" name="TextBox 11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12" name="Group 12"/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</p:sp>
          <p:sp>
            <p:nvSpPr>
              <p:cNvPr id="14" name="TextBox 14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</p:grpSp>
      <p:grpSp>
        <p:nvGrpSpPr>
          <p:cNvPr id="15" name="Group 15"/>
          <p:cNvGrpSpPr/>
          <p:nvPr/>
        </p:nvGrpSpPr>
        <p:grpSpPr>
          <a:xfrm rot="2124477">
            <a:off x="15979122" y="5429903"/>
            <a:ext cx="9808447" cy="9331824"/>
            <a:chOff x="0" y="0"/>
            <a:chExt cx="13077930" cy="12442432"/>
          </a:xfrm>
        </p:grpSpPr>
        <p:grpSp>
          <p:nvGrpSpPr>
            <p:cNvPr id="16" name="Group 16"/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id="17" name="Freeform 17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</p:sp>
          <p:sp>
            <p:nvSpPr>
              <p:cNvPr id="18" name="TextBox 18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19" name="Group 19"/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id="20" name="Freeform 20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</p:sp>
          <p:sp>
            <p:nvSpPr>
              <p:cNvPr id="21" name="TextBox 21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22" name="Group 22"/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</p:sp>
          <p:sp>
            <p:nvSpPr>
              <p:cNvPr id="24" name="TextBox 24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</p:grpSp>
      <p:sp>
        <p:nvSpPr>
          <p:cNvPr id="26" name="TextBox 26"/>
          <p:cNvSpPr txBox="1"/>
          <p:nvPr/>
        </p:nvSpPr>
        <p:spPr>
          <a:xfrm>
            <a:off x="1807230" y="1877007"/>
            <a:ext cx="12221487" cy="49763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680"/>
              </a:lnSpc>
            </a:pPr>
            <a:r>
              <a:rPr lang="en-US" sz="4000" b="1" dirty="0" smtClean="0"/>
              <a:t>1. </a:t>
            </a:r>
            <a:r>
              <a:rPr lang="en-US" sz="4000" dirty="0" err="1"/>
              <a:t>Waktu</a:t>
            </a:r>
            <a:r>
              <a:rPr lang="en-US" sz="4000" dirty="0"/>
              <a:t> </a:t>
            </a:r>
            <a:r>
              <a:rPr lang="en-US" sz="4000" dirty="0" err="1"/>
              <a:t>Pengembangan</a:t>
            </a:r>
            <a:r>
              <a:rPr lang="en-US" sz="4000" dirty="0"/>
              <a:t> yang </a:t>
            </a:r>
            <a:r>
              <a:rPr lang="en-US" sz="4000" dirty="0" err="1"/>
              <a:t>Lebih</a:t>
            </a:r>
            <a:r>
              <a:rPr lang="en-US" sz="4000" dirty="0"/>
              <a:t> </a:t>
            </a:r>
            <a:r>
              <a:rPr lang="en-US" sz="4000" dirty="0" err="1"/>
              <a:t>Cepat</a:t>
            </a:r>
            <a:endParaRPr lang="en-US" sz="4000" b="1" dirty="0">
              <a:solidFill>
                <a:srgbClr val="000000"/>
              </a:solidFill>
              <a:latin typeface="Karnchang Bold"/>
            </a:endParaRPr>
          </a:p>
        </p:txBody>
      </p:sp>
      <p:sp>
        <p:nvSpPr>
          <p:cNvPr id="27" name="TextBox 27"/>
          <p:cNvSpPr txBox="1"/>
          <p:nvPr/>
        </p:nvSpPr>
        <p:spPr>
          <a:xfrm>
            <a:off x="2240628" y="3530353"/>
            <a:ext cx="13337117" cy="14393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779"/>
              </a:lnSpc>
            </a:pPr>
            <a:r>
              <a:rPr lang="en-US" sz="2800" dirty="0"/>
              <a:t>Library </a:t>
            </a:r>
            <a:r>
              <a:rPr lang="en-US" sz="2800" dirty="0" err="1"/>
              <a:t>atau</a:t>
            </a:r>
            <a:r>
              <a:rPr lang="en-US" sz="2800" dirty="0"/>
              <a:t> </a:t>
            </a:r>
            <a:r>
              <a:rPr lang="en-US" sz="2800" dirty="0" err="1"/>
              <a:t>komponen</a:t>
            </a:r>
            <a:r>
              <a:rPr lang="en-US" sz="2800" dirty="0"/>
              <a:t> pre-existing </a:t>
            </a:r>
            <a:r>
              <a:rPr lang="en-US" sz="2800" dirty="0" err="1"/>
              <a:t>telah</a:t>
            </a:r>
            <a:r>
              <a:rPr lang="en-US" sz="2800" dirty="0"/>
              <a:t> </a:t>
            </a:r>
            <a:r>
              <a:rPr lang="en-US" sz="2800" dirty="0" err="1"/>
              <a:t>diuji</a:t>
            </a:r>
            <a:r>
              <a:rPr lang="en-US" sz="2800" dirty="0"/>
              <a:t>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dikembangkan</a:t>
            </a:r>
            <a:r>
              <a:rPr lang="en-US" sz="2800" dirty="0"/>
              <a:t> </a:t>
            </a:r>
            <a:r>
              <a:rPr lang="en-US" sz="2800" dirty="0" err="1"/>
              <a:t>oleh</a:t>
            </a:r>
            <a:r>
              <a:rPr lang="en-US" sz="2800" dirty="0"/>
              <a:t> </a:t>
            </a:r>
            <a:r>
              <a:rPr lang="en-US" sz="2800" dirty="0" err="1"/>
              <a:t>komunitas</a:t>
            </a:r>
            <a:r>
              <a:rPr lang="en-US" sz="2800" dirty="0"/>
              <a:t> </a:t>
            </a:r>
            <a:r>
              <a:rPr lang="en-US" sz="2800" dirty="0" err="1"/>
              <a:t>atau</a:t>
            </a:r>
            <a:r>
              <a:rPr lang="en-US" sz="2800" dirty="0"/>
              <a:t> </a:t>
            </a:r>
            <a:r>
              <a:rPr lang="en-US" sz="2800" dirty="0" err="1"/>
              <a:t>tim</a:t>
            </a:r>
            <a:r>
              <a:rPr lang="en-US" sz="2800" dirty="0"/>
              <a:t> </a:t>
            </a:r>
            <a:r>
              <a:rPr lang="en-US" sz="2800" dirty="0" err="1"/>
              <a:t>pengembang</a:t>
            </a:r>
            <a:r>
              <a:rPr lang="en-US" sz="2800" dirty="0"/>
              <a:t> lain. </a:t>
            </a:r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en-US" sz="2800" dirty="0" err="1"/>
              <a:t>menggunakannya</a:t>
            </a:r>
            <a:r>
              <a:rPr lang="en-US" sz="2800" dirty="0"/>
              <a:t>, </a:t>
            </a:r>
            <a:r>
              <a:rPr lang="en-US" sz="2800" dirty="0" err="1"/>
              <a:t>Anda</a:t>
            </a:r>
            <a:r>
              <a:rPr lang="en-US" sz="2800" dirty="0"/>
              <a:t> </a:t>
            </a:r>
            <a:r>
              <a:rPr lang="en-US" sz="2800" dirty="0" err="1"/>
              <a:t>dapat</a:t>
            </a:r>
            <a:r>
              <a:rPr lang="en-US" sz="2800" dirty="0"/>
              <a:t> </a:t>
            </a:r>
            <a:r>
              <a:rPr lang="en-US" sz="2800" dirty="0" err="1"/>
              <a:t>menghemat</a:t>
            </a:r>
            <a:r>
              <a:rPr lang="en-US" sz="2800" dirty="0"/>
              <a:t> </a:t>
            </a:r>
            <a:r>
              <a:rPr lang="en-US" sz="2800" dirty="0" err="1"/>
              <a:t>waktu</a:t>
            </a:r>
            <a:r>
              <a:rPr lang="en-US" sz="2800" dirty="0"/>
              <a:t> yang </a:t>
            </a:r>
            <a:r>
              <a:rPr lang="en-US" sz="2800" dirty="0" err="1"/>
              <a:t>seharusnya</a:t>
            </a:r>
            <a:r>
              <a:rPr lang="en-US" sz="2800" dirty="0"/>
              <a:t> </a:t>
            </a:r>
            <a:r>
              <a:rPr lang="en-US" sz="2800" dirty="0" err="1"/>
              <a:t>digunakan</a:t>
            </a:r>
            <a:r>
              <a:rPr lang="en-US" sz="2800" dirty="0"/>
              <a:t>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mengimplementasikan</a:t>
            </a:r>
            <a:r>
              <a:rPr lang="en-US" sz="2800" dirty="0"/>
              <a:t> </a:t>
            </a:r>
            <a:r>
              <a:rPr lang="en-US" sz="2800" dirty="0" err="1"/>
              <a:t>fitur</a:t>
            </a:r>
            <a:r>
              <a:rPr lang="en-US" sz="2800" dirty="0"/>
              <a:t> </a:t>
            </a:r>
            <a:r>
              <a:rPr lang="en-US" sz="2800" dirty="0" err="1"/>
              <a:t>atau</a:t>
            </a:r>
            <a:r>
              <a:rPr lang="en-US" sz="2800" dirty="0"/>
              <a:t> </a:t>
            </a:r>
            <a:r>
              <a:rPr lang="en-US" sz="2800" dirty="0" err="1"/>
              <a:t>fungsi</a:t>
            </a:r>
            <a:r>
              <a:rPr lang="en-US" sz="2800" dirty="0"/>
              <a:t> </a:t>
            </a:r>
            <a:r>
              <a:rPr lang="en-US" sz="2800" dirty="0" err="1"/>
              <a:t>dari</a:t>
            </a:r>
            <a:r>
              <a:rPr lang="en-US" sz="2800" dirty="0"/>
              <a:t> </a:t>
            </a:r>
            <a:r>
              <a:rPr lang="en-US" sz="2800" dirty="0" err="1"/>
              <a:t>awal</a:t>
            </a:r>
            <a:r>
              <a:rPr lang="en-US" sz="2800" dirty="0"/>
              <a:t>.</a:t>
            </a:r>
            <a:endParaRPr lang="en-US" sz="2700" dirty="0">
              <a:solidFill>
                <a:srgbClr val="000000"/>
              </a:solidFill>
              <a:latin typeface="Karnchang"/>
            </a:endParaRPr>
          </a:p>
        </p:txBody>
      </p:sp>
    </p:spTree>
    <p:extLst>
      <p:ext uri="{BB962C8B-B14F-4D97-AF65-F5344CB8AC3E}">
        <p14:creationId xmlns:p14="http://schemas.microsoft.com/office/powerpoint/2010/main" val="2156681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A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2254" y="419100"/>
            <a:ext cx="16713866" cy="9101117"/>
            <a:chOff x="0" y="0"/>
            <a:chExt cx="4402006" cy="239700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402006" cy="2397002"/>
            </a:xfrm>
            <a:custGeom>
              <a:avLst/>
              <a:gdLst/>
              <a:ahLst/>
              <a:cxnLst/>
              <a:rect l="l" t="t" r="r" b="b"/>
              <a:pathLst>
                <a:path w="4402006" h="2397002">
                  <a:moveTo>
                    <a:pt x="23623" y="0"/>
                  </a:moveTo>
                  <a:lnTo>
                    <a:pt x="4378382" y="0"/>
                  </a:lnTo>
                  <a:cubicBezTo>
                    <a:pt x="4391429" y="0"/>
                    <a:pt x="4402006" y="10577"/>
                    <a:pt x="4402006" y="23623"/>
                  </a:cubicBezTo>
                  <a:lnTo>
                    <a:pt x="4402006" y="2373379"/>
                  </a:lnTo>
                  <a:cubicBezTo>
                    <a:pt x="4402006" y="2379644"/>
                    <a:pt x="4399517" y="2385653"/>
                    <a:pt x="4395087" y="2390083"/>
                  </a:cubicBezTo>
                  <a:cubicBezTo>
                    <a:pt x="4390656" y="2394513"/>
                    <a:pt x="4384647" y="2397002"/>
                    <a:pt x="4378382" y="2397002"/>
                  </a:cubicBezTo>
                  <a:lnTo>
                    <a:pt x="23623" y="2397002"/>
                  </a:lnTo>
                  <a:cubicBezTo>
                    <a:pt x="17358" y="2397002"/>
                    <a:pt x="11349" y="2394513"/>
                    <a:pt x="6919" y="2390083"/>
                  </a:cubicBezTo>
                  <a:cubicBezTo>
                    <a:pt x="2489" y="2385653"/>
                    <a:pt x="0" y="2379644"/>
                    <a:pt x="0" y="2373379"/>
                  </a:cubicBezTo>
                  <a:lnTo>
                    <a:pt x="0" y="23623"/>
                  </a:lnTo>
                  <a:cubicBezTo>
                    <a:pt x="0" y="17358"/>
                    <a:pt x="2489" y="11349"/>
                    <a:pt x="6919" y="6919"/>
                  </a:cubicBezTo>
                  <a:cubicBezTo>
                    <a:pt x="11349" y="2489"/>
                    <a:pt x="17358" y="0"/>
                    <a:pt x="23623" y="0"/>
                  </a:cubicBezTo>
                  <a:close/>
                </a:path>
              </a:pathLst>
            </a:custGeom>
            <a:solidFill>
              <a:srgbClr val="E6EAEF"/>
            </a:solidFill>
            <a:ln w="19050" cap="rnd">
              <a:solidFill>
                <a:srgbClr val="243342"/>
              </a:solidFill>
              <a:prstDash val="solid"/>
              <a:round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402006" cy="24351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2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-7538080">
            <a:off x="-7029811" y="-5584933"/>
            <a:ext cx="9808447" cy="9331824"/>
            <a:chOff x="0" y="0"/>
            <a:chExt cx="13077930" cy="12442432"/>
          </a:xfrm>
        </p:grpSpPr>
        <p:grpSp>
          <p:nvGrpSpPr>
            <p:cNvPr id="6" name="Group 6"/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</p:sp>
          <p:sp>
            <p:nvSpPr>
              <p:cNvPr id="8" name="TextBox 8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9" name="Group 9"/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</p:sp>
          <p:sp>
            <p:nvSpPr>
              <p:cNvPr id="11" name="TextBox 11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12" name="Group 12"/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</p:sp>
          <p:sp>
            <p:nvSpPr>
              <p:cNvPr id="14" name="TextBox 14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</p:grpSp>
      <p:grpSp>
        <p:nvGrpSpPr>
          <p:cNvPr id="15" name="Group 15"/>
          <p:cNvGrpSpPr/>
          <p:nvPr/>
        </p:nvGrpSpPr>
        <p:grpSpPr>
          <a:xfrm rot="2124477">
            <a:off x="15979122" y="5429903"/>
            <a:ext cx="9808447" cy="9331824"/>
            <a:chOff x="0" y="0"/>
            <a:chExt cx="13077930" cy="12442432"/>
          </a:xfrm>
        </p:grpSpPr>
        <p:grpSp>
          <p:nvGrpSpPr>
            <p:cNvPr id="16" name="Group 16"/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id="17" name="Freeform 17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</p:sp>
          <p:sp>
            <p:nvSpPr>
              <p:cNvPr id="18" name="TextBox 18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19" name="Group 19"/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id="20" name="Freeform 20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</p:sp>
          <p:sp>
            <p:nvSpPr>
              <p:cNvPr id="21" name="TextBox 21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22" name="Group 22"/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</p:sp>
          <p:sp>
            <p:nvSpPr>
              <p:cNvPr id="24" name="TextBox 24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</p:grpSp>
      <p:sp>
        <p:nvSpPr>
          <p:cNvPr id="26" name="TextBox 26"/>
          <p:cNvSpPr txBox="1"/>
          <p:nvPr/>
        </p:nvSpPr>
        <p:spPr>
          <a:xfrm>
            <a:off x="1807230" y="1877007"/>
            <a:ext cx="12221487" cy="47448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680"/>
              </a:lnSpc>
            </a:pPr>
            <a:r>
              <a:rPr lang="en-US" sz="4000" b="1" dirty="0"/>
              <a:t>2</a:t>
            </a:r>
            <a:r>
              <a:rPr lang="en-US" sz="4000" b="1" dirty="0" smtClean="0"/>
              <a:t>. </a:t>
            </a:r>
            <a:r>
              <a:rPr lang="en-US" sz="4000" dirty="0" err="1"/>
              <a:t>Keandalan</a:t>
            </a:r>
            <a:r>
              <a:rPr lang="en-US" sz="4000" dirty="0"/>
              <a:t> </a:t>
            </a:r>
            <a:r>
              <a:rPr lang="en-US" sz="4000" dirty="0" err="1"/>
              <a:t>dan</a:t>
            </a:r>
            <a:r>
              <a:rPr lang="en-US" sz="4000" dirty="0"/>
              <a:t> </a:t>
            </a:r>
            <a:r>
              <a:rPr lang="en-US" sz="4000" dirty="0" err="1"/>
              <a:t>Kualitas</a:t>
            </a:r>
            <a:endParaRPr lang="en-US" sz="4000" b="1" dirty="0">
              <a:solidFill>
                <a:srgbClr val="000000"/>
              </a:solidFill>
              <a:latin typeface="Karnchang Bold"/>
            </a:endParaRPr>
          </a:p>
        </p:txBody>
      </p:sp>
      <p:sp>
        <p:nvSpPr>
          <p:cNvPr id="27" name="TextBox 27"/>
          <p:cNvSpPr txBox="1"/>
          <p:nvPr/>
        </p:nvSpPr>
        <p:spPr>
          <a:xfrm>
            <a:off x="2240628" y="3530353"/>
            <a:ext cx="13337117" cy="14393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779"/>
              </a:lnSpc>
            </a:pPr>
            <a:r>
              <a:rPr lang="en-US" sz="2800" dirty="0"/>
              <a:t>Library yang </a:t>
            </a:r>
            <a:r>
              <a:rPr lang="en-US" sz="2800" dirty="0" err="1"/>
              <a:t>populer</a:t>
            </a:r>
            <a:r>
              <a:rPr lang="en-US" sz="2800" dirty="0"/>
              <a:t> </a:t>
            </a:r>
            <a:r>
              <a:rPr lang="en-US" sz="2800" dirty="0" err="1"/>
              <a:t>biasanya</a:t>
            </a:r>
            <a:r>
              <a:rPr lang="en-US" sz="2800" dirty="0"/>
              <a:t> </a:t>
            </a:r>
            <a:r>
              <a:rPr lang="en-US" sz="2800" dirty="0" err="1"/>
              <a:t>telah</a:t>
            </a:r>
            <a:r>
              <a:rPr lang="en-US" sz="2800" dirty="0"/>
              <a:t> </a:t>
            </a:r>
            <a:r>
              <a:rPr lang="en-US" sz="2800" dirty="0" err="1"/>
              <a:t>melalui</a:t>
            </a:r>
            <a:r>
              <a:rPr lang="en-US" sz="2800" dirty="0"/>
              <a:t> proses </a:t>
            </a:r>
            <a:r>
              <a:rPr lang="en-US" sz="2800" dirty="0" err="1"/>
              <a:t>pengujian</a:t>
            </a:r>
            <a:r>
              <a:rPr lang="en-US" sz="2800" dirty="0"/>
              <a:t> yang </a:t>
            </a:r>
            <a:r>
              <a:rPr lang="en-US" sz="2800" dirty="0" err="1"/>
              <a:t>ketat</a:t>
            </a:r>
            <a:r>
              <a:rPr lang="en-US" sz="2800" dirty="0"/>
              <a:t>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telah</a:t>
            </a:r>
            <a:r>
              <a:rPr lang="en-US" sz="2800" dirty="0"/>
              <a:t> </a:t>
            </a:r>
            <a:r>
              <a:rPr lang="en-US" sz="2800" dirty="0" err="1"/>
              <a:t>digunakan</a:t>
            </a:r>
            <a:r>
              <a:rPr lang="en-US" sz="2800" dirty="0"/>
              <a:t> </a:t>
            </a:r>
            <a:r>
              <a:rPr lang="en-US" sz="2800" dirty="0" err="1"/>
              <a:t>oleh</a:t>
            </a:r>
            <a:r>
              <a:rPr lang="en-US" sz="2800" dirty="0"/>
              <a:t> </a:t>
            </a:r>
            <a:r>
              <a:rPr lang="en-US" sz="2800" dirty="0" err="1"/>
              <a:t>banyak</a:t>
            </a:r>
            <a:r>
              <a:rPr lang="en-US" sz="2800" dirty="0"/>
              <a:t> </a:t>
            </a:r>
            <a:r>
              <a:rPr lang="en-US" sz="2800" dirty="0" err="1"/>
              <a:t>pengembang</a:t>
            </a:r>
            <a:r>
              <a:rPr lang="en-US" sz="2800" dirty="0"/>
              <a:t>. </a:t>
            </a:r>
            <a:r>
              <a:rPr lang="en-US" sz="2800" dirty="0" err="1"/>
              <a:t>Ini</a:t>
            </a:r>
            <a:r>
              <a:rPr lang="en-US" sz="2800" dirty="0"/>
              <a:t> </a:t>
            </a:r>
            <a:r>
              <a:rPr lang="en-US" sz="2800" dirty="0" err="1"/>
              <a:t>berarti</a:t>
            </a:r>
            <a:r>
              <a:rPr lang="en-US" sz="2800" dirty="0"/>
              <a:t> </a:t>
            </a:r>
            <a:r>
              <a:rPr lang="en-US" sz="2800" dirty="0" err="1"/>
              <a:t>biasanya</a:t>
            </a:r>
            <a:r>
              <a:rPr lang="en-US" sz="2800" dirty="0"/>
              <a:t> </a:t>
            </a:r>
            <a:r>
              <a:rPr lang="en-US" sz="2800" dirty="0" err="1"/>
              <a:t>lebih</a:t>
            </a:r>
            <a:r>
              <a:rPr lang="en-US" sz="2800" dirty="0"/>
              <a:t> </a:t>
            </a:r>
            <a:r>
              <a:rPr lang="en-US" sz="2800" dirty="0" err="1"/>
              <a:t>andal</a:t>
            </a:r>
            <a:r>
              <a:rPr lang="en-US" sz="2800" dirty="0"/>
              <a:t> </a:t>
            </a:r>
            <a:r>
              <a:rPr lang="en-US" sz="2800" dirty="0" err="1"/>
              <a:t>dibandingkan</a:t>
            </a:r>
            <a:r>
              <a:rPr lang="en-US" sz="2800" dirty="0"/>
              <a:t> </a:t>
            </a:r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en-US" sz="2800" dirty="0" err="1"/>
              <a:t>solusi</a:t>
            </a:r>
            <a:r>
              <a:rPr lang="en-US" sz="2800" dirty="0"/>
              <a:t> yang </a:t>
            </a:r>
            <a:r>
              <a:rPr lang="en-US" sz="2800" dirty="0" err="1"/>
              <a:t>dikembangkan</a:t>
            </a:r>
            <a:r>
              <a:rPr lang="en-US" sz="2800" dirty="0"/>
              <a:t> </a:t>
            </a:r>
            <a:r>
              <a:rPr lang="en-US" sz="2800" dirty="0" err="1"/>
              <a:t>sendiri</a:t>
            </a:r>
            <a:r>
              <a:rPr lang="en-US" sz="2800" dirty="0"/>
              <a:t>.</a:t>
            </a:r>
            <a:endParaRPr lang="en-US" sz="2700" dirty="0">
              <a:solidFill>
                <a:srgbClr val="000000"/>
              </a:solidFill>
              <a:latin typeface="Karnchang"/>
            </a:endParaRPr>
          </a:p>
        </p:txBody>
      </p:sp>
    </p:spTree>
    <p:extLst>
      <p:ext uri="{BB962C8B-B14F-4D97-AF65-F5344CB8AC3E}">
        <p14:creationId xmlns:p14="http://schemas.microsoft.com/office/powerpoint/2010/main" val="1058604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A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2254" y="419100"/>
            <a:ext cx="16713866" cy="9101117"/>
            <a:chOff x="0" y="0"/>
            <a:chExt cx="4402006" cy="239700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402006" cy="2397002"/>
            </a:xfrm>
            <a:custGeom>
              <a:avLst/>
              <a:gdLst/>
              <a:ahLst/>
              <a:cxnLst/>
              <a:rect l="l" t="t" r="r" b="b"/>
              <a:pathLst>
                <a:path w="4402006" h="2397002">
                  <a:moveTo>
                    <a:pt x="23623" y="0"/>
                  </a:moveTo>
                  <a:lnTo>
                    <a:pt x="4378382" y="0"/>
                  </a:lnTo>
                  <a:cubicBezTo>
                    <a:pt x="4391429" y="0"/>
                    <a:pt x="4402006" y="10577"/>
                    <a:pt x="4402006" y="23623"/>
                  </a:cubicBezTo>
                  <a:lnTo>
                    <a:pt x="4402006" y="2373379"/>
                  </a:lnTo>
                  <a:cubicBezTo>
                    <a:pt x="4402006" y="2379644"/>
                    <a:pt x="4399517" y="2385653"/>
                    <a:pt x="4395087" y="2390083"/>
                  </a:cubicBezTo>
                  <a:cubicBezTo>
                    <a:pt x="4390656" y="2394513"/>
                    <a:pt x="4384647" y="2397002"/>
                    <a:pt x="4378382" y="2397002"/>
                  </a:cubicBezTo>
                  <a:lnTo>
                    <a:pt x="23623" y="2397002"/>
                  </a:lnTo>
                  <a:cubicBezTo>
                    <a:pt x="17358" y="2397002"/>
                    <a:pt x="11349" y="2394513"/>
                    <a:pt x="6919" y="2390083"/>
                  </a:cubicBezTo>
                  <a:cubicBezTo>
                    <a:pt x="2489" y="2385653"/>
                    <a:pt x="0" y="2379644"/>
                    <a:pt x="0" y="2373379"/>
                  </a:cubicBezTo>
                  <a:lnTo>
                    <a:pt x="0" y="23623"/>
                  </a:lnTo>
                  <a:cubicBezTo>
                    <a:pt x="0" y="17358"/>
                    <a:pt x="2489" y="11349"/>
                    <a:pt x="6919" y="6919"/>
                  </a:cubicBezTo>
                  <a:cubicBezTo>
                    <a:pt x="11349" y="2489"/>
                    <a:pt x="17358" y="0"/>
                    <a:pt x="23623" y="0"/>
                  </a:cubicBezTo>
                  <a:close/>
                </a:path>
              </a:pathLst>
            </a:custGeom>
            <a:solidFill>
              <a:srgbClr val="E6EAEF"/>
            </a:solidFill>
            <a:ln w="19050" cap="rnd">
              <a:solidFill>
                <a:srgbClr val="243342"/>
              </a:solidFill>
              <a:prstDash val="solid"/>
              <a:round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402006" cy="24351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2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-7538080">
            <a:off x="-7029811" y="-5584933"/>
            <a:ext cx="9808447" cy="9331824"/>
            <a:chOff x="0" y="0"/>
            <a:chExt cx="13077930" cy="12442432"/>
          </a:xfrm>
        </p:grpSpPr>
        <p:grpSp>
          <p:nvGrpSpPr>
            <p:cNvPr id="6" name="Group 6"/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</p:sp>
          <p:sp>
            <p:nvSpPr>
              <p:cNvPr id="8" name="TextBox 8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9" name="Group 9"/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</p:sp>
          <p:sp>
            <p:nvSpPr>
              <p:cNvPr id="11" name="TextBox 11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12" name="Group 12"/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</p:sp>
          <p:sp>
            <p:nvSpPr>
              <p:cNvPr id="14" name="TextBox 14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</p:grpSp>
      <p:grpSp>
        <p:nvGrpSpPr>
          <p:cNvPr id="15" name="Group 15"/>
          <p:cNvGrpSpPr/>
          <p:nvPr/>
        </p:nvGrpSpPr>
        <p:grpSpPr>
          <a:xfrm rot="2124477">
            <a:off x="15979122" y="5429903"/>
            <a:ext cx="9808447" cy="9331824"/>
            <a:chOff x="0" y="0"/>
            <a:chExt cx="13077930" cy="12442432"/>
          </a:xfrm>
        </p:grpSpPr>
        <p:grpSp>
          <p:nvGrpSpPr>
            <p:cNvPr id="16" name="Group 16"/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id="17" name="Freeform 17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</p:sp>
          <p:sp>
            <p:nvSpPr>
              <p:cNvPr id="18" name="TextBox 18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19" name="Group 19"/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id="20" name="Freeform 20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</p:sp>
          <p:sp>
            <p:nvSpPr>
              <p:cNvPr id="21" name="TextBox 21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22" name="Group 22"/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</p:sp>
          <p:sp>
            <p:nvSpPr>
              <p:cNvPr id="24" name="TextBox 24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</p:grpSp>
      <p:sp>
        <p:nvSpPr>
          <p:cNvPr id="26" name="TextBox 26"/>
          <p:cNvSpPr txBox="1"/>
          <p:nvPr/>
        </p:nvSpPr>
        <p:spPr>
          <a:xfrm>
            <a:off x="1807230" y="1877007"/>
            <a:ext cx="12221487" cy="47448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680"/>
              </a:lnSpc>
            </a:pPr>
            <a:r>
              <a:rPr lang="en-US" sz="4000" b="1" dirty="0" smtClean="0"/>
              <a:t>3. </a:t>
            </a:r>
            <a:r>
              <a:rPr lang="en-US" sz="4000" dirty="0" err="1"/>
              <a:t>Fokus</a:t>
            </a:r>
            <a:r>
              <a:rPr lang="en-US" sz="4000" dirty="0"/>
              <a:t> </a:t>
            </a:r>
            <a:r>
              <a:rPr lang="en-US" sz="4000" dirty="0" err="1"/>
              <a:t>pada</a:t>
            </a:r>
            <a:r>
              <a:rPr lang="en-US" sz="4000" dirty="0"/>
              <a:t> </a:t>
            </a:r>
            <a:r>
              <a:rPr lang="en-US" sz="4000" dirty="0" err="1"/>
              <a:t>Fungsionalitas</a:t>
            </a:r>
            <a:r>
              <a:rPr lang="en-US" sz="4000" dirty="0"/>
              <a:t> Inti</a:t>
            </a:r>
            <a:endParaRPr lang="en-US" sz="4000" b="1" dirty="0">
              <a:solidFill>
                <a:srgbClr val="000000"/>
              </a:solidFill>
              <a:latin typeface="Karnchang Bold"/>
            </a:endParaRPr>
          </a:p>
        </p:txBody>
      </p:sp>
      <p:sp>
        <p:nvSpPr>
          <p:cNvPr id="27" name="TextBox 27"/>
          <p:cNvSpPr txBox="1"/>
          <p:nvPr/>
        </p:nvSpPr>
        <p:spPr>
          <a:xfrm>
            <a:off x="2240628" y="3530353"/>
            <a:ext cx="13337117" cy="9519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779"/>
              </a:lnSpc>
            </a:pPr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en-US" sz="2800" dirty="0" err="1"/>
              <a:t>menggunakan</a:t>
            </a:r>
            <a:r>
              <a:rPr lang="en-US" sz="2800" dirty="0"/>
              <a:t> library, </a:t>
            </a:r>
            <a:r>
              <a:rPr lang="en-US" sz="2800" dirty="0" err="1"/>
              <a:t>Anda</a:t>
            </a:r>
            <a:r>
              <a:rPr lang="en-US" sz="2800" dirty="0"/>
              <a:t> </a:t>
            </a:r>
            <a:r>
              <a:rPr lang="en-US" sz="2800" dirty="0" err="1"/>
              <a:t>dapat</a:t>
            </a:r>
            <a:r>
              <a:rPr lang="en-US" sz="2800" dirty="0"/>
              <a:t> </a:t>
            </a:r>
            <a:r>
              <a:rPr lang="en-US" sz="2800" dirty="0" err="1"/>
              <a:t>fokus</a:t>
            </a:r>
            <a:r>
              <a:rPr lang="en-US" sz="2800" dirty="0"/>
              <a:t> </a:t>
            </a:r>
            <a:r>
              <a:rPr lang="en-US" sz="2800" dirty="0" err="1"/>
              <a:t>pada</a:t>
            </a:r>
            <a:r>
              <a:rPr lang="en-US" sz="2800" dirty="0"/>
              <a:t> </a:t>
            </a:r>
            <a:r>
              <a:rPr lang="en-US" sz="2800" dirty="0" err="1"/>
              <a:t>pengembangan</a:t>
            </a:r>
            <a:r>
              <a:rPr lang="en-US" sz="2800" dirty="0"/>
              <a:t> </a:t>
            </a:r>
            <a:r>
              <a:rPr lang="en-US" sz="2800" dirty="0" err="1"/>
              <a:t>fungsionalitas</a:t>
            </a:r>
            <a:r>
              <a:rPr lang="en-US" sz="2800" dirty="0"/>
              <a:t> inti </a:t>
            </a:r>
            <a:r>
              <a:rPr lang="en-US" sz="2800" dirty="0" err="1"/>
              <a:t>aplikasi</a:t>
            </a:r>
            <a:r>
              <a:rPr lang="en-US" sz="2800" dirty="0"/>
              <a:t> </a:t>
            </a:r>
            <a:r>
              <a:rPr lang="en-US" sz="2800" dirty="0" err="1"/>
              <a:t>Anda</a:t>
            </a:r>
            <a:r>
              <a:rPr lang="en-US" sz="2800" dirty="0"/>
              <a:t> </a:t>
            </a:r>
            <a:r>
              <a:rPr lang="en-US" sz="2800" dirty="0" err="1"/>
              <a:t>tanpa</a:t>
            </a:r>
            <a:r>
              <a:rPr lang="en-US" sz="2800" dirty="0"/>
              <a:t> </a:t>
            </a:r>
            <a:r>
              <a:rPr lang="en-US" sz="2800" dirty="0" err="1"/>
              <a:t>harus</a:t>
            </a:r>
            <a:r>
              <a:rPr lang="en-US" sz="2800" dirty="0"/>
              <a:t> </a:t>
            </a:r>
            <a:r>
              <a:rPr lang="en-US" sz="2800" dirty="0" err="1"/>
              <a:t>memikirkan</a:t>
            </a:r>
            <a:r>
              <a:rPr lang="en-US" sz="2800" dirty="0"/>
              <a:t> detail </a:t>
            </a:r>
            <a:r>
              <a:rPr lang="en-US" sz="2800" dirty="0" err="1"/>
              <a:t>implementasi</a:t>
            </a:r>
            <a:r>
              <a:rPr lang="en-US" sz="2800" dirty="0"/>
              <a:t> yang </a:t>
            </a:r>
            <a:r>
              <a:rPr lang="en-US" sz="2800" dirty="0" err="1"/>
              <a:t>lebih</a:t>
            </a:r>
            <a:r>
              <a:rPr lang="en-US" sz="2800" dirty="0"/>
              <a:t> </a:t>
            </a:r>
            <a:r>
              <a:rPr lang="en-US" sz="2800" dirty="0" err="1"/>
              <a:t>rendah</a:t>
            </a:r>
            <a:r>
              <a:rPr lang="en-US" sz="2800" dirty="0"/>
              <a:t>.</a:t>
            </a:r>
            <a:endParaRPr lang="en-US" sz="2700" dirty="0">
              <a:solidFill>
                <a:srgbClr val="000000"/>
              </a:solidFill>
              <a:latin typeface="Karnchang"/>
            </a:endParaRPr>
          </a:p>
        </p:txBody>
      </p:sp>
    </p:spTree>
    <p:extLst>
      <p:ext uri="{BB962C8B-B14F-4D97-AF65-F5344CB8AC3E}">
        <p14:creationId xmlns:p14="http://schemas.microsoft.com/office/powerpoint/2010/main" val="3318507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A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2254" y="419100"/>
            <a:ext cx="16713866" cy="9101117"/>
            <a:chOff x="0" y="0"/>
            <a:chExt cx="4402006" cy="239700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402006" cy="2397002"/>
            </a:xfrm>
            <a:custGeom>
              <a:avLst/>
              <a:gdLst/>
              <a:ahLst/>
              <a:cxnLst/>
              <a:rect l="l" t="t" r="r" b="b"/>
              <a:pathLst>
                <a:path w="4402006" h="2397002">
                  <a:moveTo>
                    <a:pt x="23623" y="0"/>
                  </a:moveTo>
                  <a:lnTo>
                    <a:pt x="4378382" y="0"/>
                  </a:lnTo>
                  <a:cubicBezTo>
                    <a:pt x="4391429" y="0"/>
                    <a:pt x="4402006" y="10577"/>
                    <a:pt x="4402006" y="23623"/>
                  </a:cubicBezTo>
                  <a:lnTo>
                    <a:pt x="4402006" y="2373379"/>
                  </a:lnTo>
                  <a:cubicBezTo>
                    <a:pt x="4402006" y="2379644"/>
                    <a:pt x="4399517" y="2385653"/>
                    <a:pt x="4395087" y="2390083"/>
                  </a:cubicBezTo>
                  <a:cubicBezTo>
                    <a:pt x="4390656" y="2394513"/>
                    <a:pt x="4384647" y="2397002"/>
                    <a:pt x="4378382" y="2397002"/>
                  </a:cubicBezTo>
                  <a:lnTo>
                    <a:pt x="23623" y="2397002"/>
                  </a:lnTo>
                  <a:cubicBezTo>
                    <a:pt x="17358" y="2397002"/>
                    <a:pt x="11349" y="2394513"/>
                    <a:pt x="6919" y="2390083"/>
                  </a:cubicBezTo>
                  <a:cubicBezTo>
                    <a:pt x="2489" y="2385653"/>
                    <a:pt x="0" y="2379644"/>
                    <a:pt x="0" y="2373379"/>
                  </a:cubicBezTo>
                  <a:lnTo>
                    <a:pt x="0" y="23623"/>
                  </a:lnTo>
                  <a:cubicBezTo>
                    <a:pt x="0" y="17358"/>
                    <a:pt x="2489" y="11349"/>
                    <a:pt x="6919" y="6919"/>
                  </a:cubicBezTo>
                  <a:cubicBezTo>
                    <a:pt x="11349" y="2489"/>
                    <a:pt x="17358" y="0"/>
                    <a:pt x="23623" y="0"/>
                  </a:cubicBezTo>
                  <a:close/>
                </a:path>
              </a:pathLst>
            </a:custGeom>
            <a:solidFill>
              <a:srgbClr val="E6EAEF"/>
            </a:solidFill>
            <a:ln w="19050" cap="rnd">
              <a:solidFill>
                <a:srgbClr val="243342"/>
              </a:solidFill>
              <a:prstDash val="solid"/>
              <a:round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402006" cy="24351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2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-7538080">
            <a:off x="-7029811" y="-5584933"/>
            <a:ext cx="9808447" cy="9331824"/>
            <a:chOff x="0" y="0"/>
            <a:chExt cx="13077930" cy="12442432"/>
          </a:xfrm>
        </p:grpSpPr>
        <p:grpSp>
          <p:nvGrpSpPr>
            <p:cNvPr id="6" name="Group 6"/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</p:sp>
          <p:sp>
            <p:nvSpPr>
              <p:cNvPr id="8" name="TextBox 8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9" name="Group 9"/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</p:sp>
          <p:sp>
            <p:nvSpPr>
              <p:cNvPr id="11" name="TextBox 11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12" name="Group 12"/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</p:sp>
          <p:sp>
            <p:nvSpPr>
              <p:cNvPr id="14" name="TextBox 14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</p:grpSp>
      <p:grpSp>
        <p:nvGrpSpPr>
          <p:cNvPr id="15" name="Group 15"/>
          <p:cNvGrpSpPr/>
          <p:nvPr/>
        </p:nvGrpSpPr>
        <p:grpSpPr>
          <a:xfrm rot="2124477">
            <a:off x="15979122" y="5429903"/>
            <a:ext cx="9808447" cy="9331824"/>
            <a:chOff x="0" y="0"/>
            <a:chExt cx="13077930" cy="12442432"/>
          </a:xfrm>
        </p:grpSpPr>
        <p:grpSp>
          <p:nvGrpSpPr>
            <p:cNvPr id="16" name="Group 16"/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id="17" name="Freeform 17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</p:sp>
          <p:sp>
            <p:nvSpPr>
              <p:cNvPr id="18" name="TextBox 18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19" name="Group 19"/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id="20" name="Freeform 20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</p:sp>
          <p:sp>
            <p:nvSpPr>
              <p:cNvPr id="21" name="TextBox 21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22" name="Group 22"/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</p:sp>
          <p:sp>
            <p:nvSpPr>
              <p:cNvPr id="24" name="TextBox 24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</p:grpSp>
      <p:sp>
        <p:nvSpPr>
          <p:cNvPr id="26" name="TextBox 26"/>
          <p:cNvSpPr txBox="1"/>
          <p:nvPr/>
        </p:nvSpPr>
        <p:spPr>
          <a:xfrm>
            <a:off x="1807230" y="1877007"/>
            <a:ext cx="12221487" cy="47448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680"/>
              </a:lnSpc>
            </a:pPr>
            <a:r>
              <a:rPr lang="en-US" sz="4000" b="1" dirty="0" smtClean="0"/>
              <a:t>4. </a:t>
            </a:r>
            <a:r>
              <a:rPr lang="en-US" sz="4000" dirty="0" err="1"/>
              <a:t>Dukungan</a:t>
            </a:r>
            <a:r>
              <a:rPr lang="en-US" sz="4000" dirty="0"/>
              <a:t> </a:t>
            </a:r>
            <a:r>
              <a:rPr lang="en-US" sz="4000" dirty="0" err="1"/>
              <a:t>dan</a:t>
            </a:r>
            <a:r>
              <a:rPr lang="en-US" sz="4000" dirty="0"/>
              <a:t> </a:t>
            </a:r>
            <a:r>
              <a:rPr lang="en-US" sz="4000" dirty="0" err="1"/>
              <a:t>Perbaikan</a:t>
            </a:r>
            <a:r>
              <a:rPr lang="en-US" sz="4000" dirty="0"/>
              <a:t> Bug</a:t>
            </a:r>
            <a:endParaRPr lang="en-US" sz="4000" b="1" dirty="0">
              <a:solidFill>
                <a:srgbClr val="000000"/>
              </a:solidFill>
              <a:latin typeface="Karnchang Bold"/>
            </a:endParaRPr>
          </a:p>
        </p:txBody>
      </p:sp>
      <p:sp>
        <p:nvSpPr>
          <p:cNvPr id="27" name="TextBox 27"/>
          <p:cNvSpPr txBox="1"/>
          <p:nvPr/>
        </p:nvSpPr>
        <p:spPr>
          <a:xfrm>
            <a:off x="2240628" y="3530353"/>
            <a:ext cx="13337117" cy="24365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779"/>
              </a:lnSpc>
            </a:pPr>
            <a:r>
              <a:rPr lang="en-US" sz="2800" dirty="0" err="1"/>
              <a:t>Komunitas</a:t>
            </a:r>
            <a:r>
              <a:rPr lang="en-US" sz="2800" dirty="0"/>
              <a:t> yang </a:t>
            </a:r>
            <a:r>
              <a:rPr lang="en-US" sz="2800" dirty="0" err="1"/>
              <a:t>mendukung</a:t>
            </a:r>
            <a:r>
              <a:rPr lang="en-US" sz="2800" dirty="0"/>
              <a:t> library </a:t>
            </a:r>
            <a:r>
              <a:rPr lang="en-US" sz="2800" dirty="0" err="1"/>
              <a:t>atau</a:t>
            </a:r>
            <a:r>
              <a:rPr lang="en-US" sz="2800" dirty="0"/>
              <a:t> </a:t>
            </a:r>
            <a:r>
              <a:rPr lang="en-US" sz="2800" dirty="0" err="1"/>
              <a:t>komponen</a:t>
            </a:r>
            <a:r>
              <a:rPr lang="en-US" sz="2800" dirty="0"/>
              <a:t> </a:t>
            </a:r>
            <a:r>
              <a:rPr lang="en-US" sz="2800" dirty="0" err="1"/>
              <a:t>tersebut</a:t>
            </a:r>
            <a:r>
              <a:rPr lang="en-US" sz="2800" dirty="0"/>
              <a:t> </a:t>
            </a:r>
            <a:r>
              <a:rPr lang="en-US" sz="2800" dirty="0" err="1"/>
              <a:t>sering</a:t>
            </a:r>
            <a:r>
              <a:rPr lang="en-US" sz="2800" dirty="0"/>
              <a:t> kali </a:t>
            </a:r>
            <a:r>
              <a:rPr lang="en-US" sz="2800" dirty="0" err="1"/>
              <a:t>juga</a:t>
            </a:r>
            <a:r>
              <a:rPr lang="en-US" sz="2800" dirty="0"/>
              <a:t> </a:t>
            </a:r>
            <a:r>
              <a:rPr lang="en-US" sz="2800" dirty="0" err="1"/>
              <a:t>aktif</a:t>
            </a:r>
            <a:r>
              <a:rPr lang="en-US" sz="2800" dirty="0"/>
              <a:t> </a:t>
            </a:r>
            <a:r>
              <a:rPr lang="en-US" sz="2800" dirty="0" err="1"/>
              <a:t>dalam</a:t>
            </a:r>
            <a:r>
              <a:rPr lang="en-US" sz="2800" dirty="0"/>
              <a:t> </a:t>
            </a:r>
            <a:r>
              <a:rPr lang="en-US" sz="2800" dirty="0" err="1"/>
              <a:t>memperbaiki</a:t>
            </a:r>
            <a:r>
              <a:rPr lang="en-US" sz="2800" dirty="0"/>
              <a:t> bug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memberikan</a:t>
            </a:r>
            <a:r>
              <a:rPr lang="en-US" sz="2800" dirty="0"/>
              <a:t> </a:t>
            </a:r>
            <a:r>
              <a:rPr lang="en-US" sz="2800" dirty="0" err="1"/>
              <a:t>dukungan</a:t>
            </a:r>
            <a:r>
              <a:rPr lang="en-US" sz="2800" dirty="0"/>
              <a:t>. Hal </a:t>
            </a:r>
            <a:r>
              <a:rPr lang="en-US" sz="2800" dirty="0" err="1"/>
              <a:t>ini</a:t>
            </a:r>
            <a:r>
              <a:rPr lang="en-US" sz="2800" dirty="0"/>
              <a:t> </a:t>
            </a:r>
            <a:r>
              <a:rPr lang="en-US" sz="2800" dirty="0" err="1"/>
              <a:t>dapat</a:t>
            </a:r>
            <a:r>
              <a:rPr lang="en-US" sz="2800" dirty="0"/>
              <a:t> </a:t>
            </a:r>
            <a:r>
              <a:rPr lang="en-US" sz="2800" dirty="0" err="1"/>
              <a:t>mempercepat</a:t>
            </a:r>
            <a:r>
              <a:rPr lang="en-US" sz="2800" dirty="0"/>
              <a:t> </a:t>
            </a:r>
            <a:r>
              <a:rPr lang="en-US" sz="2800" dirty="0" err="1"/>
              <a:t>waktu</a:t>
            </a:r>
            <a:r>
              <a:rPr lang="en-US" sz="2800" dirty="0"/>
              <a:t> </a:t>
            </a:r>
            <a:r>
              <a:rPr lang="en-US" sz="2800" dirty="0" err="1"/>
              <a:t>resolusi</a:t>
            </a:r>
            <a:r>
              <a:rPr lang="en-US" sz="2800" dirty="0"/>
              <a:t> </a:t>
            </a:r>
            <a:r>
              <a:rPr lang="en-US" sz="2800" dirty="0" err="1"/>
              <a:t>masalah</a:t>
            </a:r>
            <a:r>
              <a:rPr lang="en-US" sz="2800" dirty="0"/>
              <a:t> </a:t>
            </a:r>
            <a:r>
              <a:rPr lang="en-US" sz="2800" dirty="0" err="1"/>
              <a:t>jika</a:t>
            </a:r>
            <a:r>
              <a:rPr lang="en-US" sz="2800" dirty="0"/>
              <a:t> </a:t>
            </a:r>
            <a:r>
              <a:rPr lang="en-US" sz="2800" dirty="0" err="1"/>
              <a:t>Anda</a:t>
            </a:r>
            <a:r>
              <a:rPr lang="en-US" sz="2800" dirty="0"/>
              <a:t> </a:t>
            </a:r>
            <a:r>
              <a:rPr lang="en-US" sz="2800" dirty="0" err="1"/>
              <a:t>menghadapi</a:t>
            </a:r>
            <a:r>
              <a:rPr lang="en-US" sz="2800" dirty="0"/>
              <a:t> </a:t>
            </a:r>
            <a:r>
              <a:rPr lang="en-US" sz="2800" dirty="0" err="1"/>
              <a:t>masalah</a:t>
            </a:r>
            <a:r>
              <a:rPr lang="en-US" sz="2800" dirty="0"/>
              <a:t> </a:t>
            </a:r>
            <a:r>
              <a:rPr lang="en-US" sz="2800" dirty="0" err="1"/>
              <a:t>teknis</a:t>
            </a:r>
            <a:r>
              <a:rPr lang="en-US" sz="2800" dirty="0" smtClean="0"/>
              <a:t>. </a:t>
            </a:r>
          </a:p>
          <a:p>
            <a:pPr>
              <a:lnSpc>
                <a:spcPts val="3779"/>
              </a:lnSpc>
            </a:pPr>
            <a:endParaRPr lang="en-US" sz="2800" dirty="0">
              <a:solidFill>
                <a:srgbClr val="000000"/>
              </a:solidFill>
              <a:latin typeface="Karnchang"/>
            </a:endParaRPr>
          </a:p>
          <a:p>
            <a:pPr>
              <a:lnSpc>
                <a:spcPts val="3779"/>
              </a:lnSpc>
            </a:pPr>
            <a:r>
              <a:rPr lang="en-US" sz="2800" dirty="0" err="1"/>
              <a:t>Namun</a:t>
            </a:r>
            <a:r>
              <a:rPr lang="en-US" sz="2800" dirty="0"/>
              <a:t>, </a:t>
            </a:r>
            <a:r>
              <a:rPr lang="en-US" sz="2800" dirty="0" err="1"/>
              <a:t>ada</a:t>
            </a:r>
            <a:r>
              <a:rPr lang="en-US" sz="2800" dirty="0"/>
              <a:t> </a:t>
            </a:r>
            <a:r>
              <a:rPr lang="en-US" sz="2800" dirty="0" err="1"/>
              <a:t>juga</a:t>
            </a:r>
            <a:r>
              <a:rPr lang="en-US" sz="2800" dirty="0"/>
              <a:t> </a:t>
            </a:r>
            <a:r>
              <a:rPr lang="en-US" sz="2800" dirty="0" err="1"/>
              <a:t>beberapa</a:t>
            </a:r>
            <a:r>
              <a:rPr lang="en-US" sz="2800" dirty="0"/>
              <a:t> </a:t>
            </a:r>
            <a:r>
              <a:rPr lang="en-US" sz="2800" dirty="0" err="1"/>
              <a:t>pertimbangan</a:t>
            </a:r>
            <a:r>
              <a:rPr lang="en-US" sz="2800" dirty="0"/>
              <a:t> yang </a:t>
            </a:r>
            <a:r>
              <a:rPr lang="en-US" sz="2800" dirty="0" err="1"/>
              <a:t>perlu</a:t>
            </a:r>
            <a:r>
              <a:rPr lang="en-US" sz="2800" dirty="0"/>
              <a:t> </a:t>
            </a:r>
            <a:r>
              <a:rPr lang="en-US" sz="2800" dirty="0" err="1"/>
              <a:t>dipertimbangkan</a:t>
            </a:r>
            <a:r>
              <a:rPr lang="en-US" sz="2800" dirty="0"/>
              <a:t>:</a:t>
            </a:r>
            <a:endParaRPr lang="en-US" sz="2700" dirty="0">
              <a:solidFill>
                <a:srgbClr val="000000"/>
              </a:solidFill>
              <a:latin typeface="Karnchang"/>
            </a:endParaRPr>
          </a:p>
        </p:txBody>
      </p:sp>
    </p:spTree>
    <p:extLst>
      <p:ext uri="{BB962C8B-B14F-4D97-AF65-F5344CB8AC3E}">
        <p14:creationId xmlns:p14="http://schemas.microsoft.com/office/powerpoint/2010/main" val="1771230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A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2254" y="419100"/>
            <a:ext cx="16713866" cy="9101117"/>
            <a:chOff x="0" y="0"/>
            <a:chExt cx="4402006" cy="239700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402006" cy="2397002"/>
            </a:xfrm>
            <a:custGeom>
              <a:avLst/>
              <a:gdLst/>
              <a:ahLst/>
              <a:cxnLst/>
              <a:rect l="l" t="t" r="r" b="b"/>
              <a:pathLst>
                <a:path w="4402006" h="2397002">
                  <a:moveTo>
                    <a:pt x="23623" y="0"/>
                  </a:moveTo>
                  <a:lnTo>
                    <a:pt x="4378382" y="0"/>
                  </a:lnTo>
                  <a:cubicBezTo>
                    <a:pt x="4391429" y="0"/>
                    <a:pt x="4402006" y="10577"/>
                    <a:pt x="4402006" y="23623"/>
                  </a:cubicBezTo>
                  <a:lnTo>
                    <a:pt x="4402006" y="2373379"/>
                  </a:lnTo>
                  <a:cubicBezTo>
                    <a:pt x="4402006" y="2379644"/>
                    <a:pt x="4399517" y="2385653"/>
                    <a:pt x="4395087" y="2390083"/>
                  </a:cubicBezTo>
                  <a:cubicBezTo>
                    <a:pt x="4390656" y="2394513"/>
                    <a:pt x="4384647" y="2397002"/>
                    <a:pt x="4378382" y="2397002"/>
                  </a:cubicBezTo>
                  <a:lnTo>
                    <a:pt x="23623" y="2397002"/>
                  </a:lnTo>
                  <a:cubicBezTo>
                    <a:pt x="17358" y="2397002"/>
                    <a:pt x="11349" y="2394513"/>
                    <a:pt x="6919" y="2390083"/>
                  </a:cubicBezTo>
                  <a:cubicBezTo>
                    <a:pt x="2489" y="2385653"/>
                    <a:pt x="0" y="2379644"/>
                    <a:pt x="0" y="2373379"/>
                  </a:cubicBezTo>
                  <a:lnTo>
                    <a:pt x="0" y="23623"/>
                  </a:lnTo>
                  <a:cubicBezTo>
                    <a:pt x="0" y="17358"/>
                    <a:pt x="2489" y="11349"/>
                    <a:pt x="6919" y="6919"/>
                  </a:cubicBezTo>
                  <a:cubicBezTo>
                    <a:pt x="11349" y="2489"/>
                    <a:pt x="17358" y="0"/>
                    <a:pt x="23623" y="0"/>
                  </a:cubicBezTo>
                  <a:close/>
                </a:path>
              </a:pathLst>
            </a:custGeom>
            <a:solidFill>
              <a:srgbClr val="E6EAEF"/>
            </a:solidFill>
            <a:ln w="19050" cap="rnd">
              <a:solidFill>
                <a:srgbClr val="243342"/>
              </a:solidFill>
              <a:prstDash val="solid"/>
              <a:round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402006" cy="24351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2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-7538080">
            <a:off x="-7029811" y="-5584933"/>
            <a:ext cx="9808447" cy="9331824"/>
            <a:chOff x="0" y="0"/>
            <a:chExt cx="13077930" cy="12442432"/>
          </a:xfrm>
        </p:grpSpPr>
        <p:grpSp>
          <p:nvGrpSpPr>
            <p:cNvPr id="6" name="Group 6"/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</p:sp>
          <p:sp>
            <p:nvSpPr>
              <p:cNvPr id="8" name="TextBox 8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9" name="Group 9"/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</p:sp>
          <p:sp>
            <p:nvSpPr>
              <p:cNvPr id="11" name="TextBox 11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12" name="Group 12"/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</p:sp>
          <p:sp>
            <p:nvSpPr>
              <p:cNvPr id="14" name="TextBox 14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</p:grpSp>
      <p:grpSp>
        <p:nvGrpSpPr>
          <p:cNvPr id="15" name="Group 15"/>
          <p:cNvGrpSpPr/>
          <p:nvPr/>
        </p:nvGrpSpPr>
        <p:grpSpPr>
          <a:xfrm rot="2124477">
            <a:off x="15979122" y="5429903"/>
            <a:ext cx="9808447" cy="9331824"/>
            <a:chOff x="0" y="0"/>
            <a:chExt cx="13077930" cy="12442432"/>
          </a:xfrm>
        </p:grpSpPr>
        <p:grpSp>
          <p:nvGrpSpPr>
            <p:cNvPr id="16" name="Group 16"/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id="17" name="Freeform 17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</p:sp>
          <p:sp>
            <p:nvSpPr>
              <p:cNvPr id="18" name="TextBox 18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19" name="Group 19"/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id="20" name="Freeform 20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</p:sp>
          <p:sp>
            <p:nvSpPr>
              <p:cNvPr id="21" name="TextBox 21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22" name="Group 22"/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</p:sp>
          <p:sp>
            <p:nvSpPr>
              <p:cNvPr id="24" name="TextBox 24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</p:grpSp>
      <p:sp>
        <p:nvSpPr>
          <p:cNvPr id="26" name="TextBox 26"/>
          <p:cNvSpPr txBox="1"/>
          <p:nvPr/>
        </p:nvSpPr>
        <p:spPr>
          <a:xfrm>
            <a:off x="1807230" y="1877007"/>
            <a:ext cx="12221487" cy="47448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680"/>
              </a:lnSpc>
            </a:pPr>
            <a:r>
              <a:rPr lang="en-US" sz="4000" b="1" dirty="0" smtClean="0"/>
              <a:t>1. </a:t>
            </a:r>
            <a:r>
              <a:rPr lang="en-US" sz="4000" dirty="0" err="1"/>
              <a:t>Ketergantungan</a:t>
            </a:r>
            <a:endParaRPr lang="en-US" sz="4000" b="1" dirty="0">
              <a:solidFill>
                <a:srgbClr val="000000"/>
              </a:solidFill>
              <a:latin typeface="Karnchang Bold"/>
            </a:endParaRPr>
          </a:p>
        </p:txBody>
      </p:sp>
      <p:sp>
        <p:nvSpPr>
          <p:cNvPr id="27" name="TextBox 27"/>
          <p:cNvSpPr txBox="1"/>
          <p:nvPr/>
        </p:nvSpPr>
        <p:spPr>
          <a:xfrm>
            <a:off x="2240628" y="3530353"/>
            <a:ext cx="13337117" cy="14393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779"/>
              </a:lnSpc>
            </a:pPr>
            <a:r>
              <a:rPr lang="en-US" sz="2800" dirty="0" err="1"/>
              <a:t>Bergantung</a:t>
            </a:r>
            <a:r>
              <a:rPr lang="en-US" sz="2800" dirty="0"/>
              <a:t> </a:t>
            </a:r>
            <a:r>
              <a:rPr lang="en-US" sz="2800" dirty="0" err="1"/>
              <a:t>pada</a:t>
            </a:r>
            <a:r>
              <a:rPr lang="en-US" sz="2800" dirty="0"/>
              <a:t> library </a:t>
            </a:r>
            <a:r>
              <a:rPr lang="en-US" sz="2800" dirty="0" err="1"/>
              <a:t>atau</a:t>
            </a:r>
            <a:r>
              <a:rPr lang="en-US" sz="2800" dirty="0"/>
              <a:t> </a:t>
            </a:r>
            <a:r>
              <a:rPr lang="en-US" sz="2800" dirty="0" err="1"/>
              <a:t>komponen</a:t>
            </a:r>
            <a:r>
              <a:rPr lang="en-US" sz="2800" dirty="0"/>
              <a:t> </a:t>
            </a:r>
            <a:r>
              <a:rPr lang="en-US" sz="2800" dirty="0" err="1"/>
              <a:t>tertentu</a:t>
            </a:r>
            <a:r>
              <a:rPr lang="en-US" sz="2800" dirty="0"/>
              <a:t> </a:t>
            </a:r>
            <a:r>
              <a:rPr lang="en-US" sz="2800" dirty="0" err="1"/>
              <a:t>dapat</a:t>
            </a:r>
            <a:r>
              <a:rPr lang="en-US" sz="2800" dirty="0"/>
              <a:t> </a:t>
            </a:r>
            <a:r>
              <a:rPr lang="en-US" sz="2800" dirty="0" err="1"/>
              <a:t>mengikat</a:t>
            </a:r>
            <a:r>
              <a:rPr lang="en-US" sz="2800" dirty="0"/>
              <a:t> </a:t>
            </a:r>
            <a:r>
              <a:rPr lang="en-US" sz="2800" dirty="0" err="1"/>
              <a:t>aplikasi</a:t>
            </a:r>
            <a:r>
              <a:rPr lang="en-US" sz="2800" dirty="0"/>
              <a:t> </a:t>
            </a:r>
            <a:r>
              <a:rPr lang="en-US" sz="2800" dirty="0" err="1"/>
              <a:t>Anda</a:t>
            </a:r>
            <a:r>
              <a:rPr lang="en-US" sz="2800" dirty="0"/>
              <a:t> </a:t>
            </a:r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en-US" sz="2800" dirty="0" err="1"/>
              <a:t>versi</a:t>
            </a:r>
            <a:r>
              <a:rPr lang="en-US" sz="2800" dirty="0"/>
              <a:t> </a:t>
            </a:r>
            <a:r>
              <a:rPr lang="en-US" sz="2800" dirty="0" err="1"/>
              <a:t>spesifik</a:t>
            </a:r>
            <a:r>
              <a:rPr lang="en-US" sz="2800" dirty="0"/>
              <a:t> </a:t>
            </a:r>
            <a:r>
              <a:rPr lang="en-US" sz="2800" dirty="0" err="1"/>
              <a:t>atau</a:t>
            </a:r>
            <a:r>
              <a:rPr lang="en-US" sz="2800" dirty="0"/>
              <a:t> </a:t>
            </a:r>
            <a:r>
              <a:rPr lang="en-US" sz="2800" dirty="0" err="1"/>
              <a:t>kemampuan</a:t>
            </a:r>
            <a:r>
              <a:rPr lang="en-US" sz="2800" dirty="0"/>
              <a:t> </a:t>
            </a:r>
            <a:r>
              <a:rPr lang="en-US" sz="2800" dirty="0" err="1"/>
              <a:t>tertentu</a:t>
            </a:r>
            <a:r>
              <a:rPr lang="en-US" sz="2800" dirty="0"/>
              <a:t> </a:t>
            </a:r>
            <a:r>
              <a:rPr lang="en-US" sz="2800" dirty="0" err="1"/>
              <a:t>dari</a:t>
            </a:r>
            <a:r>
              <a:rPr lang="en-US" sz="2800" dirty="0"/>
              <a:t> library </a:t>
            </a:r>
            <a:r>
              <a:rPr lang="en-US" sz="2800" dirty="0" err="1"/>
              <a:t>tersebut</a:t>
            </a:r>
            <a:r>
              <a:rPr lang="en-US" sz="2800" dirty="0"/>
              <a:t>. </a:t>
            </a:r>
            <a:r>
              <a:rPr lang="en-US" sz="2800" dirty="0" err="1"/>
              <a:t>Ini</a:t>
            </a:r>
            <a:r>
              <a:rPr lang="en-US" sz="2800" dirty="0"/>
              <a:t> </a:t>
            </a:r>
            <a:r>
              <a:rPr lang="en-US" sz="2800" dirty="0" err="1"/>
              <a:t>dapat</a:t>
            </a:r>
            <a:r>
              <a:rPr lang="en-US" sz="2800" dirty="0"/>
              <a:t> </a:t>
            </a:r>
            <a:r>
              <a:rPr lang="en-US" sz="2800" dirty="0" err="1"/>
              <a:t>mempengaruhi</a:t>
            </a:r>
            <a:r>
              <a:rPr lang="en-US" sz="2800" dirty="0"/>
              <a:t> </a:t>
            </a:r>
            <a:r>
              <a:rPr lang="en-US" sz="2800" dirty="0" err="1"/>
              <a:t>fleksibilitas</a:t>
            </a:r>
            <a:r>
              <a:rPr lang="en-US" sz="2800" dirty="0"/>
              <a:t> </a:t>
            </a:r>
            <a:r>
              <a:rPr lang="en-US" sz="2800" dirty="0" err="1"/>
              <a:t>Anda</a:t>
            </a:r>
            <a:r>
              <a:rPr lang="en-US" sz="2800" dirty="0"/>
              <a:t> </a:t>
            </a:r>
            <a:r>
              <a:rPr lang="en-US" sz="2800" dirty="0" err="1"/>
              <a:t>jika</a:t>
            </a:r>
            <a:r>
              <a:rPr lang="en-US" sz="2800" dirty="0"/>
              <a:t> </a:t>
            </a:r>
            <a:r>
              <a:rPr lang="en-US" sz="2800" dirty="0" err="1"/>
              <a:t>suatu</a:t>
            </a:r>
            <a:r>
              <a:rPr lang="en-US" sz="2800" dirty="0"/>
              <a:t> </a:t>
            </a:r>
            <a:r>
              <a:rPr lang="en-US" sz="2800" dirty="0" err="1"/>
              <a:t>saat</a:t>
            </a:r>
            <a:r>
              <a:rPr lang="en-US" sz="2800" dirty="0"/>
              <a:t> </a:t>
            </a:r>
            <a:r>
              <a:rPr lang="en-US" sz="2800" dirty="0" err="1"/>
              <a:t>nanti</a:t>
            </a:r>
            <a:r>
              <a:rPr lang="en-US" sz="2800" dirty="0"/>
              <a:t> </a:t>
            </a:r>
            <a:r>
              <a:rPr lang="en-US" sz="2800" dirty="0" err="1"/>
              <a:t>Anda</a:t>
            </a:r>
            <a:r>
              <a:rPr lang="en-US" sz="2800" dirty="0"/>
              <a:t> </a:t>
            </a:r>
            <a:r>
              <a:rPr lang="en-US" sz="2800" dirty="0" err="1"/>
              <a:t>ingin</a:t>
            </a:r>
            <a:r>
              <a:rPr lang="en-US" sz="2800" dirty="0"/>
              <a:t> </a:t>
            </a:r>
            <a:r>
              <a:rPr lang="en-US" sz="2800" dirty="0" err="1"/>
              <a:t>beralih</a:t>
            </a:r>
            <a:r>
              <a:rPr lang="en-US" sz="2800" dirty="0"/>
              <a:t> </a:t>
            </a:r>
            <a:r>
              <a:rPr lang="en-US" sz="2800" dirty="0" err="1"/>
              <a:t>ke</a:t>
            </a:r>
            <a:r>
              <a:rPr lang="en-US" sz="2800" dirty="0"/>
              <a:t> </a:t>
            </a:r>
            <a:r>
              <a:rPr lang="en-US" sz="2800" dirty="0" err="1"/>
              <a:t>solusi</a:t>
            </a:r>
            <a:r>
              <a:rPr lang="en-US" sz="2800" dirty="0"/>
              <a:t> lain.</a:t>
            </a:r>
            <a:endParaRPr lang="en-US" sz="2700" dirty="0">
              <a:solidFill>
                <a:srgbClr val="000000"/>
              </a:solidFill>
              <a:latin typeface="Karnchang"/>
            </a:endParaRPr>
          </a:p>
        </p:txBody>
      </p:sp>
    </p:spTree>
    <p:extLst>
      <p:ext uri="{BB962C8B-B14F-4D97-AF65-F5344CB8AC3E}">
        <p14:creationId xmlns:p14="http://schemas.microsoft.com/office/powerpoint/2010/main" val="1955930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A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2254" y="419100"/>
            <a:ext cx="16713866" cy="9101117"/>
            <a:chOff x="0" y="0"/>
            <a:chExt cx="4402006" cy="239700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402006" cy="2397002"/>
            </a:xfrm>
            <a:custGeom>
              <a:avLst/>
              <a:gdLst/>
              <a:ahLst/>
              <a:cxnLst/>
              <a:rect l="l" t="t" r="r" b="b"/>
              <a:pathLst>
                <a:path w="4402006" h="2397002">
                  <a:moveTo>
                    <a:pt x="23623" y="0"/>
                  </a:moveTo>
                  <a:lnTo>
                    <a:pt x="4378382" y="0"/>
                  </a:lnTo>
                  <a:cubicBezTo>
                    <a:pt x="4391429" y="0"/>
                    <a:pt x="4402006" y="10577"/>
                    <a:pt x="4402006" y="23623"/>
                  </a:cubicBezTo>
                  <a:lnTo>
                    <a:pt x="4402006" y="2373379"/>
                  </a:lnTo>
                  <a:cubicBezTo>
                    <a:pt x="4402006" y="2379644"/>
                    <a:pt x="4399517" y="2385653"/>
                    <a:pt x="4395087" y="2390083"/>
                  </a:cubicBezTo>
                  <a:cubicBezTo>
                    <a:pt x="4390656" y="2394513"/>
                    <a:pt x="4384647" y="2397002"/>
                    <a:pt x="4378382" y="2397002"/>
                  </a:cubicBezTo>
                  <a:lnTo>
                    <a:pt x="23623" y="2397002"/>
                  </a:lnTo>
                  <a:cubicBezTo>
                    <a:pt x="17358" y="2397002"/>
                    <a:pt x="11349" y="2394513"/>
                    <a:pt x="6919" y="2390083"/>
                  </a:cubicBezTo>
                  <a:cubicBezTo>
                    <a:pt x="2489" y="2385653"/>
                    <a:pt x="0" y="2379644"/>
                    <a:pt x="0" y="2373379"/>
                  </a:cubicBezTo>
                  <a:lnTo>
                    <a:pt x="0" y="23623"/>
                  </a:lnTo>
                  <a:cubicBezTo>
                    <a:pt x="0" y="17358"/>
                    <a:pt x="2489" y="11349"/>
                    <a:pt x="6919" y="6919"/>
                  </a:cubicBezTo>
                  <a:cubicBezTo>
                    <a:pt x="11349" y="2489"/>
                    <a:pt x="17358" y="0"/>
                    <a:pt x="23623" y="0"/>
                  </a:cubicBezTo>
                  <a:close/>
                </a:path>
              </a:pathLst>
            </a:custGeom>
            <a:solidFill>
              <a:srgbClr val="E6EAEF"/>
            </a:solidFill>
            <a:ln w="19050" cap="rnd">
              <a:solidFill>
                <a:srgbClr val="243342"/>
              </a:solidFill>
              <a:prstDash val="solid"/>
              <a:round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402006" cy="24351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2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-7538080">
            <a:off x="-7029811" y="-5584933"/>
            <a:ext cx="9808447" cy="9331824"/>
            <a:chOff x="0" y="0"/>
            <a:chExt cx="13077930" cy="12442432"/>
          </a:xfrm>
        </p:grpSpPr>
        <p:grpSp>
          <p:nvGrpSpPr>
            <p:cNvPr id="6" name="Group 6"/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</p:sp>
          <p:sp>
            <p:nvSpPr>
              <p:cNvPr id="8" name="TextBox 8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9" name="Group 9"/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</p:sp>
          <p:sp>
            <p:nvSpPr>
              <p:cNvPr id="11" name="TextBox 11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12" name="Group 12"/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</p:sp>
          <p:sp>
            <p:nvSpPr>
              <p:cNvPr id="14" name="TextBox 14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</p:grpSp>
      <p:grpSp>
        <p:nvGrpSpPr>
          <p:cNvPr id="15" name="Group 15"/>
          <p:cNvGrpSpPr/>
          <p:nvPr/>
        </p:nvGrpSpPr>
        <p:grpSpPr>
          <a:xfrm rot="2124477">
            <a:off x="15979122" y="5429903"/>
            <a:ext cx="9808447" cy="9331824"/>
            <a:chOff x="0" y="0"/>
            <a:chExt cx="13077930" cy="12442432"/>
          </a:xfrm>
        </p:grpSpPr>
        <p:grpSp>
          <p:nvGrpSpPr>
            <p:cNvPr id="16" name="Group 16"/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id="17" name="Freeform 17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</p:sp>
          <p:sp>
            <p:nvSpPr>
              <p:cNvPr id="18" name="TextBox 18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19" name="Group 19"/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id="20" name="Freeform 20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</p:sp>
          <p:sp>
            <p:nvSpPr>
              <p:cNvPr id="21" name="TextBox 21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22" name="Group 22"/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</p:sp>
          <p:sp>
            <p:nvSpPr>
              <p:cNvPr id="24" name="TextBox 24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</p:grpSp>
      <p:sp>
        <p:nvSpPr>
          <p:cNvPr id="26" name="TextBox 26"/>
          <p:cNvSpPr txBox="1"/>
          <p:nvPr/>
        </p:nvSpPr>
        <p:spPr>
          <a:xfrm>
            <a:off x="1807230" y="1877007"/>
            <a:ext cx="12221487" cy="47448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680"/>
              </a:lnSpc>
            </a:pPr>
            <a:r>
              <a:rPr lang="en-US" sz="4000" b="1" dirty="0"/>
              <a:t>2</a:t>
            </a:r>
            <a:r>
              <a:rPr lang="en-US" sz="4000" b="1" dirty="0" smtClean="0"/>
              <a:t>. </a:t>
            </a:r>
            <a:r>
              <a:rPr lang="en-US" sz="4000" dirty="0" err="1"/>
              <a:t>Ukuran</a:t>
            </a:r>
            <a:r>
              <a:rPr lang="en-US" sz="4000" dirty="0"/>
              <a:t> </a:t>
            </a:r>
            <a:r>
              <a:rPr lang="en-US" sz="4000" dirty="0" err="1"/>
              <a:t>Aplikasi</a:t>
            </a:r>
            <a:endParaRPr lang="en-US" sz="4000" b="1" dirty="0">
              <a:solidFill>
                <a:srgbClr val="000000"/>
              </a:solidFill>
              <a:latin typeface="Karnchang Bold"/>
            </a:endParaRPr>
          </a:p>
        </p:txBody>
      </p:sp>
      <p:sp>
        <p:nvSpPr>
          <p:cNvPr id="27" name="TextBox 27"/>
          <p:cNvSpPr txBox="1"/>
          <p:nvPr/>
        </p:nvSpPr>
        <p:spPr>
          <a:xfrm>
            <a:off x="2240628" y="3530353"/>
            <a:ext cx="13337117" cy="14393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779"/>
              </a:lnSpc>
            </a:pPr>
            <a:r>
              <a:rPr lang="en-US" sz="2800" dirty="0" err="1"/>
              <a:t>Penggunaan</a:t>
            </a:r>
            <a:r>
              <a:rPr lang="en-US" sz="2800" dirty="0"/>
              <a:t> library </a:t>
            </a:r>
            <a:r>
              <a:rPr lang="en-US" sz="2800" dirty="0" err="1"/>
              <a:t>tambahan</a:t>
            </a:r>
            <a:r>
              <a:rPr lang="en-US" sz="2800" dirty="0"/>
              <a:t> </a:t>
            </a:r>
            <a:r>
              <a:rPr lang="en-US" sz="2800" dirty="0" err="1"/>
              <a:t>dapat</a:t>
            </a:r>
            <a:r>
              <a:rPr lang="en-US" sz="2800" dirty="0"/>
              <a:t> </a:t>
            </a:r>
            <a:r>
              <a:rPr lang="en-US" sz="2800" dirty="0" err="1"/>
              <a:t>meningkatkan</a:t>
            </a:r>
            <a:r>
              <a:rPr lang="en-US" sz="2800" dirty="0"/>
              <a:t> </a:t>
            </a:r>
            <a:r>
              <a:rPr lang="en-US" sz="2800" dirty="0" err="1"/>
              <a:t>ukuran</a:t>
            </a:r>
            <a:r>
              <a:rPr lang="en-US" sz="2800" dirty="0"/>
              <a:t> </a:t>
            </a:r>
            <a:r>
              <a:rPr lang="en-US" sz="2800" dirty="0" err="1"/>
              <a:t>aplikasi</a:t>
            </a:r>
            <a:r>
              <a:rPr lang="en-US" sz="2800" dirty="0"/>
              <a:t> </a:t>
            </a:r>
            <a:r>
              <a:rPr lang="en-US" sz="2800" dirty="0" err="1"/>
              <a:t>Anda</a:t>
            </a:r>
            <a:r>
              <a:rPr lang="en-US" sz="2800" dirty="0"/>
              <a:t>, yang </a:t>
            </a:r>
            <a:r>
              <a:rPr lang="en-US" sz="2800" dirty="0" err="1"/>
              <a:t>mungkin</a:t>
            </a:r>
            <a:r>
              <a:rPr lang="en-US" sz="2800" dirty="0"/>
              <a:t> </a:t>
            </a:r>
            <a:r>
              <a:rPr lang="en-US" sz="2800" dirty="0" err="1"/>
              <a:t>menjadi</a:t>
            </a:r>
            <a:r>
              <a:rPr lang="en-US" sz="2800" dirty="0"/>
              <a:t> </a:t>
            </a:r>
            <a:r>
              <a:rPr lang="en-US" sz="2800" dirty="0" err="1"/>
              <a:t>masalah</a:t>
            </a:r>
            <a:r>
              <a:rPr lang="en-US" sz="2800" dirty="0"/>
              <a:t> </a:t>
            </a:r>
            <a:r>
              <a:rPr lang="en-US" sz="2800" dirty="0" err="1"/>
              <a:t>jika</a:t>
            </a:r>
            <a:r>
              <a:rPr lang="en-US" sz="2800" dirty="0"/>
              <a:t> </a:t>
            </a:r>
            <a:r>
              <a:rPr lang="en-US" sz="2800" dirty="0" err="1"/>
              <a:t>Anda</a:t>
            </a:r>
            <a:r>
              <a:rPr lang="en-US" sz="2800" dirty="0"/>
              <a:t> </a:t>
            </a:r>
            <a:r>
              <a:rPr lang="en-US" sz="2800" dirty="0" err="1"/>
              <a:t>berusaha</a:t>
            </a:r>
            <a:r>
              <a:rPr lang="en-US" sz="2800" dirty="0"/>
              <a:t>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membuat</a:t>
            </a:r>
            <a:r>
              <a:rPr lang="en-US" sz="2800" dirty="0"/>
              <a:t> </a:t>
            </a:r>
            <a:r>
              <a:rPr lang="en-US" sz="2800" dirty="0" err="1"/>
              <a:t>aplikasi</a:t>
            </a:r>
            <a:r>
              <a:rPr lang="en-US" sz="2800" dirty="0"/>
              <a:t> yang </a:t>
            </a:r>
            <a:r>
              <a:rPr lang="en-US" sz="2800" dirty="0" err="1"/>
              <a:t>lebih</a:t>
            </a:r>
            <a:r>
              <a:rPr lang="en-US" sz="2800" dirty="0"/>
              <a:t> </a:t>
            </a:r>
            <a:r>
              <a:rPr lang="en-US" sz="2800" dirty="0" err="1"/>
              <a:t>kecil</a:t>
            </a:r>
            <a:r>
              <a:rPr lang="en-US" sz="2800" dirty="0"/>
              <a:t> </a:t>
            </a:r>
            <a:r>
              <a:rPr lang="en-US" sz="2800" dirty="0" err="1"/>
              <a:t>atau</a:t>
            </a:r>
            <a:r>
              <a:rPr lang="en-US" sz="2800" dirty="0"/>
              <a:t> </a:t>
            </a:r>
            <a:r>
              <a:rPr lang="en-US" sz="2800" dirty="0" err="1"/>
              <a:t>lebih</a:t>
            </a:r>
            <a:r>
              <a:rPr lang="en-US" sz="2800" dirty="0"/>
              <a:t> </a:t>
            </a:r>
            <a:r>
              <a:rPr lang="en-US" sz="2800" dirty="0" err="1"/>
              <a:t>efisien</a:t>
            </a:r>
            <a:r>
              <a:rPr lang="en-US" sz="2800" dirty="0"/>
              <a:t> </a:t>
            </a:r>
            <a:r>
              <a:rPr lang="en-US" sz="2800" dirty="0" err="1"/>
              <a:t>dalam</a:t>
            </a:r>
            <a:r>
              <a:rPr lang="en-US" sz="2800" dirty="0"/>
              <a:t> </a:t>
            </a:r>
            <a:r>
              <a:rPr lang="en-US" sz="2800" dirty="0" err="1"/>
              <a:t>penggunaan</a:t>
            </a:r>
            <a:r>
              <a:rPr lang="en-US" sz="2800" dirty="0"/>
              <a:t> </a:t>
            </a:r>
            <a:r>
              <a:rPr lang="en-US" sz="2800" dirty="0" err="1"/>
              <a:t>sumber</a:t>
            </a:r>
            <a:r>
              <a:rPr lang="en-US" sz="2800" dirty="0"/>
              <a:t> </a:t>
            </a:r>
            <a:r>
              <a:rPr lang="en-US" sz="2800" dirty="0" err="1"/>
              <a:t>daya</a:t>
            </a:r>
            <a:r>
              <a:rPr lang="en-US" sz="2800" dirty="0"/>
              <a:t>.</a:t>
            </a:r>
            <a:endParaRPr lang="en-US" sz="2700" dirty="0">
              <a:solidFill>
                <a:srgbClr val="000000"/>
              </a:solidFill>
              <a:latin typeface="Karnchang"/>
            </a:endParaRPr>
          </a:p>
        </p:txBody>
      </p:sp>
    </p:spTree>
    <p:extLst>
      <p:ext uri="{BB962C8B-B14F-4D97-AF65-F5344CB8AC3E}">
        <p14:creationId xmlns:p14="http://schemas.microsoft.com/office/powerpoint/2010/main" val="3335437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A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2254" y="419100"/>
            <a:ext cx="16713866" cy="9101117"/>
            <a:chOff x="0" y="0"/>
            <a:chExt cx="4402006" cy="239700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402006" cy="2397002"/>
            </a:xfrm>
            <a:custGeom>
              <a:avLst/>
              <a:gdLst/>
              <a:ahLst/>
              <a:cxnLst/>
              <a:rect l="l" t="t" r="r" b="b"/>
              <a:pathLst>
                <a:path w="4402006" h="2397002">
                  <a:moveTo>
                    <a:pt x="23623" y="0"/>
                  </a:moveTo>
                  <a:lnTo>
                    <a:pt x="4378382" y="0"/>
                  </a:lnTo>
                  <a:cubicBezTo>
                    <a:pt x="4391429" y="0"/>
                    <a:pt x="4402006" y="10577"/>
                    <a:pt x="4402006" y="23623"/>
                  </a:cubicBezTo>
                  <a:lnTo>
                    <a:pt x="4402006" y="2373379"/>
                  </a:lnTo>
                  <a:cubicBezTo>
                    <a:pt x="4402006" y="2379644"/>
                    <a:pt x="4399517" y="2385653"/>
                    <a:pt x="4395087" y="2390083"/>
                  </a:cubicBezTo>
                  <a:cubicBezTo>
                    <a:pt x="4390656" y="2394513"/>
                    <a:pt x="4384647" y="2397002"/>
                    <a:pt x="4378382" y="2397002"/>
                  </a:cubicBezTo>
                  <a:lnTo>
                    <a:pt x="23623" y="2397002"/>
                  </a:lnTo>
                  <a:cubicBezTo>
                    <a:pt x="17358" y="2397002"/>
                    <a:pt x="11349" y="2394513"/>
                    <a:pt x="6919" y="2390083"/>
                  </a:cubicBezTo>
                  <a:cubicBezTo>
                    <a:pt x="2489" y="2385653"/>
                    <a:pt x="0" y="2379644"/>
                    <a:pt x="0" y="2373379"/>
                  </a:cubicBezTo>
                  <a:lnTo>
                    <a:pt x="0" y="23623"/>
                  </a:lnTo>
                  <a:cubicBezTo>
                    <a:pt x="0" y="17358"/>
                    <a:pt x="2489" y="11349"/>
                    <a:pt x="6919" y="6919"/>
                  </a:cubicBezTo>
                  <a:cubicBezTo>
                    <a:pt x="11349" y="2489"/>
                    <a:pt x="17358" y="0"/>
                    <a:pt x="23623" y="0"/>
                  </a:cubicBezTo>
                  <a:close/>
                </a:path>
              </a:pathLst>
            </a:custGeom>
            <a:solidFill>
              <a:srgbClr val="E6EAEF"/>
            </a:solidFill>
            <a:ln w="19050" cap="rnd">
              <a:solidFill>
                <a:srgbClr val="243342"/>
              </a:solidFill>
              <a:prstDash val="solid"/>
              <a:round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402006" cy="24351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2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-7538080">
            <a:off x="-7029811" y="-5584933"/>
            <a:ext cx="9808447" cy="9331824"/>
            <a:chOff x="0" y="0"/>
            <a:chExt cx="13077930" cy="12442432"/>
          </a:xfrm>
        </p:grpSpPr>
        <p:grpSp>
          <p:nvGrpSpPr>
            <p:cNvPr id="6" name="Group 6"/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</p:sp>
          <p:sp>
            <p:nvSpPr>
              <p:cNvPr id="8" name="TextBox 8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9" name="Group 9"/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</p:sp>
          <p:sp>
            <p:nvSpPr>
              <p:cNvPr id="11" name="TextBox 11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12" name="Group 12"/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</p:sp>
          <p:sp>
            <p:nvSpPr>
              <p:cNvPr id="14" name="TextBox 14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</p:grpSp>
      <p:grpSp>
        <p:nvGrpSpPr>
          <p:cNvPr id="15" name="Group 15"/>
          <p:cNvGrpSpPr/>
          <p:nvPr/>
        </p:nvGrpSpPr>
        <p:grpSpPr>
          <a:xfrm rot="2124477">
            <a:off x="15979122" y="5429903"/>
            <a:ext cx="9808447" cy="9331824"/>
            <a:chOff x="0" y="0"/>
            <a:chExt cx="13077930" cy="12442432"/>
          </a:xfrm>
        </p:grpSpPr>
        <p:grpSp>
          <p:nvGrpSpPr>
            <p:cNvPr id="16" name="Group 16"/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id="17" name="Freeform 17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</p:sp>
          <p:sp>
            <p:nvSpPr>
              <p:cNvPr id="18" name="TextBox 18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19" name="Group 19"/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id="20" name="Freeform 20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</p:sp>
          <p:sp>
            <p:nvSpPr>
              <p:cNvPr id="21" name="TextBox 21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22" name="Group 22"/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</p:sp>
          <p:sp>
            <p:nvSpPr>
              <p:cNvPr id="24" name="TextBox 24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</p:grpSp>
      <p:sp>
        <p:nvSpPr>
          <p:cNvPr id="26" name="TextBox 26"/>
          <p:cNvSpPr txBox="1"/>
          <p:nvPr/>
        </p:nvSpPr>
        <p:spPr>
          <a:xfrm>
            <a:off x="1807230" y="1877007"/>
            <a:ext cx="12221487" cy="47448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680"/>
              </a:lnSpc>
            </a:pPr>
            <a:r>
              <a:rPr lang="en-US" sz="4000" b="1" dirty="0" smtClean="0"/>
              <a:t>3. </a:t>
            </a:r>
            <a:r>
              <a:rPr lang="en-US" sz="4000" dirty="0" err="1"/>
              <a:t>Lisensi</a:t>
            </a:r>
            <a:r>
              <a:rPr lang="en-US" sz="4000" dirty="0"/>
              <a:t> </a:t>
            </a:r>
            <a:r>
              <a:rPr lang="en-US" sz="4000" dirty="0" err="1"/>
              <a:t>dan</a:t>
            </a:r>
            <a:r>
              <a:rPr lang="en-US" sz="4000" dirty="0"/>
              <a:t> </a:t>
            </a:r>
            <a:r>
              <a:rPr lang="en-US" sz="4000" dirty="0" err="1"/>
              <a:t>Legalitas</a:t>
            </a:r>
            <a:endParaRPr lang="en-US" sz="4000" b="1" dirty="0">
              <a:solidFill>
                <a:srgbClr val="000000"/>
              </a:solidFill>
              <a:latin typeface="Karnchang Bold"/>
            </a:endParaRPr>
          </a:p>
        </p:txBody>
      </p:sp>
      <p:sp>
        <p:nvSpPr>
          <p:cNvPr id="27" name="TextBox 27"/>
          <p:cNvSpPr txBox="1"/>
          <p:nvPr/>
        </p:nvSpPr>
        <p:spPr>
          <a:xfrm>
            <a:off x="2240628" y="3530353"/>
            <a:ext cx="13337117" cy="14393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779"/>
              </a:lnSpc>
            </a:pPr>
            <a:r>
              <a:rPr lang="en-US" sz="2800" dirty="0" err="1"/>
              <a:t>Pastikan</a:t>
            </a:r>
            <a:r>
              <a:rPr lang="en-US" sz="2800" dirty="0"/>
              <a:t> </a:t>
            </a:r>
            <a:r>
              <a:rPr lang="en-US" sz="2800" dirty="0" err="1"/>
              <a:t>Anda</a:t>
            </a:r>
            <a:r>
              <a:rPr lang="en-US" sz="2800" dirty="0"/>
              <a:t> </a:t>
            </a:r>
            <a:r>
              <a:rPr lang="en-US" sz="2800" dirty="0" err="1"/>
              <a:t>memahami</a:t>
            </a:r>
            <a:r>
              <a:rPr lang="en-US" sz="2800" dirty="0"/>
              <a:t> </a:t>
            </a:r>
            <a:r>
              <a:rPr lang="en-US" sz="2800" dirty="0" err="1"/>
              <a:t>lisensi</a:t>
            </a:r>
            <a:r>
              <a:rPr lang="en-US" sz="2800" dirty="0"/>
              <a:t> </a:t>
            </a:r>
            <a:r>
              <a:rPr lang="en-US" sz="2800" dirty="0" err="1"/>
              <a:t>dari</a:t>
            </a:r>
            <a:r>
              <a:rPr lang="en-US" sz="2800" dirty="0"/>
              <a:t> library </a:t>
            </a:r>
            <a:r>
              <a:rPr lang="en-US" sz="2800" dirty="0" err="1"/>
              <a:t>atau</a:t>
            </a:r>
            <a:r>
              <a:rPr lang="en-US" sz="2800" dirty="0"/>
              <a:t> </a:t>
            </a:r>
            <a:r>
              <a:rPr lang="en-US" sz="2800" dirty="0" err="1"/>
              <a:t>komponen</a:t>
            </a:r>
            <a:r>
              <a:rPr lang="en-US" sz="2800" dirty="0"/>
              <a:t> yang </a:t>
            </a:r>
            <a:r>
              <a:rPr lang="en-US" sz="2800" dirty="0" err="1"/>
              <a:t>Anda</a:t>
            </a:r>
            <a:r>
              <a:rPr lang="en-US" sz="2800" dirty="0"/>
              <a:t> </a:t>
            </a:r>
            <a:r>
              <a:rPr lang="en-US" sz="2800" dirty="0" err="1"/>
              <a:t>gunakan</a:t>
            </a:r>
            <a:r>
              <a:rPr lang="en-US" sz="2800" dirty="0"/>
              <a:t>, </a:t>
            </a:r>
            <a:r>
              <a:rPr lang="en-US" sz="2800" dirty="0" err="1"/>
              <a:t>terutama</a:t>
            </a:r>
            <a:r>
              <a:rPr lang="en-US" sz="2800" dirty="0"/>
              <a:t> </a:t>
            </a:r>
            <a:r>
              <a:rPr lang="en-US" sz="2800" dirty="0" err="1"/>
              <a:t>jika</a:t>
            </a:r>
            <a:r>
              <a:rPr lang="en-US" sz="2800" dirty="0"/>
              <a:t> </a:t>
            </a:r>
            <a:r>
              <a:rPr lang="en-US" sz="2800" dirty="0" err="1"/>
              <a:t>Anda</a:t>
            </a:r>
            <a:r>
              <a:rPr lang="en-US" sz="2800" dirty="0"/>
              <a:t> </a:t>
            </a:r>
            <a:r>
              <a:rPr lang="en-US" sz="2800" dirty="0" err="1"/>
              <a:t>mengembangkan</a:t>
            </a:r>
            <a:r>
              <a:rPr lang="en-US" sz="2800" dirty="0"/>
              <a:t> </a:t>
            </a:r>
            <a:r>
              <a:rPr lang="en-US" sz="2800" dirty="0" err="1"/>
              <a:t>aplikasi</a:t>
            </a:r>
            <a:r>
              <a:rPr lang="en-US" sz="2800" dirty="0"/>
              <a:t> </a:t>
            </a:r>
            <a:r>
              <a:rPr lang="en-US" sz="2800" dirty="0" err="1"/>
              <a:t>komersial</a:t>
            </a:r>
            <a:r>
              <a:rPr lang="en-US" sz="2800" dirty="0"/>
              <a:t>. </a:t>
            </a:r>
            <a:r>
              <a:rPr lang="en-US" sz="2800" dirty="0" err="1"/>
              <a:t>Beberapa</a:t>
            </a:r>
            <a:r>
              <a:rPr lang="en-US" sz="2800" dirty="0"/>
              <a:t> </a:t>
            </a:r>
            <a:r>
              <a:rPr lang="en-US" sz="2800" dirty="0" err="1"/>
              <a:t>lisensi</a:t>
            </a:r>
            <a:r>
              <a:rPr lang="en-US" sz="2800" dirty="0"/>
              <a:t> </a:t>
            </a:r>
            <a:r>
              <a:rPr lang="en-US" sz="2800" dirty="0" err="1"/>
              <a:t>mungkin</a:t>
            </a:r>
            <a:r>
              <a:rPr lang="en-US" sz="2800" dirty="0"/>
              <a:t> </a:t>
            </a:r>
            <a:r>
              <a:rPr lang="en-US" sz="2800" dirty="0" err="1"/>
              <a:t>memiliki</a:t>
            </a:r>
            <a:r>
              <a:rPr lang="en-US" sz="2800" dirty="0"/>
              <a:t> </a:t>
            </a:r>
            <a:r>
              <a:rPr lang="en-US" sz="2800" dirty="0" err="1"/>
              <a:t>persyaratan</a:t>
            </a:r>
            <a:r>
              <a:rPr lang="en-US" sz="2800" dirty="0"/>
              <a:t> </a:t>
            </a:r>
            <a:r>
              <a:rPr lang="en-US" sz="2800" dirty="0" err="1"/>
              <a:t>tertentu</a:t>
            </a:r>
            <a:r>
              <a:rPr lang="en-US" sz="2800" dirty="0"/>
              <a:t> yang </a:t>
            </a:r>
            <a:r>
              <a:rPr lang="en-US" sz="2800" dirty="0" err="1"/>
              <a:t>harus</a:t>
            </a:r>
            <a:r>
              <a:rPr lang="en-US" sz="2800" dirty="0"/>
              <a:t> </a:t>
            </a:r>
            <a:r>
              <a:rPr lang="en-US" sz="2800" dirty="0" err="1"/>
              <a:t>Anda</a:t>
            </a:r>
            <a:r>
              <a:rPr lang="en-US" sz="2800" dirty="0"/>
              <a:t> </a:t>
            </a:r>
            <a:r>
              <a:rPr lang="en-US" sz="2800" dirty="0" err="1"/>
              <a:t>ikuti</a:t>
            </a:r>
            <a:r>
              <a:rPr lang="en-US" sz="2800" dirty="0"/>
              <a:t>.</a:t>
            </a:r>
            <a:endParaRPr lang="en-US" sz="2700" dirty="0">
              <a:solidFill>
                <a:srgbClr val="000000"/>
              </a:solidFill>
              <a:latin typeface="Karnchang"/>
            </a:endParaRPr>
          </a:p>
        </p:txBody>
      </p:sp>
    </p:spTree>
    <p:extLst>
      <p:ext uri="{BB962C8B-B14F-4D97-AF65-F5344CB8AC3E}">
        <p14:creationId xmlns:p14="http://schemas.microsoft.com/office/powerpoint/2010/main" val="453381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A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2254" y="419100"/>
            <a:ext cx="16713866" cy="9101117"/>
            <a:chOff x="0" y="0"/>
            <a:chExt cx="4402006" cy="239700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402006" cy="2397002"/>
            </a:xfrm>
            <a:custGeom>
              <a:avLst/>
              <a:gdLst/>
              <a:ahLst/>
              <a:cxnLst/>
              <a:rect l="l" t="t" r="r" b="b"/>
              <a:pathLst>
                <a:path w="4402006" h="2397002">
                  <a:moveTo>
                    <a:pt x="23623" y="0"/>
                  </a:moveTo>
                  <a:lnTo>
                    <a:pt x="4378382" y="0"/>
                  </a:lnTo>
                  <a:cubicBezTo>
                    <a:pt x="4391429" y="0"/>
                    <a:pt x="4402006" y="10577"/>
                    <a:pt x="4402006" y="23623"/>
                  </a:cubicBezTo>
                  <a:lnTo>
                    <a:pt x="4402006" y="2373379"/>
                  </a:lnTo>
                  <a:cubicBezTo>
                    <a:pt x="4402006" y="2379644"/>
                    <a:pt x="4399517" y="2385653"/>
                    <a:pt x="4395087" y="2390083"/>
                  </a:cubicBezTo>
                  <a:cubicBezTo>
                    <a:pt x="4390656" y="2394513"/>
                    <a:pt x="4384647" y="2397002"/>
                    <a:pt x="4378382" y="2397002"/>
                  </a:cubicBezTo>
                  <a:lnTo>
                    <a:pt x="23623" y="2397002"/>
                  </a:lnTo>
                  <a:cubicBezTo>
                    <a:pt x="17358" y="2397002"/>
                    <a:pt x="11349" y="2394513"/>
                    <a:pt x="6919" y="2390083"/>
                  </a:cubicBezTo>
                  <a:cubicBezTo>
                    <a:pt x="2489" y="2385653"/>
                    <a:pt x="0" y="2379644"/>
                    <a:pt x="0" y="2373379"/>
                  </a:cubicBezTo>
                  <a:lnTo>
                    <a:pt x="0" y="23623"/>
                  </a:lnTo>
                  <a:cubicBezTo>
                    <a:pt x="0" y="17358"/>
                    <a:pt x="2489" y="11349"/>
                    <a:pt x="6919" y="6919"/>
                  </a:cubicBezTo>
                  <a:cubicBezTo>
                    <a:pt x="11349" y="2489"/>
                    <a:pt x="17358" y="0"/>
                    <a:pt x="23623" y="0"/>
                  </a:cubicBezTo>
                  <a:close/>
                </a:path>
              </a:pathLst>
            </a:custGeom>
            <a:solidFill>
              <a:srgbClr val="E6EAEF"/>
            </a:solidFill>
            <a:ln w="19050" cap="rnd">
              <a:solidFill>
                <a:srgbClr val="243342"/>
              </a:solidFill>
              <a:prstDash val="solid"/>
              <a:round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402006" cy="24351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2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-7538080">
            <a:off x="-7029811" y="-5584933"/>
            <a:ext cx="9808447" cy="9331824"/>
            <a:chOff x="0" y="0"/>
            <a:chExt cx="13077930" cy="12442432"/>
          </a:xfrm>
        </p:grpSpPr>
        <p:grpSp>
          <p:nvGrpSpPr>
            <p:cNvPr id="6" name="Group 6"/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</p:sp>
          <p:sp>
            <p:nvSpPr>
              <p:cNvPr id="8" name="TextBox 8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9" name="Group 9"/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</p:sp>
          <p:sp>
            <p:nvSpPr>
              <p:cNvPr id="11" name="TextBox 11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12" name="Group 12"/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</p:sp>
          <p:sp>
            <p:nvSpPr>
              <p:cNvPr id="14" name="TextBox 14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</p:grpSp>
      <p:grpSp>
        <p:nvGrpSpPr>
          <p:cNvPr id="15" name="Group 15"/>
          <p:cNvGrpSpPr/>
          <p:nvPr/>
        </p:nvGrpSpPr>
        <p:grpSpPr>
          <a:xfrm rot="2124477">
            <a:off x="15979122" y="5429903"/>
            <a:ext cx="9808447" cy="9331824"/>
            <a:chOff x="0" y="0"/>
            <a:chExt cx="13077930" cy="12442432"/>
          </a:xfrm>
        </p:grpSpPr>
        <p:grpSp>
          <p:nvGrpSpPr>
            <p:cNvPr id="16" name="Group 16"/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id="17" name="Freeform 17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</p:sp>
          <p:sp>
            <p:nvSpPr>
              <p:cNvPr id="18" name="TextBox 18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19" name="Group 19"/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id="20" name="Freeform 20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</p:sp>
          <p:sp>
            <p:nvSpPr>
              <p:cNvPr id="21" name="TextBox 21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22" name="Group 22"/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</p:sp>
          <p:sp>
            <p:nvSpPr>
              <p:cNvPr id="24" name="TextBox 24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</p:grpSp>
      <p:sp>
        <p:nvSpPr>
          <p:cNvPr id="26" name="TextBox 26"/>
          <p:cNvSpPr txBox="1"/>
          <p:nvPr/>
        </p:nvSpPr>
        <p:spPr>
          <a:xfrm>
            <a:off x="1807230" y="1877007"/>
            <a:ext cx="12221487" cy="49763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680"/>
              </a:lnSpc>
            </a:pPr>
            <a:r>
              <a:rPr lang="en-US" sz="4000" dirty="0" err="1" smtClean="0"/>
              <a:t>Apa</a:t>
            </a:r>
            <a:r>
              <a:rPr lang="en-US" sz="4000" dirty="0" smtClean="0"/>
              <a:t> </a:t>
            </a:r>
            <a:r>
              <a:rPr lang="en-US" sz="4000" dirty="0" err="1" smtClean="0"/>
              <a:t>Itu</a:t>
            </a:r>
            <a:r>
              <a:rPr lang="en-US" sz="4000" dirty="0" smtClean="0"/>
              <a:t> Bootstrap</a:t>
            </a:r>
            <a:endParaRPr lang="en-US" sz="4000" b="1" dirty="0">
              <a:solidFill>
                <a:srgbClr val="000000"/>
              </a:solidFill>
              <a:latin typeface="Karnchang Bold"/>
            </a:endParaRPr>
          </a:p>
        </p:txBody>
      </p:sp>
      <p:sp>
        <p:nvSpPr>
          <p:cNvPr id="27" name="TextBox 27"/>
          <p:cNvSpPr txBox="1"/>
          <p:nvPr/>
        </p:nvSpPr>
        <p:spPr>
          <a:xfrm>
            <a:off x="2240628" y="3530353"/>
            <a:ext cx="13337117" cy="29012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779"/>
              </a:lnSpc>
            </a:pPr>
            <a:r>
              <a:rPr lang="en-US" sz="2800" dirty="0"/>
              <a:t>Bootstrap </a:t>
            </a:r>
            <a:r>
              <a:rPr lang="en-US" sz="2800" dirty="0" err="1"/>
              <a:t>adalah</a:t>
            </a:r>
            <a:r>
              <a:rPr lang="en-US" sz="2800" dirty="0"/>
              <a:t> </a:t>
            </a:r>
            <a:r>
              <a:rPr lang="en-US" sz="2800" dirty="0" err="1"/>
              <a:t>sebuah</a:t>
            </a:r>
            <a:r>
              <a:rPr lang="en-US" sz="2800" dirty="0"/>
              <a:t> framework front-end open-source yang </a:t>
            </a:r>
            <a:r>
              <a:rPr lang="en-US" sz="2800" dirty="0" err="1"/>
              <a:t>digunakan</a:t>
            </a:r>
            <a:r>
              <a:rPr lang="en-US" sz="2800" dirty="0"/>
              <a:t>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membangun</a:t>
            </a:r>
            <a:r>
              <a:rPr lang="en-US" sz="2800" dirty="0"/>
              <a:t> </a:t>
            </a:r>
            <a:r>
              <a:rPr lang="en-US" sz="2800" dirty="0" err="1"/>
              <a:t>desain</a:t>
            </a:r>
            <a:r>
              <a:rPr lang="en-US" sz="2800" dirty="0"/>
              <a:t> web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aplikasi</a:t>
            </a:r>
            <a:r>
              <a:rPr lang="en-US" sz="2800" dirty="0"/>
              <a:t> web </a:t>
            </a:r>
            <a:r>
              <a:rPr lang="en-US" sz="2800" dirty="0" err="1"/>
              <a:t>responsif</a:t>
            </a:r>
            <a:r>
              <a:rPr lang="en-US" sz="2800" dirty="0"/>
              <a:t> (responsive) </a:t>
            </a:r>
            <a:r>
              <a:rPr lang="en-US" sz="2800" dirty="0" err="1"/>
              <a:t>dan</a:t>
            </a:r>
            <a:r>
              <a:rPr lang="en-US" sz="2800" dirty="0"/>
              <a:t> mobile-first. </a:t>
            </a:r>
            <a:r>
              <a:rPr lang="en-US" sz="2800" dirty="0" err="1"/>
              <a:t>Dikembangkan</a:t>
            </a:r>
            <a:r>
              <a:rPr lang="en-US" sz="2800" dirty="0"/>
              <a:t> </a:t>
            </a:r>
            <a:r>
              <a:rPr lang="en-US" sz="2800" dirty="0" err="1"/>
              <a:t>oleh</a:t>
            </a:r>
            <a:r>
              <a:rPr lang="en-US" sz="2800" dirty="0"/>
              <a:t> </a:t>
            </a:r>
            <a:r>
              <a:rPr lang="en-US" sz="2800" dirty="0" err="1"/>
              <a:t>tim</a:t>
            </a:r>
            <a:r>
              <a:rPr lang="en-US" sz="2800" dirty="0"/>
              <a:t> </a:t>
            </a:r>
            <a:r>
              <a:rPr lang="en-US" sz="2800" dirty="0" err="1"/>
              <a:t>dari</a:t>
            </a:r>
            <a:r>
              <a:rPr lang="en-US" sz="2800" dirty="0"/>
              <a:t> Twitter, Bootstrap </a:t>
            </a:r>
            <a:r>
              <a:rPr lang="en-US" sz="2800" dirty="0" err="1"/>
              <a:t>menyediakan</a:t>
            </a:r>
            <a:r>
              <a:rPr lang="en-US" sz="2800" dirty="0"/>
              <a:t> </a:t>
            </a:r>
            <a:r>
              <a:rPr lang="en-US" sz="2800" dirty="0" err="1"/>
              <a:t>serangkaian</a:t>
            </a:r>
            <a:r>
              <a:rPr lang="en-US" sz="2800" dirty="0"/>
              <a:t> </a:t>
            </a:r>
            <a:r>
              <a:rPr lang="en-US" sz="2800" dirty="0" err="1"/>
              <a:t>alat</a:t>
            </a:r>
            <a:r>
              <a:rPr lang="en-US" sz="2800" dirty="0"/>
              <a:t>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komponen</a:t>
            </a:r>
            <a:r>
              <a:rPr lang="en-US" sz="2800" dirty="0"/>
              <a:t> UI (User Interface) yang </a:t>
            </a:r>
            <a:r>
              <a:rPr lang="en-US" sz="2800" dirty="0" err="1"/>
              <a:t>siap</a:t>
            </a:r>
            <a:r>
              <a:rPr lang="en-US" sz="2800" dirty="0"/>
              <a:t> </a:t>
            </a:r>
            <a:r>
              <a:rPr lang="en-US" sz="2800" dirty="0" err="1"/>
              <a:t>pakai</a:t>
            </a:r>
            <a:r>
              <a:rPr lang="en-US" sz="2800" dirty="0"/>
              <a:t>, </a:t>
            </a:r>
            <a:r>
              <a:rPr lang="en-US" sz="2800" dirty="0" err="1"/>
              <a:t>termasuk</a:t>
            </a:r>
            <a:r>
              <a:rPr lang="en-US" sz="2800" dirty="0"/>
              <a:t> </a:t>
            </a:r>
            <a:r>
              <a:rPr lang="en-US" sz="2800" dirty="0" err="1"/>
              <a:t>tata</a:t>
            </a:r>
            <a:r>
              <a:rPr lang="en-US" sz="2800" dirty="0"/>
              <a:t> </a:t>
            </a:r>
            <a:r>
              <a:rPr lang="en-US" sz="2800" dirty="0" err="1"/>
              <a:t>letak</a:t>
            </a:r>
            <a:r>
              <a:rPr lang="en-US" sz="2800" dirty="0"/>
              <a:t> grid, </a:t>
            </a:r>
            <a:r>
              <a:rPr lang="en-US" sz="2800" dirty="0" err="1"/>
              <a:t>tombol</a:t>
            </a:r>
            <a:r>
              <a:rPr lang="en-US" sz="2800" dirty="0"/>
              <a:t>, </a:t>
            </a:r>
            <a:r>
              <a:rPr lang="en-US" sz="2800" dirty="0" err="1"/>
              <a:t>formulir</a:t>
            </a:r>
            <a:r>
              <a:rPr lang="en-US" sz="2800" dirty="0"/>
              <a:t>, </a:t>
            </a:r>
            <a:r>
              <a:rPr lang="en-US" sz="2800" dirty="0" err="1"/>
              <a:t>navigasi</a:t>
            </a:r>
            <a:r>
              <a:rPr lang="en-US" sz="2800" dirty="0"/>
              <a:t>, </a:t>
            </a:r>
            <a:r>
              <a:rPr lang="en-US" sz="2800" dirty="0" err="1"/>
              <a:t>serta</a:t>
            </a:r>
            <a:r>
              <a:rPr lang="en-US" sz="2800" dirty="0"/>
              <a:t> </a:t>
            </a:r>
            <a:r>
              <a:rPr lang="en-US" sz="2800" dirty="0" err="1"/>
              <a:t>elemen-elemen</a:t>
            </a:r>
            <a:r>
              <a:rPr lang="en-US" sz="2800" dirty="0"/>
              <a:t> </a:t>
            </a:r>
            <a:r>
              <a:rPr lang="en-US" sz="2800" dirty="0" err="1"/>
              <a:t>lainnya</a:t>
            </a:r>
            <a:r>
              <a:rPr lang="en-US" sz="2800" dirty="0"/>
              <a:t> yang </a:t>
            </a:r>
            <a:r>
              <a:rPr lang="en-US" sz="2800" dirty="0" err="1"/>
              <a:t>dapat</a:t>
            </a:r>
            <a:r>
              <a:rPr lang="en-US" sz="2800" dirty="0"/>
              <a:t> </a:t>
            </a:r>
            <a:r>
              <a:rPr lang="en-US" sz="2800" dirty="0" err="1"/>
              <a:t>digunakan</a:t>
            </a:r>
            <a:r>
              <a:rPr lang="en-US" sz="2800" dirty="0"/>
              <a:t>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membangun</a:t>
            </a:r>
            <a:r>
              <a:rPr lang="en-US" sz="2800" dirty="0"/>
              <a:t> </a:t>
            </a:r>
            <a:r>
              <a:rPr lang="en-US" sz="2800" dirty="0" err="1"/>
              <a:t>tampilan</a:t>
            </a:r>
            <a:r>
              <a:rPr lang="en-US" sz="2800" dirty="0"/>
              <a:t> web yang </a:t>
            </a:r>
            <a:r>
              <a:rPr lang="en-US" sz="2800" dirty="0" err="1"/>
              <a:t>estetis</a:t>
            </a:r>
            <a:r>
              <a:rPr lang="en-US" sz="2800" dirty="0"/>
              <a:t>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responsif</a:t>
            </a:r>
            <a:r>
              <a:rPr lang="en-US" sz="2800" dirty="0"/>
              <a:t> </a:t>
            </a:r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en-US" sz="2800" dirty="0" err="1"/>
              <a:t>cepat</a:t>
            </a:r>
            <a:r>
              <a:rPr lang="en-US" sz="2800" dirty="0"/>
              <a:t>.</a:t>
            </a:r>
            <a:endParaRPr lang="en-US" sz="2700" dirty="0">
              <a:solidFill>
                <a:srgbClr val="000000"/>
              </a:solidFill>
              <a:latin typeface="Karnchang"/>
            </a:endParaRPr>
          </a:p>
        </p:txBody>
      </p:sp>
    </p:spTree>
    <p:extLst>
      <p:ext uri="{BB962C8B-B14F-4D97-AF65-F5344CB8AC3E}">
        <p14:creationId xmlns:p14="http://schemas.microsoft.com/office/powerpoint/2010/main" val="2738240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A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2254" y="419100"/>
            <a:ext cx="16713866" cy="9101117"/>
            <a:chOff x="0" y="0"/>
            <a:chExt cx="4402006" cy="239700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402006" cy="2397002"/>
            </a:xfrm>
            <a:custGeom>
              <a:avLst/>
              <a:gdLst/>
              <a:ahLst/>
              <a:cxnLst/>
              <a:rect l="l" t="t" r="r" b="b"/>
              <a:pathLst>
                <a:path w="4402006" h="2397002">
                  <a:moveTo>
                    <a:pt x="23623" y="0"/>
                  </a:moveTo>
                  <a:lnTo>
                    <a:pt x="4378382" y="0"/>
                  </a:lnTo>
                  <a:cubicBezTo>
                    <a:pt x="4391429" y="0"/>
                    <a:pt x="4402006" y="10577"/>
                    <a:pt x="4402006" y="23623"/>
                  </a:cubicBezTo>
                  <a:lnTo>
                    <a:pt x="4402006" y="2373379"/>
                  </a:lnTo>
                  <a:cubicBezTo>
                    <a:pt x="4402006" y="2379644"/>
                    <a:pt x="4399517" y="2385653"/>
                    <a:pt x="4395087" y="2390083"/>
                  </a:cubicBezTo>
                  <a:cubicBezTo>
                    <a:pt x="4390656" y="2394513"/>
                    <a:pt x="4384647" y="2397002"/>
                    <a:pt x="4378382" y="2397002"/>
                  </a:cubicBezTo>
                  <a:lnTo>
                    <a:pt x="23623" y="2397002"/>
                  </a:lnTo>
                  <a:cubicBezTo>
                    <a:pt x="17358" y="2397002"/>
                    <a:pt x="11349" y="2394513"/>
                    <a:pt x="6919" y="2390083"/>
                  </a:cubicBezTo>
                  <a:cubicBezTo>
                    <a:pt x="2489" y="2385653"/>
                    <a:pt x="0" y="2379644"/>
                    <a:pt x="0" y="2373379"/>
                  </a:cubicBezTo>
                  <a:lnTo>
                    <a:pt x="0" y="23623"/>
                  </a:lnTo>
                  <a:cubicBezTo>
                    <a:pt x="0" y="17358"/>
                    <a:pt x="2489" y="11349"/>
                    <a:pt x="6919" y="6919"/>
                  </a:cubicBezTo>
                  <a:cubicBezTo>
                    <a:pt x="11349" y="2489"/>
                    <a:pt x="17358" y="0"/>
                    <a:pt x="23623" y="0"/>
                  </a:cubicBezTo>
                  <a:close/>
                </a:path>
              </a:pathLst>
            </a:custGeom>
            <a:solidFill>
              <a:srgbClr val="E6EAEF"/>
            </a:solidFill>
            <a:ln w="19050" cap="rnd">
              <a:solidFill>
                <a:srgbClr val="243342"/>
              </a:solidFill>
              <a:prstDash val="solid"/>
              <a:round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402006" cy="24351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2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-7538080">
            <a:off x="-7029811" y="-5584933"/>
            <a:ext cx="9808447" cy="9331824"/>
            <a:chOff x="0" y="0"/>
            <a:chExt cx="13077930" cy="12442432"/>
          </a:xfrm>
        </p:grpSpPr>
        <p:grpSp>
          <p:nvGrpSpPr>
            <p:cNvPr id="6" name="Group 6"/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</p:sp>
          <p:sp>
            <p:nvSpPr>
              <p:cNvPr id="8" name="TextBox 8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9" name="Group 9"/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</p:sp>
          <p:sp>
            <p:nvSpPr>
              <p:cNvPr id="11" name="TextBox 11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12" name="Group 12"/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</p:sp>
          <p:sp>
            <p:nvSpPr>
              <p:cNvPr id="14" name="TextBox 14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</p:grpSp>
      <p:grpSp>
        <p:nvGrpSpPr>
          <p:cNvPr id="15" name="Group 15"/>
          <p:cNvGrpSpPr/>
          <p:nvPr/>
        </p:nvGrpSpPr>
        <p:grpSpPr>
          <a:xfrm rot="2124477">
            <a:off x="15979122" y="5429903"/>
            <a:ext cx="9808447" cy="9331824"/>
            <a:chOff x="0" y="0"/>
            <a:chExt cx="13077930" cy="12442432"/>
          </a:xfrm>
        </p:grpSpPr>
        <p:grpSp>
          <p:nvGrpSpPr>
            <p:cNvPr id="16" name="Group 16"/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id="17" name="Freeform 17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</p:sp>
          <p:sp>
            <p:nvSpPr>
              <p:cNvPr id="18" name="TextBox 18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19" name="Group 19"/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id="20" name="Freeform 20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</p:sp>
          <p:sp>
            <p:nvSpPr>
              <p:cNvPr id="21" name="TextBox 21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22" name="Group 22"/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</p:sp>
          <p:sp>
            <p:nvSpPr>
              <p:cNvPr id="24" name="TextBox 24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</p:grpSp>
      <p:sp>
        <p:nvSpPr>
          <p:cNvPr id="26" name="TextBox 26"/>
          <p:cNvSpPr txBox="1"/>
          <p:nvPr/>
        </p:nvSpPr>
        <p:spPr>
          <a:xfrm>
            <a:off x="1807230" y="1877007"/>
            <a:ext cx="12221487" cy="49763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680"/>
              </a:lnSpc>
            </a:pPr>
            <a:r>
              <a:rPr lang="en-US" sz="4000" dirty="0" err="1"/>
              <a:t>Fitur</a:t>
            </a:r>
            <a:r>
              <a:rPr lang="en-US" sz="4000" dirty="0"/>
              <a:t> </a:t>
            </a:r>
            <a:r>
              <a:rPr lang="en-US" sz="4000" dirty="0" err="1"/>
              <a:t>utama</a:t>
            </a:r>
            <a:r>
              <a:rPr lang="en-US" sz="4000" dirty="0"/>
              <a:t> Bootstrap </a:t>
            </a:r>
            <a:r>
              <a:rPr lang="en-US" sz="4000" dirty="0" err="1"/>
              <a:t>meliputi</a:t>
            </a:r>
            <a:r>
              <a:rPr lang="en-US" sz="4000" dirty="0"/>
              <a:t>:</a:t>
            </a:r>
            <a:endParaRPr lang="en-US" sz="4000" b="1" dirty="0">
              <a:solidFill>
                <a:srgbClr val="000000"/>
              </a:solidFill>
              <a:latin typeface="Karnchang Bold"/>
            </a:endParaRPr>
          </a:p>
        </p:txBody>
      </p:sp>
      <p:sp>
        <p:nvSpPr>
          <p:cNvPr id="27" name="TextBox 27"/>
          <p:cNvSpPr txBox="1"/>
          <p:nvPr/>
        </p:nvSpPr>
        <p:spPr>
          <a:xfrm>
            <a:off x="2240628" y="3507719"/>
            <a:ext cx="13337117" cy="29238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57200" indent="-457200">
              <a:lnSpc>
                <a:spcPts val="3779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Grid </a:t>
            </a:r>
            <a:r>
              <a:rPr lang="en-US" sz="2800" dirty="0" smtClean="0"/>
              <a:t>System</a:t>
            </a:r>
          </a:p>
          <a:p>
            <a:pPr marL="457200" indent="-457200">
              <a:lnSpc>
                <a:spcPts val="3779"/>
              </a:lnSpc>
              <a:buFont typeface="Arial" panose="020B0604020202020204" pitchFamily="34" charset="0"/>
              <a:buChar char="•"/>
            </a:pPr>
            <a:r>
              <a:rPr lang="en-US" sz="2800" dirty="0" err="1"/>
              <a:t>Komponen</a:t>
            </a:r>
            <a:r>
              <a:rPr lang="en-US" sz="2800" dirty="0"/>
              <a:t> </a:t>
            </a:r>
            <a:r>
              <a:rPr lang="en-US" sz="2800" dirty="0" smtClean="0"/>
              <a:t>UI</a:t>
            </a:r>
          </a:p>
          <a:p>
            <a:pPr marL="457200" indent="-457200">
              <a:lnSpc>
                <a:spcPts val="3779"/>
              </a:lnSpc>
              <a:buFont typeface="Arial" panose="020B0604020202020204" pitchFamily="34" charset="0"/>
              <a:buChar char="•"/>
            </a:pPr>
            <a:r>
              <a:rPr lang="en-US" sz="2800" dirty="0" err="1" smtClean="0"/>
              <a:t>Responsif</a:t>
            </a:r>
            <a:endParaRPr lang="en-US" sz="2800" dirty="0" smtClean="0"/>
          </a:p>
          <a:p>
            <a:pPr marL="457200" indent="-457200">
              <a:lnSpc>
                <a:spcPts val="3779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Customizable</a:t>
            </a:r>
          </a:p>
          <a:p>
            <a:pPr marL="457200" indent="-457200">
              <a:lnSpc>
                <a:spcPts val="3779"/>
              </a:lnSpc>
              <a:buFont typeface="Arial" panose="020B0604020202020204" pitchFamily="34" charset="0"/>
              <a:buChar char="•"/>
            </a:pPr>
            <a:r>
              <a:rPr lang="en-US" sz="2800" dirty="0" err="1"/>
              <a:t>Kompatibilitas</a:t>
            </a:r>
            <a:r>
              <a:rPr lang="en-US" sz="2800" dirty="0"/>
              <a:t> </a:t>
            </a:r>
            <a:r>
              <a:rPr lang="en-US" sz="2800" dirty="0" smtClean="0"/>
              <a:t>Browser</a:t>
            </a:r>
          </a:p>
          <a:p>
            <a:pPr marL="457200" indent="-457200">
              <a:lnSpc>
                <a:spcPts val="3779"/>
              </a:lnSpc>
              <a:buFont typeface="Arial" panose="020B0604020202020204" pitchFamily="34" charset="0"/>
              <a:buChar char="•"/>
            </a:pPr>
            <a:endParaRPr lang="en-US" sz="2700" dirty="0">
              <a:solidFill>
                <a:srgbClr val="000000"/>
              </a:solidFill>
              <a:latin typeface="Karnchang"/>
            </a:endParaRPr>
          </a:p>
        </p:txBody>
      </p:sp>
    </p:spTree>
    <p:extLst>
      <p:ext uri="{BB962C8B-B14F-4D97-AF65-F5344CB8AC3E}">
        <p14:creationId xmlns:p14="http://schemas.microsoft.com/office/powerpoint/2010/main" val="3473382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A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2254" y="419100"/>
            <a:ext cx="16713866" cy="9101117"/>
            <a:chOff x="0" y="0"/>
            <a:chExt cx="4402006" cy="239700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402006" cy="2397002"/>
            </a:xfrm>
            <a:custGeom>
              <a:avLst/>
              <a:gdLst/>
              <a:ahLst/>
              <a:cxnLst/>
              <a:rect l="l" t="t" r="r" b="b"/>
              <a:pathLst>
                <a:path w="4402006" h="2397002">
                  <a:moveTo>
                    <a:pt x="23623" y="0"/>
                  </a:moveTo>
                  <a:lnTo>
                    <a:pt x="4378382" y="0"/>
                  </a:lnTo>
                  <a:cubicBezTo>
                    <a:pt x="4391429" y="0"/>
                    <a:pt x="4402006" y="10577"/>
                    <a:pt x="4402006" y="23623"/>
                  </a:cubicBezTo>
                  <a:lnTo>
                    <a:pt x="4402006" y="2373379"/>
                  </a:lnTo>
                  <a:cubicBezTo>
                    <a:pt x="4402006" y="2379644"/>
                    <a:pt x="4399517" y="2385653"/>
                    <a:pt x="4395087" y="2390083"/>
                  </a:cubicBezTo>
                  <a:cubicBezTo>
                    <a:pt x="4390656" y="2394513"/>
                    <a:pt x="4384647" y="2397002"/>
                    <a:pt x="4378382" y="2397002"/>
                  </a:cubicBezTo>
                  <a:lnTo>
                    <a:pt x="23623" y="2397002"/>
                  </a:lnTo>
                  <a:cubicBezTo>
                    <a:pt x="17358" y="2397002"/>
                    <a:pt x="11349" y="2394513"/>
                    <a:pt x="6919" y="2390083"/>
                  </a:cubicBezTo>
                  <a:cubicBezTo>
                    <a:pt x="2489" y="2385653"/>
                    <a:pt x="0" y="2379644"/>
                    <a:pt x="0" y="2373379"/>
                  </a:cubicBezTo>
                  <a:lnTo>
                    <a:pt x="0" y="23623"/>
                  </a:lnTo>
                  <a:cubicBezTo>
                    <a:pt x="0" y="17358"/>
                    <a:pt x="2489" y="11349"/>
                    <a:pt x="6919" y="6919"/>
                  </a:cubicBezTo>
                  <a:cubicBezTo>
                    <a:pt x="11349" y="2489"/>
                    <a:pt x="17358" y="0"/>
                    <a:pt x="23623" y="0"/>
                  </a:cubicBezTo>
                  <a:close/>
                </a:path>
              </a:pathLst>
            </a:custGeom>
            <a:solidFill>
              <a:srgbClr val="E6EAEF"/>
            </a:solidFill>
            <a:ln w="19050" cap="rnd">
              <a:solidFill>
                <a:srgbClr val="243342"/>
              </a:solidFill>
              <a:prstDash val="solid"/>
              <a:round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402006" cy="24351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2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-7538080">
            <a:off x="-7029811" y="-5584933"/>
            <a:ext cx="9808447" cy="9331824"/>
            <a:chOff x="0" y="0"/>
            <a:chExt cx="13077930" cy="12442432"/>
          </a:xfrm>
        </p:grpSpPr>
        <p:grpSp>
          <p:nvGrpSpPr>
            <p:cNvPr id="6" name="Group 6"/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</p:sp>
          <p:sp>
            <p:nvSpPr>
              <p:cNvPr id="8" name="TextBox 8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9" name="Group 9"/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</p:sp>
          <p:sp>
            <p:nvSpPr>
              <p:cNvPr id="11" name="TextBox 11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12" name="Group 12"/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</p:sp>
          <p:sp>
            <p:nvSpPr>
              <p:cNvPr id="14" name="TextBox 14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</p:grpSp>
      <p:grpSp>
        <p:nvGrpSpPr>
          <p:cNvPr id="15" name="Group 15"/>
          <p:cNvGrpSpPr/>
          <p:nvPr/>
        </p:nvGrpSpPr>
        <p:grpSpPr>
          <a:xfrm rot="2124477">
            <a:off x="15979122" y="5429903"/>
            <a:ext cx="9808447" cy="9331824"/>
            <a:chOff x="0" y="0"/>
            <a:chExt cx="13077930" cy="12442432"/>
          </a:xfrm>
        </p:grpSpPr>
        <p:grpSp>
          <p:nvGrpSpPr>
            <p:cNvPr id="16" name="Group 16"/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id="17" name="Freeform 17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</p:sp>
          <p:sp>
            <p:nvSpPr>
              <p:cNvPr id="18" name="TextBox 18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19" name="Group 19"/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id="20" name="Freeform 20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</p:sp>
          <p:sp>
            <p:nvSpPr>
              <p:cNvPr id="21" name="TextBox 21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22" name="Group 22"/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</p:sp>
          <p:sp>
            <p:nvSpPr>
              <p:cNvPr id="24" name="TextBox 24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</p:grpSp>
      <p:sp>
        <p:nvSpPr>
          <p:cNvPr id="26" name="TextBox 26"/>
          <p:cNvSpPr txBox="1"/>
          <p:nvPr/>
        </p:nvSpPr>
        <p:spPr>
          <a:xfrm>
            <a:off x="1807230" y="1877007"/>
            <a:ext cx="12221487" cy="49763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680"/>
              </a:lnSpc>
            </a:pPr>
            <a:r>
              <a:rPr lang="en-US" sz="4000" dirty="0" err="1" smtClean="0"/>
              <a:t>Apa</a:t>
            </a:r>
            <a:r>
              <a:rPr lang="en-US" sz="4000" dirty="0" smtClean="0"/>
              <a:t> </a:t>
            </a:r>
            <a:r>
              <a:rPr lang="en-US" sz="4000" dirty="0" err="1" smtClean="0"/>
              <a:t>Itu</a:t>
            </a:r>
            <a:r>
              <a:rPr lang="en-US" sz="4000" dirty="0" smtClean="0"/>
              <a:t> Ajax</a:t>
            </a:r>
            <a:endParaRPr lang="en-US" sz="4000" b="1" dirty="0">
              <a:solidFill>
                <a:srgbClr val="000000"/>
              </a:solidFill>
              <a:latin typeface="Karnchang Bold"/>
            </a:endParaRPr>
          </a:p>
        </p:txBody>
      </p:sp>
      <p:sp>
        <p:nvSpPr>
          <p:cNvPr id="27" name="TextBox 27"/>
          <p:cNvSpPr txBox="1"/>
          <p:nvPr/>
        </p:nvSpPr>
        <p:spPr>
          <a:xfrm>
            <a:off x="2240628" y="3507719"/>
            <a:ext cx="13337117" cy="43631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779"/>
              </a:lnSpc>
            </a:pPr>
            <a:r>
              <a:rPr lang="en-US" sz="2800" dirty="0" smtClean="0"/>
              <a:t>	Ajax </a:t>
            </a:r>
            <a:r>
              <a:rPr lang="en-US" sz="2800" dirty="0" err="1"/>
              <a:t>adalah</a:t>
            </a:r>
            <a:r>
              <a:rPr lang="en-US" sz="2800" dirty="0"/>
              <a:t> </a:t>
            </a:r>
            <a:r>
              <a:rPr lang="en-US" sz="2800" dirty="0" err="1"/>
              <a:t>singkatan</a:t>
            </a:r>
            <a:r>
              <a:rPr lang="en-US" sz="2800" dirty="0"/>
              <a:t> </a:t>
            </a:r>
            <a:r>
              <a:rPr lang="en-US" sz="2800" dirty="0" err="1"/>
              <a:t>dari</a:t>
            </a:r>
            <a:r>
              <a:rPr lang="en-US" sz="2800" dirty="0"/>
              <a:t> "Asynchronous JavaScript and XML". </a:t>
            </a:r>
            <a:r>
              <a:rPr lang="en-US" sz="2800" dirty="0" err="1"/>
              <a:t>Ini</a:t>
            </a:r>
            <a:r>
              <a:rPr lang="en-US" sz="2800" dirty="0"/>
              <a:t> </a:t>
            </a:r>
            <a:r>
              <a:rPr lang="en-US" sz="2800" dirty="0" err="1"/>
              <a:t>adalah</a:t>
            </a:r>
            <a:r>
              <a:rPr lang="en-US" sz="2800" dirty="0"/>
              <a:t> </a:t>
            </a:r>
            <a:r>
              <a:rPr lang="en-US" sz="2800" dirty="0" err="1"/>
              <a:t>teknologi</a:t>
            </a:r>
            <a:r>
              <a:rPr lang="en-US" sz="2800" dirty="0"/>
              <a:t> </a:t>
            </a:r>
            <a:r>
              <a:rPr lang="en-US" sz="2800" dirty="0" err="1"/>
              <a:t>pengembangan</a:t>
            </a:r>
            <a:r>
              <a:rPr lang="en-US" sz="2800" dirty="0"/>
              <a:t> web yang </a:t>
            </a:r>
            <a:r>
              <a:rPr lang="en-US" sz="2800" dirty="0" err="1"/>
              <a:t>digunakan</a:t>
            </a:r>
            <a:r>
              <a:rPr lang="en-US" sz="2800" dirty="0"/>
              <a:t>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membuat</a:t>
            </a:r>
            <a:r>
              <a:rPr lang="en-US" sz="2800" dirty="0"/>
              <a:t> </a:t>
            </a:r>
            <a:r>
              <a:rPr lang="en-US" sz="2800" dirty="0" err="1"/>
              <a:t>aplikasi</a:t>
            </a:r>
            <a:r>
              <a:rPr lang="en-US" sz="2800" dirty="0"/>
              <a:t> web yang </a:t>
            </a:r>
            <a:r>
              <a:rPr lang="en-US" sz="2800" dirty="0" err="1"/>
              <a:t>interaktif</a:t>
            </a:r>
            <a:r>
              <a:rPr lang="en-US" sz="2800" dirty="0"/>
              <a:t> </a:t>
            </a:r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en-US" sz="2800" dirty="0" err="1"/>
              <a:t>cara</a:t>
            </a:r>
            <a:r>
              <a:rPr lang="en-US" sz="2800" dirty="0"/>
              <a:t> </a:t>
            </a:r>
            <a:r>
              <a:rPr lang="en-US" sz="2800" dirty="0" err="1"/>
              <a:t>mengirim</a:t>
            </a:r>
            <a:r>
              <a:rPr lang="en-US" sz="2800" dirty="0"/>
              <a:t>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menerima</a:t>
            </a:r>
            <a:r>
              <a:rPr lang="en-US" sz="2800" dirty="0"/>
              <a:t> data </a:t>
            </a:r>
            <a:r>
              <a:rPr lang="en-US" sz="2800" dirty="0" err="1"/>
              <a:t>dari</a:t>
            </a:r>
            <a:r>
              <a:rPr lang="en-US" sz="2800" dirty="0"/>
              <a:t> server </a:t>
            </a:r>
            <a:r>
              <a:rPr lang="en-US" sz="2800" dirty="0" err="1"/>
              <a:t>tanpa</a:t>
            </a:r>
            <a:r>
              <a:rPr lang="en-US" sz="2800" dirty="0"/>
              <a:t> </a:t>
            </a:r>
            <a:r>
              <a:rPr lang="en-US" sz="2800" dirty="0" err="1"/>
              <a:t>perlu</a:t>
            </a:r>
            <a:r>
              <a:rPr lang="en-US" sz="2800" dirty="0"/>
              <a:t> </a:t>
            </a:r>
            <a:r>
              <a:rPr lang="en-US" sz="2800" dirty="0" err="1"/>
              <a:t>memuat</a:t>
            </a:r>
            <a:r>
              <a:rPr lang="en-US" sz="2800" dirty="0"/>
              <a:t> </a:t>
            </a:r>
            <a:r>
              <a:rPr lang="en-US" sz="2800" dirty="0" err="1"/>
              <a:t>ulang</a:t>
            </a:r>
            <a:r>
              <a:rPr lang="en-US" sz="2800" dirty="0"/>
              <a:t> </a:t>
            </a:r>
            <a:r>
              <a:rPr lang="en-US" sz="2800" dirty="0" err="1"/>
              <a:t>seluruh</a:t>
            </a:r>
            <a:r>
              <a:rPr lang="en-US" sz="2800" dirty="0"/>
              <a:t> </a:t>
            </a:r>
            <a:r>
              <a:rPr lang="en-US" sz="2800" dirty="0" err="1"/>
              <a:t>halaman</a:t>
            </a:r>
            <a:r>
              <a:rPr lang="en-US" sz="2800" dirty="0"/>
              <a:t>. </a:t>
            </a:r>
            <a:r>
              <a:rPr lang="en-US" sz="2800" dirty="0" err="1"/>
              <a:t>Teknologi</a:t>
            </a:r>
            <a:r>
              <a:rPr lang="en-US" sz="2800" dirty="0"/>
              <a:t> </a:t>
            </a:r>
            <a:r>
              <a:rPr lang="en-US" sz="2800" dirty="0" err="1"/>
              <a:t>ini</a:t>
            </a:r>
            <a:r>
              <a:rPr lang="en-US" sz="2800" dirty="0"/>
              <a:t> </a:t>
            </a:r>
            <a:r>
              <a:rPr lang="en-US" sz="2800" dirty="0" err="1"/>
              <a:t>memanfaatkan</a:t>
            </a:r>
            <a:r>
              <a:rPr lang="en-US" sz="2800" dirty="0"/>
              <a:t> JavaScript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mengirim</a:t>
            </a:r>
            <a:r>
              <a:rPr lang="en-US" sz="2800" dirty="0"/>
              <a:t> </a:t>
            </a:r>
            <a:r>
              <a:rPr lang="en-US" sz="2800" dirty="0" err="1"/>
              <a:t>permintaan</a:t>
            </a:r>
            <a:r>
              <a:rPr lang="en-US" sz="2800" dirty="0"/>
              <a:t> </a:t>
            </a:r>
            <a:r>
              <a:rPr lang="en-US" sz="2800" dirty="0" err="1"/>
              <a:t>ke</a:t>
            </a:r>
            <a:r>
              <a:rPr lang="en-US" sz="2800" dirty="0"/>
              <a:t> server </a:t>
            </a:r>
            <a:r>
              <a:rPr lang="en-US" sz="2800" dirty="0" err="1"/>
              <a:t>secara</a:t>
            </a:r>
            <a:r>
              <a:rPr lang="en-US" sz="2800" dirty="0"/>
              <a:t> asynchronous (</a:t>
            </a:r>
            <a:r>
              <a:rPr lang="en-US" sz="2800" dirty="0" err="1"/>
              <a:t>tanpa</a:t>
            </a:r>
            <a:r>
              <a:rPr lang="en-US" sz="2800" dirty="0"/>
              <a:t> </a:t>
            </a:r>
            <a:r>
              <a:rPr lang="en-US" sz="2800" dirty="0" err="1"/>
              <a:t>harus</a:t>
            </a:r>
            <a:r>
              <a:rPr lang="en-US" sz="2800" dirty="0"/>
              <a:t> </a:t>
            </a:r>
            <a:r>
              <a:rPr lang="en-US" sz="2800" dirty="0" err="1"/>
              <a:t>menunggu</a:t>
            </a:r>
            <a:r>
              <a:rPr lang="en-US" sz="2800" dirty="0"/>
              <a:t> </a:t>
            </a:r>
            <a:r>
              <a:rPr lang="en-US" sz="2800" dirty="0" err="1"/>
              <a:t>tanggapan</a:t>
            </a:r>
            <a:r>
              <a:rPr lang="en-US" sz="2800" dirty="0"/>
              <a:t> </a:t>
            </a:r>
            <a:r>
              <a:rPr lang="en-US" sz="2800" dirty="0" err="1"/>
              <a:t>dari</a:t>
            </a:r>
            <a:r>
              <a:rPr lang="en-US" sz="2800" dirty="0"/>
              <a:t> server </a:t>
            </a:r>
            <a:r>
              <a:rPr lang="en-US" sz="2800" dirty="0" err="1"/>
              <a:t>sebelum</a:t>
            </a:r>
            <a:r>
              <a:rPr lang="en-US" sz="2800" dirty="0"/>
              <a:t> </a:t>
            </a:r>
            <a:r>
              <a:rPr lang="en-US" sz="2800" dirty="0" err="1"/>
              <a:t>melanjutkan</a:t>
            </a:r>
            <a:r>
              <a:rPr lang="en-US" sz="2800" dirty="0"/>
              <a:t> </a:t>
            </a:r>
            <a:r>
              <a:rPr lang="en-US" sz="2800" dirty="0" err="1"/>
              <a:t>eksekusi</a:t>
            </a:r>
            <a:r>
              <a:rPr lang="en-US" sz="2800" dirty="0"/>
              <a:t> script) </a:t>
            </a:r>
            <a:r>
              <a:rPr lang="en-US" sz="2800" dirty="0" err="1"/>
              <a:t>dan</a:t>
            </a:r>
            <a:r>
              <a:rPr lang="en-US" sz="2800" dirty="0"/>
              <a:t> XML (</a:t>
            </a:r>
            <a:r>
              <a:rPr lang="en-US" sz="2800" dirty="0" err="1"/>
              <a:t>atau</a:t>
            </a:r>
            <a:r>
              <a:rPr lang="en-US" sz="2800" dirty="0"/>
              <a:t> format data lain </a:t>
            </a:r>
            <a:r>
              <a:rPr lang="en-US" sz="2800" dirty="0" err="1"/>
              <a:t>seperti</a:t>
            </a:r>
            <a:r>
              <a:rPr lang="en-US" sz="2800" dirty="0"/>
              <a:t> JSON)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mengirim</a:t>
            </a:r>
            <a:r>
              <a:rPr lang="en-US" sz="2800" dirty="0"/>
              <a:t>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menerima</a:t>
            </a:r>
            <a:r>
              <a:rPr lang="en-US" sz="2800" dirty="0"/>
              <a:t> data </a:t>
            </a:r>
            <a:r>
              <a:rPr lang="en-US" sz="2800" dirty="0" err="1"/>
              <a:t>antara</a:t>
            </a:r>
            <a:r>
              <a:rPr lang="en-US" sz="2800" dirty="0"/>
              <a:t> server </a:t>
            </a:r>
            <a:r>
              <a:rPr lang="en-US" sz="2800" dirty="0" err="1"/>
              <a:t>dan</a:t>
            </a:r>
            <a:r>
              <a:rPr lang="en-US" sz="2800" dirty="0"/>
              <a:t> client. Ajax </a:t>
            </a:r>
            <a:r>
              <a:rPr lang="en-US" sz="2800" dirty="0" err="1"/>
              <a:t>memungkinkan</a:t>
            </a:r>
            <a:r>
              <a:rPr lang="en-US" sz="2800" dirty="0"/>
              <a:t> </a:t>
            </a:r>
            <a:r>
              <a:rPr lang="en-US" sz="2800" dirty="0" err="1"/>
              <a:t>halaman</a:t>
            </a:r>
            <a:r>
              <a:rPr lang="en-US" sz="2800" dirty="0"/>
              <a:t> web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berinteraksi</a:t>
            </a:r>
            <a:r>
              <a:rPr lang="en-US" sz="2800" dirty="0"/>
              <a:t> </a:t>
            </a:r>
            <a:r>
              <a:rPr lang="en-US" sz="2800" dirty="0" err="1"/>
              <a:t>dengan</a:t>
            </a:r>
            <a:r>
              <a:rPr lang="en-US" sz="2800" dirty="0"/>
              <a:t> server </a:t>
            </a:r>
            <a:r>
              <a:rPr lang="en-US" sz="2800" dirty="0" err="1"/>
              <a:t>secara</a:t>
            </a:r>
            <a:r>
              <a:rPr lang="en-US" sz="2800" dirty="0"/>
              <a:t> </a:t>
            </a:r>
            <a:r>
              <a:rPr lang="en-US" sz="2800" dirty="0" err="1"/>
              <a:t>dinamis</a:t>
            </a:r>
            <a:r>
              <a:rPr lang="en-US" sz="2800" dirty="0"/>
              <a:t>, </a:t>
            </a:r>
            <a:r>
              <a:rPr lang="en-US" sz="2800" dirty="0" err="1"/>
              <a:t>memuat</a:t>
            </a:r>
            <a:r>
              <a:rPr lang="en-US" sz="2800" dirty="0"/>
              <a:t> data </a:t>
            </a:r>
            <a:r>
              <a:rPr lang="en-US" sz="2800" dirty="0" err="1"/>
              <a:t>tambahan</a:t>
            </a:r>
            <a:r>
              <a:rPr lang="en-US" sz="2800" dirty="0"/>
              <a:t>, </a:t>
            </a:r>
            <a:r>
              <a:rPr lang="en-US" sz="2800" dirty="0" err="1"/>
              <a:t>atau</a:t>
            </a:r>
            <a:r>
              <a:rPr lang="en-US" sz="2800" dirty="0"/>
              <a:t> </a:t>
            </a:r>
            <a:r>
              <a:rPr lang="en-US" sz="2800" dirty="0" err="1"/>
              <a:t>mengirim</a:t>
            </a:r>
            <a:r>
              <a:rPr lang="en-US" sz="2800" dirty="0"/>
              <a:t> data </a:t>
            </a:r>
            <a:r>
              <a:rPr lang="en-US" sz="2800" dirty="0" err="1"/>
              <a:t>ke</a:t>
            </a:r>
            <a:r>
              <a:rPr lang="en-US" sz="2800" dirty="0"/>
              <a:t> server </a:t>
            </a:r>
            <a:r>
              <a:rPr lang="en-US" sz="2800" dirty="0" err="1"/>
              <a:t>tanpa</a:t>
            </a:r>
            <a:r>
              <a:rPr lang="en-US" sz="2800" dirty="0"/>
              <a:t> </a:t>
            </a:r>
            <a:r>
              <a:rPr lang="en-US" sz="2800" dirty="0" err="1"/>
              <a:t>memuat</a:t>
            </a:r>
            <a:r>
              <a:rPr lang="en-US" sz="2800" dirty="0"/>
              <a:t> </a:t>
            </a:r>
            <a:r>
              <a:rPr lang="en-US" sz="2800" dirty="0" err="1"/>
              <a:t>ulang</a:t>
            </a:r>
            <a:r>
              <a:rPr lang="en-US" sz="2800" dirty="0"/>
              <a:t> </a:t>
            </a:r>
            <a:r>
              <a:rPr lang="en-US" sz="2800" dirty="0" err="1"/>
              <a:t>halaman</a:t>
            </a:r>
            <a:r>
              <a:rPr lang="en-US" sz="2800" dirty="0"/>
              <a:t> </a:t>
            </a:r>
            <a:r>
              <a:rPr lang="en-US" sz="2800" dirty="0" err="1"/>
              <a:t>secara</a:t>
            </a:r>
            <a:r>
              <a:rPr lang="en-US" sz="2800" dirty="0"/>
              <a:t> </a:t>
            </a:r>
            <a:r>
              <a:rPr lang="en-US" sz="2800" dirty="0" err="1"/>
              <a:t>keseluruhan</a:t>
            </a:r>
            <a:r>
              <a:rPr lang="en-US" sz="2800" dirty="0"/>
              <a:t>.</a:t>
            </a:r>
            <a:endParaRPr lang="en-US" sz="2700" dirty="0">
              <a:solidFill>
                <a:srgbClr val="000000"/>
              </a:solidFill>
              <a:latin typeface="Karnchang"/>
            </a:endParaRPr>
          </a:p>
        </p:txBody>
      </p:sp>
    </p:spTree>
    <p:extLst>
      <p:ext uri="{BB962C8B-B14F-4D97-AF65-F5344CB8AC3E}">
        <p14:creationId xmlns:p14="http://schemas.microsoft.com/office/powerpoint/2010/main" val="277384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A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33400" y="683623"/>
            <a:ext cx="16713866" cy="9101117"/>
            <a:chOff x="0" y="0"/>
            <a:chExt cx="4402006" cy="239700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402006" cy="2397002"/>
            </a:xfrm>
            <a:custGeom>
              <a:avLst/>
              <a:gdLst/>
              <a:ahLst/>
              <a:cxnLst/>
              <a:rect l="l" t="t" r="r" b="b"/>
              <a:pathLst>
                <a:path w="4402006" h="2397002">
                  <a:moveTo>
                    <a:pt x="23623" y="0"/>
                  </a:moveTo>
                  <a:lnTo>
                    <a:pt x="4378382" y="0"/>
                  </a:lnTo>
                  <a:cubicBezTo>
                    <a:pt x="4391429" y="0"/>
                    <a:pt x="4402006" y="10577"/>
                    <a:pt x="4402006" y="23623"/>
                  </a:cubicBezTo>
                  <a:lnTo>
                    <a:pt x="4402006" y="2373379"/>
                  </a:lnTo>
                  <a:cubicBezTo>
                    <a:pt x="4402006" y="2379644"/>
                    <a:pt x="4399517" y="2385653"/>
                    <a:pt x="4395087" y="2390083"/>
                  </a:cubicBezTo>
                  <a:cubicBezTo>
                    <a:pt x="4390656" y="2394513"/>
                    <a:pt x="4384647" y="2397002"/>
                    <a:pt x="4378382" y="2397002"/>
                  </a:cubicBezTo>
                  <a:lnTo>
                    <a:pt x="23623" y="2397002"/>
                  </a:lnTo>
                  <a:cubicBezTo>
                    <a:pt x="17358" y="2397002"/>
                    <a:pt x="11349" y="2394513"/>
                    <a:pt x="6919" y="2390083"/>
                  </a:cubicBezTo>
                  <a:cubicBezTo>
                    <a:pt x="2489" y="2385653"/>
                    <a:pt x="0" y="2379644"/>
                    <a:pt x="0" y="2373379"/>
                  </a:cubicBezTo>
                  <a:lnTo>
                    <a:pt x="0" y="23623"/>
                  </a:lnTo>
                  <a:cubicBezTo>
                    <a:pt x="0" y="17358"/>
                    <a:pt x="2489" y="11349"/>
                    <a:pt x="6919" y="6919"/>
                  </a:cubicBezTo>
                  <a:cubicBezTo>
                    <a:pt x="11349" y="2489"/>
                    <a:pt x="17358" y="0"/>
                    <a:pt x="23623" y="0"/>
                  </a:cubicBezTo>
                  <a:close/>
                </a:path>
              </a:pathLst>
            </a:custGeom>
            <a:solidFill>
              <a:srgbClr val="E6EAEF"/>
            </a:solidFill>
            <a:ln w="19050" cap="rnd">
              <a:solidFill>
                <a:srgbClr val="243342"/>
              </a:solidFill>
              <a:prstDash val="solid"/>
              <a:round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402006" cy="24351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2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-7538080">
            <a:off x="-7029811" y="-5584933"/>
            <a:ext cx="9808447" cy="9331824"/>
            <a:chOff x="0" y="0"/>
            <a:chExt cx="13077930" cy="12442432"/>
          </a:xfrm>
        </p:grpSpPr>
        <p:grpSp>
          <p:nvGrpSpPr>
            <p:cNvPr id="6" name="Group 6"/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</p:sp>
          <p:sp>
            <p:nvSpPr>
              <p:cNvPr id="8" name="TextBox 8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9" name="Group 9"/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</p:sp>
          <p:sp>
            <p:nvSpPr>
              <p:cNvPr id="11" name="TextBox 11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12" name="Group 12"/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</p:sp>
          <p:sp>
            <p:nvSpPr>
              <p:cNvPr id="14" name="TextBox 14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</p:grpSp>
      <p:grpSp>
        <p:nvGrpSpPr>
          <p:cNvPr id="15" name="Group 15"/>
          <p:cNvGrpSpPr/>
          <p:nvPr/>
        </p:nvGrpSpPr>
        <p:grpSpPr>
          <a:xfrm rot="2124477">
            <a:off x="15979122" y="5429903"/>
            <a:ext cx="9808447" cy="9331824"/>
            <a:chOff x="0" y="0"/>
            <a:chExt cx="13077930" cy="12442432"/>
          </a:xfrm>
        </p:grpSpPr>
        <p:grpSp>
          <p:nvGrpSpPr>
            <p:cNvPr id="16" name="Group 16"/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id="17" name="Freeform 17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</p:sp>
          <p:sp>
            <p:nvSpPr>
              <p:cNvPr id="18" name="TextBox 18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19" name="Group 19"/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id="20" name="Freeform 20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</p:sp>
          <p:sp>
            <p:nvSpPr>
              <p:cNvPr id="21" name="TextBox 21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22" name="Group 22"/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</p:sp>
          <p:sp>
            <p:nvSpPr>
              <p:cNvPr id="24" name="TextBox 24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</p:grpSp>
      <p:sp>
        <p:nvSpPr>
          <p:cNvPr id="25" name="TextBox 25"/>
          <p:cNvSpPr txBox="1"/>
          <p:nvPr/>
        </p:nvSpPr>
        <p:spPr>
          <a:xfrm>
            <a:off x="1490452" y="904875"/>
            <a:ext cx="6584507" cy="11074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980"/>
              </a:lnSpc>
            </a:pPr>
            <a:r>
              <a:rPr lang="en-US" sz="6500">
                <a:solidFill>
                  <a:srgbClr val="243342"/>
                </a:solidFill>
                <a:latin typeface="Karnchang Bold"/>
              </a:rPr>
              <a:t>Tahapan Tugas</a:t>
            </a:r>
          </a:p>
        </p:txBody>
      </p:sp>
      <p:grpSp>
        <p:nvGrpSpPr>
          <p:cNvPr id="26" name="Group 26"/>
          <p:cNvGrpSpPr/>
          <p:nvPr/>
        </p:nvGrpSpPr>
        <p:grpSpPr>
          <a:xfrm>
            <a:off x="1763497" y="2141262"/>
            <a:ext cx="7956185" cy="1895653"/>
            <a:chOff x="0" y="0"/>
            <a:chExt cx="10608246" cy="2527537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879077" cy="879077"/>
            </a:xfrm>
            <a:custGeom>
              <a:avLst/>
              <a:gdLst/>
              <a:ahLst/>
              <a:cxnLst/>
              <a:rect l="l" t="t" r="r" b="b"/>
              <a:pathLst>
                <a:path w="879077" h="879077">
                  <a:moveTo>
                    <a:pt x="0" y="0"/>
                  </a:moveTo>
                  <a:lnTo>
                    <a:pt x="879077" y="0"/>
                  </a:lnTo>
                  <a:lnTo>
                    <a:pt x="879077" y="879077"/>
                  </a:lnTo>
                  <a:lnTo>
                    <a:pt x="0" y="87907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=""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8" name="TextBox 28"/>
            <p:cNvSpPr txBox="1"/>
            <p:nvPr/>
          </p:nvSpPr>
          <p:spPr>
            <a:xfrm>
              <a:off x="404216" y="1168002"/>
              <a:ext cx="10204030" cy="135953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779"/>
                </a:lnSpc>
              </a:pPr>
              <a:r>
                <a:rPr lang="en-US" sz="2700" dirty="0" err="1">
                  <a:solidFill>
                    <a:srgbClr val="000000"/>
                  </a:solidFill>
                  <a:latin typeface="Karnchang"/>
                </a:rPr>
                <a:t>Buat</a:t>
              </a:r>
              <a:r>
                <a:rPr lang="en-US" sz="2700" dirty="0">
                  <a:solidFill>
                    <a:srgbClr val="000000"/>
                  </a:solidFill>
                  <a:latin typeface="Karnchang"/>
                </a:rPr>
                <a:t> </a:t>
              </a:r>
              <a:r>
                <a:rPr lang="en-US" sz="2700" dirty="0" err="1">
                  <a:solidFill>
                    <a:srgbClr val="000000"/>
                  </a:solidFill>
                  <a:latin typeface="Karnchang"/>
                </a:rPr>
                <a:t>halaman</a:t>
              </a:r>
              <a:r>
                <a:rPr lang="en-US" sz="2700" dirty="0">
                  <a:solidFill>
                    <a:srgbClr val="000000"/>
                  </a:solidFill>
                  <a:latin typeface="Karnchang"/>
                </a:rPr>
                <a:t> HTML </a:t>
              </a:r>
              <a:r>
                <a:rPr lang="en-US" sz="2700" dirty="0" err="1">
                  <a:solidFill>
                    <a:srgbClr val="000000"/>
                  </a:solidFill>
                  <a:latin typeface="Karnchang"/>
                </a:rPr>
                <a:t>dasar</a:t>
              </a:r>
              <a:r>
                <a:rPr lang="en-US" sz="2700" dirty="0">
                  <a:solidFill>
                    <a:srgbClr val="000000"/>
                  </a:solidFill>
                  <a:latin typeface="Karnchang"/>
                </a:rPr>
                <a:t> </a:t>
              </a:r>
              <a:r>
                <a:rPr lang="en-US" sz="2700" dirty="0" err="1">
                  <a:solidFill>
                    <a:srgbClr val="000000"/>
                  </a:solidFill>
                  <a:latin typeface="Karnchang"/>
                </a:rPr>
                <a:t>untuk</a:t>
              </a:r>
              <a:r>
                <a:rPr lang="en-US" sz="2700" dirty="0">
                  <a:solidFill>
                    <a:srgbClr val="000000"/>
                  </a:solidFill>
                  <a:latin typeface="Karnchang"/>
                </a:rPr>
                <a:t> </a:t>
              </a:r>
              <a:r>
                <a:rPr lang="en-US" sz="2700" dirty="0" err="1">
                  <a:solidFill>
                    <a:srgbClr val="000000"/>
                  </a:solidFill>
                  <a:latin typeface="Karnchang"/>
                </a:rPr>
                <a:t>antarmuka</a:t>
              </a:r>
              <a:r>
                <a:rPr lang="en-US" sz="2700" dirty="0">
                  <a:solidFill>
                    <a:srgbClr val="000000"/>
                  </a:solidFill>
                  <a:latin typeface="Karnchang"/>
                </a:rPr>
                <a:t> </a:t>
              </a:r>
              <a:r>
                <a:rPr lang="en-US" sz="2700" dirty="0" err="1">
                  <a:solidFill>
                    <a:srgbClr val="000000"/>
                  </a:solidFill>
                  <a:latin typeface="Karnchang"/>
                </a:rPr>
                <a:t>utama</a:t>
              </a:r>
              <a:r>
                <a:rPr lang="en-US" sz="2700" dirty="0">
                  <a:solidFill>
                    <a:srgbClr val="000000"/>
                  </a:solidFill>
                  <a:latin typeface="Karnchang"/>
                </a:rPr>
                <a:t> website </a:t>
              </a:r>
              <a:r>
                <a:rPr lang="en-US" sz="2700" dirty="0" err="1">
                  <a:solidFill>
                    <a:srgbClr val="000000"/>
                  </a:solidFill>
                  <a:latin typeface="Karnchang"/>
                </a:rPr>
                <a:t>sekolah</a:t>
              </a:r>
              <a:endParaRPr lang="en-US" sz="2700" dirty="0">
                <a:solidFill>
                  <a:srgbClr val="000000"/>
                </a:solidFill>
                <a:latin typeface="Karnchang"/>
              </a:endParaRPr>
            </a:p>
          </p:txBody>
        </p:sp>
        <p:sp>
          <p:nvSpPr>
            <p:cNvPr id="29" name="TextBox 29"/>
            <p:cNvSpPr txBox="1"/>
            <p:nvPr/>
          </p:nvSpPr>
          <p:spPr>
            <a:xfrm>
              <a:off x="1129949" y="-18541"/>
              <a:ext cx="9156781" cy="89767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680"/>
                </a:lnSpc>
              </a:pPr>
              <a:r>
                <a:rPr lang="en-US" sz="4000">
                  <a:solidFill>
                    <a:srgbClr val="243342"/>
                  </a:solidFill>
                  <a:latin typeface="Karnchang Bold"/>
                </a:rPr>
                <a:t>Point 1</a:t>
              </a:r>
            </a:p>
          </p:txBody>
        </p:sp>
      </p:grpSp>
      <p:grpSp>
        <p:nvGrpSpPr>
          <p:cNvPr id="30" name="Group 30"/>
          <p:cNvGrpSpPr/>
          <p:nvPr/>
        </p:nvGrpSpPr>
        <p:grpSpPr>
          <a:xfrm>
            <a:off x="1724628" y="4650509"/>
            <a:ext cx="7956185" cy="1895653"/>
            <a:chOff x="0" y="0"/>
            <a:chExt cx="10608246" cy="2527537"/>
          </a:xfrm>
        </p:grpSpPr>
        <p:sp>
          <p:nvSpPr>
            <p:cNvPr id="31" name="Freeform 31"/>
            <p:cNvSpPr/>
            <p:nvPr/>
          </p:nvSpPr>
          <p:spPr>
            <a:xfrm>
              <a:off x="0" y="0"/>
              <a:ext cx="879077" cy="879077"/>
            </a:xfrm>
            <a:custGeom>
              <a:avLst/>
              <a:gdLst/>
              <a:ahLst/>
              <a:cxnLst/>
              <a:rect l="l" t="t" r="r" b="b"/>
              <a:pathLst>
                <a:path w="879077" h="879077">
                  <a:moveTo>
                    <a:pt x="0" y="0"/>
                  </a:moveTo>
                  <a:lnTo>
                    <a:pt x="879077" y="0"/>
                  </a:lnTo>
                  <a:lnTo>
                    <a:pt x="879077" y="879077"/>
                  </a:lnTo>
                  <a:lnTo>
                    <a:pt x="0" y="87907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=""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32" name="TextBox 32"/>
            <p:cNvSpPr txBox="1"/>
            <p:nvPr/>
          </p:nvSpPr>
          <p:spPr>
            <a:xfrm>
              <a:off x="404216" y="1168002"/>
              <a:ext cx="10204030" cy="135953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779"/>
                </a:lnSpc>
              </a:pPr>
              <a:r>
                <a:rPr lang="en-US" sz="2700" dirty="0">
                  <a:solidFill>
                    <a:srgbClr val="000000"/>
                  </a:solidFill>
                  <a:latin typeface="Karnchang"/>
                </a:rPr>
                <a:t>Gunakan CSS </a:t>
              </a:r>
              <a:r>
                <a:rPr lang="en-US" sz="2700" dirty="0" err="1">
                  <a:solidFill>
                    <a:srgbClr val="000000"/>
                  </a:solidFill>
                  <a:latin typeface="Karnchang"/>
                </a:rPr>
                <a:t>untuk</a:t>
              </a:r>
              <a:r>
                <a:rPr lang="en-US" sz="2700" dirty="0">
                  <a:solidFill>
                    <a:srgbClr val="000000"/>
                  </a:solidFill>
                  <a:latin typeface="Karnchang"/>
                </a:rPr>
                <a:t> </a:t>
              </a:r>
              <a:r>
                <a:rPr lang="en-US" sz="2700" dirty="0" err="1">
                  <a:solidFill>
                    <a:srgbClr val="000000"/>
                  </a:solidFill>
                  <a:latin typeface="Karnchang"/>
                </a:rPr>
                <a:t>membuat</a:t>
              </a:r>
              <a:r>
                <a:rPr lang="en-US" sz="2700" dirty="0">
                  <a:solidFill>
                    <a:srgbClr val="000000"/>
                  </a:solidFill>
                  <a:latin typeface="Karnchang"/>
                </a:rPr>
                <a:t> </a:t>
              </a:r>
              <a:r>
                <a:rPr lang="en-US" sz="2700" dirty="0" err="1">
                  <a:solidFill>
                    <a:srgbClr val="000000"/>
                  </a:solidFill>
                  <a:latin typeface="Karnchang"/>
                </a:rPr>
                <a:t>tampilan</a:t>
              </a:r>
              <a:r>
                <a:rPr lang="en-US" sz="2700" dirty="0">
                  <a:solidFill>
                    <a:srgbClr val="000000"/>
                  </a:solidFill>
                  <a:latin typeface="Karnchang"/>
                </a:rPr>
                <a:t> yang </a:t>
              </a:r>
              <a:r>
                <a:rPr lang="en-US" sz="2700" dirty="0" err="1">
                  <a:solidFill>
                    <a:srgbClr val="000000"/>
                  </a:solidFill>
                  <a:latin typeface="Karnchang"/>
                </a:rPr>
                <a:t>responsif</a:t>
              </a:r>
              <a:r>
                <a:rPr lang="en-US" sz="2700" dirty="0">
                  <a:solidFill>
                    <a:srgbClr val="000000"/>
                  </a:solidFill>
                  <a:latin typeface="Karnchang"/>
                </a:rPr>
                <a:t> </a:t>
              </a:r>
              <a:r>
                <a:rPr lang="en-US" sz="2700" dirty="0" err="1">
                  <a:solidFill>
                    <a:srgbClr val="000000"/>
                  </a:solidFill>
                  <a:latin typeface="Karnchang"/>
                </a:rPr>
                <a:t>dan</a:t>
              </a:r>
              <a:r>
                <a:rPr lang="en-US" sz="2700" dirty="0">
                  <a:solidFill>
                    <a:srgbClr val="000000"/>
                  </a:solidFill>
                  <a:latin typeface="Karnchang"/>
                </a:rPr>
                <a:t> </a:t>
              </a:r>
              <a:r>
                <a:rPr lang="en-US" sz="2700" dirty="0" err="1">
                  <a:solidFill>
                    <a:srgbClr val="000000"/>
                  </a:solidFill>
                  <a:latin typeface="Karnchang"/>
                </a:rPr>
                <a:t>menarik</a:t>
              </a:r>
              <a:r>
                <a:rPr lang="en-US" sz="2700" dirty="0">
                  <a:solidFill>
                    <a:srgbClr val="000000"/>
                  </a:solidFill>
                  <a:latin typeface="Karnchang"/>
                </a:rPr>
                <a:t>.</a:t>
              </a:r>
            </a:p>
          </p:txBody>
        </p:sp>
        <p:sp>
          <p:nvSpPr>
            <p:cNvPr id="33" name="TextBox 33"/>
            <p:cNvSpPr txBox="1"/>
            <p:nvPr/>
          </p:nvSpPr>
          <p:spPr>
            <a:xfrm>
              <a:off x="1129949" y="-18541"/>
              <a:ext cx="9156781" cy="151997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680"/>
                </a:lnSpc>
              </a:pPr>
              <a:r>
                <a:rPr lang="en-US" sz="4000" dirty="0">
                  <a:solidFill>
                    <a:srgbClr val="243342"/>
                  </a:solidFill>
                  <a:latin typeface="Karnchang Bold"/>
                </a:rPr>
                <a:t>Point 2</a:t>
              </a:r>
            </a:p>
            <a:p>
              <a:pPr algn="l">
                <a:lnSpc>
                  <a:spcPts val="3680"/>
                </a:lnSpc>
              </a:pPr>
              <a:endParaRPr lang="en-US" sz="4000" dirty="0">
                <a:solidFill>
                  <a:srgbClr val="243342"/>
                </a:solidFill>
                <a:latin typeface="Karnchang Bold"/>
              </a:endParaRPr>
            </a:p>
          </p:txBody>
        </p:sp>
      </p:grpSp>
      <p:grpSp>
        <p:nvGrpSpPr>
          <p:cNvPr id="34" name="Group 34"/>
          <p:cNvGrpSpPr/>
          <p:nvPr/>
        </p:nvGrpSpPr>
        <p:grpSpPr>
          <a:xfrm>
            <a:off x="10204676" y="2141262"/>
            <a:ext cx="7956185" cy="3800653"/>
            <a:chOff x="0" y="0"/>
            <a:chExt cx="10608246" cy="5067537"/>
          </a:xfrm>
        </p:grpSpPr>
        <p:sp>
          <p:nvSpPr>
            <p:cNvPr id="35" name="Freeform 35"/>
            <p:cNvSpPr/>
            <p:nvPr/>
          </p:nvSpPr>
          <p:spPr>
            <a:xfrm>
              <a:off x="0" y="0"/>
              <a:ext cx="879077" cy="879077"/>
            </a:xfrm>
            <a:custGeom>
              <a:avLst/>
              <a:gdLst/>
              <a:ahLst/>
              <a:cxnLst/>
              <a:rect l="l" t="t" r="r" b="b"/>
              <a:pathLst>
                <a:path w="879077" h="879077">
                  <a:moveTo>
                    <a:pt x="0" y="0"/>
                  </a:moveTo>
                  <a:lnTo>
                    <a:pt x="879077" y="0"/>
                  </a:lnTo>
                  <a:lnTo>
                    <a:pt x="879077" y="879077"/>
                  </a:lnTo>
                  <a:lnTo>
                    <a:pt x="0" y="87907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=""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36" name="TextBox 36"/>
            <p:cNvSpPr txBox="1"/>
            <p:nvPr/>
          </p:nvSpPr>
          <p:spPr>
            <a:xfrm>
              <a:off x="404216" y="1168002"/>
              <a:ext cx="10204030" cy="389953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779"/>
                </a:lnSpc>
              </a:pPr>
              <a:r>
                <a:rPr lang="en-US" sz="2700" dirty="0" err="1">
                  <a:solidFill>
                    <a:srgbClr val="000000"/>
                  </a:solidFill>
                  <a:latin typeface="Karnchang"/>
                </a:rPr>
                <a:t>Buat</a:t>
              </a:r>
              <a:r>
                <a:rPr lang="en-US" sz="2700" dirty="0">
                  <a:solidFill>
                    <a:srgbClr val="000000"/>
                  </a:solidFill>
                  <a:latin typeface="Karnchang"/>
                </a:rPr>
                <a:t> </a:t>
              </a:r>
              <a:r>
                <a:rPr lang="en-US" sz="2700" dirty="0" err="1">
                  <a:solidFill>
                    <a:srgbClr val="000000"/>
                  </a:solidFill>
                  <a:latin typeface="Karnchang"/>
                </a:rPr>
                <a:t>halaman-halaman</a:t>
              </a:r>
              <a:r>
                <a:rPr lang="en-US" sz="2700" dirty="0">
                  <a:solidFill>
                    <a:srgbClr val="000000"/>
                  </a:solidFill>
                  <a:latin typeface="Karnchang"/>
                </a:rPr>
                <a:t> </a:t>
              </a:r>
              <a:r>
                <a:rPr lang="en-US" sz="2700" dirty="0" err="1">
                  <a:solidFill>
                    <a:srgbClr val="000000"/>
                  </a:solidFill>
                  <a:latin typeface="Karnchang"/>
                </a:rPr>
                <a:t>berikut</a:t>
              </a:r>
              <a:r>
                <a:rPr lang="en-US" sz="2700" dirty="0">
                  <a:solidFill>
                    <a:srgbClr val="000000"/>
                  </a:solidFill>
                  <a:latin typeface="Karnchang"/>
                </a:rPr>
                <a:t>:</a:t>
              </a:r>
            </a:p>
            <a:p>
              <a:pPr algn="l">
                <a:lnSpc>
                  <a:spcPts val="3779"/>
                </a:lnSpc>
              </a:pPr>
              <a:r>
                <a:rPr lang="en-US" sz="2700" dirty="0">
                  <a:solidFill>
                    <a:srgbClr val="000000"/>
                  </a:solidFill>
                  <a:latin typeface="Karnchang"/>
                  <a:ea typeface="Karnchang"/>
                </a:rPr>
                <a:t>○ </a:t>
              </a:r>
              <a:r>
                <a:rPr lang="en-US" sz="2700" dirty="0" err="1">
                  <a:solidFill>
                    <a:srgbClr val="000000"/>
                  </a:solidFill>
                  <a:latin typeface="Karnchang"/>
                  <a:ea typeface="Karnchang"/>
                </a:rPr>
                <a:t>Beranda</a:t>
              </a:r>
              <a:r>
                <a:rPr lang="en-US" sz="2700" dirty="0">
                  <a:solidFill>
                    <a:srgbClr val="000000"/>
                  </a:solidFill>
                  <a:latin typeface="Karnchang"/>
                  <a:ea typeface="Karnchang"/>
                </a:rPr>
                <a:t> (Home) </a:t>
              </a:r>
            </a:p>
            <a:p>
              <a:pPr algn="l">
                <a:lnSpc>
                  <a:spcPts val="3779"/>
                </a:lnSpc>
              </a:pPr>
              <a:r>
                <a:rPr lang="en-US" sz="2700" dirty="0">
                  <a:solidFill>
                    <a:srgbClr val="000000"/>
                  </a:solidFill>
                  <a:latin typeface="Karnchang"/>
                  <a:ea typeface="Karnchang"/>
                </a:rPr>
                <a:t>○ </a:t>
              </a:r>
              <a:r>
                <a:rPr lang="en-US" sz="2700" dirty="0" err="1">
                  <a:solidFill>
                    <a:srgbClr val="000000"/>
                  </a:solidFill>
                  <a:latin typeface="Karnchang"/>
                  <a:ea typeface="Karnchang"/>
                </a:rPr>
                <a:t>Tentang</a:t>
              </a:r>
              <a:r>
                <a:rPr lang="en-US" sz="2700" dirty="0">
                  <a:solidFill>
                    <a:srgbClr val="000000"/>
                  </a:solidFill>
                  <a:latin typeface="Karnchang"/>
                  <a:ea typeface="Karnchang"/>
                </a:rPr>
                <a:t> Kami (About Us) </a:t>
              </a:r>
            </a:p>
            <a:p>
              <a:pPr algn="l">
                <a:lnSpc>
                  <a:spcPts val="3779"/>
                </a:lnSpc>
              </a:pPr>
              <a:r>
                <a:rPr lang="en-US" sz="2700" dirty="0">
                  <a:solidFill>
                    <a:srgbClr val="000000"/>
                  </a:solidFill>
                  <a:latin typeface="Karnchang"/>
                  <a:ea typeface="Karnchang"/>
                </a:rPr>
                <a:t>○ </a:t>
              </a:r>
              <a:r>
                <a:rPr lang="en-US" sz="2700" dirty="0" err="1">
                  <a:solidFill>
                    <a:srgbClr val="000000"/>
                  </a:solidFill>
                  <a:latin typeface="Karnchang"/>
                  <a:ea typeface="Karnchang"/>
                </a:rPr>
                <a:t>Kegiatan</a:t>
              </a:r>
              <a:r>
                <a:rPr lang="en-US" sz="2700" dirty="0">
                  <a:solidFill>
                    <a:srgbClr val="000000"/>
                  </a:solidFill>
                  <a:latin typeface="Karnchang"/>
                  <a:ea typeface="Karnchang"/>
                </a:rPr>
                <a:t> (Activities) </a:t>
              </a:r>
            </a:p>
            <a:p>
              <a:pPr algn="l">
                <a:lnSpc>
                  <a:spcPts val="3779"/>
                </a:lnSpc>
              </a:pPr>
              <a:r>
                <a:rPr lang="en-US" sz="2700" dirty="0">
                  <a:solidFill>
                    <a:srgbClr val="000000"/>
                  </a:solidFill>
                  <a:latin typeface="Karnchang"/>
                  <a:ea typeface="Karnchang"/>
                </a:rPr>
                <a:t>○ </a:t>
              </a:r>
              <a:r>
                <a:rPr lang="en-US" sz="2700" dirty="0" err="1">
                  <a:solidFill>
                    <a:srgbClr val="000000"/>
                  </a:solidFill>
                  <a:latin typeface="Karnchang"/>
                  <a:ea typeface="Karnchang"/>
                </a:rPr>
                <a:t>Berita</a:t>
              </a:r>
              <a:r>
                <a:rPr lang="en-US" sz="2700" dirty="0">
                  <a:solidFill>
                    <a:srgbClr val="000000"/>
                  </a:solidFill>
                  <a:latin typeface="Karnchang"/>
                  <a:ea typeface="Karnchang"/>
                </a:rPr>
                <a:t> (News) </a:t>
              </a:r>
            </a:p>
            <a:p>
              <a:pPr algn="l">
                <a:lnSpc>
                  <a:spcPts val="3779"/>
                </a:lnSpc>
              </a:pPr>
              <a:r>
                <a:rPr lang="en-US" sz="2700" dirty="0">
                  <a:solidFill>
                    <a:srgbClr val="000000"/>
                  </a:solidFill>
                  <a:latin typeface="Karnchang"/>
                  <a:ea typeface="Karnchang"/>
                </a:rPr>
                <a:t>○ </a:t>
              </a:r>
              <a:r>
                <a:rPr lang="en-US" sz="2700" dirty="0" err="1">
                  <a:solidFill>
                    <a:srgbClr val="000000"/>
                  </a:solidFill>
                  <a:latin typeface="Karnchang"/>
                  <a:ea typeface="Karnchang"/>
                </a:rPr>
                <a:t>Kontak</a:t>
              </a:r>
              <a:r>
                <a:rPr lang="en-US" sz="2700" dirty="0">
                  <a:solidFill>
                    <a:srgbClr val="000000"/>
                  </a:solidFill>
                  <a:latin typeface="Karnchang"/>
                  <a:ea typeface="Karnchang"/>
                </a:rPr>
                <a:t> (Contact) </a:t>
              </a:r>
            </a:p>
          </p:txBody>
        </p:sp>
        <p:sp>
          <p:nvSpPr>
            <p:cNvPr id="37" name="TextBox 37"/>
            <p:cNvSpPr txBox="1"/>
            <p:nvPr/>
          </p:nvSpPr>
          <p:spPr>
            <a:xfrm>
              <a:off x="1129949" y="-18541"/>
              <a:ext cx="9156781" cy="214227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680"/>
                </a:lnSpc>
              </a:pPr>
              <a:r>
                <a:rPr lang="en-US" sz="4000">
                  <a:solidFill>
                    <a:srgbClr val="243342"/>
                  </a:solidFill>
                  <a:latin typeface="Karnchang Bold"/>
                </a:rPr>
                <a:t>Point 3</a:t>
              </a:r>
            </a:p>
            <a:p>
              <a:pPr algn="l">
                <a:lnSpc>
                  <a:spcPts val="3680"/>
                </a:lnSpc>
              </a:pPr>
              <a:endParaRPr lang="en-US" sz="4000">
                <a:solidFill>
                  <a:srgbClr val="243342"/>
                </a:solidFill>
                <a:latin typeface="Karnchang Bold"/>
              </a:endParaRPr>
            </a:p>
            <a:p>
              <a:pPr algn="l">
                <a:lnSpc>
                  <a:spcPts val="3680"/>
                </a:lnSpc>
              </a:pPr>
              <a:endParaRPr lang="en-US" sz="4000">
                <a:solidFill>
                  <a:srgbClr val="243342"/>
                </a:solidFill>
                <a:latin typeface="Karnchang Bold"/>
              </a:endParaRPr>
            </a:p>
          </p:txBody>
        </p:sp>
      </p:grpSp>
      <p:grpSp>
        <p:nvGrpSpPr>
          <p:cNvPr id="38" name="Group 38"/>
          <p:cNvGrpSpPr/>
          <p:nvPr/>
        </p:nvGrpSpPr>
        <p:grpSpPr>
          <a:xfrm>
            <a:off x="7772400" y="6746934"/>
            <a:ext cx="7956185" cy="1895653"/>
            <a:chOff x="0" y="0"/>
            <a:chExt cx="10608246" cy="2527537"/>
          </a:xfrm>
        </p:grpSpPr>
        <p:sp>
          <p:nvSpPr>
            <p:cNvPr id="39" name="Freeform 39"/>
            <p:cNvSpPr/>
            <p:nvPr/>
          </p:nvSpPr>
          <p:spPr>
            <a:xfrm>
              <a:off x="0" y="0"/>
              <a:ext cx="879077" cy="879077"/>
            </a:xfrm>
            <a:custGeom>
              <a:avLst/>
              <a:gdLst/>
              <a:ahLst/>
              <a:cxnLst/>
              <a:rect l="l" t="t" r="r" b="b"/>
              <a:pathLst>
                <a:path w="879077" h="879077">
                  <a:moveTo>
                    <a:pt x="0" y="0"/>
                  </a:moveTo>
                  <a:lnTo>
                    <a:pt x="879077" y="0"/>
                  </a:lnTo>
                  <a:lnTo>
                    <a:pt x="879077" y="879077"/>
                  </a:lnTo>
                  <a:lnTo>
                    <a:pt x="0" y="87907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=""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0" name="TextBox 40"/>
            <p:cNvSpPr txBox="1"/>
            <p:nvPr/>
          </p:nvSpPr>
          <p:spPr>
            <a:xfrm>
              <a:off x="404216" y="1168002"/>
              <a:ext cx="10204030" cy="135953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779"/>
                </a:lnSpc>
              </a:pPr>
              <a:r>
                <a:rPr lang="en-US" sz="2700" dirty="0" err="1">
                  <a:solidFill>
                    <a:srgbClr val="000000"/>
                  </a:solidFill>
                  <a:latin typeface="Karnchang"/>
                </a:rPr>
                <a:t>Tampilkan</a:t>
              </a:r>
              <a:r>
                <a:rPr lang="en-US" sz="2700" dirty="0">
                  <a:solidFill>
                    <a:srgbClr val="000000"/>
                  </a:solidFill>
                  <a:latin typeface="Karnchang"/>
                </a:rPr>
                <a:t> </a:t>
              </a:r>
              <a:r>
                <a:rPr lang="en-US" sz="2700" dirty="0" err="1">
                  <a:solidFill>
                    <a:srgbClr val="000000"/>
                  </a:solidFill>
                  <a:latin typeface="Karnchang"/>
                </a:rPr>
                <a:t>informasi</a:t>
              </a:r>
              <a:r>
                <a:rPr lang="en-US" sz="2700" dirty="0">
                  <a:solidFill>
                    <a:srgbClr val="000000"/>
                  </a:solidFill>
                  <a:latin typeface="Karnchang"/>
                </a:rPr>
                <a:t> </a:t>
              </a:r>
              <a:r>
                <a:rPr lang="en-US" sz="2700" dirty="0" err="1">
                  <a:solidFill>
                    <a:srgbClr val="000000"/>
                  </a:solidFill>
                  <a:latin typeface="Karnchang"/>
                </a:rPr>
                <a:t>sekolah</a:t>
              </a:r>
              <a:r>
                <a:rPr lang="en-US" sz="2700" dirty="0">
                  <a:solidFill>
                    <a:srgbClr val="000000"/>
                  </a:solidFill>
                  <a:latin typeface="Karnchang"/>
                </a:rPr>
                <a:t>, </a:t>
              </a:r>
              <a:r>
                <a:rPr lang="en-US" sz="2700" dirty="0" err="1">
                  <a:solidFill>
                    <a:srgbClr val="000000"/>
                  </a:solidFill>
                  <a:latin typeface="Karnchang"/>
                </a:rPr>
                <a:t>kegiatan</a:t>
              </a:r>
              <a:r>
                <a:rPr lang="en-US" sz="2700" dirty="0">
                  <a:solidFill>
                    <a:srgbClr val="000000"/>
                  </a:solidFill>
                  <a:latin typeface="Karnchang"/>
                </a:rPr>
                <a:t>, </a:t>
              </a:r>
              <a:r>
                <a:rPr lang="en-US" sz="2700" dirty="0" err="1">
                  <a:solidFill>
                    <a:srgbClr val="000000"/>
                  </a:solidFill>
                  <a:latin typeface="Karnchang"/>
                </a:rPr>
                <a:t>dan</a:t>
              </a:r>
              <a:r>
                <a:rPr lang="en-US" sz="2700" dirty="0">
                  <a:solidFill>
                    <a:srgbClr val="000000"/>
                  </a:solidFill>
                  <a:latin typeface="Karnchang"/>
                </a:rPr>
                <a:t> </a:t>
              </a:r>
              <a:r>
                <a:rPr lang="en-US" sz="2700" dirty="0" err="1">
                  <a:solidFill>
                    <a:srgbClr val="000000"/>
                  </a:solidFill>
                  <a:latin typeface="Karnchang"/>
                </a:rPr>
                <a:t>berita</a:t>
              </a:r>
              <a:r>
                <a:rPr lang="en-US" sz="2700" dirty="0">
                  <a:solidFill>
                    <a:srgbClr val="000000"/>
                  </a:solidFill>
                  <a:latin typeface="Karnchang"/>
                </a:rPr>
                <a:t> </a:t>
              </a:r>
              <a:r>
                <a:rPr lang="en-US" sz="2700" dirty="0" err="1">
                  <a:solidFill>
                    <a:srgbClr val="000000"/>
                  </a:solidFill>
                  <a:latin typeface="Karnchang"/>
                </a:rPr>
                <a:t>dalam</a:t>
              </a:r>
              <a:r>
                <a:rPr lang="en-US" sz="2700" dirty="0">
                  <a:solidFill>
                    <a:srgbClr val="000000"/>
                  </a:solidFill>
                  <a:latin typeface="Karnchang"/>
                </a:rPr>
                <a:t> </a:t>
              </a:r>
              <a:r>
                <a:rPr lang="en-US" sz="2700" dirty="0" err="1">
                  <a:solidFill>
                    <a:srgbClr val="000000"/>
                  </a:solidFill>
                  <a:latin typeface="Karnchang"/>
                </a:rPr>
                <a:t>bentuk</a:t>
              </a:r>
              <a:r>
                <a:rPr lang="en-US" sz="2700" dirty="0">
                  <a:solidFill>
                    <a:srgbClr val="000000"/>
                  </a:solidFill>
                  <a:latin typeface="Karnchang"/>
                </a:rPr>
                <a:t> </a:t>
              </a:r>
              <a:r>
                <a:rPr lang="en-US" sz="2700" dirty="0" err="1">
                  <a:solidFill>
                    <a:srgbClr val="000000"/>
                  </a:solidFill>
                  <a:latin typeface="Karnchang"/>
                </a:rPr>
                <a:t>kartu</a:t>
              </a:r>
              <a:r>
                <a:rPr lang="en-US" sz="2700" dirty="0">
                  <a:solidFill>
                    <a:srgbClr val="000000"/>
                  </a:solidFill>
                  <a:latin typeface="Karnchang"/>
                </a:rPr>
                <a:t> </a:t>
              </a:r>
              <a:r>
                <a:rPr lang="en-US" sz="2700" dirty="0" err="1">
                  <a:solidFill>
                    <a:srgbClr val="000000"/>
                  </a:solidFill>
                  <a:latin typeface="Karnchang"/>
                </a:rPr>
                <a:t>atau</a:t>
              </a:r>
              <a:r>
                <a:rPr lang="en-US" sz="2700" dirty="0">
                  <a:solidFill>
                    <a:srgbClr val="000000"/>
                  </a:solidFill>
                  <a:latin typeface="Karnchang"/>
                </a:rPr>
                <a:t> </a:t>
              </a:r>
              <a:r>
                <a:rPr lang="en-US" sz="2700" dirty="0" err="1">
                  <a:solidFill>
                    <a:srgbClr val="000000"/>
                  </a:solidFill>
                  <a:latin typeface="Karnchang"/>
                </a:rPr>
                <a:t>daftar</a:t>
              </a:r>
              <a:endParaRPr lang="en-US" sz="2700" dirty="0">
                <a:solidFill>
                  <a:srgbClr val="000000"/>
                </a:solidFill>
                <a:latin typeface="Karnchang"/>
              </a:endParaRPr>
            </a:p>
          </p:txBody>
        </p:sp>
        <p:sp>
          <p:nvSpPr>
            <p:cNvPr id="41" name="TextBox 41"/>
            <p:cNvSpPr txBox="1"/>
            <p:nvPr/>
          </p:nvSpPr>
          <p:spPr>
            <a:xfrm>
              <a:off x="1129949" y="-18541"/>
              <a:ext cx="9156781" cy="151997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680"/>
                </a:lnSpc>
              </a:pPr>
              <a:r>
                <a:rPr lang="en-US" sz="4000" dirty="0">
                  <a:solidFill>
                    <a:srgbClr val="243342"/>
                  </a:solidFill>
                  <a:latin typeface="Karnchang Bold"/>
                </a:rPr>
                <a:t>Point 4</a:t>
              </a:r>
            </a:p>
            <a:p>
              <a:pPr algn="l">
                <a:lnSpc>
                  <a:spcPts val="3680"/>
                </a:lnSpc>
              </a:pPr>
              <a:endParaRPr lang="en-US" sz="4000" dirty="0">
                <a:solidFill>
                  <a:srgbClr val="243342"/>
                </a:solidFill>
                <a:latin typeface="Karnchang Bold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A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87067" y="592941"/>
            <a:ext cx="16713866" cy="9101117"/>
            <a:chOff x="0" y="0"/>
            <a:chExt cx="4402006" cy="239700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402006" cy="2397002"/>
            </a:xfrm>
            <a:custGeom>
              <a:avLst/>
              <a:gdLst/>
              <a:ahLst/>
              <a:cxnLst/>
              <a:rect l="l" t="t" r="r" b="b"/>
              <a:pathLst>
                <a:path w="4402006" h="2397002">
                  <a:moveTo>
                    <a:pt x="23623" y="0"/>
                  </a:moveTo>
                  <a:lnTo>
                    <a:pt x="4378382" y="0"/>
                  </a:lnTo>
                  <a:cubicBezTo>
                    <a:pt x="4391429" y="0"/>
                    <a:pt x="4402006" y="10577"/>
                    <a:pt x="4402006" y="23623"/>
                  </a:cubicBezTo>
                  <a:lnTo>
                    <a:pt x="4402006" y="2373379"/>
                  </a:lnTo>
                  <a:cubicBezTo>
                    <a:pt x="4402006" y="2379644"/>
                    <a:pt x="4399517" y="2385653"/>
                    <a:pt x="4395087" y="2390083"/>
                  </a:cubicBezTo>
                  <a:cubicBezTo>
                    <a:pt x="4390656" y="2394513"/>
                    <a:pt x="4384647" y="2397002"/>
                    <a:pt x="4378382" y="2397002"/>
                  </a:cubicBezTo>
                  <a:lnTo>
                    <a:pt x="23623" y="2397002"/>
                  </a:lnTo>
                  <a:cubicBezTo>
                    <a:pt x="17358" y="2397002"/>
                    <a:pt x="11349" y="2394513"/>
                    <a:pt x="6919" y="2390083"/>
                  </a:cubicBezTo>
                  <a:cubicBezTo>
                    <a:pt x="2489" y="2385653"/>
                    <a:pt x="0" y="2379644"/>
                    <a:pt x="0" y="2373379"/>
                  </a:cubicBezTo>
                  <a:lnTo>
                    <a:pt x="0" y="23623"/>
                  </a:lnTo>
                  <a:cubicBezTo>
                    <a:pt x="0" y="17358"/>
                    <a:pt x="2489" y="11349"/>
                    <a:pt x="6919" y="6919"/>
                  </a:cubicBezTo>
                  <a:cubicBezTo>
                    <a:pt x="11349" y="2489"/>
                    <a:pt x="17358" y="0"/>
                    <a:pt x="23623" y="0"/>
                  </a:cubicBezTo>
                  <a:close/>
                </a:path>
              </a:pathLst>
            </a:custGeom>
            <a:solidFill>
              <a:srgbClr val="E6EAEF"/>
            </a:solidFill>
            <a:ln w="19050" cap="rnd">
              <a:solidFill>
                <a:srgbClr val="243342"/>
              </a:solidFill>
              <a:prstDash val="solid"/>
              <a:round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402006" cy="24351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2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-9559999">
            <a:off x="-6690254" y="3123721"/>
            <a:ext cx="9808447" cy="9331824"/>
            <a:chOff x="0" y="0"/>
            <a:chExt cx="13077930" cy="12442432"/>
          </a:xfrm>
        </p:grpSpPr>
        <p:grpSp>
          <p:nvGrpSpPr>
            <p:cNvPr id="6" name="Group 6"/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</p:sp>
          <p:sp>
            <p:nvSpPr>
              <p:cNvPr id="8" name="TextBox 8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9" name="Group 9"/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</p:sp>
          <p:sp>
            <p:nvSpPr>
              <p:cNvPr id="11" name="TextBox 11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12" name="Group 12"/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</p:sp>
          <p:sp>
            <p:nvSpPr>
              <p:cNvPr id="14" name="TextBox 14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</p:grpSp>
      <p:grpSp>
        <p:nvGrpSpPr>
          <p:cNvPr id="15" name="Group 15"/>
          <p:cNvGrpSpPr/>
          <p:nvPr/>
        </p:nvGrpSpPr>
        <p:grpSpPr>
          <a:xfrm rot="238117">
            <a:off x="14860579" y="-2339974"/>
            <a:ext cx="9808447" cy="9331824"/>
            <a:chOff x="0" y="0"/>
            <a:chExt cx="13077930" cy="12442432"/>
          </a:xfrm>
        </p:grpSpPr>
        <p:grpSp>
          <p:nvGrpSpPr>
            <p:cNvPr id="16" name="Group 16"/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id="17" name="Freeform 17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</p:sp>
          <p:sp>
            <p:nvSpPr>
              <p:cNvPr id="18" name="TextBox 18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19" name="Group 19"/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id="20" name="Freeform 20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</p:sp>
          <p:sp>
            <p:nvSpPr>
              <p:cNvPr id="21" name="TextBox 21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22" name="Group 22"/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</p:sp>
          <p:sp>
            <p:nvSpPr>
              <p:cNvPr id="24" name="TextBox 24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</p:grpSp>
      <p:sp>
        <p:nvSpPr>
          <p:cNvPr id="25" name="TextBox 25"/>
          <p:cNvSpPr txBox="1"/>
          <p:nvPr/>
        </p:nvSpPr>
        <p:spPr>
          <a:xfrm>
            <a:off x="2032038" y="2811643"/>
            <a:ext cx="14223925" cy="26002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800"/>
              </a:lnSpc>
            </a:pPr>
            <a:r>
              <a:rPr lang="en-US" sz="15000">
                <a:solidFill>
                  <a:srgbClr val="243342"/>
                </a:solidFill>
                <a:latin typeface="Karnchang Bold"/>
              </a:rPr>
              <a:t>Terima Kasih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A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5"/>
          <p:cNvGrpSpPr/>
          <p:nvPr/>
        </p:nvGrpSpPr>
        <p:grpSpPr>
          <a:xfrm rot="-7538080">
            <a:off x="-7029811" y="-5584933"/>
            <a:ext cx="9808447" cy="9331824"/>
            <a:chOff x="0" y="0"/>
            <a:chExt cx="13077930" cy="12442432"/>
          </a:xfrm>
        </p:grpSpPr>
        <p:grpSp>
          <p:nvGrpSpPr>
            <p:cNvPr id="6" name="Group 6"/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</p:sp>
          <p:sp>
            <p:nvSpPr>
              <p:cNvPr id="8" name="TextBox 8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9" name="Group 9"/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</p:sp>
          <p:sp>
            <p:nvSpPr>
              <p:cNvPr id="11" name="TextBox 11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12" name="Group 12"/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</p:sp>
          <p:sp>
            <p:nvSpPr>
              <p:cNvPr id="14" name="TextBox 14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</p:grpSp>
      <p:grpSp>
        <p:nvGrpSpPr>
          <p:cNvPr id="15" name="Group 15"/>
          <p:cNvGrpSpPr/>
          <p:nvPr/>
        </p:nvGrpSpPr>
        <p:grpSpPr>
          <a:xfrm rot="2124477">
            <a:off x="15979122" y="5429903"/>
            <a:ext cx="9808447" cy="9331824"/>
            <a:chOff x="0" y="0"/>
            <a:chExt cx="13077930" cy="12442432"/>
          </a:xfrm>
        </p:grpSpPr>
        <p:grpSp>
          <p:nvGrpSpPr>
            <p:cNvPr id="16" name="Group 16"/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id="17" name="Freeform 17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</p:sp>
          <p:sp>
            <p:nvSpPr>
              <p:cNvPr id="18" name="TextBox 18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19" name="Group 19"/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id="20" name="Freeform 20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</p:sp>
          <p:sp>
            <p:nvSpPr>
              <p:cNvPr id="21" name="TextBox 21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22" name="Group 22"/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</p:sp>
          <p:sp>
            <p:nvSpPr>
              <p:cNvPr id="24" name="TextBox 24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</p:grpSp>
      <p:sp>
        <p:nvSpPr>
          <p:cNvPr id="25" name="TextBox 25"/>
          <p:cNvSpPr txBox="1"/>
          <p:nvPr/>
        </p:nvSpPr>
        <p:spPr>
          <a:xfrm>
            <a:off x="1243019" y="683623"/>
            <a:ext cx="6584507" cy="8104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980"/>
              </a:lnSpc>
            </a:pPr>
            <a:r>
              <a:rPr lang="en-US" sz="6500" dirty="0" smtClean="0">
                <a:solidFill>
                  <a:srgbClr val="243342"/>
                </a:solidFill>
                <a:latin typeface="Karnchang Bold"/>
              </a:rPr>
              <a:t>Mockup </a:t>
            </a:r>
            <a:endParaRPr lang="en-US" sz="6500" dirty="0">
              <a:solidFill>
                <a:srgbClr val="243342"/>
              </a:solidFill>
              <a:latin typeface="Karnchang Bold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484639" y="8343900"/>
            <a:ext cx="101047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/>
              <a:t>b</a:t>
            </a:r>
            <a:r>
              <a:rPr lang="en-US" dirty="0" err="1" smtClean="0"/>
              <a:t>isa</a:t>
            </a:r>
            <a:r>
              <a:rPr lang="en-US" dirty="0" smtClean="0"/>
              <a:t> </a:t>
            </a:r>
            <a:r>
              <a:rPr lang="en-US" dirty="0" err="1"/>
              <a:t>d</a:t>
            </a:r>
            <a:r>
              <a:rPr lang="en-US" dirty="0" err="1" smtClean="0"/>
              <a:t>ilihat</a:t>
            </a:r>
            <a:r>
              <a:rPr lang="en-US" dirty="0" smtClean="0"/>
              <a:t> </a:t>
            </a:r>
            <a:r>
              <a:rPr lang="en-US" dirty="0" err="1"/>
              <a:t>v</a:t>
            </a:r>
            <a:r>
              <a:rPr lang="en-US" dirty="0" err="1" smtClean="0"/>
              <a:t>ersi</a:t>
            </a:r>
            <a:r>
              <a:rPr lang="en-US" dirty="0" smtClean="0"/>
              <a:t> </a:t>
            </a:r>
            <a:r>
              <a:rPr lang="en-US" dirty="0" err="1" smtClean="0"/>
              <a:t>lengkap</a:t>
            </a:r>
            <a:r>
              <a:rPr lang="en-US" dirty="0" smtClean="0"/>
              <a:t> di link </a:t>
            </a:r>
            <a:r>
              <a:rPr lang="en-US" dirty="0" err="1" smtClean="0"/>
              <a:t>berikut</a:t>
            </a:r>
            <a:r>
              <a:rPr lang="en-US" dirty="0" smtClean="0"/>
              <a:t> : 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https</a:t>
            </a:r>
            <a:r>
              <a:rPr lang="en-US" dirty="0">
                <a:solidFill>
                  <a:schemeClr val="accent1"/>
                </a:solidFill>
              </a:rPr>
              <a:t>://www.figma.com/design/uDlrraWj39FhpiZdq1NGpg/Untitled?node-id=1-2&amp;t=zLsS2Z11pqJAwtaK-1</a:t>
            </a:r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6979" y="1458797"/>
            <a:ext cx="7315200" cy="686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A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5"/>
          <p:cNvGrpSpPr/>
          <p:nvPr/>
        </p:nvGrpSpPr>
        <p:grpSpPr>
          <a:xfrm rot="-7538080">
            <a:off x="-7029811" y="-5584933"/>
            <a:ext cx="9808447" cy="9331824"/>
            <a:chOff x="0" y="0"/>
            <a:chExt cx="13077930" cy="12442432"/>
          </a:xfrm>
        </p:grpSpPr>
        <p:grpSp>
          <p:nvGrpSpPr>
            <p:cNvPr id="6" name="Group 6"/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</p:sp>
          <p:sp>
            <p:nvSpPr>
              <p:cNvPr id="8" name="TextBox 8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9" name="Group 9"/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</p:sp>
          <p:sp>
            <p:nvSpPr>
              <p:cNvPr id="11" name="TextBox 11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12" name="Group 12"/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</p:sp>
          <p:sp>
            <p:nvSpPr>
              <p:cNvPr id="14" name="TextBox 14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</p:grpSp>
      <p:grpSp>
        <p:nvGrpSpPr>
          <p:cNvPr id="15" name="Group 15"/>
          <p:cNvGrpSpPr/>
          <p:nvPr/>
        </p:nvGrpSpPr>
        <p:grpSpPr>
          <a:xfrm rot="2124477">
            <a:off x="15979122" y="5429903"/>
            <a:ext cx="9808447" cy="9331824"/>
            <a:chOff x="0" y="0"/>
            <a:chExt cx="13077930" cy="12442432"/>
          </a:xfrm>
        </p:grpSpPr>
        <p:grpSp>
          <p:nvGrpSpPr>
            <p:cNvPr id="16" name="Group 16"/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id="17" name="Freeform 17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</p:sp>
          <p:sp>
            <p:nvSpPr>
              <p:cNvPr id="18" name="TextBox 18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19" name="Group 19"/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id="20" name="Freeform 20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</p:sp>
          <p:sp>
            <p:nvSpPr>
              <p:cNvPr id="21" name="TextBox 21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22" name="Group 22"/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</p:sp>
          <p:sp>
            <p:nvSpPr>
              <p:cNvPr id="24" name="TextBox 24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</p:grpSp>
      <p:sp>
        <p:nvSpPr>
          <p:cNvPr id="25" name="TextBox 25"/>
          <p:cNvSpPr txBox="1"/>
          <p:nvPr/>
        </p:nvSpPr>
        <p:spPr>
          <a:xfrm>
            <a:off x="1490452" y="904875"/>
            <a:ext cx="8259377" cy="7694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980"/>
              </a:lnSpc>
            </a:pPr>
            <a:r>
              <a:rPr lang="en-US" sz="6500" dirty="0" smtClean="0">
                <a:solidFill>
                  <a:srgbClr val="243342"/>
                </a:solidFill>
                <a:latin typeface="Karnchang Bold"/>
              </a:rPr>
              <a:t>Component </a:t>
            </a:r>
            <a:r>
              <a:rPr lang="en-US" sz="6500" dirty="0" err="1" smtClean="0">
                <a:solidFill>
                  <a:srgbClr val="243342"/>
                </a:solidFill>
                <a:latin typeface="Karnchang Bold"/>
              </a:rPr>
              <a:t>Navbar</a:t>
            </a:r>
            <a:endParaRPr lang="en-US" sz="6500" dirty="0">
              <a:solidFill>
                <a:srgbClr val="243342"/>
              </a:solidFill>
              <a:latin typeface="Karnchang Bold"/>
            </a:endParaRPr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1977458"/>
            <a:ext cx="14625353" cy="1633547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4053979"/>
            <a:ext cx="5828574" cy="4800589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7591" y="4053980"/>
            <a:ext cx="3845778" cy="5862722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1000" y="4053978"/>
            <a:ext cx="4637913" cy="3409879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1652621" y="1901258"/>
            <a:ext cx="14963385" cy="94300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4114800" y="2434658"/>
            <a:ext cx="7696200" cy="0"/>
          </a:xfrm>
          <a:prstGeom prst="straightConnector1">
            <a:avLst/>
          </a:prstGeom>
          <a:ln w="38100"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7771391" y="3901578"/>
            <a:ext cx="3963409" cy="61530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11897488" y="5939858"/>
            <a:ext cx="4405172" cy="1447800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2057400" y="2129858"/>
            <a:ext cx="1524000" cy="56855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11897488" y="4111058"/>
            <a:ext cx="4028312" cy="1703076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139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A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5"/>
          <p:cNvGrpSpPr/>
          <p:nvPr/>
        </p:nvGrpSpPr>
        <p:grpSpPr>
          <a:xfrm rot="-7538080">
            <a:off x="-7029811" y="-5584933"/>
            <a:ext cx="9808447" cy="9331824"/>
            <a:chOff x="0" y="0"/>
            <a:chExt cx="13077930" cy="12442432"/>
          </a:xfrm>
        </p:grpSpPr>
        <p:grpSp>
          <p:nvGrpSpPr>
            <p:cNvPr id="6" name="Group 6"/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</p:sp>
          <p:sp>
            <p:nvSpPr>
              <p:cNvPr id="8" name="TextBox 8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9" name="Group 9"/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</p:sp>
          <p:sp>
            <p:nvSpPr>
              <p:cNvPr id="11" name="TextBox 11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12" name="Group 12"/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</p:sp>
          <p:sp>
            <p:nvSpPr>
              <p:cNvPr id="14" name="TextBox 14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</p:grpSp>
      <p:grpSp>
        <p:nvGrpSpPr>
          <p:cNvPr id="15" name="Group 15"/>
          <p:cNvGrpSpPr/>
          <p:nvPr/>
        </p:nvGrpSpPr>
        <p:grpSpPr>
          <a:xfrm rot="2124477">
            <a:off x="15979122" y="5429903"/>
            <a:ext cx="9808447" cy="9331824"/>
            <a:chOff x="0" y="0"/>
            <a:chExt cx="13077930" cy="12442432"/>
          </a:xfrm>
        </p:grpSpPr>
        <p:grpSp>
          <p:nvGrpSpPr>
            <p:cNvPr id="16" name="Group 16"/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id="17" name="Freeform 17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</p:sp>
          <p:sp>
            <p:nvSpPr>
              <p:cNvPr id="18" name="TextBox 18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19" name="Group 19"/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id="20" name="Freeform 20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</p:sp>
          <p:sp>
            <p:nvSpPr>
              <p:cNvPr id="21" name="TextBox 21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22" name="Group 22"/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</p:sp>
          <p:sp>
            <p:nvSpPr>
              <p:cNvPr id="24" name="TextBox 24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</p:grpSp>
      <p:sp>
        <p:nvSpPr>
          <p:cNvPr id="25" name="TextBox 25"/>
          <p:cNvSpPr txBox="1"/>
          <p:nvPr/>
        </p:nvSpPr>
        <p:spPr>
          <a:xfrm>
            <a:off x="1490452" y="904875"/>
            <a:ext cx="8259377" cy="153888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980"/>
              </a:lnSpc>
            </a:pPr>
            <a:r>
              <a:rPr lang="en-US" sz="6500" dirty="0" smtClean="0">
                <a:solidFill>
                  <a:srgbClr val="243342"/>
                </a:solidFill>
                <a:latin typeface="Karnchang Bold"/>
              </a:rPr>
              <a:t>Component </a:t>
            </a:r>
            <a:r>
              <a:rPr lang="en-US" sz="6500" dirty="0" err="1" smtClean="0">
                <a:solidFill>
                  <a:srgbClr val="243342"/>
                </a:solidFill>
                <a:latin typeface="Karnchang Bold"/>
              </a:rPr>
              <a:t>Navbar</a:t>
            </a:r>
            <a:r>
              <a:rPr lang="en-US" sz="6500" dirty="0" smtClean="0">
                <a:solidFill>
                  <a:srgbClr val="243342"/>
                </a:solidFill>
                <a:latin typeface="Karnchang Bold"/>
              </a:rPr>
              <a:t> </a:t>
            </a:r>
            <a:r>
              <a:rPr lang="en-US" sz="6500" dirty="0" err="1" smtClean="0">
                <a:solidFill>
                  <a:srgbClr val="243342"/>
                </a:solidFill>
                <a:latin typeface="Karnchang Bold"/>
              </a:rPr>
              <a:t>Bagian</a:t>
            </a:r>
            <a:r>
              <a:rPr lang="en-US" sz="6500" dirty="0" smtClean="0">
                <a:solidFill>
                  <a:srgbClr val="243342"/>
                </a:solidFill>
                <a:latin typeface="Karnchang Bold"/>
              </a:rPr>
              <a:t> Menu</a:t>
            </a:r>
            <a:endParaRPr lang="en-US" sz="6500" dirty="0">
              <a:solidFill>
                <a:srgbClr val="243342"/>
              </a:solidFill>
              <a:latin typeface="Karnchang Bold"/>
            </a:endParaRPr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2476500"/>
            <a:ext cx="14625353" cy="1633547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4305300"/>
            <a:ext cx="5828574" cy="4800589"/>
          </a:xfrm>
          <a:prstGeom prst="rect">
            <a:avLst/>
          </a:prstGeom>
        </p:spPr>
      </p:pic>
      <p:sp>
        <p:nvSpPr>
          <p:cNvPr id="50" name="Rectangle 49"/>
          <p:cNvSpPr/>
          <p:nvPr/>
        </p:nvSpPr>
        <p:spPr>
          <a:xfrm>
            <a:off x="11887200" y="2628900"/>
            <a:ext cx="4114800" cy="533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" name="Picture 5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9761" y="4381500"/>
            <a:ext cx="4903440" cy="5481862"/>
          </a:xfrm>
          <a:prstGeom prst="rect">
            <a:avLst/>
          </a:prstGeom>
        </p:spPr>
      </p:pic>
      <p:sp>
        <p:nvSpPr>
          <p:cNvPr id="52" name="Rectangle 51"/>
          <p:cNvSpPr/>
          <p:nvPr/>
        </p:nvSpPr>
        <p:spPr>
          <a:xfrm>
            <a:off x="8989076" y="4172022"/>
            <a:ext cx="5357642" cy="579887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434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A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5"/>
          <p:cNvGrpSpPr/>
          <p:nvPr/>
        </p:nvGrpSpPr>
        <p:grpSpPr>
          <a:xfrm rot="-7538080">
            <a:off x="-7029811" y="-5584933"/>
            <a:ext cx="9808447" cy="9331824"/>
            <a:chOff x="0" y="0"/>
            <a:chExt cx="13077930" cy="12442432"/>
          </a:xfrm>
        </p:grpSpPr>
        <p:grpSp>
          <p:nvGrpSpPr>
            <p:cNvPr id="6" name="Group 6"/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</p:sp>
          <p:sp>
            <p:nvSpPr>
              <p:cNvPr id="8" name="TextBox 8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9" name="Group 9"/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</p:sp>
          <p:sp>
            <p:nvSpPr>
              <p:cNvPr id="11" name="TextBox 11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12" name="Group 12"/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</p:sp>
          <p:sp>
            <p:nvSpPr>
              <p:cNvPr id="14" name="TextBox 14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</p:grpSp>
      <p:grpSp>
        <p:nvGrpSpPr>
          <p:cNvPr id="15" name="Group 15"/>
          <p:cNvGrpSpPr/>
          <p:nvPr/>
        </p:nvGrpSpPr>
        <p:grpSpPr>
          <a:xfrm rot="2124477">
            <a:off x="15979122" y="5429903"/>
            <a:ext cx="9808447" cy="9331824"/>
            <a:chOff x="0" y="0"/>
            <a:chExt cx="13077930" cy="12442432"/>
          </a:xfrm>
        </p:grpSpPr>
        <p:grpSp>
          <p:nvGrpSpPr>
            <p:cNvPr id="16" name="Group 16"/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id="17" name="Freeform 17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</p:sp>
          <p:sp>
            <p:nvSpPr>
              <p:cNvPr id="18" name="TextBox 18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19" name="Group 19"/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id="20" name="Freeform 20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</p:sp>
          <p:sp>
            <p:nvSpPr>
              <p:cNvPr id="21" name="TextBox 21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22" name="Group 22"/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</p:sp>
          <p:sp>
            <p:nvSpPr>
              <p:cNvPr id="24" name="TextBox 24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</p:grpSp>
      <p:sp>
        <p:nvSpPr>
          <p:cNvPr id="25" name="TextBox 25"/>
          <p:cNvSpPr txBox="1"/>
          <p:nvPr/>
        </p:nvSpPr>
        <p:spPr>
          <a:xfrm>
            <a:off x="1490452" y="904875"/>
            <a:ext cx="8259377" cy="15799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980"/>
              </a:lnSpc>
            </a:pPr>
            <a:r>
              <a:rPr lang="en-US" sz="6500" dirty="0" smtClean="0">
                <a:solidFill>
                  <a:srgbClr val="243342"/>
                </a:solidFill>
                <a:latin typeface="Karnchang Bold"/>
              </a:rPr>
              <a:t>Component </a:t>
            </a:r>
            <a:r>
              <a:rPr lang="en-US" sz="6500" dirty="0" err="1" smtClean="0">
                <a:solidFill>
                  <a:srgbClr val="243342"/>
                </a:solidFill>
                <a:latin typeface="Karnchang Bold"/>
              </a:rPr>
              <a:t>Navbar</a:t>
            </a:r>
            <a:r>
              <a:rPr lang="en-US" sz="6500" dirty="0" smtClean="0">
                <a:solidFill>
                  <a:srgbClr val="243342"/>
                </a:solidFill>
                <a:latin typeface="Karnchang Bold"/>
              </a:rPr>
              <a:t> Responsive Mobile</a:t>
            </a:r>
            <a:endParaRPr lang="en-US" sz="6500" dirty="0">
              <a:solidFill>
                <a:srgbClr val="243342"/>
              </a:solidFill>
              <a:latin typeface="Karnchang Bold"/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104" y="2561693"/>
            <a:ext cx="5699825" cy="1296643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7761" y="1638300"/>
            <a:ext cx="5655211" cy="36576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8089" y="4663372"/>
            <a:ext cx="4691403" cy="5086931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705" y="4865362"/>
            <a:ext cx="2874366" cy="1799602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923642" y="4538007"/>
            <a:ext cx="1856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Tampilan</a:t>
            </a:r>
            <a:r>
              <a:rPr lang="en-US" dirty="0" smtClean="0"/>
              <a:t> Desktop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4656026" y="4264113"/>
            <a:ext cx="1748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Tampilan</a:t>
            </a:r>
            <a:r>
              <a:rPr lang="en-US" dirty="0" smtClean="0"/>
              <a:t> Mobile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7148739" y="2748608"/>
            <a:ext cx="591889" cy="65220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593305" y="4538007"/>
            <a:ext cx="3276600" cy="237373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4325689" y="4264113"/>
            <a:ext cx="5046911" cy="56799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11130567" y="2409191"/>
            <a:ext cx="6014433" cy="270287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4757410" y="5932252"/>
            <a:ext cx="3227520" cy="2641713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3306" y="5932253"/>
            <a:ext cx="7443439" cy="2253664"/>
          </a:xfrm>
          <a:prstGeom prst="rect">
            <a:avLst/>
          </a:prstGeom>
        </p:spPr>
      </p:pic>
      <p:sp>
        <p:nvSpPr>
          <p:cNvPr id="40" name="Rectangle 39"/>
          <p:cNvSpPr/>
          <p:nvPr/>
        </p:nvSpPr>
        <p:spPr>
          <a:xfrm>
            <a:off x="9906000" y="5585453"/>
            <a:ext cx="8001000" cy="2834647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670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A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5"/>
          <p:cNvGrpSpPr/>
          <p:nvPr/>
        </p:nvGrpSpPr>
        <p:grpSpPr>
          <a:xfrm rot="-7538080">
            <a:off x="-7029811" y="-5584933"/>
            <a:ext cx="9808447" cy="9331824"/>
            <a:chOff x="0" y="0"/>
            <a:chExt cx="13077930" cy="12442432"/>
          </a:xfrm>
        </p:grpSpPr>
        <p:grpSp>
          <p:nvGrpSpPr>
            <p:cNvPr id="6" name="Group 6"/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</p:sp>
          <p:sp>
            <p:nvSpPr>
              <p:cNvPr id="8" name="TextBox 8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9" name="Group 9"/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</p:sp>
          <p:sp>
            <p:nvSpPr>
              <p:cNvPr id="11" name="TextBox 11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12" name="Group 12"/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</p:sp>
          <p:sp>
            <p:nvSpPr>
              <p:cNvPr id="14" name="TextBox 14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</p:grpSp>
      <p:grpSp>
        <p:nvGrpSpPr>
          <p:cNvPr id="15" name="Group 15"/>
          <p:cNvGrpSpPr/>
          <p:nvPr/>
        </p:nvGrpSpPr>
        <p:grpSpPr>
          <a:xfrm rot="2124477">
            <a:off x="15979122" y="5429903"/>
            <a:ext cx="9808447" cy="9331824"/>
            <a:chOff x="0" y="0"/>
            <a:chExt cx="13077930" cy="12442432"/>
          </a:xfrm>
        </p:grpSpPr>
        <p:grpSp>
          <p:nvGrpSpPr>
            <p:cNvPr id="16" name="Group 16"/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id="17" name="Freeform 17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</p:sp>
          <p:sp>
            <p:nvSpPr>
              <p:cNvPr id="18" name="TextBox 18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19" name="Group 19"/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id="20" name="Freeform 20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</p:sp>
          <p:sp>
            <p:nvSpPr>
              <p:cNvPr id="21" name="TextBox 21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22" name="Group 22"/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</p:sp>
          <p:sp>
            <p:nvSpPr>
              <p:cNvPr id="24" name="TextBox 24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</p:grpSp>
      <p:sp>
        <p:nvSpPr>
          <p:cNvPr id="25" name="TextBox 25"/>
          <p:cNvSpPr txBox="1"/>
          <p:nvPr/>
        </p:nvSpPr>
        <p:spPr>
          <a:xfrm>
            <a:off x="1490452" y="904875"/>
            <a:ext cx="8259377" cy="81047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980"/>
              </a:lnSpc>
            </a:pPr>
            <a:r>
              <a:rPr lang="en-US" sz="6500" dirty="0" smtClean="0">
                <a:solidFill>
                  <a:srgbClr val="243342"/>
                </a:solidFill>
                <a:latin typeface="Karnchang Bold"/>
              </a:rPr>
              <a:t>Component </a:t>
            </a:r>
            <a:r>
              <a:rPr lang="en-US" sz="6500" dirty="0" err="1" smtClean="0">
                <a:solidFill>
                  <a:srgbClr val="243342"/>
                </a:solidFill>
                <a:latin typeface="Karnchang Bold"/>
              </a:rPr>
              <a:t>Beranda</a:t>
            </a:r>
            <a:endParaRPr lang="en-US" sz="6500" dirty="0">
              <a:solidFill>
                <a:srgbClr val="243342"/>
              </a:solidFill>
              <a:latin typeface="Karnchang Bold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5425" y="1872525"/>
            <a:ext cx="8867466" cy="372826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9907" y="5757957"/>
            <a:ext cx="5572903" cy="349616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1950" y="4662429"/>
            <a:ext cx="3048425" cy="5268060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5595" y="5757957"/>
            <a:ext cx="3296110" cy="4172532"/>
          </a:xfrm>
          <a:prstGeom prst="rect">
            <a:avLst/>
          </a:prstGeom>
        </p:spPr>
      </p:pic>
      <p:sp>
        <p:nvSpPr>
          <p:cNvPr id="38" name="Rectangle 37"/>
          <p:cNvSpPr/>
          <p:nvPr/>
        </p:nvSpPr>
        <p:spPr>
          <a:xfrm>
            <a:off x="7312810" y="2552700"/>
            <a:ext cx="2593190" cy="2514600"/>
          </a:xfrm>
          <a:prstGeom prst="rect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7924800" y="7048500"/>
            <a:ext cx="3048000" cy="16002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2362200" y="3009900"/>
            <a:ext cx="4744416" cy="2057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7924800" y="8724900"/>
            <a:ext cx="2721445" cy="1295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151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1787</TotalTime>
  <Words>1019</Words>
  <Application>Microsoft Office PowerPoint</Application>
  <PresentationFormat>Custom</PresentationFormat>
  <Paragraphs>137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5" baseType="lpstr">
      <vt:lpstr>Arial</vt:lpstr>
      <vt:lpstr>Karnchang Bold</vt:lpstr>
      <vt:lpstr>Calibri</vt:lpstr>
      <vt:lpstr>Karnchang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Hitam abu-abu minimalis geometris seminar proposal presentasi</dc:title>
  <dc:creator>Thin GF 63-043</dc:creator>
  <cp:lastModifiedBy>Thin GF 63-043</cp:lastModifiedBy>
  <cp:revision>48</cp:revision>
  <dcterms:created xsi:type="dcterms:W3CDTF">2006-08-16T00:00:00Z</dcterms:created>
  <dcterms:modified xsi:type="dcterms:W3CDTF">2024-07-08T01:27:45Z</dcterms:modified>
  <dc:identifier>DAGJSFWjdMw</dc:identifier>
</cp:coreProperties>
</file>