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60" r:id="rId27"/>
  </p:sldIdLst>
  <p:sldSz cx="18288000" cy="10287000"/>
  <p:notesSz cx="6858000" cy="9144000"/>
  <p:embeddedFontLst>
    <p:embeddedFont>
      <p:font typeface="Karnchang Bold" panose="020B0604020202020204" charset="-34"/>
      <p:regular r:id="rId28"/>
    </p:embeddedFont>
    <p:embeddedFont>
      <p:font typeface="Karnchang" panose="020B0604020202020204" charset="-34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1014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33375"/>
            <a:ext cx="12069212" cy="231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890"/>
              </a:lnSpc>
            </a:pPr>
            <a:r>
              <a:rPr lang="en-US" sz="10635">
                <a:solidFill>
                  <a:srgbClr val="000000"/>
                </a:solidFill>
                <a:latin typeface="Karnchang"/>
              </a:rPr>
              <a:t>Mengingat kembali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37835"/>
            <a:ext cx="9725747" cy="5525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09"/>
              </a:lnSpc>
            </a:pPr>
            <a:r>
              <a:rPr lang="en-US" sz="13597">
                <a:solidFill>
                  <a:srgbClr val="000000"/>
                </a:solidFill>
                <a:latin typeface="Karnchang Bold"/>
              </a:rPr>
              <a:t>BASIC JUNIOR WEB DEV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754447" y="-3093732"/>
            <a:ext cx="18901247" cy="17982775"/>
            <a:chOff x="0" y="0"/>
            <a:chExt cx="25201662" cy="23977033"/>
          </a:xfrm>
        </p:grpSpPr>
        <p:grpSp>
          <p:nvGrpSpPr>
            <p:cNvPr id="5" name="Group 5"/>
            <p:cNvGrpSpPr/>
            <p:nvPr/>
          </p:nvGrpSpPr>
          <p:grpSpPr>
            <a:xfrm rot="2252144">
              <a:off x="2887185" y="2861146"/>
              <a:ext cx="14259267" cy="14323066"/>
              <a:chOff x="0" y="0"/>
              <a:chExt cx="2816645" cy="2829248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2252144">
              <a:off x="4620058" y="6213209"/>
              <a:ext cx="14259267" cy="14323066"/>
              <a:chOff x="0" y="0"/>
              <a:chExt cx="2816645" cy="2829248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2252144">
              <a:off x="8055210" y="6792821"/>
              <a:ext cx="14259267" cy="14323066"/>
              <a:chOff x="0" y="0"/>
              <a:chExt cx="2816645" cy="282924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10777748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Tentang</a:t>
            </a: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 kami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37" y="2866992"/>
            <a:ext cx="8484994" cy="430705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900" y="1674316"/>
            <a:ext cx="5065018" cy="36212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071" y="5611906"/>
            <a:ext cx="3381847" cy="44678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69" y="6593117"/>
            <a:ext cx="2934109" cy="250542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561837" y="4610100"/>
            <a:ext cx="4391163" cy="2667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423224" y="6515100"/>
            <a:ext cx="2404868" cy="7601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257800" y="6210300"/>
            <a:ext cx="8382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423224" y="7429500"/>
            <a:ext cx="2987454" cy="175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7200" y="4076700"/>
            <a:ext cx="8839200" cy="375507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725400" y="5524500"/>
            <a:ext cx="3515588" cy="334159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10777748" cy="810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Kegiatan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72" y="1909753"/>
            <a:ext cx="8164011" cy="4131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70" y="1901660"/>
            <a:ext cx="5234680" cy="381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27" y="6409544"/>
            <a:ext cx="5915851" cy="26483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27" y="5872567"/>
            <a:ext cx="3286584" cy="432495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02" y="6157839"/>
            <a:ext cx="3134162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10777748" cy="810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Kegiatan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6" y="1715353"/>
            <a:ext cx="8002096" cy="34814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2" y="5715368"/>
            <a:ext cx="5074914" cy="399641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5449453"/>
            <a:ext cx="3096057" cy="427732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8" y="5449453"/>
            <a:ext cx="3048425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2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10777748" cy="810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Kontak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08" y="1687291"/>
            <a:ext cx="9089470" cy="39335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847" y="2069958"/>
            <a:ext cx="5753903" cy="55633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4" y="5728068"/>
            <a:ext cx="3210373" cy="369621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728068"/>
            <a:ext cx="2410161" cy="190526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340" y="5740768"/>
            <a:ext cx="3496163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1637652" y="1448162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7" y="0"/>
                </a:lnTo>
                <a:lnTo>
                  <a:pt x="659307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2485112" y="1412826"/>
            <a:ext cx="14126487" cy="973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Menerapkan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Perintah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Eksekusi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 Bahasa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Pemrograman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Berbasis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Teks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,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Grafik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,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 Multimedia</a:t>
            </a:r>
            <a:endParaRPr lang="en-US" sz="4000" dirty="0">
              <a:solidFill>
                <a:srgbClr val="000000"/>
              </a:solidFill>
              <a:latin typeface="Karnchang" panose="020B0604020202020204" charset="-34"/>
              <a:cs typeface="Karnchang" panose="020B0604020202020204" charset="-34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475441" y="2724637"/>
            <a:ext cx="13337117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err="1"/>
              <a:t>Berikut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HTML </a:t>
            </a:r>
            <a:r>
              <a:rPr lang="en-US" sz="2800" dirty="0" err="1"/>
              <a:t>bersama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CSS </a:t>
            </a:r>
            <a:r>
              <a:rPr lang="en-US" sz="2800" dirty="0" err="1"/>
              <a:t>dan</a:t>
            </a:r>
            <a:r>
              <a:rPr lang="en-US" sz="2800" dirty="0"/>
              <a:t> JavaScript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menerapkan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teks</a:t>
            </a:r>
            <a:r>
              <a:rPr lang="en-US" sz="2800" dirty="0"/>
              <a:t>, </a:t>
            </a:r>
            <a:r>
              <a:rPr lang="en-US" sz="2800" dirty="0" err="1"/>
              <a:t>grafik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multimedia</a:t>
            </a:r>
            <a:r>
              <a:rPr lang="en-US" sz="2800" dirty="0" smtClean="0"/>
              <a:t>: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485113" y="4037088"/>
            <a:ext cx="7420888" cy="30726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latin typeface="Karnchang" panose="020B0604020202020204" charset="-34"/>
                <a:cs typeface="Karnchang" panose="020B0604020202020204" charset="-34"/>
              </a:rPr>
              <a:t>Text</a:t>
            </a:r>
          </a:p>
          <a:p>
            <a:endParaRPr lang="en-US" sz="2400" b="1" dirty="0">
              <a:latin typeface="Karnchang" panose="020B0604020202020204" charset="-34"/>
              <a:cs typeface="Karnchang" panose="020B0604020202020204" charset="-34"/>
            </a:endParaRPr>
          </a:p>
          <a:p>
            <a:pPr algn="just"/>
            <a:r>
              <a:rPr lang="en-US" sz="2400" dirty="0" smtClean="0">
                <a:latin typeface="Karnchang" panose="020B0604020202020204" charset="-34"/>
                <a:cs typeface="Karnchang" panose="020B0604020202020204" charset="-34"/>
              </a:rPr>
              <a:t>	HTML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digunakan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menampilkan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teks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secara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statis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.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Namun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,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Anda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dapat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menggunakan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CSS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mengatur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gaya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teks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JavaScript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mengubah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teks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secara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dinamis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berdasarkan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interaksi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pengguna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atau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logika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tertentu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.</a:t>
            </a:r>
          </a:p>
          <a:p>
            <a:pPr marL="291465" lvl="1" algn="l">
              <a:lnSpc>
                <a:spcPts val="3779"/>
              </a:lnSpc>
            </a:pPr>
            <a:endParaRPr lang="en-US" sz="2400" dirty="0">
              <a:solidFill>
                <a:srgbClr val="000000"/>
              </a:solidFill>
              <a:latin typeface="Karnchang" panose="020B0604020202020204" charset="-34"/>
              <a:cs typeface="Karnchang" panose="020B0604020202020204" charset="-34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815" y="3699263"/>
            <a:ext cx="5915851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1735424" y="2128272"/>
            <a:ext cx="68751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2.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gambar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arnchang" panose="020B0604020202020204" charset="-34"/>
              <a:cs typeface="Karnchang" panose="020B0604020202020204" charset="-34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	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menampilkan</a:t>
            </a:r>
            <a:r>
              <a:rPr lang="en-US" alt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gambar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, HTML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menggunakan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tag 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img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&gt;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menunjukkan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gambar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yang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telah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disediakan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dalam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format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tertentu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.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Anda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dapat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menggunakan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CSS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mengatur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tata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letak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gambar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JavaScript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menambahkan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efek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interaktif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pada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gambar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.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831" y="2304087"/>
            <a:ext cx="5973009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1735424" y="1943606"/>
            <a:ext cx="687517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3. </a:t>
            </a:r>
            <a:r>
              <a:rPr lang="en-US" altLang="en-US" sz="2400" b="1" dirty="0" smtClean="0">
                <a:latin typeface="Karnchang" panose="020B0604020202020204" charset="-34"/>
                <a:cs typeface="Karnchang" panose="020B0604020202020204" charset="-34"/>
              </a:rPr>
              <a:t>Multimedia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	</a:t>
            </a:r>
            <a:endParaRPr lang="en-US" altLang="en-US" sz="2400" b="1" dirty="0" smtClean="0">
              <a:latin typeface="Karnchang" panose="020B0604020202020204" charset="-34"/>
              <a:cs typeface="Karnchang" panose="020B0604020202020204" charset="-34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	</a:t>
            </a:r>
            <a:r>
              <a:rPr lang="en-US" altLang="en-US" sz="2400" b="1" dirty="0" err="1" smtClean="0"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lang="en-US" altLang="en-US" sz="2400" b="1" dirty="0" smtClean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multimedia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seperti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audio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video, HTML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menyediakan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tag &lt;audio&gt;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&lt;video&gt;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menampilkan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memutar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konten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multimedia.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Anda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dapat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menggunakan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atribut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JavaScript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mengontrol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pemutaran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interaksi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multimedia.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arnchang" panose="020B0604020202020204" charset="-34"/>
              <a:cs typeface="Karnchang" panose="020B060402020202020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2705100"/>
            <a:ext cx="772776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3400" y="683623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6584507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>
                <a:solidFill>
                  <a:srgbClr val="243342"/>
                </a:solidFill>
                <a:latin typeface="Karnchang Bold"/>
              </a:rPr>
              <a:t>Tahapan Tugas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763497" y="2127356"/>
            <a:ext cx="7956185" cy="2329213"/>
            <a:chOff x="0" y="-18541"/>
            <a:chExt cx="10608246" cy="310561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TextBox 28"/>
            <p:cNvSpPr txBox="1"/>
            <p:nvPr/>
          </p:nvSpPr>
          <p:spPr>
            <a:xfrm>
              <a:off x="404216" y="1168003"/>
              <a:ext cx="10204030" cy="19190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800" dirty="0"/>
                <a:t>Gunakan JavaScript </a:t>
              </a:r>
              <a:r>
                <a:rPr lang="en-US" sz="2800" dirty="0" err="1"/>
                <a:t>untuk</a:t>
              </a:r>
              <a:r>
                <a:rPr lang="en-US" sz="2800" dirty="0"/>
                <a:t> </a:t>
              </a:r>
              <a:r>
                <a:rPr lang="en-US" sz="2800" dirty="0" err="1"/>
                <a:t>menangani</a:t>
              </a:r>
              <a:r>
                <a:rPr lang="en-US" sz="2800" dirty="0"/>
                <a:t> event </a:t>
              </a:r>
              <a:r>
                <a:rPr lang="en-US" sz="2800" dirty="0" err="1"/>
                <a:t>seperti</a:t>
              </a:r>
              <a:r>
                <a:rPr lang="en-US" sz="2800" dirty="0"/>
                <a:t> </a:t>
              </a:r>
              <a:r>
                <a:rPr lang="en-US" sz="2800" dirty="0" err="1"/>
                <a:t>klik</a:t>
              </a:r>
              <a:r>
                <a:rPr lang="en-US" sz="2800" dirty="0"/>
                <a:t> </a:t>
              </a:r>
              <a:r>
                <a:rPr lang="en-US" sz="2800" dirty="0" err="1"/>
                <a:t>pada</a:t>
              </a:r>
              <a:r>
                <a:rPr lang="en-US" sz="2800" dirty="0"/>
                <a:t> menu </a:t>
              </a:r>
              <a:r>
                <a:rPr lang="en-US" sz="2800" dirty="0" err="1"/>
                <a:t>navigasi</a:t>
              </a:r>
              <a:r>
                <a:rPr lang="en-US" sz="2800" dirty="0"/>
                <a:t> </a:t>
              </a:r>
              <a:r>
                <a:rPr lang="en-US" sz="2800" dirty="0" err="1"/>
                <a:t>dan</a:t>
              </a:r>
              <a:r>
                <a:rPr lang="en-US" sz="2800" dirty="0"/>
                <a:t> </a:t>
              </a:r>
              <a:r>
                <a:rPr lang="en-US" sz="2800" dirty="0" err="1"/>
                <a:t>pengiriman</a:t>
              </a:r>
              <a:r>
                <a:rPr lang="en-US" sz="2800" dirty="0"/>
                <a:t> </a:t>
              </a:r>
              <a:r>
                <a:rPr lang="en-US" sz="2800" dirty="0" err="1"/>
                <a:t>formulir</a:t>
              </a:r>
              <a:r>
                <a:rPr lang="en-US" sz="2800" dirty="0"/>
                <a:t> </a:t>
              </a:r>
              <a:r>
                <a:rPr lang="en-US" sz="2800" dirty="0" err="1"/>
                <a:t>kontak</a:t>
              </a:r>
              <a:r>
                <a:rPr lang="en-US" sz="2800" dirty="0"/>
                <a:t>.</a:t>
              </a:r>
              <a:endParaRPr lang="en-US" sz="2700" dirty="0">
                <a:solidFill>
                  <a:srgbClr val="000000"/>
                </a:solidFill>
                <a:latin typeface="Karnchang"/>
              </a:endParaRP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1129949" y="-18541"/>
              <a:ext cx="9156781" cy="8976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>
                  <a:solidFill>
                    <a:srgbClr val="243342"/>
                  </a:solidFill>
                  <a:latin typeface="Karnchang Bold"/>
                </a:rPr>
                <a:t>Point 1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724628" y="4636603"/>
            <a:ext cx="7956185" cy="1841900"/>
            <a:chOff x="0" y="-18541"/>
            <a:chExt cx="10608246" cy="2455867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" name="TextBox 32"/>
            <p:cNvSpPr txBox="1"/>
            <p:nvPr/>
          </p:nvSpPr>
          <p:spPr>
            <a:xfrm>
              <a:off x="404216" y="1168003"/>
              <a:ext cx="10204030" cy="1269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800" dirty="0" err="1"/>
                <a:t>Buat</a:t>
              </a:r>
              <a:r>
                <a:rPr lang="en-US" sz="2800" dirty="0"/>
                <a:t> </a:t>
              </a:r>
              <a:r>
                <a:rPr lang="en-US" sz="2800" dirty="0" err="1"/>
                <a:t>animasi</a:t>
              </a:r>
              <a:r>
                <a:rPr lang="en-US" sz="2800" dirty="0"/>
                <a:t> </a:t>
              </a:r>
              <a:r>
                <a:rPr lang="en-US" sz="2800" dirty="0" err="1"/>
                <a:t>sederhana</a:t>
              </a:r>
              <a:r>
                <a:rPr lang="en-US" sz="2800" dirty="0"/>
                <a:t> </a:t>
              </a:r>
              <a:r>
                <a:rPr lang="en-US" sz="2800" dirty="0" err="1"/>
                <a:t>menggunakan</a:t>
              </a:r>
              <a:r>
                <a:rPr lang="en-US" sz="2800" dirty="0"/>
                <a:t> CSS </a:t>
              </a:r>
              <a:r>
                <a:rPr lang="en-US" sz="2800" dirty="0" err="1"/>
                <a:t>atau</a:t>
              </a:r>
              <a:r>
                <a:rPr lang="en-US" sz="2800" dirty="0"/>
                <a:t> JavaScript </a:t>
              </a:r>
              <a:r>
                <a:rPr lang="en-US" sz="2800" dirty="0" err="1"/>
                <a:t>untuk</a:t>
              </a:r>
              <a:r>
                <a:rPr lang="en-US" sz="2800" dirty="0"/>
                <a:t> </a:t>
              </a:r>
              <a:r>
                <a:rPr lang="en-US" sz="2800" dirty="0" err="1"/>
                <a:t>mempercantik</a:t>
              </a:r>
              <a:r>
                <a:rPr lang="en-US" sz="2800" dirty="0"/>
                <a:t> </a:t>
              </a:r>
              <a:r>
                <a:rPr lang="en-US" sz="2800" dirty="0" err="1"/>
                <a:t>interaksi</a:t>
              </a:r>
              <a:r>
                <a:rPr lang="en-US" sz="2800" dirty="0"/>
                <a:t> </a:t>
              </a:r>
              <a:r>
                <a:rPr lang="en-US" sz="2800" dirty="0" err="1"/>
                <a:t>pengguna</a:t>
              </a:r>
              <a:r>
                <a:rPr lang="en-US" sz="2800" dirty="0"/>
                <a:t>.</a:t>
              </a:r>
              <a:endParaRPr lang="en-US" sz="2700" dirty="0">
                <a:solidFill>
                  <a:srgbClr val="000000"/>
                </a:solidFill>
                <a:latin typeface="Karnchang"/>
              </a:endParaRP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129949" y="-18541"/>
              <a:ext cx="9156781" cy="1519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 dirty="0">
                  <a:solidFill>
                    <a:srgbClr val="243342"/>
                  </a:solidFill>
                  <a:latin typeface="Karnchang Bold"/>
                </a:rPr>
                <a:t>Point 2</a:t>
              </a:r>
            </a:p>
            <a:p>
              <a:pPr algn="l">
                <a:lnSpc>
                  <a:spcPts val="3680"/>
                </a:lnSpc>
              </a:pPr>
              <a:endParaRPr lang="en-US" sz="4000" dirty="0">
                <a:solidFill>
                  <a:srgbClr val="243342"/>
                </a:solidFill>
                <a:latin typeface="Karnchang Bold"/>
              </a:endParaRP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04676" y="2127356"/>
            <a:ext cx="7715048" cy="1864534"/>
            <a:chOff x="0" y="-18541"/>
            <a:chExt cx="10286730" cy="248604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" name="TextBox 36"/>
            <p:cNvSpPr txBox="1"/>
            <p:nvPr/>
          </p:nvSpPr>
          <p:spPr>
            <a:xfrm>
              <a:off x="404217" y="1168003"/>
              <a:ext cx="7630349" cy="129950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800" dirty="0" err="1"/>
                <a:t>Tambahkan</a:t>
              </a:r>
              <a:r>
                <a:rPr lang="en-US" sz="2800" dirty="0"/>
                <a:t> </a:t>
              </a:r>
              <a:r>
                <a:rPr lang="en-US" sz="2800" dirty="0" err="1"/>
                <a:t>validasi</a:t>
              </a:r>
              <a:r>
                <a:rPr lang="en-US" sz="2800" dirty="0"/>
                <a:t> form </a:t>
              </a:r>
              <a:r>
                <a:rPr lang="en-US" sz="2800" dirty="0" err="1"/>
                <a:t>menggunakan</a:t>
              </a:r>
              <a:r>
                <a:rPr lang="en-US" sz="2800" dirty="0"/>
                <a:t> JavaScript</a:t>
              </a:r>
              <a:endParaRPr lang="en-US" sz="2700" dirty="0">
                <a:solidFill>
                  <a:srgbClr val="000000"/>
                </a:solidFill>
                <a:latin typeface="Karnchang"/>
                <a:ea typeface="Karnchang"/>
              </a:endParaRP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1129949" y="-18541"/>
              <a:ext cx="9156781" cy="2142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>
                  <a:solidFill>
                    <a:srgbClr val="243342"/>
                  </a:solidFill>
                  <a:latin typeface="Karnchang Bold"/>
                </a:rPr>
                <a:t>Point 3</a:t>
              </a:r>
            </a:p>
            <a:p>
              <a:pPr algn="l">
                <a:lnSpc>
                  <a:spcPts val="3680"/>
                </a:lnSpc>
              </a:pPr>
              <a:endParaRPr lang="en-US" sz="4000">
                <a:solidFill>
                  <a:srgbClr val="243342"/>
                </a:solidFill>
                <a:latin typeface="Karnchang Bold"/>
              </a:endParaRPr>
            </a:p>
            <a:p>
              <a:pPr algn="l">
                <a:lnSpc>
                  <a:spcPts val="3680"/>
                </a:lnSpc>
              </a:pPr>
              <a:endParaRPr lang="en-US" sz="4000">
                <a:solidFill>
                  <a:srgbClr val="243342"/>
                </a:solidFill>
                <a:latin typeface="Karnchang Bold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0204676" y="4421684"/>
            <a:ext cx="7715048" cy="2329213"/>
            <a:chOff x="0" y="-18541"/>
            <a:chExt cx="10286730" cy="310561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" name="TextBox 40"/>
            <p:cNvSpPr txBox="1"/>
            <p:nvPr/>
          </p:nvSpPr>
          <p:spPr>
            <a:xfrm>
              <a:off x="404217" y="1168003"/>
              <a:ext cx="8239949" cy="19190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s-ES" sz="2800" dirty="0" err="1"/>
                <a:t>Tambahkan</a:t>
              </a:r>
              <a:r>
                <a:rPr lang="es-ES" sz="2800" dirty="0"/>
                <a:t> </a:t>
              </a:r>
              <a:r>
                <a:rPr lang="es-ES" sz="2800" dirty="0" err="1"/>
                <a:t>elemen</a:t>
              </a:r>
              <a:r>
                <a:rPr lang="es-ES" sz="2800" dirty="0"/>
                <a:t> multimedia (</a:t>
              </a:r>
              <a:r>
                <a:rPr lang="es-ES" sz="2800" dirty="0" err="1"/>
                <a:t>misalnya</a:t>
              </a:r>
              <a:r>
                <a:rPr lang="es-ES" sz="2800" dirty="0"/>
                <a:t> </a:t>
              </a:r>
              <a:r>
                <a:rPr lang="es-ES" sz="2800" dirty="0" err="1"/>
                <a:t>ikon</a:t>
              </a:r>
              <a:r>
                <a:rPr lang="es-ES" sz="2800" dirty="0"/>
                <a:t>, gambar, video) </a:t>
              </a:r>
              <a:r>
                <a:rPr lang="es-ES" sz="2800" dirty="0" err="1"/>
                <a:t>untuk</a:t>
              </a:r>
              <a:r>
                <a:rPr lang="es-ES" sz="2800" dirty="0"/>
                <a:t> </a:t>
              </a:r>
              <a:r>
                <a:rPr lang="es-ES" sz="2800" dirty="0" err="1"/>
                <a:t>memperkaya</a:t>
              </a:r>
              <a:r>
                <a:rPr lang="es-ES" sz="2800" dirty="0"/>
                <a:t> </a:t>
              </a:r>
              <a:r>
                <a:rPr lang="es-ES" sz="2800" dirty="0" err="1"/>
                <a:t>antarmuka</a:t>
              </a:r>
              <a:r>
                <a:rPr lang="es-ES" sz="2800" dirty="0"/>
                <a:t>.</a:t>
              </a:r>
              <a:endParaRPr lang="en-US" sz="2700" dirty="0">
                <a:solidFill>
                  <a:srgbClr val="000000"/>
                </a:solidFill>
                <a:latin typeface="Karnchang"/>
              </a:endParaRP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1129949" y="-18541"/>
              <a:ext cx="9156781" cy="1519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 dirty="0">
                  <a:solidFill>
                    <a:srgbClr val="243342"/>
                  </a:solidFill>
                  <a:latin typeface="Karnchang Bold"/>
                </a:rPr>
                <a:t>Point 4</a:t>
              </a:r>
            </a:p>
            <a:p>
              <a:pPr algn="l">
                <a:lnSpc>
                  <a:spcPts val="3680"/>
                </a:lnSpc>
              </a:pPr>
              <a:endParaRPr lang="en-US" sz="4000" dirty="0">
                <a:solidFill>
                  <a:srgbClr val="243342"/>
                </a:solidFill>
                <a:latin typeface="Karnchang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3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1637652" y="1448162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7" y="0"/>
                </a:lnTo>
                <a:lnTo>
                  <a:pt x="659307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2485112" y="1412826"/>
            <a:ext cx="14126487" cy="4976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dirty="0" err="1"/>
              <a:t>Menulis</a:t>
            </a:r>
            <a:r>
              <a:rPr lang="en-US" sz="4000" dirty="0"/>
              <a:t> </a:t>
            </a:r>
            <a:r>
              <a:rPr lang="en-US" sz="4000" dirty="0" err="1"/>
              <a:t>Kode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Prinsip</a:t>
            </a:r>
            <a:r>
              <a:rPr lang="en-US" sz="4000" dirty="0"/>
              <a:t> </a:t>
            </a:r>
            <a:r>
              <a:rPr lang="en-US" sz="4000" dirty="0" err="1"/>
              <a:t>Sesuai</a:t>
            </a:r>
            <a:r>
              <a:rPr lang="en-US" sz="4000" dirty="0"/>
              <a:t> Guidelines </a:t>
            </a:r>
            <a:r>
              <a:rPr lang="en-US" sz="4000" dirty="0" err="1"/>
              <a:t>dan</a:t>
            </a:r>
            <a:r>
              <a:rPr lang="en-US" sz="4000" dirty="0"/>
              <a:t> Best Practices</a:t>
            </a:r>
            <a:endParaRPr lang="en-US" sz="4000" dirty="0">
              <a:solidFill>
                <a:srgbClr val="000000"/>
              </a:solidFill>
              <a:latin typeface="Karnchang" panose="020B0604020202020204" charset="-34"/>
              <a:cs typeface="Karnchang" panose="020B0604020202020204" charset="-34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471665" y="2123310"/>
            <a:ext cx="13337117" cy="1949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smtClean="0"/>
              <a:t>	</a:t>
            </a:r>
            <a:r>
              <a:rPr lang="en-US" sz="2800" dirty="0" err="1" smtClean="0"/>
              <a:t>Menulis</a:t>
            </a:r>
            <a:r>
              <a:rPr lang="en-US" sz="2800" dirty="0" smtClean="0"/>
              <a:t> </a:t>
            </a:r>
            <a:r>
              <a:rPr lang="en-US" sz="2800" dirty="0" err="1"/>
              <a:t>kode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prinsip</a:t>
            </a:r>
            <a:r>
              <a:rPr lang="en-US" sz="2800" dirty="0"/>
              <a:t> guidelines </a:t>
            </a:r>
            <a:r>
              <a:rPr lang="en-US" sz="2800" dirty="0" err="1"/>
              <a:t>dan</a:t>
            </a:r>
            <a:r>
              <a:rPr lang="en-US" sz="2800" dirty="0"/>
              <a:t> best practices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kunci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kode</a:t>
            </a:r>
            <a:r>
              <a:rPr lang="en-US" sz="2800" dirty="0"/>
              <a:t> yang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dipahami</a:t>
            </a:r>
            <a:r>
              <a:rPr lang="en-US" sz="2800" dirty="0"/>
              <a:t>, </a:t>
            </a:r>
            <a:r>
              <a:rPr lang="en-US" sz="2800" dirty="0" err="1"/>
              <a:t>dapat</a:t>
            </a:r>
            <a:r>
              <a:rPr lang="en-US" sz="2800" dirty="0"/>
              <a:t> di-maintain, </a:t>
            </a:r>
            <a:r>
              <a:rPr lang="en-US" sz="2800" dirty="0" err="1"/>
              <a:t>aman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efisien</a:t>
            </a:r>
            <a:r>
              <a:rPr lang="en-US" sz="2800" dirty="0"/>
              <a:t>. </a:t>
            </a:r>
            <a:endParaRPr lang="en-US" sz="2800" dirty="0" smtClean="0"/>
          </a:p>
          <a:p>
            <a:pPr>
              <a:lnSpc>
                <a:spcPts val="3779"/>
              </a:lnSpc>
            </a:pPr>
            <a:r>
              <a:rPr lang="en-US" sz="2800" dirty="0"/>
              <a:t>	</a:t>
            </a:r>
            <a:r>
              <a:rPr lang="en-US" sz="2800" dirty="0" err="1" smtClean="0"/>
              <a:t>Berikut</a:t>
            </a:r>
            <a:r>
              <a:rPr lang="en-US" sz="2800" dirty="0" smtClean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prinsip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praktik</a:t>
            </a:r>
            <a:r>
              <a:rPr lang="en-US" sz="2800" dirty="0"/>
              <a:t> </a:t>
            </a:r>
            <a:r>
              <a:rPr lang="en-US" sz="2800" dirty="0" err="1"/>
              <a:t>terbaik</a:t>
            </a:r>
            <a:r>
              <a:rPr lang="en-US" sz="2800" dirty="0"/>
              <a:t>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terapkan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proses </a:t>
            </a:r>
            <a:r>
              <a:rPr lang="en-US" sz="2800" dirty="0" err="1"/>
              <a:t>menulis</a:t>
            </a:r>
            <a:r>
              <a:rPr lang="en-US" sz="2800" dirty="0"/>
              <a:t> </a:t>
            </a:r>
            <a:r>
              <a:rPr lang="en-US" sz="2800" dirty="0" err="1"/>
              <a:t>kode</a:t>
            </a:r>
            <a:r>
              <a:rPr lang="en-US" sz="2800" dirty="0"/>
              <a:t>: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296960" y="4349890"/>
            <a:ext cx="7420888" cy="4801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 smtClean="0">
                <a:latin typeface="+mj-lt"/>
                <a:cs typeface="Karnchang" panose="020B0604020202020204" charset="-34"/>
              </a:rPr>
              <a:t>1. HTML</a:t>
            </a:r>
          </a:p>
          <a:p>
            <a:pPr marL="457200" indent="-457200">
              <a:buAutoNum type="arabicPeriod"/>
            </a:pPr>
            <a:endParaRPr lang="en-US" sz="2400" b="1" dirty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+mj-lt"/>
                <a:cs typeface="Karnchang" panose="020B0604020202020204" charset="-34"/>
              </a:rPr>
              <a:t>Validasi</a:t>
            </a:r>
            <a:r>
              <a:rPr lang="en-US" sz="2400" b="1" dirty="0" smtClean="0">
                <a:latin typeface="+mj-lt"/>
                <a:cs typeface="Karnchang" panose="020B0604020202020204" charset="-34"/>
              </a:rPr>
              <a:t> </a:t>
            </a:r>
            <a:r>
              <a:rPr lang="en-US" sz="2400" b="1" dirty="0">
                <a:latin typeface="+mj-lt"/>
                <a:cs typeface="Karnchang" panose="020B0604020202020204" charset="-34"/>
              </a:rPr>
              <a:t>Markup</a:t>
            </a:r>
            <a:r>
              <a:rPr lang="en-US" sz="2400" dirty="0">
                <a:latin typeface="+mj-lt"/>
                <a:cs typeface="Karnchang" panose="020B0604020202020204" charset="-34"/>
              </a:rPr>
              <a:t>: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Pastikan</a:t>
            </a:r>
            <a:r>
              <a:rPr lang="en-US" sz="2400" dirty="0">
                <a:latin typeface="+mj-lt"/>
                <a:cs typeface="Karnchang" panose="020B0604020202020204" charset="-34"/>
              </a:rPr>
              <a:t> HTML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Anda</a:t>
            </a:r>
            <a:r>
              <a:rPr lang="en-US" sz="2400" dirty="0">
                <a:latin typeface="+mj-lt"/>
                <a:cs typeface="Karnchang" panose="020B0604020202020204" charset="-34"/>
              </a:rPr>
              <a:t> valid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sesuai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dengan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standar</a:t>
            </a:r>
            <a:r>
              <a:rPr lang="en-US" sz="2400" dirty="0">
                <a:latin typeface="+mj-lt"/>
                <a:cs typeface="Karnchang" panose="020B0604020202020204" charset="-34"/>
              </a:rPr>
              <a:t> W3C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untuk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menghindari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masalah</a:t>
            </a:r>
            <a:r>
              <a:rPr lang="en-US" sz="2400" dirty="0">
                <a:latin typeface="+mj-lt"/>
                <a:cs typeface="Karnchang" panose="020B0604020202020204" charset="-34"/>
              </a:rPr>
              <a:t> rendering di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berbagai</a:t>
            </a:r>
            <a:r>
              <a:rPr lang="en-US" sz="2400" dirty="0">
                <a:latin typeface="+mj-lt"/>
                <a:cs typeface="Karnchang" panose="020B0604020202020204" charset="-34"/>
              </a:rPr>
              <a:t> browser</a:t>
            </a:r>
            <a:r>
              <a:rPr lang="en-US" sz="2400" dirty="0" smtClean="0">
                <a:latin typeface="+mj-lt"/>
                <a:cs typeface="Karnchang" panose="020B0604020202020204" charset="-34"/>
              </a:rPr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+mj-lt"/>
                <a:cs typeface="Karnchang" panose="020B0604020202020204" charset="-34"/>
              </a:rPr>
              <a:t>Semantik</a:t>
            </a:r>
            <a:r>
              <a:rPr lang="en-US" sz="2400" dirty="0">
                <a:latin typeface="+mj-lt"/>
                <a:cs typeface="Karnchang" panose="020B0604020202020204" charset="-34"/>
              </a:rPr>
              <a:t>: Gunakan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elemen</a:t>
            </a:r>
            <a:r>
              <a:rPr lang="en-US" sz="2400" dirty="0">
                <a:latin typeface="+mj-lt"/>
                <a:cs typeface="Karnchang" panose="020B0604020202020204" charset="-34"/>
              </a:rPr>
              <a:t> HTML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sesuai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dengan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tujuan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mereka</a:t>
            </a:r>
            <a:r>
              <a:rPr lang="en-US" sz="2400" dirty="0">
                <a:latin typeface="+mj-lt"/>
                <a:cs typeface="Karnchang" panose="020B0604020202020204" charset="-34"/>
              </a:rPr>
              <a:t> (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misalnya</a:t>
            </a:r>
            <a:r>
              <a:rPr lang="en-US" sz="2400" dirty="0">
                <a:latin typeface="+mj-lt"/>
                <a:cs typeface="Karnchang" panose="020B0604020202020204" charset="-34"/>
              </a:rPr>
              <a:t> &lt;header&gt;, &lt;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nav</a:t>
            </a:r>
            <a:r>
              <a:rPr lang="en-US" sz="2400" dirty="0">
                <a:latin typeface="+mj-lt"/>
                <a:cs typeface="Karnchang" panose="020B0604020202020204" charset="-34"/>
              </a:rPr>
              <a:t>&gt;, &lt;section&gt;, &lt;footer&gt;)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untuk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meningkatkan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aksesibilitas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dan</a:t>
            </a:r>
            <a:r>
              <a:rPr lang="en-US" sz="2400" dirty="0">
                <a:latin typeface="+mj-lt"/>
                <a:cs typeface="Karnchang" panose="020B0604020202020204" charset="-34"/>
              </a:rPr>
              <a:t> SEO</a:t>
            </a:r>
            <a:r>
              <a:rPr lang="en-US" sz="2400" dirty="0" smtClean="0">
                <a:latin typeface="+mj-lt"/>
                <a:cs typeface="Karnchang" panose="020B0604020202020204" charset="-34"/>
              </a:rPr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+mj-lt"/>
                <a:cs typeface="Karnchang" panose="020B0604020202020204" charset="-34"/>
              </a:rPr>
              <a:t>Pemisahan</a:t>
            </a:r>
            <a:r>
              <a:rPr lang="en-US" sz="2400" b="1" dirty="0" smtClean="0">
                <a:latin typeface="+mj-lt"/>
                <a:cs typeface="Karnchang" panose="020B0604020202020204" charset="-34"/>
              </a:rPr>
              <a:t> </a:t>
            </a:r>
            <a:r>
              <a:rPr lang="en-US" sz="2400" b="1" dirty="0" err="1">
                <a:latin typeface="+mj-lt"/>
                <a:cs typeface="Karnchang" panose="020B0604020202020204" charset="-34"/>
              </a:rPr>
              <a:t>Struktur</a:t>
            </a:r>
            <a:r>
              <a:rPr lang="en-US" sz="2400" b="1" dirty="0">
                <a:latin typeface="+mj-lt"/>
                <a:cs typeface="Karnchang" panose="020B0604020202020204" charset="-34"/>
              </a:rPr>
              <a:t> </a:t>
            </a:r>
            <a:r>
              <a:rPr lang="en-US" sz="2400" b="1" dirty="0" err="1">
                <a:latin typeface="+mj-lt"/>
                <a:cs typeface="Karnchang" panose="020B0604020202020204" charset="-34"/>
              </a:rPr>
              <a:t>dan</a:t>
            </a:r>
            <a:r>
              <a:rPr lang="en-US" sz="2400" b="1" dirty="0">
                <a:latin typeface="+mj-lt"/>
                <a:cs typeface="Karnchang" panose="020B0604020202020204" charset="-34"/>
              </a:rPr>
              <a:t> Gaya</a:t>
            </a:r>
            <a:r>
              <a:rPr lang="en-US" sz="2400" dirty="0">
                <a:latin typeface="+mj-lt"/>
                <a:cs typeface="Karnchang" panose="020B0604020202020204" charset="-34"/>
              </a:rPr>
              <a:t>: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Pisahkan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struktur</a:t>
            </a:r>
            <a:r>
              <a:rPr lang="en-US" sz="2400" dirty="0">
                <a:latin typeface="+mj-lt"/>
                <a:cs typeface="Karnchang" panose="020B0604020202020204" charset="-34"/>
              </a:rPr>
              <a:t> (HTML)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dan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gaya</a:t>
            </a:r>
            <a:r>
              <a:rPr lang="en-US" sz="2400" dirty="0">
                <a:latin typeface="+mj-lt"/>
                <a:cs typeface="Karnchang" panose="020B0604020202020204" charset="-34"/>
              </a:rPr>
              <a:t> (CSS),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hindari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menggunakan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atribut</a:t>
            </a:r>
            <a:r>
              <a:rPr lang="en-US" sz="2400" dirty="0">
                <a:latin typeface="+mj-lt"/>
                <a:cs typeface="Karnchang" panose="020B0604020202020204" charset="-34"/>
              </a:rPr>
              <a:t> style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secara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langsung</a:t>
            </a:r>
            <a:r>
              <a:rPr lang="en-US" sz="2400" dirty="0">
                <a:latin typeface="+mj-lt"/>
                <a:cs typeface="Karnchang" panose="020B0604020202020204" charset="-34"/>
              </a:rPr>
              <a:t> di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dalam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elemen</a:t>
            </a:r>
            <a:r>
              <a:rPr lang="en-US" sz="2400" dirty="0">
                <a:latin typeface="+mj-lt"/>
                <a:cs typeface="Karnchang" panose="020B0604020202020204" charset="-34"/>
              </a:rPr>
              <a:t> HTML.</a:t>
            </a:r>
            <a:endParaRPr lang="en-US" sz="2400" dirty="0">
              <a:solidFill>
                <a:srgbClr val="000000"/>
              </a:solidFill>
              <a:latin typeface="+mj-lt"/>
              <a:cs typeface="Karnchang" panose="020B0604020202020204" charset="-34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192" y="3619500"/>
            <a:ext cx="4214576" cy="579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6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8" name="TextBox 28"/>
          <p:cNvSpPr txBox="1"/>
          <p:nvPr/>
        </p:nvSpPr>
        <p:spPr>
          <a:xfrm>
            <a:off x="2197465" y="2171700"/>
            <a:ext cx="7420888" cy="4062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>
                <a:latin typeface="+mj-lt"/>
                <a:cs typeface="Karnchang" panose="020B0604020202020204" charset="-34"/>
              </a:rPr>
              <a:t>2</a:t>
            </a:r>
            <a:r>
              <a:rPr lang="en-US" sz="2400" b="1" dirty="0" smtClean="0">
                <a:latin typeface="+mj-lt"/>
                <a:cs typeface="Karnchang" panose="020B0604020202020204" charset="-34"/>
              </a:rPr>
              <a:t>. CSS</a:t>
            </a:r>
          </a:p>
          <a:p>
            <a:pPr marL="457200" indent="-457200">
              <a:buAutoNum type="arabicPeriod"/>
            </a:pPr>
            <a:endParaRPr lang="en-US" sz="2400" b="1" dirty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Nama </a:t>
            </a:r>
            <a:r>
              <a:rPr lang="en-US" sz="2400" b="1" dirty="0" err="1"/>
              <a:t>Kelas</a:t>
            </a:r>
            <a:r>
              <a:rPr lang="en-US" sz="2400" b="1" dirty="0"/>
              <a:t> yang </a:t>
            </a:r>
            <a:r>
              <a:rPr lang="en-US" sz="2400" b="1" dirty="0" err="1"/>
              <a:t>Deskriptif</a:t>
            </a:r>
            <a:r>
              <a:rPr lang="en-US" sz="2400" dirty="0"/>
              <a:t>: Gunakan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yang </a:t>
            </a:r>
            <a:r>
              <a:rPr lang="en-US" sz="2400" dirty="0" err="1"/>
              <a:t>deskriptif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gaya</a:t>
            </a:r>
            <a:r>
              <a:rPr lang="en-US" sz="2400" dirty="0"/>
              <a:t> CSS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hindari</a:t>
            </a:r>
            <a:r>
              <a:rPr lang="en-US" sz="2400" dirty="0"/>
              <a:t> </a:t>
            </a:r>
            <a:r>
              <a:rPr lang="en-US" sz="2400" dirty="0" err="1"/>
              <a:t>gaya</a:t>
            </a:r>
            <a:r>
              <a:rPr lang="en-US" sz="2400" dirty="0"/>
              <a:t> inline</a:t>
            </a:r>
            <a:r>
              <a:rPr lang="en-US" sz="2400" dirty="0" smtClean="0"/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Pemilihan </a:t>
            </a:r>
            <a:r>
              <a:rPr lang="en-US" sz="2400" b="1" dirty="0" err="1"/>
              <a:t>Selektif</a:t>
            </a:r>
            <a:r>
              <a:rPr lang="en-US" sz="2400" dirty="0"/>
              <a:t>: Gunakan </a:t>
            </a:r>
            <a:r>
              <a:rPr lang="en-US" sz="2400" dirty="0" err="1"/>
              <a:t>selektor</a:t>
            </a:r>
            <a:r>
              <a:rPr lang="en-US" sz="2400" dirty="0"/>
              <a:t> </a:t>
            </a:r>
            <a:r>
              <a:rPr lang="en-US" sz="2400" dirty="0" err="1"/>
              <a:t>spesifik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menerapkan</a:t>
            </a:r>
            <a:r>
              <a:rPr lang="en-US" sz="2400" dirty="0"/>
              <a:t> </a:t>
            </a:r>
            <a:r>
              <a:rPr lang="en-US" sz="2400" dirty="0" err="1"/>
              <a:t>gaya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hindari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selektor</a:t>
            </a:r>
            <a:r>
              <a:rPr lang="en-US" sz="2400" dirty="0"/>
              <a:t> global yang </a:t>
            </a:r>
            <a:r>
              <a:rPr lang="en-US" sz="2400" dirty="0" err="1"/>
              <a:t>berpotensi</a:t>
            </a:r>
            <a:r>
              <a:rPr lang="en-US" sz="2400" dirty="0"/>
              <a:t> </a:t>
            </a:r>
            <a:r>
              <a:rPr lang="en-US" sz="2400" dirty="0" err="1"/>
              <a:t>mengganggu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lain</a:t>
            </a:r>
            <a:r>
              <a:rPr lang="en-US" sz="2400" dirty="0" smtClean="0"/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Optimalkan </a:t>
            </a:r>
            <a:r>
              <a:rPr lang="en-US" sz="2400" b="1" dirty="0" err="1"/>
              <a:t>Kinerja</a:t>
            </a:r>
            <a:r>
              <a:rPr lang="en-US" sz="2400" dirty="0"/>
              <a:t>: </a:t>
            </a:r>
            <a:r>
              <a:rPr lang="en-US" sz="2400" dirty="0" err="1"/>
              <a:t>Gabungkan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minimalkan</a:t>
            </a:r>
            <a:r>
              <a:rPr lang="en-US" sz="2400" dirty="0"/>
              <a:t> file CSS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mengurangi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pemuatan</a:t>
            </a:r>
            <a:r>
              <a:rPr lang="en-US" sz="2400" dirty="0"/>
              <a:t> </a:t>
            </a:r>
            <a:r>
              <a:rPr lang="en-US" sz="2400" dirty="0" err="1"/>
              <a:t>halaman</a:t>
            </a:r>
            <a:r>
              <a:rPr lang="en-US" sz="2400" dirty="0"/>
              <a:t>.</a:t>
            </a:r>
            <a:endParaRPr lang="en-US" sz="2400" dirty="0">
              <a:solidFill>
                <a:srgbClr val="000000"/>
              </a:solidFill>
              <a:latin typeface="+mj-lt"/>
              <a:cs typeface="Karnchang" panose="020B0604020202020204" charset="-34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64523"/>
            <a:ext cx="6957268" cy="509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0398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2559493" y="1002004"/>
            <a:ext cx="13169015" cy="1905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20"/>
              </a:lnSpc>
            </a:pPr>
            <a:r>
              <a:rPr lang="en-US" sz="11000" dirty="0">
                <a:solidFill>
                  <a:srgbClr val="000000"/>
                </a:solidFill>
                <a:latin typeface="Karnchang Bold"/>
              </a:rPr>
              <a:t>PEMBAHASAN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28700" y="3455133"/>
            <a:ext cx="16230600" cy="580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Karnchang"/>
              </a:rPr>
              <a:t>Mengimplementasikan User Interface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Karnchang"/>
              </a:rPr>
              <a:t>Menerapkan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Perintah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Eksekusi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Bahasa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Pemrograman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Berbasis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Teks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,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Grafik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,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dan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Multimedia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Karnchang"/>
              </a:rPr>
              <a:t>Menulis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Kode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dengan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Prinsip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Sesuai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Guidelines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dan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Best Practices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Karnchang"/>
              </a:rPr>
              <a:t>Mengimplementasikan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Pemrograman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Terstruktur</a:t>
            </a:r>
            <a:endParaRPr lang="en-US" sz="3999" dirty="0">
              <a:solidFill>
                <a:srgbClr val="000000"/>
              </a:solidFill>
              <a:latin typeface="Karnchang"/>
            </a:endParaRP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Karnchang"/>
              </a:rPr>
              <a:t>Menggunakan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Library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atau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Komponen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Pre-existing</a:t>
            </a:r>
          </a:p>
          <a:p>
            <a:pPr algn="l">
              <a:lnSpc>
                <a:spcPts val="5599"/>
              </a:lnSpc>
            </a:pPr>
            <a:endParaRPr lang="en-US" sz="3999" dirty="0">
              <a:solidFill>
                <a:srgbClr val="000000"/>
              </a:solidFill>
              <a:latin typeface="Karnchang"/>
            </a:endParaRPr>
          </a:p>
          <a:p>
            <a:pPr algn="l">
              <a:lnSpc>
                <a:spcPts val="5599"/>
              </a:lnSpc>
            </a:pPr>
            <a:endParaRPr lang="en-US" sz="3999" dirty="0">
              <a:solidFill>
                <a:srgbClr val="000000"/>
              </a:solidFill>
              <a:latin typeface="Karnchang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8" name="TextBox 28"/>
          <p:cNvSpPr txBox="1"/>
          <p:nvPr/>
        </p:nvSpPr>
        <p:spPr>
          <a:xfrm>
            <a:off x="2197465" y="2171700"/>
            <a:ext cx="7420888" cy="4801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>
                <a:latin typeface="+mj-lt"/>
                <a:cs typeface="Karnchang" panose="020B0604020202020204" charset="-34"/>
              </a:rPr>
              <a:t>3</a:t>
            </a:r>
            <a:r>
              <a:rPr lang="en-US" sz="2400" b="1" dirty="0" smtClean="0">
                <a:latin typeface="+mj-lt"/>
                <a:cs typeface="Karnchang" panose="020B0604020202020204" charset="-34"/>
              </a:rPr>
              <a:t>. </a:t>
            </a:r>
            <a:r>
              <a:rPr lang="en-US" sz="2400" b="1" dirty="0" smtClean="0"/>
              <a:t>JavaScript</a:t>
            </a:r>
          </a:p>
          <a:p>
            <a:endParaRPr lang="en-US" sz="2400" b="1" dirty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Gunakan Asynchronous Loading: </a:t>
            </a:r>
            <a:r>
              <a:rPr lang="en-US" sz="2400" dirty="0"/>
              <a:t>Gunakan </a:t>
            </a:r>
            <a:r>
              <a:rPr lang="en-US" sz="2400" dirty="0" err="1"/>
              <a:t>async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defer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memuat</a:t>
            </a:r>
            <a:r>
              <a:rPr lang="en-US" sz="2400" dirty="0"/>
              <a:t> </a:t>
            </a:r>
            <a:r>
              <a:rPr lang="en-US" sz="2400" dirty="0" err="1"/>
              <a:t>skrip</a:t>
            </a:r>
            <a:r>
              <a:rPr lang="en-US" sz="2400" dirty="0"/>
              <a:t> JavaScript </a:t>
            </a:r>
            <a:r>
              <a:rPr lang="en-US" sz="2400" dirty="0" err="1"/>
              <a:t>eksternal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menghindari</a:t>
            </a:r>
            <a:r>
              <a:rPr lang="en-US" sz="2400" dirty="0"/>
              <a:t> </a:t>
            </a:r>
            <a:r>
              <a:rPr lang="en-US" sz="2400" dirty="0" err="1"/>
              <a:t>memblokir</a:t>
            </a:r>
            <a:r>
              <a:rPr lang="en-US" sz="2400" dirty="0"/>
              <a:t> </a:t>
            </a:r>
            <a:r>
              <a:rPr lang="en-US" sz="2400" dirty="0" err="1"/>
              <a:t>pemuatan</a:t>
            </a:r>
            <a:r>
              <a:rPr lang="en-US" sz="2400" dirty="0"/>
              <a:t> </a:t>
            </a:r>
            <a:r>
              <a:rPr lang="en-US" sz="2400" dirty="0" err="1"/>
              <a:t>halaman</a:t>
            </a:r>
            <a:r>
              <a:rPr lang="en-US" sz="2400" dirty="0" smtClean="0"/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Gunakan Strict Mode: </a:t>
            </a:r>
            <a:r>
              <a:rPr lang="en-US" sz="2400" dirty="0" err="1"/>
              <a:t>Aktifkan</a:t>
            </a:r>
            <a:r>
              <a:rPr lang="en-US" sz="2400" dirty="0"/>
              <a:t> "use strict"; 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JavaScript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menghindari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keamanan</a:t>
            </a:r>
            <a:r>
              <a:rPr lang="en-US" sz="2400" dirty="0" smtClean="0"/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Penanganan</a:t>
            </a:r>
            <a:r>
              <a:rPr lang="en-US" sz="2400" b="1" dirty="0"/>
              <a:t> </a:t>
            </a:r>
            <a:r>
              <a:rPr lang="en-US" sz="2400" b="1" dirty="0" err="1"/>
              <a:t>Kesalahan</a:t>
            </a:r>
            <a:r>
              <a:rPr lang="en-US" sz="2400" b="1" dirty="0"/>
              <a:t> (Error Handling): </a:t>
            </a:r>
            <a:r>
              <a:rPr lang="en-US" sz="2400" dirty="0"/>
              <a:t>Gunakan </a:t>
            </a:r>
            <a:r>
              <a:rPr lang="en-US" sz="2400" dirty="0" err="1"/>
              <a:t>blok</a:t>
            </a:r>
            <a:r>
              <a:rPr lang="en-US" sz="2400" dirty="0"/>
              <a:t> try-catch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menangani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elegan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yang </a:t>
            </a:r>
            <a:r>
              <a:rPr lang="en-US" sz="2400" dirty="0" err="1"/>
              <a:t>informatif</a:t>
            </a:r>
            <a:r>
              <a:rPr lang="en-US" sz="2400" dirty="0"/>
              <a:t>.</a:t>
            </a:r>
            <a:endParaRPr lang="en-US" sz="2400" dirty="0">
              <a:solidFill>
                <a:srgbClr val="000000"/>
              </a:solidFill>
              <a:latin typeface="+mj-lt"/>
              <a:cs typeface="Karnchang" panose="020B0604020202020204" charset="-34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1028700"/>
            <a:ext cx="6019800" cy="366422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571" y="5053429"/>
            <a:ext cx="6690773" cy="44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7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8" name="TextBox 28"/>
          <p:cNvSpPr txBox="1"/>
          <p:nvPr/>
        </p:nvSpPr>
        <p:spPr>
          <a:xfrm>
            <a:off x="2197465" y="2171700"/>
            <a:ext cx="7420888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 smtClean="0">
                <a:latin typeface="+mj-lt"/>
                <a:cs typeface="Karnchang" panose="020B0604020202020204" charset="-34"/>
              </a:rPr>
              <a:t>4. </a:t>
            </a:r>
            <a:r>
              <a:rPr lang="en-US" sz="2400" b="1" dirty="0" smtClean="0"/>
              <a:t>PHP</a:t>
            </a:r>
          </a:p>
          <a:p>
            <a:endParaRPr lang="en-US" sz="2400" b="1" dirty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Keamanan: </a:t>
            </a:r>
            <a:r>
              <a:rPr lang="en-US" sz="2400" dirty="0" err="1"/>
              <a:t>Lindungi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serangan</a:t>
            </a:r>
            <a:r>
              <a:rPr lang="en-US" sz="2400" dirty="0"/>
              <a:t> SQL Injection </a:t>
            </a:r>
            <a:r>
              <a:rPr lang="en-US" sz="2400" dirty="0" err="1"/>
              <a:t>dan</a:t>
            </a:r>
            <a:r>
              <a:rPr lang="en-US" sz="2400" dirty="0"/>
              <a:t> Cross-Site Scripting (XSS)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parameterisasi</a:t>
            </a:r>
            <a:r>
              <a:rPr lang="en-US" sz="2400" dirty="0"/>
              <a:t> query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keamanan</a:t>
            </a:r>
            <a:r>
              <a:rPr lang="en-US" sz="2400" dirty="0"/>
              <a:t> PHP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htmlspecialchars</a:t>
            </a:r>
            <a:r>
              <a:rPr lang="en-US" sz="2400" dirty="0"/>
              <a:t>()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menghindari</a:t>
            </a:r>
            <a:r>
              <a:rPr lang="en-US" sz="2400" dirty="0"/>
              <a:t> injection</a:t>
            </a:r>
            <a:r>
              <a:rPr lang="en-US" sz="2400" dirty="0" smtClean="0"/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Pemisahan</a:t>
            </a:r>
            <a:r>
              <a:rPr lang="en-US" sz="2400" b="1" dirty="0"/>
              <a:t> </a:t>
            </a:r>
            <a:r>
              <a:rPr lang="en-US" sz="2400" b="1" dirty="0" err="1"/>
              <a:t>Kode</a:t>
            </a:r>
            <a:r>
              <a:rPr lang="en-US" sz="2400" b="1" dirty="0"/>
              <a:t>: </a:t>
            </a:r>
            <a:r>
              <a:rPr lang="en-US" sz="2400" dirty="0" err="1"/>
              <a:t>Pisahkan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MVC (Model-View-Controller)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keterbacaan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pemeliharaan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 smtClean="0"/>
              <a:t>.</a:t>
            </a:r>
            <a:endParaRPr lang="en-US" sz="2400" dirty="0">
              <a:solidFill>
                <a:srgbClr val="000000"/>
              </a:solidFill>
              <a:latin typeface="+mj-lt"/>
              <a:cs typeface="Karnchang" panose="020B0604020202020204" charset="-34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2176133"/>
            <a:ext cx="7891225" cy="555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1637652" y="1448162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7" y="0"/>
                </a:lnTo>
                <a:lnTo>
                  <a:pt x="659307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2485112" y="1632981"/>
            <a:ext cx="12221487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dirty="0">
                <a:solidFill>
                  <a:srgbClr val="000000"/>
                </a:solidFill>
                <a:latin typeface="Karnchang Bold"/>
              </a:rPr>
              <a:t>Mengimplementasikan </a:t>
            </a:r>
            <a:r>
              <a:rPr lang="en-US" sz="4000" dirty="0" err="1">
                <a:solidFill>
                  <a:srgbClr val="000000"/>
                </a:solidFill>
                <a:latin typeface="Karnchang Bold"/>
              </a:rPr>
              <a:t>Pemrograman</a:t>
            </a:r>
            <a:r>
              <a:rPr lang="en-US" sz="4000" dirty="0">
                <a:solidFill>
                  <a:srgbClr val="000000"/>
                </a:solidFill>
                <a:latin typeface="Karnchang Bol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Karnchang Bold"/>
              </a:rPr>
              <a:t>Terstruktur</a:t>
            </a:r>
            <a:endParaRPr lang="en-US" sz="4000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485112" y="3864068"/>
            <a:ext cx="13337117" cy="1926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err="1"/>
              <a:t>Pemrograman</a:t>
            </a:r>
            <a:r>
              <a:rPr lang="en-US" sz="2800" dirty="0"/>
              <a:t> </a:t>
            </a:r>
            <a:r>
              <a:rPr lang="en-US" sz="2800" dirty="0" err="1"/>
              <a:t>terstruktur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konsep</a:t>
            </a:r>
            <a:r>
              <a:rPr lang="en-US" sz="2800" dirty="0"/>
              <a:t> yang </a:t>
            </a:r>
            <a:r>
              <a:rPr lang="en-US" sz="2800" dirty="0" err="1"/>
              <a:t>penting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memastikan</a:t>
            </a:r>
            <a:r>
              <a:rPr lang="en-US" sz="2800" dirty="0"/>
              <a:t> </a:t>
            </a:r>
            <a:r>
              <a:rPr lang="en-US" sz="2800" dirty="0" err="1"/>
              <a:t>kode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dimengerti</a:t>
            </a:r>
            <a:r>
              <a:rPr lang="en-US" sz="2800" dirty="0"/>
              <a:t>, </a:t>
            </a:r>
            <a:r>
              <a:rPr lang="en-US" sz="2800" dirty="0" err="1"/>
              <a:t>dipelihara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diperluas</a:t>
            </a:r>
            <a:r>
              <a:rPr lang="en-US" sz="2800" dirty="0"/>
              <a:t>. Mari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lihat</a:t>
            </a:r>
            <a:r>
              <a:rPr lang="en-US" sz="2800" dirty="0"/>
              <a:t> </a:t>
            </a: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mengimplementasikan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</a:t>
            </a:r>
            <a:r>
              <a:rPr lang="en-US" sz="2800" dirty="0" err="1"/>
              <a:t>terstruktur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PHP, HTML, </a:t>
            </a:r>
            <a:r>
              <a:rPr lang="en-US" sz="2800" dirty="0" err="1"/>
              <a:t>dan</a:t>
            </a:r>
            <a:r>
              <a:rPr lang="en-US" sz="2800" dirty="0"/>
              <a:t> JavaScript.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41950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8" name="TextBox 28"/>
          <p:cNvSpPr txBox="1"/>
          <p:nvPr/>
        </p:nvSpPr>
        <p:spPr>
          <a:xfrm>
            <a:off x="2051070" y="1716994"/>
            <a:ext cx="14490335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 err="1"/>
              <a:t>Pisahkan</a:t>
            </a:r>
            <a:r>
              <a:rPr lang="en-US" sz="2400" b="1" dirty="0"/>
              <a:t> </a:t>
            </a:r>
            <a:r>
              <a:rPr lang="en-US" sz="2400" b="1" dirty="0" err="1"/>
              <a:t>logika</a:t>
            </a:r>
            <a:r>
              <a:rPr lang="en-US" sz="2400" b="1" dirty="0"/>
              <a:t> </a:t>
            </a:r>
            <a:r>
              <a:rPr lang="en-US" sz="2400" b="1" dirty="0" err="1"/>
              <a:t>bisnis</a:t>
            </a:r>
            <a:r>
              <a:rPr lang="en-US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</a:t>
            </a:r>
            <a:r>
              <a:rPr lang="en-US" sz="2400" b="1" dirty="0" err="1"/>
              <a:t>presentasi</a:t>
            </a:r>
            <a:r>
              <a:rPr lang="en-US" sz="2400" b="1" dirty="0"/>
              <a:t> (HTML).</a:t>
            </a:r>
            <a:endParaRPr lang="en-US" sz="24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051070" y="2400300"/>
            <a:ext cx="14490335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 smtClean="0"/>
              <a:t>	</a:t>
            </a:r>
            <a:r>
              <a:rPr lang="en-US" sz="2400" dirty="0" err="1" smtClean="0"/>
              <a:t>Memisahkan</a:t>
            </a:r>
            <a:r>
              <a:rPr lang="en-US" sz="2400" dirty="0" smtClean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presentasi</a:t>
            </a:r>
            <a:r>
              <a:rPr lang="en-US" sz="2400" dirty="0"/>
              <a:t> (HTML)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praktik</a:t>
            </a:r>
            <a:r>
              <a:rPr lang="en-US" sz="2400" dirty="0"/>
              <a:t> yang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web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memastikan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bersih</a:t>
            </a:r>
            <a:r>
              <a:rPr lang="en-US" sz="2400" dirty="0"/>
              <a:t>, </a:t>
            </a:r>
            <a:r>
              <a:rPr lang="en-US" sz="2400" dirty="0" err="1"/>
              <a:t>terstruktur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dipelihara</a:t>
            </a:r>
            <a:r>
              <a:rPr lang="en-US" sz="2400" dirty="0"/>
              <a:t>.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dicapai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menerapkan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arsitektur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MVC (Model-View-Controller)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prinsip</a:t>
            </a:r>
            <a:r>
              <a:rPr lang="en-US" sz="2400" dirty="0"/>
              <a:t> </a:t>
            </a:r>
            <a:r>
              <a:rPr lang="en-US" sz="2400" dirty="0" err="1"/>
              <a:t>pemisahan</a:t>
            </a:r>
            <a:r>
              <a:rPr lang="en-US" sz="2400" dirty="0"/>
              <a:t> </a:t>
            </a:r>
            <a:r>
              <a:rPr lang="en-US" sz="2400" dirty="0" err="1"/>
              <a:t>tanggung</a:t>
            </a:r>
            <a:r>
              <a:rPr lang="en-US" sz="2400" dirty="0"/>
              <a:t> </a:t>
            </a:r>
            <a:r>
              <a:rPr lang="en-US" sz="2400" dirty="0" err="1"/>
              <a:t>jawab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.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memisahkan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presentasi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sederhana</a:t>
            </a:r>
            <a:r>
              <a:rPr lang="en-US" sz="2400" dirty="0"/>
              <a:t>:</a:t>
            </a:r>
            <a:endParaRPr lang="en-US" sz="24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051070" y="4506409"/>
            <a:ext cx="9836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 Gunakan </a:t>
            </a:r>
            <a:r>
              <a:rPr lang="en-US" sz="2400" b="1" dirty="0" err="1"/>
              <a:t>Pemisahan</a:t>
            </a:r>
            <a:r>
              <a:rPr lang="en-US" sz="2400" b="1" dirty="0"/>
              <a:t> File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Pemisahan</a:t>
            </a:r>
            <a:r>
              <a:rPr lang="en-US" sz="2400" dirty="0" smtClean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presentasi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dimulai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memisahkan</a:t>
            </a:r>
            <a:r>
              <a:rPr lang="en-US" sz="2400" dirty="0"/>
              <a:t> file PHP yang </a:t>
            </a:r>
            <a:r>
              <a:rPr lang="en-US" sz="2400" dirty="0" err="1"/>
              <a:t>mengandung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file HTML yang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.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direktori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: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720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8" name="TextBox 28"/>
          <p:cNvSpPr txBox="1"/>
          <p:nvPr/>
        </p:nvSpPr>
        <p:spPr>
          <a:xfrm>
            <a:off x="2197464" y="2171700"/>
            <a:ext cx="14490335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 smtClean="0"/>
              <a:t>Gunakan </a:t>
            </a:r>
            <a:r>
              <a:rPr lang="en-US" sz="2400" b="1" dirty="0" err="1"/>
              <a:t>Fungsi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 smtClean="0"/>
              <a:t>Kelas</a:t>
            </a:r>
            <a:endParaRPr lang="en-US" sz="2400" b="1" dirty="0" smtClean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dirty="0" smtClean="0"/>
              <a:t>	Gunakan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mengelompokkan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menyusun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PHP yang </a:t>
            </a:r>
            <a:r>
              <a:rPr lang="en-US" sz="2400" dirty="0" err="1"/>
              <a:t>terkait</a:t>
            </a:r>
            <a:r>
              <a:rPr lang="en-US" sz="2400" dirty="0"/>
              <a:t>.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mempertahankan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memperluas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776" y="4680064"/>
            <a:ext cx="11207968" cy="358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8" name="TextBox 28"/>
          <p:cNvSpPr txBox="1"/>
          <p:nvPr/>
        </p:nvSpPr>
        <p:spPr>
          <a:xfrm>
            <a:off x="2197464" y="2171700"/>
            <a:ext cx="14490335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 smtClean="0"/>
              <a:t>2. HTML </a:t>
            </a:r>
            <a:r>
              <a:rPr lang="en-US" sz="2400" b="1" dirty="0"/>
              <a:t>(Front-end)</a:t>
            </a:r>
          </a:p>
          <a:p>
            <a:endParaRPr lang="en-US" sz="2400" b="1" dirty="0"/>
          </a:p>
          <a:p>
            <a:r>
              <a:rPr lang="en-US" sz="2400" dirty="0"/>
              <a:t>	Gunakan Semantic </a:t>
            </a:r>
            <a:r>
              <a:rPr lang="en-US" sz="2400" dirty="0" err="1"/>
              <a:t>HTMLPastikan</a:t>
            </a:r>
            <a:r>
              <a:rPr lang="en-US" sz="2400" dirty="0"/>
              <a:t> HTML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memanfaatkan</a:t>
            </a:r>
            <a:r>
              <a:rPr lang="en-US" sz="2400" dirty="0"/>
              <a:t> tag-tag semantic </a:t>
            </a:r>
            <a:r>
              <a:rPr lang="en-US" sz="2400" dirty="0" err="1"/>
              <a:t>seperti</a:t>
            </a:r>
            <a:r>
              <a:rPr lang="en-US" sz="2400" dirty="0"/>
              <a:t> &lt;header&gt;, &lt;</a:t>
            </a:r>
            <a:r>
              <a:rPr lang="en-US" sz="2400" dirty="0" err="1"/>
              <a:t>nav</a:t>
            </a:r>
            <a:r>
              <a:rPr lang="en-US" sz="2400" dirty="0"/>
              <a:t>&gt;, &lt;main&gt;, &lt;footer&gt;, </a:t>
            </a:r>
            <a:r>
              <a:rPr lang="en-US" sz="2400" dirty="0" err="1"/>
              <a:t>dll</a:t>
            </a:r>
            <a:r>
              <a:rPr lang="en-US" sz="2400" dirty="0"/>
              <a:t>.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membangun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yang </a:t>
            </a:r>
            <a:r>
              <a:rPr lang="en-US" sz="2400" dirty="0" err="1"/>
              <a:t>jelas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bermakna</a:t>
            </a:r>
            <a:r>
              <a:rPr lang="en-US" sz="2400" dirty="0"/>
              <a:t>..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776" y="4680064"/>
            <a:ext cx="11207968" cy="358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5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9559999">
            <a:off x="-6690254" y="3123721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38117">
            <a:off x="14860579" y="-2339974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2032038" y="2811643"/>
            <a:ext cx="14223925" cy="2600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800"/>
              </a:lnSpc>
            </a:pPr>
            <a:r>
              <a:rPr lang="en-US" sz="15000">
                <a:solidFill>
                  <a:srgbClr val="243342"/>
                </a:solidFill>
                <a:latin typeface="Karnchang Bold"/>
              </a:rPr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1637652" y="1448162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7" y="0"/>
                </a:lnTo>
                <a:lnTo>
                  <a:pt x="659307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2485113" y="1412826"/>
            <a:ext cx="9083264" cy="694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dirty="0">
                <a:solidFill>
                  <a:srgbClr val="000000"/>
                </a:solidFill>
                <a:latin typeface="Karnchang Bold"/>
              </a:rPr>
              <a:t>Mengimplementasikan User Interface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485113" y="2352211"/>
            <a:ext cx="13337117" cy="2017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</a:rPr>
              <a:t>Mengimplementasikan user interface (UI)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merujuk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pada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proses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menerapkan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desain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antarmuka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pengguna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ke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dalam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sebuah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aplikasi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atau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sistem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.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Ini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melibatkan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mengubah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desain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yang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telah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dibuat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menjadi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sebuah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produk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yang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dapat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digunakan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secara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nyata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oleh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pengguna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.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Beberapa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langkah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umum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dalam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mengimplementasikan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UI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meliputi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: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485113" y="4962525"/>
            <a:ext cx="11190496" cy="249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</a:rPr>
              <a:t>Memahami Desain UI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</a:rPr>
              <a:t>Pemrograman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</a:rPr>
              <a:t>Responsif dan Interaktif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</a:rPr>
              <a:t>Testing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</a:rPr>
              <a:t>Iterasi dan Perbaikan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3400" y="683623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6584507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>
                <a:solidFill>
                  <a:srgbClr val="243342"/>
                </a:solidFill>
                <a:latin typeface="Karnchang Bold"/>
              </a:rPr>
              <a:t>Tahapan Tugas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763497" y="2141262"/>
            <a:ext cx="7956185" cy="1895653"/>
            <a:chOff x="0" y="0"/>
            <a:chExt cx="10608246" cy="252753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TextBox 28"/>
            <p:cNvSpPr txBox="1"/>
            <p:nvPr/>
          </p:nvSpPr>
          <p:spPr>
            <a:xfrm>
              <a:off x="404216" y="1168002"/>
              <a:ext cx="10204030" cy="1359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Buat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halaman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HTML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dasar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untuk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antarmuka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utama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website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sekolah</a:t>
              </a:r>
              <a:endParaRPr lang="en-US" sz="2700" dirty="0">
                <a:solidFill>
                  <a:srgbClr val="000000"/>
                </a:solidFill>
                <a:latin typeface="Karnchang"/>
              </a:endParaRP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1129949" y="-18541"/>
              <a:ext cx="9156781" cy="8976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>
                  <a:solidFill>
                    <a:srgbClr val="243342"/>
                  </a:solidFill>
                  <a:latin typeface="Karnchang Bold"/>
                </a:rPr>
                <a:t>Point 1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724628" y="4650509"/>
            <a:ext cx="7956185" cy="1895653"/>
            <a:chOff x="0" y="0"/>
            <a:chExt cx="10608246" cy="2527537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" name="TextBox 32"/>
            <p:cNvSpPr txBox="1"/>
            <p:nvPr/>
          </p:nvSpPr>
          <p:spPr>
            <a:xfrm>
              <a:off x="404216" y="1168002"/>
              <a:ext cx="10204030" cy="1359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Gunakan CSS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untuk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membuat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tampilan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yang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responsif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dan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menarik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.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129949" y="-18541"/>
              <a:ext cx="9156781" cy="1519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 dirty="0">
                  <a:solidFill>
                    <a:srgbClr val="243342"/>
                  </a:solidFill>
                  <a:latin typeface="Karnchang Bold"/>
                </a:rPr>
                <a:t>Point 2</a:t>
              </a:r>
            </a:p>
            <a:p>
              <a:pPr algn="l">
                <a:lnSpc>
                  <a:spcPts val="3680"/>
                </a:lnSpc>
              </a:pPr>
              <a:endParaRPr lang="en-US" sz="4000" dirty="0">
                <a:solidFill>
                  <a:srgbClr val="243342"/>
                </a:solidFill>
                <a:latin typeface="Karnchang Bold"/>
              </a:endParaRP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04676" y="2141262"/>
            <a:ext cx="7956185" cy="3800653"/>
            <a:chOff x="0" y="0"/>
            <a:chExt cx="10608246" cy="506753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" name="TextBox 36"/>
            <p:cNvSpPr txBox="1"/>
            <p:nvPr/>
          </p:nvSpPr>
          <p:spPr>
            <a:xfrm>
              <a:off x="404216" y="1168002"/>
              <a:ext cx="10204030" cy="3899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Buat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halaman-halaman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berikut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:</a:t>
              </a:r>
            </a:p>
            <a:p>
              <a:pPr algn="l">
                <a:lnSpc>
                  <a:spcPts val="3779"/>
                </a:lnSpc>
              </a:pP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○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  <a:ea typeface="Karnchang"/>
                </a:rPr>
                <a:t>Beranda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 (Home) </a:t>
              </a:r>
            </a:p>
            <a:p>
              <a:pPr algn="l">
                <a:lnSpc>
                  <a:spcPts val="3779"/>
                </a:lnSpc>
              </a:pP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○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  <a:ea typeface="Karnchang"/>
                </a:rPr>
                <a:t>Tentang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 Kami (About Us) </a:t>
              </a:r>
            </a:p>
            <a:p>
              <a:pPr algn="l">
                <a:lnSpc>
                  <a:spcPts val="3779"/>
                </a:lnSpc>
              </a:pP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○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  <a:ea typeface="Karnchang"/>
                </a:rPr>
                <a:t>Kegiatan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 (Activities) </a:t>
              </a:r>
            </a:p>
            <a:p>
              <a:pPr algn="l">
                <a:lnSpc>
                  <a:spcPts val="3779"/>
                </a:lnSpc>
              </a:pP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○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  <a:ea typeface="Karnchang"/>
                </a:rPr>
                <a:t>Berita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 (News) </a:t>
              </a:r>
            </a:p>
            <a:p>
              <a:pPr algn="l">
                <a:lnSpc>
                  <a:spcPts val="3779"/>
                </a:lnSpc>
              </a:pP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○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  <a:ea typeface="Karnchang"/>
                </a:rPr>
                <a:t>Kontak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 (Contact) 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1129949" y="-18541"/>
              <a:ext cx="9156781" cy="2142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>
                  <a:solidFill>
                    <a:srgbClr val="243342"/>
                  </a:solidFill>
                  <a:latin typeface="Karnchang Bold"/>
                </a:rPr>
                <a:t>Point 3</a:t>
              </a:r>
            </a:p>
            <a:p>
              <a:pPr algn="l">
                <a:lnSpc>
                  <a:spcPts val="3680"/>
                </a:lnSpc>
              </a:pPr>
              <a:endParaRPr lang="en-US" sz="4000">
                <a:solidFill>
                  <a:srgbClr val="243342"/>
                </a:solidFill>
                <a:latin typeface="Karnchang Bold"/>
              </a:endParaRPr>
            </a:p>
            <a:p>
              <a:pPr algn="l">
                <a:lnSpc>
                  <a:spcPts val="3680"/>
                </a:lnSpc>
              </a:pPr>
              <a:endParaRPr lang="en-US" sz="4000">
                <a:solidFill>
                  <a:srgbClr val="243342"/>
                </a:solidFill>
                <a:latin typeface="Karnchang Bold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7772400" y="6746934"/>
            <a:ext cx="7956185" cy="1895653"/>
            <a:chOff x="0" y="0"/>
            <a:chExt cx="10608246" cy="2527537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" name="TextBox 40"/>
            <p:cNvSpPr txBox="1"/>
            <p:nvPr/>
          </p:nvSpPr>
          <p:spPr>
            <a:xfrm>
              <a:off x="404216" y="1168002"/>
              <a:ext cx="10204030" cy="1359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Tampilkan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informasi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sekolah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,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kegiatan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,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dan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berita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dalam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bentuk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kartu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atau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daftar</a:t>
              </a:r>
              <a:endParaRPr lang="en-US" sz="2700" dirty="0">
                <a:solidFill>
                  <a:srgbClr val="000000"/>
                </a:solidFill>
                <a:latin typeface="Karnchang"/>
              </a:endParaRP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1129949" y="-18541"/>
              <a:ext cx="9156781" cy="1519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 dirty="0">
                  <a:solidFill>
                    <a:srgbClr val="243342"/>
                  </a:solidFill>
                  <a:latin typeface="Karnchang Bold"/>
                </a:rPr>
                <a:t>Point 4</a:t>
              </a:r>
            </a:p>
            <a:p>
              <a:pPr algn="l">
                <a:lnSpc>
                  <a:spcPts val="3680"/>
                </a:lnSpc>
              </a:pPr>
              <a:endParaRPr lang="en-US" sz="4000" dirty="0">
                <a:solidFill>
                  <a:srgbClr val="243342"/>
                </a:solidFill>
                <a:latin typeface="Karnchang Bo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243019" y="683623"/>
            <a:ext cx="6584507" cy="810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Mockup 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84639" y="8343900"/>
            <a:ext cx="10104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isa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ilihat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ersi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 di link </a:t>
            </a:r>
            <a:r>
              <a:rPr lang="en-US" dirty="0" err="1" smtClean="0"/>
              <a:t>berikut</a:t>
            </a:r>
            <a:r>
              <a:rPr lang="en-US" dirty="0" smtClean="0"/>
              <a:t> :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https</a:t>
            </a:r>
            <a:r>
              <a:rPr lang="en-US" dirty="0">
                <a:solidFill>
                  <a:schemeClr val="accent1"/>
                </a:solidFill>
              </a:rPr>
              <a:t>://www.figma.com/design/uDlrraWj39FhpiZdq1NGpg/Untitled?node-id=1-2&amp;t=zLsS2Z11pqJAwtaK-1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979" y="1458797"/>
            <a:ext cx="7315200" cy="686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8259377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Navbar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77458"/>
            <a:ext cx="14625353" cy="163354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053979"/>
            <a:ext cx="5828574" cy="480058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591" y="4053980"/>
            <a:ext cx="3845778" cy="586272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0" y="4053978"/>
            <a:ext cx="4637913" cy="340987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52621" y="1901258"/>
            <a:ext cx="14963385" cy="943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114800" y="2434658"/>
            <a:ext cx="7696200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771391" y="3901578"/>
            <a:ext cx="3963409" cy="6153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897488" y="5939858"/>
            <a:ext cx="4405172" cy="1447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057400" y="2129858"/>
            <a:ext cx="1524000" cy="5685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897488" y="4111058"/>
            <a:ext cx="4028312" cy="170307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8259377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Navbar</a:t>
            </a: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Bagian</a:t>
            </a: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 Menu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476500"/>
            <a:ext cx="14625353" cy="163354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305300"/>
            <a:ext cx="5828574" cy="4800589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11887200" y="2628900"/>
            <a:ext cx="41148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761" y="4381500"/>
            <a:ext cx="4903440" cy="5481862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8989076" y="4172022"/>
            <a:ext cx="5357642" cy="5798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8259377" cy="1579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Navbar</a:t>
            </a: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 Responsive Mobile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104" y="2561693"/>
            <a:ext cx="5699825" cy="129664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761" y="1638300"/>
            <a:ext cx="5655211" cy="3657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089" y="4663372"/>
            <a:ext cx="4691403" cy="508693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05" y="4865362"/>
            <a:ext cx="2874366" cy="179960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23642" y="4538007"/>
            <a:ext cx="185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56026" y="4264113"/>
            <a:ext cx="174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Mobile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148739" y="2748608"/>
            <a:ext cx="591889" cy="6522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3305" y="4538007"/>
            <a:ext cx="3276600" cy="23737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325689" y="4264113"/>
            <a:ext cx="5046911" cy="5679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130567" y="2409191"/>
            <a:ext cx="6014433" cy="270287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757410" y="5932252"/>
            <a:ext cx="3227520" cy="264171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06" y="5932253"/>
            <a:ext cx="7443439" cy="2253664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9906000" y="5585453"/>
            <a:ext cx="8001000" cy="283464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8259377" cy="810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Beranda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425" y="1872525"/>
            <a:ext cx="8867466" cy="37282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7" y="5757957"/>
            <a:ext cx="5572903" cy="34961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950" y="4662429"/>
            <a:ext cx="3048425" cy="52680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95" y="5757957"/>
            <a:ext cx="3296110" cy="4172532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7312810" y="2552700"/>
            <a:ext cx="2593190" cy="25146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924800" y="7048500"/>
            <a:ext cx="3048000" cy="1600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362200" y="3009900"/>
            <a:ext cx="4744416" cy="2057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924800" y="8724900"/>
            <a:ext cx="2721445" cy="1295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634</Words>
  <Application>Microsoft Office PowerPoint</Application>
  <PresentationFormat>Custom</PresentationFormat>
  <Paragraphs>104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Karnchang Bold</vt:lpstr>
      <vt:lpstr>Arial</vt:lpstr>
      <vt:lpstr>Karnchang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Hitam abu-abu minimalis geometris seminar proposal presentasi</dc:title>
  <dc:creator>Thin GF 63-043</dc:creator>
  <cp:lastModifiedBy>Thin GF 63-043</cp:lastModifiedBy>
  <cp:revision>38</cp:revision>
  <dcterms:created xsi:type="dcterms:W3CDTF">2006-08-16T00:00:00Z</dcterms:created>
  <dcterms:modified xsi:type="dcterms:W3CDTF">2024-07-04T08:08:11Z</dcterms:modified>
  <dc:identifier>DAGJSFWjdMw</dc:identifier>
</cp:coreProperties>
</file>